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m4a" ContentType="audio/mp4"/>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handoutMasterIdLst>
    <p:handoutMasterId r:id="rId68"/>
  </p:handoutMasterIdLst>
  <p:sldIdLst>
    <p:sldId id="399" r:id="rId2"/>
    <p:sldId id="416" r:id="rId3"/>
    <p:sldId id="396" r:id="rId4"/>
    <p:sldId id="322" r:id="rId5"/>
    <p:sldId id="366" r:id="rId6"/>
    <p:sldId id="412" r:id="rId7"/>
    <p:sldId id="409" r:id="rId8"/>
    <p:sldId id="408" r:id="rId9"/>
    <p:sldId id="321" r:id="rId10"/>
    <p:sldId id="327" r:id="rId11"/>
    <p:sldId id="326" r:id="rId12"/>
    <p:sldId id="413" r:id="rId13"/>
    <p:sldId id="395" r:id="rId14"/>
    <p:sldId id="353" r:id="rId15"/>
    <p:sldId id="405" r:id="rId16"/>
    <p:sldId id="354" r:id="rId17"/>
    <p:sldId id="356" r:id="rId18"/>
    <p:sldId id="357" r:id="rId19"/>
    <p:sldId id="355" r:id="rId20"/>
    <p:sldId id="358" r:id="rId21"/>
    <p:sldId id="394" r:id="rId22"/>
    <p:sldId id="347" r:id="rId23"/>
    <p:sldId id="348" r:id="rId24"/>
    <p:sldId id="349" r:id="rId25"/>
    <p:sldId id="393" r:id="rId26"/>
    <p:sldId id="343" r:id="rId27"/>
    <p:sldId id="352" r:id="rId28"/>
    <p:sldId id="346" r:id="rId29"/>
    <p:sldId id="360" r:id="rId30"/>
    <p:sldId id="361" r:id="rId31"/>
    <p:sldId id="344" r:id="rId32"/>
    <p:sldId id="345" r:id="rId33"/>
    <p:sldId id="411" r:id="rId34"/>
    <p:sldId id="351" r:id="rId35"/>
    <p:sldId id="392" r:id="rId36"/>
    <p:sldId id="332" r:id="rId37"/>
    <p:sldId id="333" r:id="rId38"/>
    <p:sldId id="403" r:id="rId39"/>
    <p:sldId id="359" r:id="rId40"/>
    <p:sldId id="334" r:id="rId41"/>
    <p:sldId id="335" r:id="rId42"/>
    <p:sldId id="391" r:id="rId43"/>
    <p:sldId id="328" r:id="rId44"/>
    <p:sldId id="329" r:id="rId45"/>
    <p:sldId id="390" r:id="rId46"/>
    <p:sldId id="331" r:id="rId47"/>
    <p:sldId id="330" r:id="rId48"/>
    <p:sldId id="389" r:id="rId49"/>
    <p:sldId id="362" r:id="rId50"/>
    <p:sldId id="363" r:id="rId51"/>
    <p:sldId id="365" r:id="rId52"/>
    <p:sldId id="415" r:id="rId53"/>
    <p:sldId id="406" r:id="rId54"/>
    <p:sldId id="404" r:id="rId55"/>
    <p:sldId id="386" r:id="rId56"/>
    <p:sldId id="338" r:id="rId57"/>
    <p:sldId id="337" r:id="rId58"/>
    <p:sldId id="336" r:id="rId59"/>
    <p:sldId id="407" r:id="rId60"/>
    <p:sldId id="340" r:id="rId61"/>
    <p:sldId id="341" r:id="rId62"/>
    <p:sldId id="387" r:id="rId63"/>
    <p:sldId id="398" r:id="rId64"/>
    <p:sldId id="388" r:id="rId65"/>
    <p:sldId id="414" r:id="rId66"/>
  </p:sldIdLst>
  <p:sldSz cx="9144000" cy="6858000" type="screen4x3"/>
  <p:notesSz cx="6669088" cy="9926638"/>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15">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WI" initials="SH" lastIdx="1" clrIdx="0">
    <p:extLst>
      <p:ext uri="{19B8F6BF-5375-455C-9EA6-DF929625EA0E}">
        <p15:presenceInfo xmlns:p15="http://schemas.microsoft.com/office/powerpoint/2012/main" userId="AW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379939"/>
    <a:srgbClr val="004378"/>
    <a:srgbClr val="009C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81" autoAdjust="0"/>
    <p:restoredTop sz="83282" autoAdjust="0"/>
  </p:normalViewPr>
  <p:slideViewPr>
    <p:cSldViewPr snapToGrid="0" snapToObjects="1">
      <p:cViewPr>
        <p:scale>
          <a:sx n="95" d="100"/>
          <a:sy n="95" d="100"/>
        </p:scale>
        <p:origin x="1584" y="306"/>
      </p:cViewPr>
      <p:guideLst>
        <p:guide orient="horz" pos="10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449D84C4-19DA-41CB-9E77-5BB451E60627}" type="datetimeFigureOut">
              <a:rPr lang="de-DE" smtClean="0"/>
              <a:pPr/>
              <a:t>23.04.2025</a:t>
            </a:fld>
            <a:endParaRPr lang="de-DE" dirty="0"/>
          </a:p>
        </p:txBody>
      </p:sp>
      <p:sp>
        <p:nvSpPr>
          <p:cNvPr id="4" name="Fußzeilenplatzhalt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80F34977-E4D9-4AFB-A6E2-B39D4411C7F9}" type="slidenum">
              <a:rPr lang="de-DE" smtClean="0"/>
              <a:pPr/>
              <a:t>‹Nr.›</a:t>
            </a:fld>
            <a:endParaRPr lang="de-DE" dirty="0"/>
          </a:p>
        </p:txBody>
      </p:sp>
    </p:spTree>
    <p:extLst>
      <p:ext uri="{BB962C8B-B14F-4D97-AF65-F5344CB8AC3E}">
        <p14:creationId xmlns:p14="http://schemas.microsoft.com/office/powerpoint/2010/main" val="2029293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653BA144-DB52-9643-BB1C-6AA837D06E5E}" type="datetimeFigureOut">
              <a:rPr lang="de-DE" smtClean="0"/>
              <a:pPr/>
              <a:t>23.04.2025</a:t>
            </a:fld>
            <a:endParaRPr lang="de-DE" dirty="0"/>
          </a:p>
        </p:txBody>
      </p:sp>
      <p:sp>
        <p:nvSpPr>
          <p:cNvPr id="4" name="Folienbildplatzhalt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5D5F812F-B138-4B41-A7B2-BD69B91A5BE0}" type="slidenum">
              <a:rPr lang="de-DE" smtClean="0"/>
              <a:pPr/>
              <a:t>‹Nr.›</a:t>
            </a:fld>
            <a:endParaRPr lang="de-DE" dirty="0"/>
          </a:p>
        </p:txBody>
      </p:sp>
    </p:spTree>
    <p:extLst>
      <p:ext uri="{BB962C8B-B14F-4D97-AF65-F5344CB8AC3E}">
        <p14:creationId xmlns:p14="http://schemas.microsoft.com/office/powerpoint/2010/main" val="31519425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1</a:t>
            </a:fld>
            <a:endParaRPr lang="de-DE" dirty="0"/>
          </a:p>
        </p:txBody>
      </p:sp>
    </p:spTree>
    <p:extLst>
      <p:ext uri="{BB962C8B-B14F-4D97-AF65-F5344CB8AC3E}">
        <p14:creationId xmlns:p14="http://schemas.microsoft.com/office/powerpoint/2010/main" val="323808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10</a:t>
            </a:fld>
            <a:endParaRPr lang="de-DE" dirty="0"/>
          </a:p>
        </p:txBody>
      </p:sp>
    </p:spTree>
    <p:extLst>
      <p:ext uri="{BB962C8B-B14F-4D97-AF65-F5344CB8AC3E}">
        <p14:creationId xmlns:p14="http://schemas.microsoft.com/office/powerpoint/2010/main" val="3510103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11</a:t>
            </a:fld>
            <a:endParaRPr lang="de-DE" dirty="0"/>
          </a:p>
        </p:txBody>
      </p:sp>
    </p:spTree>
    <p:extLst>
      <p:ext uri="{BB962C8B-B14F-4D97-AF65-F5344CB8AC3E}">
        <p14:creationId xmlns:p14="http://schemas.microsoft.com/office/powerpoint/2010/main" val="3294561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12</a:t>
            </a:fld>
            <a:endParaRPr lang="de-DE" dirty="0"/>
          </a:p>
        </p:txBody>
      </p:sp>
    </p:spTree>
    <p:extLst>
      <p:ext uri="{BB962C8B-B14F-4D97-AF65-F5344CB8AC3E}">
        <p14:creationId xmlns:p14="http://schemas.microsoft.com/office/powerpoint/2010/main" val="186471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13</a:t>
            </a:fld>
            <a:endParaRPr lang="de-DE" dirty="0"/>
          </a:p>
        </p:txBody>
      </p:sp>
    </p:spTree>
    <p:extLst>
      <p:ext uri="{BB962C8B-B14F-4D97-AF65-F5344CB8AC3E}">
        <p14:creationId xmlns:p14="http://schemas.microsoft.com/office/powerpoint/2010/main" val="1960029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14</a:t>
            </a:fld>
            <a:endParaRPr lang="de-DE" dirty="0"/>
          </a:p>
        </p:txBody>
      </p:sp>
    </p:spTree>
    <p:extLst>
      <p:ext uri="{BB962C8B-B14F-4D97-AF65-F5344CB8AC3E}">
        <p14:creationId xmlns:p14="http://schemas.microsoft.com/office/powerpoint/2010/main" val="3788491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15</a:t>
            </a:fld>
            <a:endParaRPr lang="de-DE" dirty="0"/>
          </a:p>
        </p:txBody>
      </p:sp>
    </p:spTree>
    <p:extLst>
      <p:ext uri="{BB962C8B-B14F-4D97-AF65-F5344CB8AC3E}">
        <p14:creationId xmlns:p14="http://schemas.microsoft.com/office/powerpoint/2010/main" val="2192447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16</a:t>
            </a:fld>
            <a:endParaRPr lang="de-DE" dirty="0"/>
          </a:p>
        </p:txBody>
      </p:sp>
    </p:spTree>
    <p:extLst>
      <p:ext uri="{BB962C8B-B14F-4D97-AF65-F5344CB8AC3E}">
        <p14:creationId xmlns:p14="http://schemas.microsoft.com/office/powerpoint/2010/main" val="32196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17</a:t>
            </a:fld>
            <a:endParaRPr lang="de-DE" dirty="0"/>
          </a:p>
        </p:txBody>
      </p:sp>
    </p:spTree>
    <p:extLst>
      <p:ext uri="{BB962C8B-B14F-4D97-AF65-F5344CB8AC3E}">
        <p14:creationId xmlns:p14="http://schemas.microsoft.com/office/powerpoint/2010/main" val="3380421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18</a:t>
            </a:fld>
            <a:endParaRPr lang="de-DE" dirty="0"/>
          </a:p>
        </p:txBody>
      </p:sp>
    </p:spTree>
    <p:extLst>
      <p:ext uri="{BB962C8B-B14F-4D97-AF65-F5344CB8AC3E}">
        <p14:creationId xmlns:p14="http://schemas.microsoft.com/office/powerpoint/2010/main" val="1226549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19</a:t>
            </a:fld>
            <a:endParaRPr lang="de-DE" dirty="0"/>
          </a:p>
        </p:txBody>
      </p:sp>
    </p:spTree>
    <p:extLst>
      <p:ext uri="{BB962C8B-B14F-4D97-AF65-F5344CB8AC3E}">
        <p14:creationId xmlns:p14="http://schemas.microsoft.com/office/powerpoint/2010/main" val="595066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2</a:t>
            </a:fld>
            <a:endParaRPr lang="de-DE" dirty="0"/>
          </a:p>
        </p:txBody>
      </p:sp>
    </p:spTree>
    <p:extLst>
      <p:ext uri="{BB962C8B-B14F-4D97-AF65-F5344CB8AC3E}">
        <p14:creationId xmlns:p14="http://schemas.microsoft.com/office/powerpoint/2010/main" val="2301642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20</a:t>
            </a:fld>
            <a:endParaRPr lang="de-DE" dirty="0"/>
          </a:p>
        </p:txBody>
      </p:sp>
    </p:spTree>
    <p:extLst>
      <p:ext uri="{BB962C8B-B14F-4D97-AF65-F5344CB8AC3E}">
        <p14:creationId xmlns:p14="http://schemas.microsoft.com/office/powerpoint/2010/main" val="1747245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21</a:t>
            </a:fld>
            <a:endParaRPr lang="de-DE" dirty="0"/>
          </a:p>
        </p:txBody>
      </p:sp>
    </p:spTree>
    <p:extLst>
      <p:ext uri="{BB962C8B-B14F-4D97-AF65-F5344CB8AC3E}">
        <p14:creationId xmlns:p14="http://schemas.microsoft.com/office/powerpoint/2010/main" val="18226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22</a:t>
            </a:fld>
            <a:endParaRPr lang="de-DE" dirty="0"/>
          </a:p>
        </p:txBody>
      </p:sp>
    </p:spTree>
    <p:extLst>
      <p:ext uri="{BB962C8B-B14F-4D97-AF65-F5344CB8AC3E}">
        <p14:creationId xmlns:p14="http://schemas.microsoft.com/office/powerpoint/2010/main" val="24581839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23</a:t>
            </a:fld>
            <a:endParaRPr lang="de-DE" dirty="0"/>
          </a:p>
        </p:txBody>
      </p:sp>
    </p:spTree>
    <p:extLst>
      <p:ext uri="{BB962C8B-B14F-4D97-AF65-F5344CB8AC3E}">
        <p14:creationId xmlns:p14="http://schemas.microsoft.com/office/powerpoint/2010/main" val="621139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24</a:t>
            </a:fld>
            <a:endParaRPr lang="de-DE" dirty="0"/>
          </a:p>
        </p:txBody>
      </p:sp>
    </p:spTree>
    <p:extLst>
      <p:ext uri="{BB962C8B-B14F-4D97-AF65-F5344CB8AC3E}">
        <p14:creationId xmlns:p14="http://schemas.microsoft.com/office/powerpoint/2010/main" val="4148072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25</a:t>
            </a:fld>
            <a:endParaRPr lang="de-DE" dirty="0"/>
          </a:p>
        </p:txBody>
      </p:sp>
    </p:spTree>
    <p:extLst>
      <p:ext uri="{BB962C8B-B14F-4D97-AF65-F5344CB8AC3E}">
        <p14:creationId xmlns:p14="http://schemas.microsoft.com/office/powerpoint/2010/main" val="815932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26</a:t>
            </a:fld>
            <a:endParaRPr lang="de-DE" dirty="0"/>
          </a:p>
        </p:txBody>
      </p:sp>
    </p:spTree>
    <p:extLst>
      <p:ext uri="{BB962C8B-B14F-4D97-AF65-F5344CB8AC3E}">
        <p14:creationId xmlns:p14="http://schemas.microsoft.com/office/powerpoint/2010/main" val="652574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27</a:t>
            </a:fld>
            <a:endParaRPr lang="de-DE" dirty="0"/>
          </a:p>
        </p:txBody>
      </p:sp>
    </p:spTree>
    <p:extLst>
      <p:ext uri="{BB962C8B-B14F-4D97-AF65-F5344CB8AC3E}">
        <p14:creationId xmlns:p14="http://schemas.microsoft.com/office/powerpoint/2010/main" val="1803696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28</a:t>
            </a:fld>
            <a:endParaRPr lang="de-DE" dirty="0"/>
          </a:p>
        </p:txBody>
      </p:sp>
    </p:spTree>
    <p:extLst>
      <p:ext uri="{BB962C8B-B14F-4D97-AF65-F5344CB8AC3E}">
        <p14:creationId xmlns:p14="http://schemas.microsoft.com/office/powerpoint/2010/main" val="2998611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29</a:t>
            </a:fld>
            <a:endParaRPr lang="de-DE" dirty="0"/>
          </a:p>
        </p:txBody>
      </p:sp>
    </p:spTree>
    <p:extLst>
      <p:ext uri="{BB962C8B-B14F-4D97-AF65-F5344CB8AC3E}">
        <p14:creationId xmlns:p14="http://schemas.microsoft.com/office/powerpoint/2010/main" val="92209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3</a:t>
            </a:fld>
            <a:endParaRPr lang="de-DE" dirty="0"/>
          </a:p>
        </p:txBody>
      </p:sp>
    </p:spTree>
    <p:extLst>
      <p:ext uri="{BB962C8B-B14F-4D97-AF65-F5344CB8AC3E}">
        <p14:creationId xmlns:p14="http://schemas.microsoft.com/office/powerpoint/2010/main" val="2503041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30</a:t>
            </a:fld>
            <a:endParaRPr lang="de-DE" dirty="0"/>
          </a:p>
        </p:txBody>
      </p:sp>
    </p:spTree>
    <p:extLst>
      <p:ext uri="{BB962C8B-B14F-4D97-AF65-F5344CB8AC3E}">
        <p14:creationId xmlns:p14="http://schemas.microsoft.com/office/powerpoint/2010/main" val="3334162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31</a:t>
            </a:fld>
            <a:endParaRPr lang="de-DE" dirty="0"/>
          </a:p>
        </p:txBody>
      </p:sp>
    </p:spTree>
    <p:extLst>
      <p:ext uri="{BB962C8B-B14F-4D97-AF65-F5344CB8AC3E}">
        <p14:creationId xmlns:p14="http://schemas.microsoft.com/office/powerpoint/2010/main" val="3583742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32</a:t>
            </a:fld>
            <a:endParaRPr lang="de-DE" dirty="0"/>
          </a:p>
        </p:txBody>
      </p:sp>
    </p:spTree>
    <p:extLst>
      <p:ext uri="{BB962C8B-B14F-4D97-AF65-F5344CB8AC3E}">
        <p14:creationId xmlns:p14="http://schemas.microsoft.com/office/powerpoint/2010/main" val="715759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33</a:t>
            </a:fld>
            <a:endParaRPr lang="de-DE" dirty="0"/>
          </a:p>
        </p:txBody>
      </p:sp>
    </p:spTree>
    <p:extLst>
      <p:ext uri="{BB962C8B-B14F-4D97-AF65-F5344CB8AC3E}">
        <p14:creationId xmlns:p14="http://schemas.microsoft.com/office/powerpoint/2010/main" val="28278267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34</a:t>
            </a:fld>
            <a:endParaRPr lang="de-DE" dirty="0"/>
          </a:p>
        </p:txBody>
      </p:sp>
    </p:spTree>
    <p:extLst>
      <p:ext uri="{BB962C8B-B14F-4D97-AF65-F5344CB8AC3E}">
        <p14:creationId xmlns:p14="http://schemas.microsoft.com/office/powerpoint/2010/main" val="4188739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35</a:t>
            </a:fld>
            <a:endParaRPr lang="de-DE" dirty="0"/>
          </a:p>
        </p:txBody>
      </p:sp>
    </p:spTree>
    <p:extLst>
      <p:ext uri="{BB962C8B-B14F-4D97-AF65-F5344CB8AC3E}">
        <p14:creationId xmlns:p14="http://schemas.microsoft.com/office/powerpoint/2010/main" val="948033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36</a:t>
            </a:fld>
            <a:endParaRPr lang="de-DE" dirty="0"/>
          </a:p>
        </p:txBody>
      </p:sp>
    </p:spTree>
    <p:extLst>
      <p:ext uri="{BB962C8B-B14F-4D97-AF65-F5344CB8AC3E}">
        <p14:creationId xmlns:p14="http://schemas.microsoft.com/office/powerpoint/2010/main" val="22019891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37</a:t>
            </a:fld>
            <a:endParaRPr lang="de-DE" dirty="0"/>
          </a:p>
        </p:txBody>
      </p:sp>
    </p:spTree>
    <p:extLst>
      <p:ext uri="{BB962C8B-B14F-4D97-AF65-F5344CB8AC3E}">
        <p14:creationId xmlns:p14="http://schemas.microsoft.com/office/powerpoint/2010/main" val="2364800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38</a:t>
            </a:fld>
            <a:endParaRPr lang="de-DE" dirty="0"/>
          </a:p>
        </p:txBody>
      </p:sp>
    </p:spTree>
    <p:extLst>
      <p:ext uri="{BB962C8B-B14F-4D97-AF65-F5344CB8AC3E}">
        <p14:creationId xmlns:p14="http://schemas.microsoft.com/office/powerpoint/2010/main" val="3907622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39</a:t>
            </a:fld>
            <a:endParaRPr lang="de-DE" dirty="0"/>
          </a:p>
        </p:txBody>
      </p:sp>
    </p:spTree>
    <p:extLst>
      <p:ext uri="{BB962C8B-B14F-4D97-AF65-F5344CB8AC3E}">
        <p14:creationId xmlns:p14="http://schemas.microsoft.com/office/powerpoint/2010/main" val="311118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4</a:t>
            </a:fld>
            <a:endParaRPr lang="de-DE" dirty="0"/>
          </a:p>
        </p:txBody>
      </p:sp>
    </p:spTree>
    <p:extLst>
      <p:ext uri="{BB962C8B-B14F-4D97-AF65-F5344CB8AC3E}">
        <p14:creationId xmlns:p14="http://schemas.microsoft.com/office/powerpoint/2010/main" val="31079134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40</a:t>
            </a:fld>
            <a:endParaRPr lang="de-DE" dirty="0"/>
          </a:p>
        </p:txBody>
      </p:sp>
    </p:spTree>
    <p:extLst>
      <p:ext uri="{BB962C8B-B14F-4D97-AF65-F5344CB8AC3E}">
        <p14:creationId xmlns:p14="http://schemas.microsoft.com/office/powerpoint/2010/main" val="33827259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41</a:t>
            </a:fld>
            <a:endParaRPr lang="de-DE" dirty="0"/>
          </a:p>
        </p:txBody>
      </p:sp>
    </p:spTree>
    <p:extLst>
      <p:ext uri="{BB962C8B-B14F-4D97-AF65-F5344CB8AC3E}">
        <p14:creationId xmlns:p14="http://schemas.microsoft.com/office/powerpoint/2010/main" val="21781676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42</a:t>
            </a:fld>
            <a:endParaRPr lang="de-DE" dirty="0"/>
          </a:p>
        </p:txBody>
      </p:sp>
    </p:spTree>
    <p:extLst>
      <p:ext uri="{BB962C8B-B14F-4D97-AF65-F5344CB8AC3E}">
        <p14:creationId xmlns:p14="http://schemas.microsoft.com/office/powerpoint/2010/main" val="32468364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43</a:t>
            </a:fld>
            <a:endParaRPr lang="de-DE" dirty="0"/>
          </a:p>
        </p:txBody>
      </p:sp>
    </p:spTree>
    <p:extLst>
      <p:ext uri="{BB962C8B-B14F-4D97-AF65-F5344CB8AC3E}">
        <p14:creationId xmlns:p14="http://schemas.microsoft.com/office/powerpoint/2010/main" val="3505515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44</a:t>
            </a:fld>
            <a:endParaRPr lang="de-DE" dirty="0"/>
          </a:p>
        </p:txBody>
      </p:sp>
    </p:spTree>
    <p:extLst>
      <p:ext uri="{BB962C8B-B14F-4D97-AF65-F5344CB8AC3E}">
        <p14:creationId xmlns:p14="http://schemas.microsoft.com/office/powerpoint/2010/main" val="40744136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45</a:t>
            </a:fld>
            <a:endParaRPr lang="de-DE" dirty="0"/>
          </a:p>
        </p:txBody>
      </p:sp>
    </p:spTree>
    <p:extLst>
      <p:ext uri="{BB962C8B-B14F-4D97-AF65-F5344CB8AC3E}">
        <p14:creationId xmlns:p14="http://schemas.microsoft.com/office/powerpoint/2010/main" val="24291868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46</a:t>
            </a:fld>
            <a:endParaRPr lang="de-DE" dirty="0"/>
          </a:p>
        </p:txBody>
      </p:sp>
    </p:spTree>
    <p:extLst>
      <p:ext uri="{BB962C8B-B14F-4D97-AF65-F5344CB8AC3E}">
        <p14:creationId xmlns:p14="http://schemas.microsoft.com/office/powerpoint/2010/main" val="14070335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47</a:t>
            </a:fld>
            <a:endParaRPr lang="de-DE" dirty="0"/>
          </a:p>
        </p:txBody>
      </p:sp>
    </p:spTree>
    <p:extLst>
      <p:ext uri="{BB962C8B-B14F-4D97-AF65-F5344CB8AC3E}">
        <p14:creationId xmlns:p14="http://schemas.microsoft.com/office/powerpoint/2010/main" val="27629415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48</a:t>
            </a:fld>
            <a:endParaRPr lang="de-DE" dirty="0"/>
          </a:p>
        </p:txBody>
      </p:sp>
    </p:spTree>
    <p:extLst>
      <p:ext uri="{BB962C8B-B14F-4D97-AF65-F5344CB8AC3E}">
        <p14:creationId xmlns:p14="http://schemas.microsoft.com/office/powerpoint/2010/main" val="8424706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49</a:t>
            </a:fld>
            <a:endParaRPr lang="de-DE" dirty="0"/>
          </a:p>
        </p:txBody>
      </p:sp>
    </p:spTree>
    <p:extLst>
      <p:ext uri="{BB962C8B-B14F-4D97-AF65-F5344CB8AC3E}">
        <p14:creationId xmlns:p14="http://schemas.microsoft.com/office/powerpoint/2010/main" val="390758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5</a:t>
            </a:fld>
            <a:endParaRPr lang="de-DE" dirty="0"/>
          </a:p>
        </p:txBody>
      </p:sp>
    </p:spTree>
    <p:extLst>
      <p:ext uri="{BB962C8B-B14F-4D97-AF65-F5344CB8AC3E}">
        <p14:creationId xmlns:p14="http://schemas.microsoft.com/office/powerpoint/2010/main" val="3129563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5"/>
          </p:nvPr>
        </p:nvSpPr>
        <p:spPr/>
        <p:txBody>
          <a:bodyPr/>
          <a:lstStyle/>
          <a:p>
            <a:fld id="{5D5F812F-B138-4B41-A7B2-BD69B91A5BE0}" type="slidenum">
              <a:rPr lang="de-DE" smtClean="0"/>
              <a:pPr/>
              <a:t>50</a:t>
            </a:fld>
            <a:endParaRPr lang="de-DE" dirty="0"/>
          </a:p>
        </p:txBody>
      </p:sp>
    </p:spTree>
    <p:extLst>
      <p:ext uri="{BB962C8B-B14F-4D97-AF65-F5344CB8AC3E}">
        <p14:creationId xmlns:p14="http://schemas.microsoft.com/office/powerpoint/2010/main" val="17851430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51</a:t>
            </a:fld>
            <a:endParaRPr lang="de-DE" dirty="0"/>
          </a:p>
        </p:txBody>
      </p:sp>
    </p:spTree>
    <p:extLst>
      <p:ext uri="{BB962C8B-B14F-4D97-AF65-F5344CB8AC3E}">
        <p14:creationId xmlns:p14="http://schemas.microsoft.com/office/powerpoint/2010/main" val="16597312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52</a:t>
            </a:fld>
            <a:endParaRPr lang="de-DE" dirty="0"/>
          </a:p>
        </p:txBody>
      </p:sp>
    </p:spTree>
    <p:extLst>
      <p:ext uri="{BB962C8B-B14F-4D97-AF65-F5344CB8AC3E}">
        <p14:creationId xmlns:p14="http://schemas.microsoft.com/office/powerpoint/2010/main" val="28233092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53</a:t>
            </a:fld>
            <a:endParaRPr lang="de-DE" dirty="0"/>
          </a:p>
        </p:txBody>
      </p:sp>
    </p:spTree>
    <p:extLst>
      <p:ext uri="{BB962C8B-B14F-4D97-AF65-F5344CB8AC3E}">
        <p14:creationId xmlns:p14="http://schemas.microsoft.com/office/powerpoint/2010/main" val="1558702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54</a:t>
            </a:fld>
            <a:endParaRPr lang="de-DE" dirty="0"/>
          </a:p>
        </p:txBody>
      </p:sp>
    </p:spTree>
    <p:extLst>
      <p:ext uri="{BB962C8B-B14F-4D97-AF65-F5344CB8AC3E}">
        <p14:creationId xmlns:p14="http://schemas.microsoft.com/office/powerpoint/2010/main" val="9732759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55</a:t>
            </a:fld>
            <a:endParaRPr lang="de-DE" dirty="0"/>
          </a:p>
        </p:txBody>
      </p:sp>
    </p:spTree>
    <p:extLst>
      <p:ext uri="{BB962C8B-B14F-4D97-AF65-F5344CB8AC3E}">
        <p14:creationId xmlns:p14="http://schemas.microsoft.com/office/powerpoint/2010/main" val="10800033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56</a:t>
            </a:fld>
            <a:endParaRPr lang="de-DE" dirty="0"/>
          </a:p>
        </p:txBody>
      </p:sp>
    </p:spTree>
    <p:extLst>
      <p:ext uri="{BB962C8B-B14F-4D97-AF65-F5344CB8AC3E}">
        <p14:creationId xmlns:p14="http://schemas.microsoft.com/office/powerpoint/2010/main" val="41362655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57</a:t>
            </a:fld>
            <a:endParaRPr lang="de-DE" dirty="0"/>
          </a:p>
        </p:txBody>
      </p:sp>
    </p:spTree>
    <p:extLst>
      <p:ext uri="{BB962C8B-B14F-4D97-AF65-F5344CB8AC3E}">
        <p14:creationId xmlns:p14="http://schemas.microsoft.com/office/powerpoint/2010/main" val="29178078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D5F812F-B138-4B41-A7B2-BD69B91A5BE0}" type="slidenum">
              <a:rPr lang="de-DE" smtClean="0"/>
              <a:pPr/>
              <a:t>58</a:t>
            </a:fld>
            <a:endParaRPr lang="de-DE" dirty="0"/>
          </a:p>
        </p:txBody>
      </p:sp>
    </p:spTree>
    <p:extLst>
      <p:ext uri="{BB962C8B-B14F-4D97-AF65-F5344CB8AC3E}">
        <p14:creationId xmlns:p14="http://schemas.microsoft.com/office/powerpoint/2010/main" val="20528548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59</a:t>
            </a:fld>
            <a:endParaRPr lang="de-DE" dirty="0"/>
          </a:p>
        </p:txBody>
      </p:sp>
    </p:spTree>
    <p:extLst>
      <p:ext uri="{BB962C8B-B14F-4D97-AF65-F5344CB8AC3E}">
        <p14:creationId xmlns:p14="http://schemas.microsoft.com/office/powerpoint/2010/main" val="3706088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6</a:t>
            </a:fld>
            <a:endParaRPr lang="de-DE" dirty="0"/>
          </a:p>
        </p:txBody>
      </p:sp>
    </p:spTree>
    <p:extLst>
      <p:ext uri="{BB962C8B-B14F-4D97-AF65-F5344CB8AC3E}">
        <p14:creationId xmlns:p14="http://schemas.microsoft.com/office/powerpoint/2010/main" val="32980055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60</a:t>
            </a:fld>
            <a:endParaRPr lang="de-DE" dirty="0"/>
          </a:p>
        </p:txBody>
      </p:sp>
    </p:spTree>
    <p:extLst>
      <p:ext uri="{BB962C8B-B14F-4D97-AF65-F5344CB8AC3E}">
        <p14:creationId xmlns:p14="http://schemas.microsoft.com/office/powerpoint/2010/main" val="35920374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61</a:t>
            </a:fld>
            <a:endParaRPr lang="de-DE" dirty="0"/>
          </a:p>
        </p:txBody>
      </p:sp>
    </p:spTree>
    <p:extLst>
      <p:ext uri="{BB962C8B-B14F-4D97-AF65-F5344CB8AC3E}">
        <p14:creationId xmlns:p14="http://schemas.microsoft.com/office/powerpoint/2010/main" val="11662205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62</a:t>
            </a:fld>
            <a:endParaRPr lang="de-DE" dirty="0"/>
          </a:p>
        </p:txBody>
      </p:sp>
    </p:spTree>
    <p:extLst>
      <p:ext uri="{BB962C8B-B14F-4D97-AF65-F5344CB8AC3E}">
        <p14:creationId xmlns:p14="http://schemas.microsoft.com/office/powerpoint/2010/main" val="10892423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63</a:t>
            </a:fld>
            <a:endParaRPr lang="de-DE" dirty="0"/>
          </a:p>
        </p:txBody>
      </p:sp>
    </p:spTree>
    <p:extLst>
      <p:ext uri="{BB962C8B-B14F-4D97-AF65-F5344CB8AC3E}">
        <p14:creationId xmlns:p14="http://schemas.microsoft.com/office/powerpoint/2010/main" val="29155811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64</a:t>
            </a:fld>
            <a:endParaRPr lang="de-DE" dirty="0"/>
          </a:p>
        </p:txBody>
      </p:sp>
    </p:spTree>
    <p:extLst>
      <p:ext uri="{BB962C8B-B14F-4D97-AF65-F5344CB8AC3E}">
        <p14:creationId xmlns:p14="http://schemas.microsoft.com/office/powerpoint/2010/main" val="29952712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65</a:t>
            </a:fld>
            <a:endParaRPr lang="de-DE" dirty="0"/>
          </a:p>
        </p:txBody>
      </p:sp>
    </p:spTree>
    <p:extLst>
      <p:ext uri="{BB962C8B-B14F-4D97-AF65-F5344CB8AC3E}">
        <p14:creationId xmlns:p14="http://schemas.microsoft.com/office/powerpoint/2010/main" val="1938439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7</a:t>
            </a:fld>
            <a:endParaRPr lang="de-DE" dirty="0"/>
          </a:p>
        </p:txBody>
      </p:sp>
    </p:spTree>
    <p:extLst>
      <p:ext uri="{BB962C8B-B14F-4D97-AF65-F5344CB8AC3E}">
        <p14:creationId xmlns:p14="http://schemas.microsoft.com/office/powerpoint/2010/main" val="405953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5D5F812F-B138-4B41-A7B2-BD69B91A5BE0}" type="slidenum">
              <a:rPr lang="de-DE" smtClean="0"/>
              <a:pPr/>
              <a:t>8</a:t>
            </a:fld>
            <a:endParaRPr lang="de-DE" dirty="0"/>
          </a:p>
        </p:txBody>
      </p:sp>
    </p:spTree>
    <p:extLst>
      <p:ext uri="{BB962C8B-B14F-4D97-AF65-F5344CB8AC3E}">
        <p14:creationId xmlns:p14="http://schemas.microsoft.com/office/powerpoint/2010/main" val="2605735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D5F812F-B138-4B41-A7B2-BD69B91A5BE0}" type="slidenum">
              <a:rPr lang="de-DE" smtClean="0"/>
              <a:pPr/>
              <a:t>9</a:t>
            </a:fld>
            <a:endParaRPr lang="de-DE" dirty="0"/>
          </a:p>
        </p:txBody>
      </p:sp>
    </p:spTree>
    <p:extLst>
      <p:ext uri="{BB962C8B-B14F-4D97-AF65-F5344CB8AC3E}">
        <p14:creationId xmlns:p14="http://schemas.microsoft.com/office/powerpoint/2010/main" val="215350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Rechteck 9"/>
          <p:cNvSpPr/>
          <p:nvPr userDrawn="1"/>
        </p:nvSpPr>
        <p:spPr>
          <a:xfrm>
            <a:off x="0" y="0"/>
            <a:ext cx="9144000" cy="1165939"/>
          </a:xfrm>
          <a:prstGeom prst="rect">
            <a:avLst/>
          </a:prstGeom>
          <a:solidFill>
            <a:srgbClr val="009C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n>
                <a:noFill/>
              </a:ln>
              <a:solidFill>
                <a:srgbClr val="009CD5"/>
              </a:solidFill>
            </a:endParaRPr>
          </a:p>
        </p:txBody>
      </p:sp>
      <p:pic>
        <p:nvPicPr>
          <p:cNvPr id="7" name="Bild 6" descr="AWI_LOGO_Weiss.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58587" y="215264"/>
            <a:ext cx="2621833" cy="379907"/>
          </a:xfrm>
          <a:prstGeom prst="rect">
            <a:avLst/>
          </a:prstGeom>
        </p:spPr>
      </p:pic>
      <p:sp>
        <p:nvSpPr>
          <p:cNvPr id="2" name="Titel 1"/>
          <p:cNvSpPr>
            <a:spLocks noGrp="1"/>
          </p:cNvSpPr>
          <p:nvPr>
            <p:ph type="ctrTitle" hasCustomPrompt="1"/>
          </p:nvPr>
        </p:nvSpPr>
        <p:spPr>
          <a:xfrm>
            <a:off x="228739" y="1636661"/>
            <a:ext cx="8612513" cy="899317"/>
          </a:xfrm>
          <a:prstGeom prst="rect">
            <a:avLst/>
          </a:prstGeom>
        </p:spPr>
        <p:txBody>
          <a:bodyPr anchor="t"/>
          <a:lstStyle>
            <a:lvl1pPr>
              <a:defRPr sz="6000" baseline="0">
                <a:solidFill>
                  <a:schemeClr val="tx1">
                    <a:lumMod val="75000"/>
                    <a:lumOff val="25000"/>
                  </a:schemeClr>
                </a:solidFill>
              </a:defRPr>
            </a:lvl1pPr>
          </a:lstStyle>
          <a:p>
            <a:r>
              <a:rPr lang="de-DE" dirty="0"/>
              <a:t>Titel „Weiß“ bearbeiten</a:t>
            </a:r>
          </a:p>
        </p:txBody>
      </p:sp>
      <p:sp>
        <p:nvSpPr>
          <p:cNvPr id="13" name="Inhaltsplatzhalter 2"/>
          <p:cNvSpPr>
            <a:spLocks noGrp="1"/>
          </p:cNvSpPr>
          <p:nvPr>
            <p:ph idx="1" hasCustomPrompt="1"/>
          </p:nvPr>
        </p:nvSpPr>
        <p:spPr>
          <a:xfrm>
            <a:off x="873945" y="827385"/>
            <a:ext cx="7906473" cy="340573"/>
          </a:xfrm>
          <a:prstGeom prst="rect">
            <a:avLst/>
          </a:prstGeom>
        </p:spPr>
        <p:txBody>
          <a:bodyPr anchor="t"/>
          <a:lstStyle>
            <a:lvl1pPr algn="l">
              <a:lnSpc>
                <a:spcPts val="1800"/>
              </a:lnSpc>
              <a:buFontTx/>
              <a:buNone/>
              <a:defRPr sz="1600" b="1" baseline="0">
                <a:solidFill>
                  <a:srgbClr val="004378"/>
                </a:solidFill>
              </a:defRPr>
            </a:lvl1pPr>
            <a:lvl2pPr algn="r">
              <a:lnSpc>
                <a:spcPts val="1600"/>
              </a:lnSpc>
              <a:buFontTx/>
              <a:buNone/>
              <a:defRPr sz="1600" b="1">
                <a:solidFill>
                  <a:srgbClr val="004378"/>
                </a:solidFill>
              </a:defRPr>
            </a:lvl2pPr>
            <a:lvl3pPr algn="r">
              <a:lnSpc>
                <a:spcPts val="1600"/>
              </a:lnSpc>
              <a:buFontTx/>
              <a:buNone/>
              <a:defRPr sz="1600" b="1">
                <a:solidFill>
                  <a:srgbClr val="004378"/>
                </a:solidFill>
              </a:defRPr>
            </a:lvl3pPr>
            <a:lvl4pPr algn="r">
              <a:lnSpc>
                <a:spcPts val="1600"/>
              </a:lnSpc>
              <a:buFontTx/>
              <a:buNone/>
              <a:defRPr sz="1600" b="1">
                <a:solidFill>
                  <a:srgbClr val="004378"/>
                </a:solidFill>
              </a:defRPr>
            </a:lvl4pPr>
            <a:lvl5pPr algn="r">
              <a:lnSpc>
                <a:spcPts val="1600"/>
              </a:lnSpc>
              <a:buFontTx/>
              <a:buNone/>
              <a:defRPr sz="1600" b="1">
                <a:solidFill>
                  <a:srgbClr val="004378"/>
                </a:solidFill>
              </a:defRPr>
            </a:lvl5pPr>
          </a:lstStyle>
          <a:p>
            <a:pPr lvl="0"/>
            <a:r>
              <a:rPr lang="de-DE" dirty="0"/>
              <a:t>Ergänzende Überschrift</a:t>
            </a:r>
          </a:p>
        </p:txBody>
      </p:sp>
      <p:pic>
        <p:nvPicPr>
          <p:cNvPr id="11" name="Bild 10" descr="Logo_Helmholtz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25569" y="6162401"/>
            <a:ext cx="936399" cy="334316"/>
          </a:xfrm>
          <a:prstGeom prst="rect">
            <a:avLst/>
          </a:prstGeom>
        </p:spPr>
      </p:pic>
    </p:spTree>
    <p:extLst>
      <p:ext uri="{BB962C8B-B14F-4D97-AF65-F5344CB8AC3E}">
        <p14:creationId xmlns:p14="http://schemas.microsoft.com/office/powerpoint/2010/main" val="231643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8A06550-4CD4-450A-A59E-58177A61100E}"/>
              </a:ext>
            </a:extLst>
          </p:cNvPr>
          <p:cNvPicPr>
            <a:picLocks noChangeAspect="1"/>
          </p:cNvPicPr>
          <p:nvPr userDrawn="1"/>
        </p:nvPicPr>
        <p:blipFill>
          <a:blip r:embed="rId2"/>
          <a:stretch>
            <a:fillRect/>
          </a:stretch>
        </p:blipFill>
        <p:spPr>
          <a:xfrm>
            <a:off x="6864683" y="278193"/>
            <a:ext cx="1986455" cy="354582"/>
          </a:xfrm>
          <a:prstGeom prst="rect">
            <a:avLst/>
          </a:prstGeom>
        </p:spPr>
      </p:pic>
    </p:spTree>
    <p:extLst>
      <p:ext uri="{BB962C8B-B14F-4D97-AF65-F5344CB8AC3E}">
        <p14:creationId xmlns:p14="http://schemas.microsoft.com/office/powerpoint/2010/main" val="231643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1B58D566-8D13-5C43-8939-614299B6941B}" type="datetimeFigureOut">
              <a:rPr lang="de-DE" smtClean="0"/>
              <a:pPr/>
              <a:t>23.04.2025</a:t>
            </a:fld>
            <a:endParaRPr lang="de-DE" dirty="0"/>
          </a:p>
        </p:txBody>
      </p:sp>
      <p:sp>
        <p:nvSpPr>
          <p:cNvPr id="6" name="Fußzeilenplatzhalter 5"/>
          <p:cNvSpPr>
            <a:spLocks noGrp="1"/>
          </p:cNvSpPr>
          <p:nvPr>
            <p:ph type="ftr" sz="quarter" idx="11"/>
          </p:nvPr>
        </p:nvSpPr>
        <p:spPr/>
        <p:txBody>
          <a:bodyPr/>
          <a:lstStyle/>
          <a:p>
            <a:endParaRPr lang="de-DE" dirty="0"/>
          </a:p>
        </p:txBody>
      </p:sp>
      <p:pic>
        <p:nvPicPr>
          <p:cNvPr id="8" name="Bild 7" descr="Logo_AWI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64683" y="269655"/>
            <a:ext cx="1915736" cy="277594"/>
          </a:xfrm>
          <a:prstGeom prst="rect">
            <a:avLst/>
          </a:prstGeom>
        </p:spPr>
      </p:pic>
      <p:pic>
        <p:nvPicPr>
          <p:cNvPr id="9" name="Bild 8" descr="Logo_Helmholtz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44312" y="6570798"/>
            <a:ext cx="684214" cy="244280"/>
          </a:xfrm>
          <a:prstGeom prst="rect">
            <a:avLst/>
          </a:prstGeom>
        </p:spPr>
      </p:pic>
      <p:cxnSp>
        <p:nvCxnSpPr>
          <p:cNvPr id="10" name="Gerade Verbindung 9"/>
          <p:cNvCxnSpPr/>
          <p:nvPr userDrawn="1"/>
        </p:nvCxnSpPr>
        <p:spPr>
          <a:xfrm>
            <a:off x="0" y="6523779"/>
            <a:ext cx="9144000" cy="0"/>
          </a:xfrm>
          <a:prstGeom prst="line">
            <a:avLst/>
          </a:prstGeom>
          <a:ln w="3175"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3" name="Inhaltsplatzhalter 2"/>
          <p:cNvSpPr>
            <a:spLocks noGrp="1"/>
          </p:cNvSpPr>
          <p:nvPr>
            <p:ph idx="13"/>
          </p:nvPr>
        </p:nvSpPr>
        <p:spPr>
          <a:xfrm>
            <a:off x="4734967" y="2199688"/>
            <a:ext cx="4046489" cy="4008503"/>
          </a:xfrm>
          <a:prstGeom prst="rect">
            <a:avLst/>
          </a:prstGeom>
        </p:spPr>
        <p:txBody>
          <a:bodyPr/>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Titel 1"/>
          <p:cNvSpPr>
            <a:spLocks noGrp="1"/>
          </p:cNvSpPr>
          <p:nvPr>
            <p:ph type="ctrTitle"/>
          </p:nvPr>
        </p:nvSpPr>
        <p:spPr>
          <a:xfrm>
            <a:off x="450223" y="1096995"/>
            <a:ext cx="8330195" cy="1102693"/>
          </a:xfrm>
          <a:prstGeom prst="rect">
            <a:avLst/>
          </a:prstGeom>
        </p:spPr>
        <p:txBody>
          <a:bodyPr anchor="t"/>
          <a:lstStyle/>
          <a:p>
            <a:r>
              <a:rPr lang="de-DE" dirty="0"/>
              <a:t>Mastertitelformat bearbeiten</a:t>
            </a:r>
          </a:p>
        </p:txBody>
      </p:sp>
      <p:sp>
        <p:nvSpPr>
          <p:cNvPr id="12" name="Inhaltsplatzhalter 2"/>
          <p:cNvSpPr>
            <a:spLocks noGrp="1"/>
          </p:cNvSpPr>
          <p:nvPr>
            <p:ph idx="12"/>
          </p:nvPr>
        </p:nvSpPr>
        <p:spPr>
          <a:xfrm>
            <a:off x="449311" y="2199688"/>
            <a:ext cx="4046489" cy="4008503"/>
          </a:xfrm>
          <a:prstGeom prst="rect">
            <a:avLst/>
          </a:prstGeom>
        </p:spPr>
        <p:txBody>
          <a:bodyPr/>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25619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4" name="Titel 1"/>
          <p:cNvSpPr>
            <a:spLocks noGrp="1"/>
          </p:cNvSpPr>
          <p:nvPr>
            <p:ph type="ctrTitle"/>
          </p:nvPr>
        </p:nvSpPr>
        <p:spPr>
          <a:xfrm>
            <a:off x="450223" y="1096995"/>
            <a:ext cx="8330195" cy="1102693"/>
          </a:xfrm>
          <a:prstGeom prst="rect">
            <a:avLst/>
          </a:prstGeom>
        </p:spPr>
        <p:txBody>
          <a:bodyPr anchor="t"/>
          <a:lstStyle/>
          <a:p>
            <a:r>
              <a:rPr lang="de-DE" dirty="0"/>
              <a:t>Mastertitelformat bearbeiten</a:t>
            </a:r>
          </a:p>
        </p:txBody>
      </p:sp>
      <p:sp>
        <p:nvSpPr>
          <p:cNvPr id="3" name="Textplatzhalter 2"/>
          <p:cNvSpPr>
            <a:spLocks noGrp="1"/>
          </p:cNvSpPr>
          <p:nvPr>
            <p:ph type="body" idx="1"/>
          </p:nvPr>
        </p:nvSpPr>
        <p:spPr>
          <a:xfrm>
            <a:off x="457200" y="2204352"/>
            <a:ext cx="4040188" cy="906179"/>
          </a:xfrm>
          <a:prstGeom prst="rect">
            <a:avLst/>
          </a:prstGeo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5" name="Textplatzhalter 4"/>
          <p:cNvSpPr>
            <a:spLocks noGrp="1"/>
          </p:cNvSpPr>
          <p:nvPr>
            <p:ph type="body" sz="quarter" idx="3"/>
          </p:nvPr>
        </p:nvSpPr>
        <p:spPr>
          <a:xfrm>
            <a:off x="4736285" y="2204353"/>
            <a:ext cx="4041775" cy="906178"/>
          </a:xfrm>
          <a:prstGeom prst="rect">
            <a:avLst/>
          </a:prstGeo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Datumsplatzhalter 6"/>
          <p:cNvSpPr>
            <a:spLocks noGrp="1"/>
          </p:cNvSpPr>
          <p:nvPr>
            <p:ph type="dt" sz="half" idx="10"/>
          </p:nvPr>
        </p:nvSpPr>
        <p:spPr/>
        <p:txBody>
          <a:bodyPr/>
          <a:lstStyle/>
          <a:p>
            <a:fld id="{1B58D566-8D13-5C43-8939-614299B6941B}" type="datetimeFigureOut">
              <a:rPr lang="de-DE" smtClean="0"/>
              <a:pPr/>
              <a:t>23.04.2025</a:t>
            </a:fld>
            <a:endParaRPr lang="de-DE" dirty="0"/>
          </a:p>
        </p:txBody>
      </p:sp>
      <p:sp>
        <p:nvSpPr>
          <p:cNvPr id="8" name="Fußzeilenplatzhalter 7"/>
          <p:cNvSpPr>
            <a:spLocks noGrp="1"/>
          </p:cNvSpPr>
          <p:nvPr>
            <p:ph type="ftr" sz="quarter" idx="11"/>
          </p:nvPr>
        </p:nvSpPr>
        <p:spPr/>
        <p:txBody>
          <a:bodyPr/>
          <a:lstStyle/>
          <a:p>
            <a:endParaRPr lang="de-DE" dirty="0"/>
          </a:p>
        </p:txBody>
      </p:sp>
      <p:pic>
        <p:nvPicPr>
          <p:cNvPr id="10" name="Bild 9" descr="Logo_AWI_RGB.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64683" y="269655"/>
            <a:ext cx="1915736" cy="277594"/>
          </a:xfrm>
          <a:prstGeom prst="rect">
            <a:avLst/>
          </a:prstGeom>
        </p:spPr>
      </p:pic>
      <p:pic>
        <p:nvPicPr>
          <p:cNvPr id="11" name="Bild 10" descr="Logo_Helmholtz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44312" y="6570798"/>
            <a:ext cx="684214" cy="244280"/>
          </a:xfrm>
          <a:prstGeom prst="rect">
            <a:avLst/>
          </a:prstGeom>
        </p:spPr>
      </p:pic>
      <p:cxnSp>
        <p:nvCxnSpPr>
          <p:cNvPr id="12" name="Gerade Verbindung 11"/>
          <p:cNvCxnSpPr/>
          <p:nvPr userDrawn="1"/>
        </p:nvCxnSpPr>
        <p:spPr>
          <a:xfrm>
            <a:off x="0" y="6523779"/>
            <a:ext cx="9144000" cy="0"/>
          </a:xfrm>
          <a:prstGeom prst="line">
            <a:avLst/>
          </a:prstGeom>
          <a:ln w="3175"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3" name="Inhaltsplatzhalter 2"/>
          <p:cNvSpPr>
            <a:spLocks noGrp="1"/>
          </p:cNvSpPr>
          <p:nvPr>
            <p:ph idx="13"/>
          </p:nvPr>
        </p:nvSpPr>
        <p:spPr>
          <a:xfrm>
            <a:off x="4734967" y="3110531"/>
            <a:ext cx="4046489" cy="3097660"/>
          </a:xfrm>
          <a:prstGeom prst="rect">
            <a:avLst/>
          </a:prstGeom>
        </p:spPr>
        <p:txBody>
          <a:bodyPr>
            <a:normAutofit/>
          </a:bodyPr>
          <a:lstStyle>
            <a:lvl1pPr>
              <a:defRPr sz="2400">
                <a:solidFill>
                  <a:srgbClr val="404040"/>
                </a:solidFill>
              </a:defRPr>
            </a:lvl1pPr>
            <a:lvl2pPr>
              <a:defRPr sz="2000">
                <a:solidFill>
                  <a:srgbClr val="404040"/>
                </a:solidFill>
              </a:defRPr>
            </a:lvl2pPr>
            <a:lvl3pPr>
              <a:defRPr sz="1600">
                <a:solidFill>
                  <a:srgbClr val="404040"/>
                </a:solidFill>
              </a:defRPr>
            </a:lvl3pPr>
            <a:lvl4pPr>
              <a:defRPr sz="1600">
                <a:solidFill>
                  <a:srgbClr val="404040"/>
                </a:solidFill>
              </a:defRPr>
            </a:lvl4pPr>
            <a:lvl5pPr>
              <a:defRPr sz="1600">
                <a:solidFill>
                  <a:srgbClr val="404040"/>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Inhaltsplatzhalter 2"/>
          <p:cNvSpPr>
            <a:spLocks noGrp="1"/>
          </p:cNvSpPr>
          <p:nvPr>
            <p:ph idx="12"/>
          </p:nvPr>
        </p:nvSpPr>
        <p:spPr>
          <a:xfrm>
            <a:off x="449311" y="3110532"/>
            <a:ext cx="4046489" cy="3097659"/>
          </a:xfrm>
          <a:prstGeom prst="rect">
            <a:avLst/>
          </a:prstGeom>
        </p:spPr>
        <p:txBody>
          <a:bodyPr>
            <a:normAutofit/>
          </a:bodyPr>
          <a:lstStyle>
            <a:lvl1pPr>
              <a:defRPr sz="2400">
                <a:solidFill>
                  <a:srgbClr val="404040"/>
                </a:solidFill>
              </a:defRPr>
            </a:lvl1pPr>
            <a:lvl2pPr>
              <a:defRPr sz="2000">
                <a:solidFill>
                  <a:srgbClr val="404040"/>
                </a:solidFill>
              </a:defRPr>
            </a:lvl2pPr>
            <a:lvl3pPr>
              <a:defRPr sz="1600">
                <a:solidFill>
                  <a:srgbClr val="404040"/>
                </a:solidFill>
              </a:defRPr>
            </a:lvl3pPr>
            <a:lvl4pPr>
              <a:defRPr sz="1600">
                <a:solidFill>
                  <a:srgbClr val="404040"/>
                </a:solidFill>
              </a:defRPr>
            </a:lvl4pPr>
            <a:lvl5pPr>
              <a:defRPr sz="1600">
                <a:solidFill>
                  <a:srgbClr val="404040"/>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494670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57200" y="6550156"/>
            <a:ext cx="812822" cy="307844"/>
          </a:xfrm>
          <a:prstGeom prst="rect">
            <a:avLst/>
          </a:prstGeom>
        </p:spPr>
        <p:txBody>
          <a:bodyPr vert="horz" lIns="91440" tIns="45720" rIns="91440" bIns="45720" rtlCol="0" anchor="ctr"/>
          <a:lstStyle>
            <a:lvl1pPr algn="l">
              <a:defRPr sz="900">
                <a:solidFill>
                  <a:schemeClr val="tx1">
                    <a:tint val="75000"/>
                  </a:schemeClr>
                </a:solidFill>
              </a:defRPr>
            </a:lvl1pPr>
          </a:lstStyle>
          <a:p>
            <a:fld id="{1B58D566-8D13-5C43-8939-614299B6941B}" type="datetimeFigureOut">
              <a:rPr lang="de-DE" smtClean="0"/>
              <a:pPr/>
              <a:t>23.04.2025</a:t>
            </a:fld>
            <a:endParaRPr lang="de-DE" dirty="0"/>
          </a:p>
        </p:txBody>
      </p:sp>
      <p:sp>
        <p:nvSpPr>
          <p:cNvPr id="5" name="Fußzeilenplatzhalter 4"/>
          <p:cNvSpPr>
            <a:spLocks noGrp="1"/>
          </p:cNvSpPr>
          <p:nvPr>
            <p:ph type="ftr" sz="quarter" idx="3"/>
          </p:nvPr>
        </p:nvSpPr>
        <p:spPr>
          <a:xfrm>
            <a:off x="1270022" y="6550156"/>
            <a:ext cx="5711878" cy="307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DE" dirty="0"/>
          </a:p>
        </p:txBody>
      </p:sp>
    </p:spTree>
    <p:extLst>
      <p:ext uri="{BB962C8B-B14F-4D97-AF65-F5344CB8AC3E}">
        <p14:creationId xmlns:p14="http://schemas.microsoft.com/office/powerpoint/2010/main" val="2286271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171700" indent="-3429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stefan.hain@awi.de" TargetMode="External"/><Relationship Id="rId5" Type="http://schemas.openxmlformats.org/officeDocument/2006/relationships/image" Target="../media/image7.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6.png"/><Relationship Id="rId4" Type="http://schemas.openxmlformats.org/officeDocument/2006/relationships/image" Target="../media/image22.tiff"/></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8.tiff"/><Relationship Id="rId7"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JP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slideLayout" Target="../slideLayouts/slideLayout2.xml"/><Relationship Id="rId7" Type="http://schemas.openxmlformats.org/officeDocument/2006/relationships/image" Target="../media/image43.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2.jpeg"/><Relationship Id="rId5" Type="http://schemas.openxmlformats.org/officeDocument/2006/relationships/image" Target="../media/image41.jpeg"/><Relationship Id="rId10" Type="http://schemas.openxmlformats.org/officeDocument/2006/relationships/image" Target="../media/image6.png"/><Relationship Id="rId4" Type="http://schemas.openxmlformats.org/officeDocument/2006/relationships/notesSlide" Target="../notesSlides/notesSlide17.xml"/><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png"/><Relationship Id="rId5" Type="http://schemas.openxmlformats.org/officeDocument/2006/relationships/image" Target="../media/image4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notesSlide" Target="../notesSlides/notesSlide19.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48.png"/><Relationship Id="rId4" Type="http://schemas.openxmlformats.org/officeDocument/2006/relationships/image" Target="../media/image6.png"/><Relationship Id="rId9"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60.gif"/></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jpe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68.jp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2.jpeg"/><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31.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0.jpeg"/><Relationship Id="rId11" Type="http://schemas.openxmlformats.org/officeDocument/2006/relationships/image" Target="../media/image6.png"/><Relationship Id="rId5" Type="http://schemas.openxmlformats.org/officeDocument/2006/relationships/image" Target="../media/image79.jpeg"/><Relationship Id="rId10" Type="http://schemas.microsoft.com/office/2007/relationships/hdphoto" Target="../media/hdphoto2.wdp"/><Relationship Id="rId4" Type="http://schemas.openxmlformats.org/officeDocument/2006/relationships/image" Target="../media/image78.jpeg"/><Relationship Id="rId9" Type="http://schemas.openxmlformats.org/officeDocument/2006/relationships/image" Target="../media/image83.jpeg"/></Relationships>
</file>

<file path=ppt/slides/_rels/slide3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jpeg"/><Relationship Id="rId7" Type="http://schemas.openxmlformats.org/officeDocument/2006/relationships/image" Target="../media/image87.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6.jpeg"/><Relationship Id="rId5" Type="http://schemas.microsoft.com/office/2007/relationships/hdphoto" Target="../media/hdphoto3.wdp"/><Relationship Id="rId4" Type="http://schemas.openxmlformats.org/officeDocument/2006/relationships/image" Target="../media/image85.png"/><Relationship Id="rId9"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1.jpg"/><Relationship Id="rId5" Type="http://schemas.openxmlformats.org/officeDocument/2006/relationships/image" Target="../media/image90.png"/><Relationship Id="rId4" Type="http://schemas.openxmlformats.org/officeDocument/2006/relationships/image" Target="../media/image89.png"/></Relationships>
</file>

<file path=ppt/slides/_rels/slide3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4.png"/><Relationship Id="rId4" Type="http://schemas.openxmlformats.org/officeDocument/2006/relationships/image" Target="../media/image93.png"/></Relationships>
</file>

<file path=ppt/slides/_rels/slide3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99.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1.png"/></Relationships>
</file>

<file path=ppt/slides/_rels/slide3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4.jpeg"/><Relationship Id="rId4" Type="http://schemas.openxmlformats.org/officeDocument/2006/relationships/image" Target="../media/image103.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jpeg"/></Relationships>
</file>

<file path=ppt/slides/_rels/slide41.xml.rels><?xml version="1.0" encoding="UTF-8" standalone="yes"?>
<Relationships xmlns="http://schemas.openxmlformats.org/package/2006/relationships"><Relationship Id="rId8" Type="http://schemas.openxmlformats.org/officeDocument/2006/relationships/image" Target="../media/image115.emf"/><Relationship Id="rId3" Type="http://schemas.openxmlformats.org/officeDocument/2006/relationships/image" Target="../media/image110.emf"/><Relationship Id="rId7" Type="http://schemas.openxmlformats.org/officeDocument/2006/relationships/image" Target="../media/image114.em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13.emf"/><Relationship Id="rId5" Type="http://schemas.openxmlformats.org/officeDocument/2006/relationships/image" Target="../media/image112.emf"/><Relationship Id="rId4" Type="http://schemas.openxmlformats.org/officeDocument/2006/relationships/image" Target="../media/image111.emf"/><Relationship Id="rId9"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7.jpeg"/><Relationship Id="rId7" Type="http://schemas.openxmlformats.org/officeDocument/2006/relationships/image" Target="../media/image120.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19.jpeg"/><Relationship Id="rId5" Type="http://schemas.microsoft.com/office/2007/relationships/hdphoto" Target="../media/hdphoto4.wdp"/><Relationship Id="rId10" Type="http://schemas.openxmlformats.org/officeDocument/2006/relationships/image" Target="../media/image6.png"/><Relationship Id="rId4" Type="http://schemas.openxmlformats.org/officeDocument/2006/relationships/image" Target="../media/image118.png"/><Relationship Id="rId9" Type="http://schemas.openxmlformats.org/officeDocument/2006/relationships/image" Target="../media/image122.png"/></Relationships>
</file>

<file path=ppt/slides/_rels/slide44.xml.rels><?xml version="1.0" encoding="UTF-8" standalone="yes"?>
<Relationships xmlns="http://schemas.openxmlformats.org/package/2006/relationships"><Relationship Id="rId8" Type="http://schemas.openxmlformats.org/officeDocument/2006/relationships/image" Target="../media/image126.emf"/><Relationship Id="rId13" Type="http://schemas.openxmlformats.org/officeDocument/2006/relationships/image" Target="../media/image131.jpeg"/><Relationship Id="rId3" Type="http://schemas.openxmlformats.org/officeDocument/2006/relationships/slideLayout" Target="../slideLayouts/slideLayout2.xml"/><Relationship Id="rId7" Type="http://schemas.openxmlformats.org/officeDocument/2006/relationships/image" Target="../media/image125.emf"/><Relationship Id="rId12" Type="http://schemas.openxmlformats.org/officeDocument/2006/relationships/image" Target="../media/image130.jpeg"/><Relationship Id="rId17" Type="http://schemas.openxmlformats.org/officeDocument/2006/relationships/image" Target="../media/image6.png"/><Relationship Id="rId2" Type="http://schemas.openxmlformats.org/officeDocument/2006/relationships/audio" Target="../media/media4.m4a"/><Relationship Id="rId16" Type="http://schemas.openxmlformats.org/officeDocument/2006/relationships/image" Target="../media/image134.png"/><Relationship Id="rId1" Type="http://schemas.microsoft.com/office/2007/relationships/media" Target="../media/media4.m4a"/><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133.png"/><Relationship Id="rId10" Type="http://schemas.openxmlformats.org/officeDocument/2006/relationships/image" Target="../media/image128.jpeg"/><Relationship Id="rId4" Type="http://schemas.openxmlformats.org/officeDocument/2006/relationships/notesSlide" Target="../notesSlides/notesSlide44.xml"/><Relationship Id="rId9" Type="http://schemas.openxmlformats.org/officeDocument/2006/relationships/image" Target="../media/image127.png"/><Relationship Id="rId14" Type="http://schemas.openxmlformats.org/officeDocument/2006/relationships/image" Target="../media/image132.png"/></Relationships>
</file>

<file path=ppt/slides/_rels/slide4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image" Target="../media/image136.jpeg"/><Relationship Id="rId7" Type="http://schemas.openxmlformats.org/officeDocument/2006/relationships/image" Target="../media/image140.jpeg"/><Relationship Id="rId12"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39.jpeg"/><Relationship Id="rId11" Type="http://schemas.openxmlformats.org/officeDocument/2006/relationships/image" Target="../media/image144.jpeg"/><Relationship Id="rId5" Type="http://schemas.openxmlformats.org/officeDocument/2006/relationships/image" Target="../media/image138.jpeg"/><Relationship Id="rId10" Type="http://schemas.openxmlformats.org/officeDocument/2006/relationships/image" Target="../media/image143.jpeg"/><Relationship Id="rId4" Type="http://schemas.openxmlformats.org/officeDocument/2006/relationships/image" Target="../media/image137.jpeg"/><Relationship Id="rId9" Type="http://schemas.openxmlformats.org/officeDocument/2006/relationships/image" Target="../media/image142.jpeg"/></Relationships>
</file>

<file path=ppt/slides/_rels/slide4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5.jpeg"/><Relationship Id="rId7" Type="http://schemas.openxmlformats.org/officeDocument/2006/relationships/image" Target="../media/image149.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4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151.jpeg"/><Relationship Id="rId7"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54.jpeg"/><Relationship Id="rId5" Type="http://schemas.openxmlformats.org/officeDocument/2006/relationships/image" Target="../media/image153.jpeg"/><Relationship Id="rId4" Type="http://schemas.openxmlformats.org/officeDocument/2006/relationships/image" Target="../media/image15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58.emf"/><Relationship Id="rId5" Type="http://schemas.openxmlformats.org/officeDocument/2006/relationships/image" Target="../media/image157.emf"/><Relationship Id="rId4" Type="http://schemas.openxmlformats.org/officeDocument/2006/relationships/image" Target="../media/image156.emf"/></Relationships>
</file>

<file path=ppt/slides/_rels/slide51.xml.rels><?xml version="1.0" encoding="UTF-8" standalone="yes"?>
<Relationships xmlns="http://schemas.openxmlformats.org/package/2006/relationships"><Relationship Id="rId8" Type="http://schemas.openxmlformats.org/officeDocument/2006/relationships/image" Target="../media/image164.jpeg"/><Relationship Id="rId13" Type="http://schemas.openxmlformats.org/officeDocument/2006/relationships/image" Target="../media/image169.jpeg"/><Relationship Id="rId18" Type="http://schemas.openxmlformats.org/officeDocument/2006/relationships/image" Target="../media/image6.png"/><Relationship Id="rId3" Type="http://schemas.openxmlformats.org/officeDocument/2006/relationships/image" Target="../media/image159.jpeg"/><Relationship Id="rId7" Type="http://schemas.openxmlformats.org/officeDocument/2006/relationships/image" Target="../media/image163.jpeg"/><Relationship Id="rId12" Type="http://schemas.openxmlformats.org/officeDocument/2006/relationships/image" Target="../media/image168.jpeg"/><Relationship Id="rId17" Type="http://schemas.openxmlformats.org/officeDocument/2006/relationships/image" Target="../media/image173.jpeg"/><Relationship Id="rId2" Type="http://schemas.openxmlformats.org/officeDocument/2006/relationships/notesSlide" Target="../notesSlides/notesSlide51.xml"/><Relationship Id="rId16" Type="http://schemas.openxmlformats.org/officeDocument/2006/relationships/image" Target="../media/image172.jpeg"/><Relationship Id="rId1" Type="http://schemas.openxmlformats.org/officeDocument/2006/relationships/slideLayout" Target="../slideLayouts/slideLayout2.xml"/><Relationship Id="rId6" Type="http://schemas.openxmlformats.org/officeDocument/2006/relationships/image" Target="../media/image162.jpeg"/><Relationship Id="rId11" Type="http://schemas.openxmlformats.org/officeDocument/2006/relationships/image" Target="../media/image167.JPG"/><Relationship Id="rId5" Type="http://schemas.openxmlformats.org/officeDocument/2006/relationships/image" Target="../media/image161.jpeg"/><Relationship Id="rId15" Type="http://schemas.openxmlformats.org/officeDocument/2006/relationships/image" Target="../media/image171.jpeg"/><Relationship Id="rId10" Type="http://schemas.openxmlformats.org/officeDocument/2006/relationships/image" Target="../media/image166.jpeg"/><Relationship Id="rId4" Type="http://schemas.openxmlformats.org/officeDocument/2006/relationships/image" Target="../media/image160.jpeg"/><Relationship Id="rId9" Type="http://schemas.openxmlformats.org/officeDocument/2006/relationships/image" Target="../media/image165.jpeg"/><Relationship Id="rId14" Type="http://schemas.openxmlformats.org/officeDocument/2006/relationships/image" Target="../media/image170.jpeg"/></Relationships>
</file>

<file path=ppt/slides/_rels/slide52.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77.jpg"/><Relationship Id="rId5" Type="http://schemas.openxmlformats.org/officeDocument/2006/relationships/image" Target="../media/image176.png"/><Relationship Id="rId4" Type="http://schemas.openxmlformats.org/officeDocument/2006/relationships/image" Target="../media/image175.png"/></Relationships>
</file>

<file path=ppt/slides/_rels/slide5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6.png"/><Relationship Id="rId7" Type="http://schemas.openxmlformats.org/officeDocument/2006/relationships/image" Target="../media/image18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54.xml.rels><?xml version="1.0" encoding="UTF-8" standalone="yes"?>
<Relationships xmlns="http://schemas.openxmlformats.org/package/2006/relationships"><Relationship Id="rId3" Type="http://schemas.openxmlformats.org/officeDocument/2006/relationships/hyperlink" Target="mailto:HPAI@awi.de"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5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openxmlformats.org/officeDocument/2006/relationships/image" Target="../media/image191.jpeg"/><Relationship Id="rId3" Type="http://schemas.openxmlformats.org/officeDocument/2006/relationships/image" Target="../media/image186.jpeg"/><Relationship Id="rId7" Type="http://schemas.openxmlformats.org/officeDocument/2006/relationships/image" Target="../media/image190.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89.jpeg"/><Relationship Id="rId11" Type="http://schemas.openxmlformats.org/officeDocument/2006/relationships/image" Target="../media/image6.png"/><Relationship Id="rId5" Type="http://schemas.openxmlformats.org/officeDocument/2006/relationships/image" Target="../media/image188.jpeg"/><Relationship Id="rId10" Type="http://schemas.openxmlformats.org/officeDocument/2006/relationships/image" Target="../media/image193.jpeg"/><Relationship Id="rId4" Type="http://schemas.openxmlformats.org/officeDocument/2006/relationships/image" Target="../media/image187.jpeg"/><Relationship Id="rId9" Type="http://schemas.openxmlformats.org/officeDocument/2006/relationships/image" Target="../media/image192.jpeg"/></Relationships>
</file>

<file path=ppt/slides/_rels/slide5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94.jpeg"/><Relationship Id="rId7" Type="http://schemas.openxmlformats.org/officeDocument/2006/relationships/image" Target="../media/image198.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97.jpeg"/><Relationship Id="rId5" Type="http://schemas.openxmlformats.org/officeDocument/2006/relationships/image" Target="../media/image196.jpeg"/><Relationship Id="rId4" Type="http://schemas.openxmlformats.org/officeDocument/2006/relationships/image" Target="../media/image195.jpeg"/></Relationships>
</file>

<file path=ppt/slides/_rels/slide5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01.jpeg"/><Relationship Id="rId4" Type="http://schemas.openxmlformats.org/officeDocument/2006/relationships/image" Target="../media/image200.jpe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5.jp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204.jpg"/><Relationship Id="rId5" Type="http://schemas.openxmlformats.org/officeDocument/2006/relationships/image" Target="../media/image203.jpg"/><Relationship Id="rId4" Type="http://schemas.openxmlformats.org/officeDocument/2006/relationships/image" Target="../media/image202.jp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s/_rels/slide61.xml.rels><?xml version="1.0" encoding="UTF-8" standalone="yes"?>
<Relationships xmlns="http://schemas.openxmlformats.org/package/2006/relationships"><Relationship Id="rId3" Type="http://schemas.openxmlformats.org/officeDocument/2006/relationships/image" Target="../media/image209.png"/><Relationship Id="rId7"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212.gif"/><Relationship Id="rId5" Type="http://schemas.openxmlformats.org/officeDocument/2006/relationships/image" Target="../media/image211.gif"/><Relationship Id="rId4" Type="http://schemas.openxmlformats.org/officeDocument/2006/relationships/image" Target="../media/image210.jpeg"/></Relationships>
</file>

<file path=ppt/slides/_rels/slide62.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15.png"/><Relationship Id="rId4" Type="http://schemas.openxmlformats.org/officeDocument/2006/relationships/image" Target="../media/image214.jpeg"/></Relationships>
</file>

<file path=ppt/slides/_rels/slide63.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8" Type="http://schemas.openxmlformats.org/officeDocument/2006/relationships/image" Target="../media/image221.jpg"/><Relationship Id="rId3" Type="http://schemas.openxmlformats.org/officeDocument/2006/relationships/image" Target="../media/image6.png"/><Relationship Id="rId7" Type="http://schemas.openxmlformats.org/officeDocument/2006/relationships/image" Target="../media/image220.jp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19.jpg"/><Relationship Id="rId5" Type="http://schemas.openxmlformats.org/officeDocument/2006/relationships/image" Target="../media/image218.jpg"/><Relationship Id="rId4" Type="http://schemas.openxmlformats.org/officeDocument/2006/relationships/image" Target="../media/image217.jpg"/><Relationship Id="rId9" Type="http://schemas.openxmlformats.org/officeDocument/2006/relationships/image" Target="../media/image222.jpg"/></Relationships>
</file>

<file path=ppt/slides/_rels/slide65.xml.rels><?xml version="1.0" encoding="UTF-8" standalone="yes"?>
<Relationships xmlns="http://schemas.openxmlformats.org/package/2006/relationships"><Relationship Id="rId8" Type="http://schemas.openxmlformats.org/officeDocument/2006/relationships/image" Target="../media/image228.jpeg"/><Relationship Id="rId3" Type="http://schemas.openxmlformats.org/officeDocument/2006/relationships/image" Target="../media/image223.jpeg"/><Relationship Id="rId7" Type="http://schemas.openxmlformats.org/officeDocument/2006/relationships/image" Target="../media/image227.jpe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226.jpeg"/><Relationship Id="rId5" Type="http://schemas.openxmlformats.org/officeDocument/2006/relationships/image" Target="../media/image225.jpeg"/><Relationship Id="rId4" Type="http://schemas.openxmlformats.org/officeDocument/2006/relationships/image" Target="../media/image224.jpe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1239982"/>
            <a:ext cx="9144000" cy="1077218"/>
          </a:xfrm>
          <a:prstGeom prst="rect">
            <a:avLst/>
          </a:prstGeom>
          <a:solidFill>
            <a:schemeClr val="bg1">
              <a:alpha val="74000"/>
            </a:schemeClr>
          </a:solidFill>
        </p:spPr>
        <p:txBody>
          <a:bodyPr wrap="square">
            <a:spAutoFit/>
          </a:bodyPr>
          <a:lstStyle/>
          <a:p>
            <a:pPr algn="ctr"/>
            <a:r>
              <a:rPr lang="de-DE" sz="2800" dirty="0">
                <a:solidFill>
                  <a:srgbClr val="0070C0"/>
                </a:solidFill>
                <a:latin typeface="Arial" charset="0"/>
              </a:rPr>
              <a:t>Online Präsentation</a:t>
            </a:r>
          </a:p>
          <a:p>
            <a:pPr algn="ctr"/>
            <a:r>
              <a:rPr lang="de-DE" sz="3600" b="1" dirty="0">
                <a:solidFill>
                  <a:srgbClr val="0070C0"/>
                </a:solidFill>
                <a:latin typeface="Arial" charset="0"/>
              </a:rPr>
              <a:t>Lebensraum Antarktis</a:t>
            </a:r>
            <a:endParaRPr lang="en-US" sz="3600" b="1" dirty="0">
              <a:solidFill>
                <a:srgbClr val="0070C0"/>
              </a:solidFill>
              <a:latin typeface="Arial" charset="0"/>
            </a:endParaRPr>
          </a:p>
        </p:txBody>
      </p:sp>
      <p:pic>
        <p:nvPicPr>
          <p:cNvPr id="2" name="Grafik 1">
            <a:extLst>
              <a:ext uri="{FF2B5EF4-FFF2-40B4-BE49-F238E27FC236}">
                <a16:creationId xmlns:a16="http://schemas.microsoft.com/office/drawing/2014/main" id="{4A669098-F6B5-4021-B23C-65D5167977B7}"/>
              </a:ext>
            </a:extLst>
          </p:cNvPr>
          <p:cNvPicPr>
            <a:picLocks noChangeAspect="1"/>
          </p:cNvPicPr>
          <p:nvPr/>
        </p:nvPicPr>
        <p:blipFill>
          <a:blip r:embed="rId3"/>
          <a:stretch>
            <a:fillRect/>
          </a:stretch>
        </p:blipFill>
        <p:spPr>
          <a:xfrm>
            <a:off x="1" y="12318"/>
            <a:ext cx="2102068" cy="1051034"/>
          </a:xfrm>
          <a:prstGeom prst="rect">
            <a:avLst/>
          </a:prstGeom>
        </p:spPr>
      </p:pic>
      <p:pic>
        <p:nvPicPr>
          <p:cNvPr id="10" name="Grafik 9">
            <a:extLst>
              <a:ext uri="{FF2B5EF4-FFF2-40B4-BE49-F238E27FC236}">
                <a16:creationId xmlns:a16="http://schemas.microsoft.com/office/drawing/2014/main" id="{C1FAAA01-AA72-4957-8DAA-BB1E7317BA19}"/>
              </a:ext>
            </a:extLst>
          </p:cNvPr>
          <p:cNvPicPr>
            <a:picLocks noChangeAspect="1"/>
          </p:cNvPicPr>
          <p:nvPr/>
        </p:nvPicPr>
        <p:blipFill>
          <a:blip r:embed="rId4"/>
          <a:stretch>
            <a:fillRect/>
          </a:stretch>
        </p:blipFill>
        <p:spPr>
          <a:xfrm>
            <a:off x="3109167" y="-12317"/>
            <a:ext cx="6034834" cy="1077218"/>
          </a:xfrm>
          <a:prstGeom prst="rect">
            <a:avLst/>
          </a:prstGeom>
        </p:spPr>
      </p:pic>
      <p:sp>
        <p:nvSpPr>
          <p:cNvPr id="9" name="Rechteck 8">
            <a:extLst>
              <a:ext uri="{FF2B5EF4-FFF2-40B4-BE49-F238E27FC236}">
                <a16:creationId xmlns:a16="http://schemas.microsoft.com/office/drawing/2014/main" id="{61C651FB-E000-4547-9ED5-42A7DCFCCB17}"/>
              </a:ext>
            </a:extLst>
          </p:cNvPr>
          <p:cNvSpPr/>
          <p:nvPr/>
        </p:nvSpPr>
        <p:spPr>
          <a:xfrm>
            <a:off x="1" y="2467494"/>
            <a:ext cx="9144000" cy="3477875"/>
          </a:xfrm>
          <a:prstGeom prst="rect">
            <a:avLst/>
          </a:prstGeom>
          <a:solidFill>
            <a:schemeClr val="bg1">
              <a:alpha val="74000"/>
            </a:schemeClr>
          </a:solidFill>
        </p:spPr>
        <p:txBody>
          <a:bodyPr wrap="square">
            <a:spAutoFit/>
          </a:bodyPr>
          <a:lstStyle/>
          <a:p>
            <a:r>
              <a:rPr lang="de-DE" sz="2000" dirty="0">
                <a:solidFill>
                  <a:srgbClr val="0070C0"/>
                </a:solidFill>
                <a:latin typeface="Arial" charset="0"/>
              </a:rPr>
              <a:t>Vielen Dank, dass Sie Sich die Präsentation ansehen. Hier einige Hinweise:</a:t>
            </a:r>
          </a:p>
          <a:p>
            <a:pPr marL="457200" indent="-457200">
              <a:spcBef>
                <a:spcPts val="1200"/>
              </a:spcBef>
              <a:buFont typeface="Arial" panose="020B0604020202020204" pitchFamily="34" charset="0"/>
              <a:buChar char="•"/>
            </a:pPr>
            <a:r>
              <a:rPr lang="de-DE" sz="2000" dirty="0">
                <a:solidFill>
                  <a:srgbClr val="FF0000"/>
                </a:solidFill>
                <a:latin typeface="Arial" charset="0"/>
              </a:rPr>
              <a:t>Am besten sehen Sie Sich die Präsentation im Bildschirmmodus an. Klicken Sie dafür im MS PowerPoint Programm in der unteren Bedienleiste auf das       Symbol.</a:t>
            </a:r>
          </a:p>
          <a:p>
            <a:pPr marL="457200" indent="-457200">
              <a:spcBef>
                <a:spcPts val="1200"/>
              </a:spcBef>
              <a:buFont typeface="Arial" panose="020B0604020202020204" pitchFamily="34" charset="0"/>
              <a:buChar char="•"/>
            </a:pPr>
            <a:r>
              <a:rPr lang="de-DE" sz="2000" dirty="0">
                <a:solidFill>
                  <a:srgbClr val="FF0000"/>
                </a:solidFill>
                <a:latin typeface="Arial" charset="0"/>
              </a:rPr>
              <a:t>Mit dem Maus-Linksklick oder mit dem      auf der Tastatur kommen Sie zur nächsten Folie.</a:t>
            </a:r>
          </a:p>
          <a:p>
            <a:pPr marL="457200" indent="-457200">
              <a:spcBef>
                <a:spcPts val="1200"/>
              </a:spcBef>
              <a:buFont typeface="Arial" panose="020B0604020202020204" pitchFamily="34" charset="0"/>
              <a:buChar char="•"/>
            </a:pPr>
            <a:r>
              <a:rPr lang="de-DE" sz="2000" dirty="0">
                <a:solidFill>
                  <a:srgbClr val="FF0000"/>
                </a:solidFill>
                <a:latin typeface="Arial" charset="0"/>
              </a:rPr>
              <a:t>WICHTIG: Einige Folien beinhalten Animationen - warten Sie bitte, bis diese beendet sind, bevor Sie weiterklicken.</a:t>
            </a:r>
          </a:p>
          <a:p>
            <a:pPr>
              <a:spcBef>
                <a:spcPts val="1200"/>
              </a:spcBef>
            </a:pPr>
            <a:endParaRPr lang="de-DE" sz="2000" dirty="0">
              <a:solidFill>
                <a:srgbClr val="0070C0"/>
              </a:solidFill>
              <a:latin typeface="Arial" charset="0"/>
            </a:endParaRPr>
          </a:p>
        </p:txBody>
      </p:sp>
      <p:pic>
        <p:nvPicPr>
          <p:cNvPr id="5" name="Grafik 4">
            <a:extLst>
              <a:ext uri="{FF2B5EF4-FFF2-40B4-BE49-F238E27FC236}">
                <a16:creationId xmlns:a16="http://schemas.microsoft.com/office/drawing/2014/main" id="{A926A461-348F-4E37-8596-93C7ACE3634D}"/>
              </a:ext>
            </a:extLst>
          </p:cNvPr>
          <p:cNvPicPr>
            <a:picLocks noChangeAspect="1"/>
          </p:cNvPicPr>
          <p:nvPr/>
        </p:nvPicPr>
        <p:blipFill rotWithShape="1">
          <a:blip r:embed="rId5"/>
          <a:srcRect r="26633" b="44022"/>
          <a:stretch/>
        </p:blipFill>
        <p:spPr>
          <a:xfrm>
            <a:off x="1468493" y="3597143"/>
            <a:ext cx="321500" cy="245300"/>
          </a:xfrm>
          <a:prstGeom prst="rect">
            <a:avLst/>
          </a:prstGeom>
        </p:spPr>
      </p:pic>
      <p:grpSp>
        <p:nvGrpSpPr>
          <p:cNvPr id="15" name="Gruppieren 14">
            <a:extLst>
              <a:ext uri="{FF2B5EF4-FFF2-40B4-BE49-F238E27FC236}">
                <a16:creationId xmlns:a16="http://schemas.microsoft.com/office/drawing/2014/main" id="{0B74E839-4C68-4AE5-A04D-8EA63038E637}"/>
              </a:ext>
            </a:extLst>
          </p:cNvPr>
          <p:cNvGrpSpPr/>
          <p:nvPr/>
        </p:nvGrpSpPr>
        <p:grpSpPr>
          <a:xfrm>
            <a:off x="4934139" y="4009198"/>
            <a:ext cx="271604" cy="290197"/>
            <a:chOff x="4934139" y="4481466"/>
            <a:chExt cx="271604" cy="290197"/>
          </a:xfrm>
        </p:grpSpPr>
        <p:sp>
          <p:nvSpPr>
            <p:cNvPr id="11" name="Rechteck 10">
              <a:extLst>
                <a:ext uri="{FF2B5EF4-FFF2-40B4-BE49-F238E27FC236}">
                  <a16:creationId xmlns:a16="http://schemas.microsoft.com/office/drawing/2014/main" id="{33D19542-64F2-4CF2-B5DC-20A5A25298B4}"/>
                </a:ext>
              </a:extLst>
            </p:cNvPr>
            <p:cNvSpPr/>
            <p:nvPr/>
          </p:nvSpPr>
          <p:spPr>
            <a:xfrm>
              <a:off x="4934139" y="4481466"/>
              <a:ext cx="271604" cy="290197"/>
            </a:xfrm>
            <a:prstGeom prst="rect">
              <a:avLst/>
            </a:prstGeom>
            <a:noFill/>
            <a:ln w="158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13" name="Gerade Verbindung mit Pfeil 12">
              <a:extLst>
                <a:ext uri="{FF2B5EF4-FFF2-40B4-BE49-F238E27FC236}">
                  <a16:creationId xmlns:a16="http://schemas.microsoft.com/office/drawing/2014/main" id="{8550FBD3-050F-435C-B181-0CB569157AEA}"/>
                </a:ext>
              </a:extLst>
            </p:cNvPr>
            <p:cNvCxnSpPr/>
            <p:nvPr/>
          </p:nvCxnSpPr>
          <p:spPr>
            <a:xfrm>
              <a:off x="5069941" y="4545083"/>
              <a:ext cx="0" cy="16296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14" name="Rechteck 13">
            <a:extLst>
              <a:ext uri="{FF2B5EF4-FFF2-40B4-BE49-F238E27FC236}">
                <a16:creationId xmlns:a16="http://schemas.microsoft.com/office/drawing/2014/main" id="{A27594B8-2ACB-46AC-A5B0-A00693B09060}"/>
              </a:ext>
            </a:extLst>
          </p:cNvPr>
          <p:cNvSpPr/>
          <p:nvPr/>
        </p:nvSpPr>
        <p:spPr>
          <a:xfrm>
            <a:off x="134939" y="5772856"/>
            <a:ext cx="9009062" cy="923330"/>
          </a:xfrm>
          <a:prstGeom prst="rect">
            <a:avLst/>
          </a:prstGeom>
        </p:spPr>
        <p:txBody>
          <a:bodyPr wrap="square">
            <a:spAutoFit/>
          </a:bodyPr>
          <a:lstStyle/>
          <a:p>
            <a:pPr>
              <a:spcBef>
                <a:spcPts val="1200"/>
              </a:spcBef>
            </a:pPr>
            <a:r>
              <a:rPr lang="de-DE" dirty="0">
                <a:solidFill>
                  <a:srgbClr val="0070C0"/>
                </a:solidFill>
                <a:latin typeface="Arial" charset="0"/>
              </a:rPr>
              <a:t>Wir hoffen, dass Ihnen die Präsentation einige Grundlagen über den Lebensraum Antarktis vermittelt.  Fragen oder Kommentare können Sie an </a:t>
            </a:r>
            <a:r>
              <a:rPr lang="de-DE" dirty="0">
                <a:solidFill>
                  <a:srgbClr val="0070C0"/>
                </a:solidFill>
                <a:latin typeface="Arial" charset="0"/>
                <a:hlinkClick r:id="rId6"/>
              </a:rPr>
              <a:t>stefan.hain@awi.de</a:t>
            </a:r>
            <a:r>
              <a:rPr lang="de-DE" dirty="0">
                <a:solidFill>
                  <a:srgbClr val="0070C0"/>
                </a:solidFill>
                <a:latin typeface="Arial" charset="0"/>
              </a:rPr>
              <a:t> senden. </a:t>
            </a:r>
          </a:p>
        </p:txBody>
      </p:sp>
    </p:spTree>
    <p:extLst>
      <p:ext uri="{BB962C8B-B14F-4D97-AF65-F5344CB8AC3E}">
        <p14:creationId xmlns:p14="http://schemas.microsoft.com/office/powerpoint/2010/main" val="3919719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220722" y="18466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sp>
        <p:nvSpPr>
          <p:cNvPr id="12" name="TextBox 1">
            <a:extLst>
              <a:ext uri="{FF2B5EF4-FFF2-40B4-BE49-F238E27FC236}">
                <a16:creationId xmlns:a16="http://schemas.microsoft.com/office/drawing/2014/main" id="{79C6B440-E0DF-489D-984B-055CA1EF2523}"/>
              </a:ext>
            </a:extLst>
          </p:cNvPr>
          <p:cNvSpPr txBox="1"/>
          <p:nvPr/>
        </p:nvSpPr>
        <p:spPr>
          <a:xfrm>
            <a:off x="220722" y="849214"/>
            <a:ext cx="8574935" cy="338554"/>
          </a:xfrm>
          <a:prstGeom prst="rect">
            <a:avLst/>
          </a:prstGeom>
          <a:noFill/>
        </p:spPr>
        <p:txBody>
          <a:bodyPr wrap="square" rtlCol="0">
            <a:spAutoFit/>
          </a:bodyPr>
          <a:lstStyle/>
          <a:p>
            <a:r>
              <a:rPr lang="de-DE" sz="1600" b="1" dirty="0"/>
              <a:t>Geophysikalische Vorerkundung des Meeresbodens und des Untergrunds</a:t>
            </a:r>
          </a:p>
        </p:txBody>
      </p:sp>
      <p:pic>
        <p:nvPicPr>
          <p:cNvPr id="2" name="Grafik 1">
            <a:extLst>
              <a:ext uri="{FF2B5EF4-FFF2-40B4-BE49-F238E27FC236}">
                <a16:creationId xmlns:a16="http://schemas.microsoft.com/office/drawing/2014/main" id="{E964338C-7DAB-4E91-BA8B-AC3E008C2D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98179" y="3663158"/>
            <a:ext cx="6237385" cy="3094264"/>
          </a:xfrm>
          <a:prstGeom prst="rect">
            <a:avLst/>
          </a:prstGeom>
        </p:spPr>
      </p:pic>
      <p:pic>
        <p:nvPicPr>
          <p:cNvPr id="42" name="Picture 6" descr="Altenbernd.tiff">
            <a:extLst>
              <a:ext uri="{FF2B5EF4-FFF2-40B4-BE49-F238E27FC236}">
                <a16:creationId xmlns:a16="http://schemas.microsoft.com/office/drawing/2014/main" id="{3FD156DF-0EB1-4D7A-B051-0D57FBB9E37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7304" r="17271" b="2023"/>
          <a:stretch/>
        </p:blipFill>
        <p:spPr>
          <a:xfrm>
            <a:off x="2768645" y="1752764"/>
            <a:ext cx="2155301" cy="1676236"/>
          </a:xfrm>
          <a:prstGeom prst="rect">
            <a:avLst/>
          </a:prstGeom>
        </p:spPr>
      </p:pic>
      <p:pic>
        <p:nvPicPr>
          <p:cNvPr id="14" name="Grafik 13">
            <a:extLst>
              <a:ext uri="{FF2B5EF4-FFF2-40B4-BE49-F238E27FC236}">
                <a16:creationId xmlns:a16="http://schemas.microsoft.com/office/drawing/2014/main" id="{5F6FB986-5B11-414B-B5FA-4A9B27830616}"/>
              </a:ext>
            </a:extLst>
          </p:cNvPr>
          <p:cNvPicPr>
            <a:picLocks noChangeAspect="1"/>
          </p:cNvPicPr>
          <p:nvPr/>
        </p:nvPicPr>
        <p:blipFill>
          <a:blip r:embed="rId5"/>
          <a:stretch>
            <a:fillRect/>
          </a:stretch>
        </p:blipFill>
        <p:spPr>
          <a:xfrm>
            <a:off x="5659521" y="184660"/>
            <a:ext cx="1130163" cy="565082"/>
          </a:xfrm>
          <a:prstGeom prst="rect">
            <a:avLst/>
          </a:prstGeom>
        </p:spPr>
      </p:pic>
      <p:pic>
        <p:nvPicPr>
          <p:cNvPr id="4" name="Grafik 3">
            <a:extLst>
              <a:ext uri="{FF2B5EF4-FFF2-40B4-BE49-F238E27FC236}">
                <a16:creationId xmlns:a16="http://schemas.microsoft.com/office/drawing/2014/main" id="{76190275-95EA-43A0-BAAF-98D614141D6F}"/>
              </a:ext>
            </a:extLst>
          </p:cNvPr>
          <p:cNvPicPr>
            <a:picLocks noChangeAspect="1"/>
          </p:cNvPicPr>
          <p:nvPr/>
        </p:nvPicPr>
        <p:blipFill>
          <a:blip r:embed="rId6"/>
          <a:stretch>
            <a:fillRect/>
          </a:stretch>
        </p:blipFill>
        <p:spPr>
          <a:xfrm>
            <a:off x="5175814" y="1295500"/>
            <a:ext cx="3184329" cy="2133500"/>
          </a:xfrm>
          <a:prstGeom prst="rect">
            <a:avLst/>
          </a:prstGeom>
        </p:spPr>
      </p:pic>
      <p:sp>
        <p:nvSpPr>
          <p:cNvPr id="10" name="TextBox 1">
            <a:extLst>
              <a:ext uri="{FF2B5EF4-FFF2-40B4-BE49-F238E27FC236}">
                <a16:creationId xmlns:a16="http://schemas.microsoft.com/office/drawing/2014/main" id="{125C1971-730E-4E40-A9FD-8B78BCA42706}"/>
              </a:ext>
            </a:extLst>
          </p:cNvPr>
          <p:cNvSpPr txBox="1"/>
          <p:nvPr/>
        </p:nvSpPr>
        <p:spPr>
          <a:xfrm>
            <a:off x="220722" y="1594465"/>
            <a:ext cx="2547923" cy="1569660"/>
          </a:xfrm>
          <a:prstGeom prst="rect">
            <a:avLst/>
          </a:prstGeom>
          <a:noFill/>
        </p:spPr>
        <p:txBody>
          <a:bodyPr wrap="square" rtlCol="0">
            <a:spAutoFit/>
          </a:bodyPr>
          <a:lstStyle/>
          <a:p>
            <a:r>
              <a:rPr lang="de-DE" sz="1600" b="1" dirty="0" err="1"/>
              <a:t>Reflektionsseismik</a:t>
            </a:r>
            <a:r>
              <a:rPr lang="de-DE" sz="1600" b="1" dirty="0"/>
              <a:t> </a:t>
            </a:r>
            <a:r>
              <a:rPr lang="de-DE" sz="1600" dirty="0"/>
              <a:t>zur Ermittlung der optimalen Probennahme Lokalitäten</a:t>
            </a:r>
          </a:p>
          <a:p>
            <a:r>
              <a:rPr lang="de-DE" sz="1600" dirty="0"/>
              <a:t>zur Ermittlung der erdgeschichtlichen Entwicklung</a:t>
            </a:r>
          </a:p>
        </p:txBody>
      </p:sp>
    </p:spTree>
    <p:extLst>
      <p:ext uri="{BB962C8B-B14F-4D97-AF65-F5344CB8AC3E}">
        <p14:creationId xmlns:p14="http://schemas.microsoft.com/office/powerpoint/2010/main" val="287247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220722" y="18466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sp>
        <p:nvSpPr>
          <p:cNvPr id="9" name="TextBox 2">
            <a:extLst>
              <a:ext uri="{FF2B5EF4-FFF2-40B4-BE49-F238E27FC236}">
                <a16:creationId xmlns:a16="http://schemas.microsoft.com/office/drawing/2014/main" id="{0EFE593F-BE22-4B54-A594-81B55E7038E0}"/>
              </a:ext>
            </a:extLst>
          </p:cNvPr>
          <p:cNvSpPr txBox="1"/>
          <p:nvPr/>
        </p:nvSpPr>
        <p:spPr>
          <a:xfrm>
            <a:off x="188764" y="826239"/>
            <a:ext cx="8955236" cy="400110"/>
          </a:xfrm>
          <a:prstGeom prst="rect">
            <a:avLst/>
          </a:prstGeom>
          <a:noFill/>
        </p:spPr>
        <p:txBody>
          <a:bodyPr wrap="square" rtlCol="0">
            <a:spAutoFit/>
          </a:bodyPr>
          <a:lstStyle/>
          <a:p>
            <a:r>
              <a:rPr lang="de-DE" sz="2000" b="1" dirty="0"/>
              <a:t>Sedimentkerne des Meeresbodens als Klimaarchive -					</a:t>
            </a:r>
          </a:p>
        </p:txBody>
      </p:sp>
      <p:pic>
        <p:nvPicPr>
          <p:cNvPr id="12" name="Grafik 11">
            <a:extLst>
              <a:ext uri="{FF2B5EF4-FFF2-40B4-BE49-F238E27FC236}">
                <a16:creationId xmlns:a16="http://schemas.microsoft.com/office/drawing/2014/main" id="{77167298-4497-4900-8F3C-E843C342D4DD}"/>
              </a:ext>
            </a:extLst>
          </p:cNvPr>
          <p:cNvPicPr>
            <a:picLocks noChangeAspect="1"/>
          </p:cNvPicPr>
          <p:nvPr/>
        </p:nvPicPr>
        <p:blipFill>
          <a:blip r:embed="rId3"/>
          <a:stretch>
            <a:fillRect/>
          </a:stretch>
        </p:blipFill>
        <p:spPr>
          <a:xfrm>
            <a:off x="5659521" y="184660"/>
            <a:ext cx="1130163" cy="565082"/>
          </a:xfrm>
          <a:prstGeom prst="rect">
            <a:avLst/>
          </a:prstGeom>
        </p:spPr>
      </p:pic>
      <p:pic>
        <p:nvPicPr>
          <p:cNvPr id="3" name="Grafik 2">
            <a:extLst>
              <a:ext uri="{FF2B5EF4-FFF2-40B4-BE49-F238E27FC236}">
                <a16:creationId xmlns:a16="http://schemas.microsoft.com/office/drawing/2014/main" id="{56C48389-AB62-4AC7-A2A9-C937093D30E3}"/>
              </a:ext>
            </a:extLst>
          </p:cNvPr>
          <p:cNvPicPr>
            <a:picLocks noChangeAspect="1"/>
          </p:cNvPicPr>
          <p:nvPr/>
        </p:nvPicPr>
        <p:blipFill rotWithShape="1">
          <a:blip r:embed="rId4"/>
          <a:srcRect r="13333" b="7992"/>
          <a:stretch/>
        </p:blipFill>
        <p:spPr>
          <a:xfrm>
            <a:off x="82113" y="1493106"/>
            <a:ext cx="2490650" cy="1750005"/>
          </a:xfrm>
          <a:prstGeom prst="rect">
            <a:avLst/>
          </a:prstGeom>
        </p:spPr>
      </p:pic>
      <p:sp>
        <p:nvSpPr>
          <p:cNvPr id="13" name="TextBox 5">
            <a:extLst>
              <a:ext uri="{FF2B5EF4-FFF2-40B4-BE49-F238E27FC236}">
                <a16:creationId xmlns:a16="http://schemas.microsoft.com/office/drawing/2014/main" id="{ECEB6874-FABD-4301-9E0D-35EE5315A7B6}"/>
              </a:ext>
            </a:extLst>
          </p:cNvPr>
          <p:cNvSpPr txBox="1"/>
          <p:nvPr/>
        </p:nvSpPr>
        <p:spPr>
          <a:xfrm>
            <a:off x="0" y="5442857"/>
            <a:ext cx="2899954" cy="1415772"/>
          </a:xfrm>
          <a:prstGeom prst="rect">
            <a:avLst/>
          </a:prstGeom>
          <a:noFill/>
        </p:spPr>
        <p:txBody>
          <a:bodyPr wrap="square" rtlCol="0">
            <a:spAutoFit/>
          </a:bodyPr>
          <a:lstStyle/>
          <a:p>
            <a:r>
              <a:rPr lang="de-DE" sz="1600" b="1" dirty="0" err="1"/>
              <a:t>Multicorer</a:t>
            </a:r>
            <a:endParaRPr lang="de-DE" sz="1600" b="1" dirty="0"/>
          </a:p>
          <a:p>
            <a:r>
              <a:rPr lang="de-DE" sz="1400" dirty="0"/>
              <a:t>für obere Sedimentschichten</a:t>
            </a:r>
          </a:p>
          <a:p>
            <a:r>
              <a:rPr lang="de-DE" sz="1400" dirty="0"/>
              <a:t>12 durchsichtige Kunststoffrohre (Ø 6 </a:t>
            </a:r>
            <a:r>
              <a:rPr lang="de-DE" sz="1400" dirty="0" err="1"/>
              <a:t>bzw</a:t>
            </a:r>
            <a:r>
              <a:rPr lang="de-DE" sz="1400" dirty="0"/>
              <a:t> 10 cm, Länge 60 cm) zur Beprobung  der oberen Sedimentschichten</a:t>
            </a:r>
          </a:p>
        </p:txBody>
      </p:sp>
      <p:pic>
        <p:nvPicPr>
          <p:cNvPr id="7" name="Grafik 6">
            <a:extLst>
              <a:ext uri="{FF2B5EF4-FFF2-40B4-BE49-F238E27FC236}">
                <a16:creationId xmlns:a16="http://schemas.microsoft.com/office/drawing/2014/main" id="{7FAA76C3-CD60-4E01-A624-1EF3A5F4FDCC}"/>
              </a:ext>
            </a:extLst>
          </p:cNvPr>
          <p:cNvPicPr>
            <a:picLocks noChangeAspect="1"/>
          </p:cNvPicPr>
          <p:nvPr/>
        </p:nvPicPr>
        <p:blipFill rotWithShape="1">
          <a:blip r:embed="rId5"/>
          <a:srcRect l="18441" r="5278"/>
          <a:stretch/>
        </p:blipFill>
        <p:spPr>
          <a:xfrm>
            <a:off x="95796" y="3339115"/>
            <a:ext cx="2316892" cy="2024849"/>
          </a:xfrm>
          <a:prstGeom prst="rect">
            <a:avLst/>
          </a:prstGeom>
        </p:spPr>
      </p:pic>
      <p:pic>
        <p:nvPicPr>
          <p:cNvPr id="19" name="Grafik 18">
            <a:extLst>
              <a:ext uri="{FF2B5EF4-FFF2-40B4-BE49-F238E27FC236}">
                <a16:creationId xmlns:a16="http://schemas.microsoft.com/office/drawing/2014/main" id="{2823278F-C051-40FF-91F4-E243B9E01957}"/>
              </a:ext>
            </a:extLst>
          </p:cNvPr>
          <p:cNvPicPr>
            <a:picLocks noChangeAspect="1"/>
          </p:cNvPicPr>
          <p:nvPr/>
        </p:nvPicPr>
        <p:blipFill rotWithShape="1">
          <a:blip r:embed="rId6"/>
          <a:srcRect l="26789" r="26912"/>
          <a:stretch/>
        </p:blipFill>
        <p:spPr>
          <a:xfrm>
            <a:off x="6472765" y="2189317"/>
            <a:ext cx="2555020" cy="3677148"/>
          </a:xfrm>
          <a:prstGeom prst="rect">
            <a:avLst/>
          </a:prstGeom>
        </p:spPr>
      </p:pic>
      <p:pic>
        <p:nvPicPr>
          <p:cNvPr id="21" name="Grafik 20">
            <a:extLst>
              <a:ext uri="{FF2B5EF4-FFF2-40B4-BE49-F238E27FC236}">
                <a16:creationId xmlns:a16="http://schemas.microsoft.com/office/drawing/2014/main" id="{049BCA8C-8EEE-4285-A28F-A897F894818C}"/>
              </a:ext>
            </a:extLst>
          </p:cNvPr>
          <p:cNvPicPr>
            <a:picLocks noChangeAspect="1"/>
          </p:cNvPicPr>
          <p:nvPr/>
        </p:nvPicPr>
        <p:blipFill>
          <a:blip r:embed="rId7"/>
          <a:stretch>
            <a:fillRect/>
          </a:stretch>
        </p:blipFill>
        <p:spPr>
          <a:xfrm>
            <a:off x="3102833" y="2189141"/>
            <a:ext cx="3195373" cy="2129397"/>
          </a:xfrm>
          <a:prstGeom prst="rect">
            <a:avLst/>
          </a:prstGeom>
        </p:spPr>
      </p:pic>
      <p:sp>
        <p:nvSpPr>
          <p:cNvPr id="22" name="TextBox 5">
            <a:extLst>
              <a:ext uri="{FF2B5EF4-FFF2-40B4-BE49-F238E27FC236}">
                <a16:creationId xmlns:a16="http://schemas.microsoft.com/office/drawing/2014/main" id="{7DE30586-9CF2-494F-BBBE-92873AF0293E}"/>
              </a:ext>
            </a:extLst>
          </p:cNvPr>
          <p:cNvSpPr txBox="1"/>
          <p:nvPr/>
        </p:nvSpPr>
        <p:spPr>
          <a:xfrm>
            <a:off x="2991394" y="4491067"/>
            <a:ext cx="3272674" cy="1415772"/>
          </a:xfrm>
          <a:prstGeom prst="rect">
            <a:avLst/>
          </a:prstGeom>
          <a:noFill/>
        </p:spPr>
        <p:txBody>
          <a:bodyPr wrap="square" rtlCol="0">
            <a:spAutoFit/>
          </a:bodyPr>
          <a:lstStyle/>
          <a:p>
            <a:r>
              <a:rPr lang="de-DE" sz="1600" b="1" dirty="0"/>
              <a:t>Schwerelot</a:t>
            </a:r>
          </a:p>
          <a:p>
            <a:r>
              <a:rPr lang="de-DE" sz="1400" dirty="0"/>
              <a:t>Gewicht ca. 1,5 Tonnen, Ø 12 cm, Länge bis 20 m. Stanzt einen Sedimentkern aus dem Meeresboden, der dann in 1 m lange Stücke aufgeteilt wird.</a:t>
            </a:r>
          </a:p>
        </p:txBody>
      </p:sp>
      <p:sp>
        <p:nvSpPr>
          <p:cNvPr id="23" name="Rechteck 22">
            <a:extLst>
              <a:ext uri="{FF2B5EF4-FFF2-40B4-BE49-F238E27FC236}">
                <a16:creationId xmlns:a16="http://schemas.microsoft.com/office/drawing/2014/main" id="{F750560C-95C4-4CC9-8F5D-9D7505BBF864}"/>
              </a:ext>
            </a:extLst>
          </p:cNvPr>
          <p:cNvSpPr/>
          <p:nvPr/>
        </p:nvSpPr>
        <p:spPr>
          <a:xfrm>
            <a:off x="2988391" y="1238232"/>
            <a:ext cx="6127831" cy="707886"/>
          </a:xfrm>
          <a:prstGeom prst="rect">
            <a:avLst/>
          </a:prstGeom>
        </p:spPr>
        <p:txBody>
          <a:bodyPr wrap="square">
            <a:spAutoFit/>
          </a:bodyPr>
          <a:lstStyle/>
          <a:p>
            <a:r>
              <a:rPr lang="de-DE" sz="2000" b="1" dirty="0"/>
              <a:t>Rekonstruktion der dynamischen Geschichte des Eisschildes</a:t>
            </a:r>
            <a:endParaRPr lang="de-DE" sz="2000" dirty="0"/>
          </a:p>
        </p:txBody>
      </p:sp>
    </p:spTree>
    <p:extLst>
      <p:ext uri="{BB962C8B-B14F-4D97-AF65-F5344CB8AC3E}">
        <p14:creationId xmlns:p14="http://schemas.microsoft.com/office/powerpoint/2010/main" val="77272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220722" y="18466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pic>
        <p:nvPicPr>
          <p:cNvPr id="8" name="Picture 1" descr="ANDRILL.tiff">
            <a:extLst>
              <a:ext uri="{FF2B5EF4-FFF2-40B4-BE49-F238E27FC236}">
                <a16:creationId xmlns:a16="http://schemas.microsoft.com/office/drawing/2014/main" id="{AFF13211-1099-4625-82C9-870E1A5BA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5516" y="1303427"/>
            <a:ext cx="4545690" cy="2799704"/>
          </a:xfrm>
          <a:prstGeom prst="rect">
            <a:avLst/>
          </a:prstGeom>
        </p:spPr>
      </p:pic>
      <p:sp>
        <p:nvSpPr>
          <p:cNvPr id="9" name="TextBox 2">
            <a:extLst>
              <a:ext uri="{FF2B5EF4-FFF2-40B4-BE49-F238E27FC236}">
                <a16:creationId xmlns:a16="http://schemas.microsoft.com/office/drawing/2014/main" id="{0EFE593F-BE22-4B54-A594-81B55E7038E0}"/>
              </a:ext>
            </a:extLst>
          </p:cNvPr>
          <p:cNvSpPr txBox="1"/>
          <p:nvPr/>
        </p:nvSpPr>
        <p:spPr>
          <a:xfrm>
            <a:off x="94382" y="651644"/>
            <a:ext cx="8955236" cy="400110"/>
          </a:xfrm>
          <a:prstGeom prst="rect">
            <a:avLst/>
          </a:prstGeom>
          <a:noFill/>
        </p:spPr>
        <p:txBody>
          <a:bodyPr wrap="square" rtlCol="0">
            <a:spAutoFit/>
          </a:bodyPr>
          <a:lstStyle/>
          <a:p>
            <a:r>
              <a:rPr lang="de-DE" sz="2000" b="1" dirty="0"/>
              <a:t>Sedimentkerne erbohren</a:t>
            </a:r>
          </a:p>
        </p:txBody>
      </p:sp>
      <p:pic>
        <p:nvPicPr>
          <p:cNvPr id="10" name="Picture 3" descr="Fig-2-The-stratigraphic-log-of-the-drill-core-shows-cyclic-variations-in-rock-types.png">
            <a:extLst>
              <a:ext uri="{FF2B5EF4-FFF2-40B4-BE49-F238E27FC236}">
                <a16:creationId xmlns:a16="http://schemas.microsoft.com/office/drawing/2014/main" id="{2D009439-119A-472D-BF4D-3E373D8498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39077" y="822726"/>
            <a:ext cx="2882706" cy="4314222"/>
          </a:xfrm>
          <a:prstGeom prst="rect">
            <a:avLst/>
          </a:prstGeom>
        </p:spPr>
      </p:pic>
      <p:pic>
        <p:nvPicPr>
          <p:cNvPr id="11" name="Picture 4" descr="compare_cores.jpg">
            <a:extLst>
              <a:ext uri="{FF2B5EF4-FFF2-40B4-BE49-F238E27FC236}">
                <a16:creationId xmlns:a16="http://schemas.microsoft.com/office/drawing/2014/main" id="{68DB2E1E-3410-48CA-9A5B-4FB1705FC27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6637392" y="4384370"/>
            <a:ext cx="1614301" cy="3228601"/>
          </a:xfrm>
          <a:prstGeom prst="rect">
            <a:avLst/>
          </a:prstGeom>
        </p:spPr>
      </p:pic>
      <p:sp>
        <p:nvSpPr>
          <p:cNvPr id="18" name="TextBox 5">
            <a:extLst>
              <a:ext uri="{FF2B5EF4-FFF2-40B4-BE49-F238E27FC236}">
                <a16:creationId xmlns:a16="http://schemas.microsoft.com/office/drawing/2014/main" id="{7D6958A9-4A83-4FAF-8FFE-6EDC74F5888E}"/>
              </a:ext>
            </a:extLst>
          </p:cNvPr>
          <p:cNvSpPr txBox="1"/>
          <p:nvPr/>
        </p:nvSpPr>
        <p:spPr>
          <a:xfrm>
            <a:off x="1415516" y="1067059"/>
            <a:ext cx="4710631" cy="369332"/>
          </a:xfrm>
          <a:prstGeom prst="rect">
            <a:avLst/>
          </a:prstGeom>
          <a:noFill/>
        </p:spPr>
        <p:txBody>
          <a:bodyPr wrap="square" rtlCol="0">
            <a:spAutoFit/>
          </a:bodyPr>
          <a:lstStyle/>
          <a:p>
            <a:r>
              <a:rPr lang="de-DE" dirty="0"/>
              <a:t>durch das Schelfeis  - Bohrprojekt ANDRILL</a:t>
            </a:r>
          </a:p>
        </p:txBody>
      </p:sp>
      <p:pic>
        <p:nvPicPr>
          <p:cNvPr id="12" name="Grafik 11">
            <a:extLst>
              <a:ext uri="{FF2B5EF4-FFF2-40B4-BE49-F238E27FC236}">
                <a16:creationId xmlns:a16="http://schemas.microsoft.com/office/drawing/2014/main" id="{77167298-4497-4900-8F3C-E843C342D4DD}"/>
              </a:ext>
            </a:extLst>
          </p:cNvPr>
          <p:cNvPicPr>
            <a:picLocks noChangeAspect="1"/>
          </p:cNvPicPr>
          <p:nvPr/>
        </p:nvPicPr>
        <p:blipFill>
          <a:blip r:embed="rId6"/>
          <a:stretch>
            <a:fillRect/>
          </a:stretch>
        </p:blipFill>
        <p:spPr>
          <a:xfrm>
            <a:off x="5659521" y="184660"/>
            <a:ext cx="1130163" cy="565082"/>
          </a:xfrm>
          <a:prstGeom prst="rect">
            <a:avLst/>
          </a:prstGeom>
        </p:spPr>
      </p:pic>
      <p:pic>
        <p:nvPicPr>
          <p:cNvPr id="13" name="Grafik 12">
            <a:extLst>
              <a:ext uri="{FF2B5EF4-FFF2-40B4-BE49-F238E27FC236}">
                <a16:creationId xmlns:a16="http://schemas.microsoft.com/office/drawing/2014/main" id="{737B4392-33FF-47E1-8676-3232F4F7B1FA}"/>
              </a:ext>
            </a:extLst>
          </p:cNvPr>
          <p:cNvPicPr>
            <a:picLocks noChangeAspect="1"/>
          </p:cNvPicPr>
          <p:nvPr/>
        </p:nvPicPr>
        <p:blipFill>
          <a:blip r:embed="rId7"/>
          <a:stretch>
            <a:fillRect/>
          </a:stretch>
        </p:blipFill>
        <p:spPr>
          <a:xfrm>
            <a:off x="3402368" y="4171407"/>
            <a:ext cx="2344855" cy="2686594"/>
          </a:xfrm>
          <a:prstGeom prst="rect">
            <a:avLst/>
          </a:prstGeom>
        </p:spPr>
      </p:pic>
      <p:pic>
        <p:nvPicPr>
          <p:cNvPr id="15" name="Grafik 14">
            <a:extLst>
              <a:ext uri="{FF2B5EF4-FFF2-40B4-BE49-F238E27FC236}">
                <a16:creationId xmlns:a16="http://schemas.microsoft.com/office/drawing/2014/main" id="{46A11ED0-6A86-44D8-BF50-D48AA2BFAF54}"/>
              </a:ext>
            </a:extLst>
          </p:cNvPr>
          <p:cNvPicPr>
            <a:picLocks noChangeAspect="1"/>
          </p:cNvPicPr>
          <p:nvPr/>
        </p:nvPicPr>
        <p:blipFill>
          <a:blip r:embed="rId8"/>
          <a:stretch>
            <a:fillRect/>
          </a:stretch>
        </p:blipFill>
        <p:spPr>
          <a:xfrm flipH="1">
            <a:off x="19943" y="2549428"/>
            <a:ext cx="1201947" cy="4314222"/>
          </a:xfrm>
          <a:prstGeom prst="rect">
            <a:avLst/>
          </a:prstGeom>
        </p:spPr>
      </p:pic>
      <p:sp>
        <p:nvSpPr>
          <p:cNvPr id="16" name="TextBox 5">
            <a:extLst>
              <a:ext uri="{FF2B5EF4-FFF2-40B4-BE49-F238E27FC236}">
                <a16:creationId xmlns:a16="http://schemas.microsoft.com/office/drawing/2014/main" id="{6AD6EA1C-90F9-4814-AD00-F9DAB7C3B6C0}"/>
              </a:ext>
            </a:extLst>
          </p:cNvPr>
          <p:cNvSpPr txBox="1"/>
          <p:nvPr/>
        </p:nvSpPr>
        <p:spPr>
          <a:xfrm>
            <a:off x="848752" y="4987864"/>
            <a:ext cx="2642268" cy="1646605"/>
          </a:xfrm>
          <a:prstGeom prst="rect">
            <a:avLst/>
          </a:prstGeom>
          <a:noFill/>
        </p:spPr>
        <p:txBody>
          <a:bodyPr wrap="square" rtlCol="0">
            <a:spAutoFit/>
          </a:bodyPr>
          <a:lstStyle/>
          <a:p>
            <a:pPr marL="285750" indent="-285750">
              <a:buFont typeface="Arial" panose="020B0604020202020204" pitchFamily="34" charset="0"/>
              <a:buChar char="•"/>
            </a:pPr>
            <a:r>
              <a:rPr lang="de-DE" sz="1600" dirty="0"/>
              <a:t>bis </a:t>
            </a:r>
            <a:r>
              <a:rPr lang="de-DE" sz="1600" dirty="0" err="1"/>
              <a:t>2000m</a:t>
            </a:r>
            <a:r>
              <a:rPr lang="de-DE" sz="1600" dirty="0"/>
              <a:t> Wassertiefe</a:t>
            </a:r>
            <a:br>
              <a:rPr lang="de-DE" sz="1600" dirty="0"/>
            </a:br>
            <a:r>
              <a:rPr lang="de-DE" sz="1600" dirty="0"/>
              <a:t>einsetzbar</a:t>
            </a:r>
          </a:p>
          <a:p>
            <a:pPr marL="285750" indent="-285750">
              <a:buFont typeface="Arial" panose="020B0604020202020204" pitchFamily="34" charset="0"/>
              <a:buChar char="•"/>
            </a:pPr>
            <a:endParaRPr lang="de-DE" sz="1600" dirty="0"/>
          </a:p>
          <a:p>
            <a:endParaRPr lang="de-DE" sz="1600" dirty="0"/>
          </a:p>
          <a:p>
            <a:pPr marL="285750" indent="-285750">
              <a:spcBef>
                <a:spcPts val="600"/>
              </a:spcBef>
              <a:buFont typeface="Arial" panose="020B0604020202020204" pitchFamily="34" charset="0"/>
              <a:buChar char="•"/>
            </a:pPr>
            <a:r>
              <a:rPr lang="de-DE" sz="1600" dirty="0"/>
              <a:t>bis </a:t>
            </a:r>
            <a:r>
              <a:rPr lang="de-DE" sz="1600" dirty="0" err="1"/>
              <a:t>80m</a:t>
            </a:r>
            <a:r>
              <a:rPr lang="de-DE" sz="1600" dirty="0"/>
              <a:t> tief in den</a:t>
            </a:r>
            <a:br>
              <a:rPr lang="de-DE" sz="1600" dirty="0"/>
            </a:br>
            <a:r>
              <a:rPr lang="de-DE" sz="1600" dirty="0"/>
              <a:t>Meeresboden bohren</a:t>
            </a:r>
          </a:p>
        </p:txBody>
      </p:sp>
      <p:sp>
        <p:nvSpPr>
          <p:cNvPr id="14" name="TextBox 5">
            <a:extLst>
              <a:ext uri="{FF2B5EF4-FFF2-40B4-BE49-F238E27FC236}">
                <a16:creationId xmlns:a16="http://schemas.microsoft.com/office/drawing/2014/main" id="{58936C2A-D65B-428F-8D59-2C3590E54C4E}"/>
              </a:ext>
            </a:extLst>
          </p:cNvPr>
          <p:cNvSpPr txBox="1"/>
          <p:nvPr/>
        </p:nvSpPr>
        <p:spPr>
          <a:xfrm>
            <a:off x="743184" y="4371708"/>
            <a:ext cx="2853404" cy="923330"/>
          </a:xfrm>
          <a:prstGeom prst="rect">
            <a:avLst/>
          </a:prstGeom>
          <a:noFill/>
        </p:spPr>
        <p:txBody>
          <a:bodyPr wrap="square" rtlCol="0">
            <a:spAutoFit/>
          </a:bodyPr>
          <a:lstStyle/>
          <a:p>
            <a:r>
              <a:rPr lang="de-DE" dirty="0"/>
              <a:t>mit dem MARUM-</a:t>
            </a:r>
            <a:r>
              <a:rPr lang="de-DE" dirty="0" err="1"/>
              <a:t>MeBo</a:t>
            </a:r>
            <a:endParaRPr lang="de-DE" dirty="0"/>
          </a:p>
          <a:p>
            <a:r>
              <a:rPr lang="de-DE" dirty="0"/>
              <a:t>(Meeresboden-Bohrgerät)</a:t>
            </a:r>
          </a:p>
          <a:p>
            <a:r>
              <a:rPr lang="de-DE" dirty="0"/>
              <a:t> </a:t>
            </a:r>
          </a:p>
        </p:txBody>
      </p:sp>
      <p:sp>
        <p:nvSpPr>
          <p:cNvPr id="19" name="TextBox 5">
            <a:extLst>
              <a:ext uri="{FF2B5EF4-FFF2-40B4-BE49-F238E27FC236}">
                <a16:creationId xmlns:a16="http://schemas.microsoft.com/office/drawing/2014/main" id="{5D1393C6-850E-4578-8A14-1A1D7B7E5911}"/>
              </a:ext>
            </a:extLst>
          </p:cNvPr>
          <p:cNvSpPr txBox="1"/>
          <p:nvPr/>
        </p:nvSpPr>
        <p:spPr>
          <a:xfrm>
            <a:off x="6610021" y="5744691"/>
            <a:ext cx="1854709" cy="461665"/>
          </a:xfrm>
          <a:prstGeom prst="rect">
            <a:avLst/>
          </a:prstGeom>
          <a:noFill/>
        </p:spPr>
        <p:txBody>
          <a:bodyPr wrap="square" rtlCol="0">
            <a:spAutoFit/>
          </a:bodyPr>
          <a:lstStyle/>
          <a:p>
            <a:r>
              <a:rPr lang="de-DE" sz="2400" dirty="0">
                <a:solidFill>
                  <a:schemeClr val="bg1"/>
                </a:solidFill>
              </a:rPr>
              <a:t>Bohrkerne</a:t>
            </a:r>
          </a:p>
        </p:txBody>
      </p:sp>
    </p:spTree>
    <p:extLst>
      <p:ext uri="{BB962C8B-B14F-4D97-AF65-F5344CB8AC3E}">
        <p14:creationId xmlns:p14="http://schemas.microsoft.com/office/powerpoint/2010/main" val="1867762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2037737" cy="400110"/>
          </a:xfrm>
          <a:prstGeom prst="rect">
            <a:avLst/>
          </a:prstGeom>
        </p:spPr>
        <p:txBody>
          <a:bodyPr wrap="none">
            <a:spAutoFit/>
          </a:bodyPr>
          <a:lstStyle/>
          <a:p>
            <a:pPr>
              <a:spcBef>
                <a:spcPts val="1800"/>
              </a:spcBef>
            </a:pPr>
            <a:r>
              <a:rPr lang="de-DE" sz="2000" b="1" u="sng"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1" name="Grafik 10">
            <a:extLst>
              <a:ext uri="{FF2B5EF4-FFF2-40B4-BE49-F238E27FC236}">
                <a16:creationId xmlns:a16="http://schemas.microsoft.com/office/drawing/2014/main" id="{B88BDA00-B59C-4DE4-A36D-A90EDADB166A}"/>
              </a:ext>
            </a:extLst>
          </p:cNvPr>
          <p:cNvPicPr>
            <a:picLocks noChangeAspect="1"/>
          </p:cNvPicPr>
          <p:nvPr/>
        </p:nvPicPr>
        <p:blipFill>
          <a:blip r:embed="rId3"/>
          <a:stretch>
            <a:fillRect/>
          </a:stretch>
        </p:blipFill>
        <p:spPr>
          <a:xfrm>
            <a:off x="4247593" y="1571821"/>
            <a:ext cx="4549620" cy="3184734"/>
          </a:xfrm>
          <a:prstGeom prst="rect">
            <a:avLst/>
          </a:prstGeom>
        </p:spPr>
      </p:pic>
      <p:pic>
        <p:nvPicPr>
          <p:cNvPr id="14" name="Grafik 13">
            <a:extLst>
              <a:ext uri="{FF2B5EF4-FFF2-40B4-BE49-F238E27FC236}">
                <a16:creationId xmlns:a16="http://schemas.microsoft.com/office/drawing/2014/main" id="{DE864E07-29B0-43FC-9F47-DE32A3BB5841}"/>
              </a:ext>
            </a:extLst>
          </p:cNvPr>
          <p:cNvPicPr>
            <a:picLocks noChangeAspect="1"/>
          </p:cNvPicPr>
          <p:nvPr/>
        </p:nvPicPr>
        <p:blipFill>
          <a:blip r:embed="rId4"/>
          <a:stretch>
            <a:fillRect/>
          </a:stretch>
        </p:blipFill>
        <p:spPr>
          <a:xfrm>
            <a:off x="6910252" y="657689"/>
            <a:ext cx="1130163" cy="565082"/>
          </a:xfrm>
          <a:prstGeom prst="rect">
            <a:avLst/>
          </a:prstGeom>
        </p:spPr>
      </p:pic>
    </p:spTree>
    <p:extLst>
      <p:ext uri="{BB962C8B-B14F-4D97-AF65-F5344CB8AC3E}">
        <p14:creationId xmlns:p14="http://schemas.microsoft.com/office/powerpoint/2010/main" val="1943218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sp>
        <p:nvSpPr>
          <p:cNvPr id="7" name="Rectangle 9">
            <a:extLst>
              <a:ext uri="{FF2B5EF4-FFF2-40B4-BE49-F238E27FC236}">
                <a16:creationId xmlns:a16="http://schemas.microsoft.com/office/drawing/2014/main" id="{CCC1ADFD-665D-41E3-879F-629C2754C2EF}"/>
              </a:ext>
            </a:extLst>
          </p:cNvPr>
          <p:cNvSpPr txBox="1">
            <a:spLocks noChangeArrowheads="1"/>
          </p:cNvSpPr>
          <p:nvPr/>
        </p:nvSpPr>
        <p:spPr bwMode="auto">
          <a:xfrm>
            <a:off x="107504" y="881185"/>
            <a:ext cx="9036496" cy="506181"/>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chemeClr val="tx1"/>
                </a:solidFill>
                <a:latin typeface="Arial" pitchFamily="34" charset="0"/>
                <a:cs typeface="Arial" pitchFamily="34" charset="0"/>
              </a:rPr>
              <a:t>Der </a:t>
            </a:r>
            <a:r>
              <a:rPr lang="en-GB" sz="2000" dirty="0" err="1">
                <a:solidFill>
                  <a:schemeClr val="tx1"/>
                </a:solidFill>
                <a:latin typeface="Arial" pitchFamily="34" charset="0"/>
                <a:cs typeface="Arial" pitchFamily="34" charset="0"/>
              </a:rPr>
              <a:t>südliche</a:t>
            </a:r>
            <a:r>
              <a:rPr lang="en-GB" sz="2000" dirty="0">
                <a:solidFill>
                  <a:schemeClr val="tx1"/>
                </a:solidFill>
                <a:latin typeface="Arial" pitchFamily="34" charset="0"/>
                <a:cs typeface="Arial" pitchFamily="34" charset="0"/>
              </a:rPr>
              <a:t> </a:t>
            </a:r>
            <a:r>
              <a:rPr lang="en-GB" sz="2000" dirty="0" err="1">
                <a:solidFill>
                  <a:schemeClr val="tx1"/>
                </a:solidFill>
                <a:latin typeface="Arial" pitchFamily="34" charset="0"/>
                <a:cs typeface="Arial" pitchFamily="34" charset="0"/>
              </a:rPr>
              <a:t>Ozean</a:t>
            </a:r>
            <a:r>
              <a:rPr lang="en-GB" sz="2000" dirty="0">
                <a:solidFill>
                  <a:schemeClr val="tx1"/>
                </a:solidFill>
                <a:latin typeface="Arial" pitchFamily="34" charset="0"/>
                <a:cs typeface="Arial" pitchFamily="34" charset="0"/>
              </a:rPr>
              <a:t> / das </a:t>
            </a:r>
            <a:r>
              <a:rPr lang="en-GB" sz="2000" dirty="0" err="1">
                <a:solidFill>
                  <a:schemeClr val="tx1"/>
                </a:solidFill>
                <a:latin typeface="Arial" pitchFamily="34" charset="0"/>
                <a:cs typeface="Arial" pitchFamily="34" charset="0"/>
              </a:rPr>
              <a:t>Südpolarmeer</a:t>
            </a:r>
            <a:endParaRPr lang="en-GB" sz="1600" b="0" dirty="0">
              <a:solidFill>
                <a:schemeClr val="tx1"/>
              </a:solidFill>
              <a:latin typeface="Arial" pitchFamily="34" charset="0"/>
              <a:cs typeface="Arial" pitchFamily="34" charset="0"/>
            </a:endParaRPr>
          </a:p>
        </p:txBody>
      </p:sp>
      <p:sp>
        <p:nvSpPr>
          <p:cNvPr id="8" name="Text Box 10">
            <a:extLst>
              <a:ext uri="{FF2B5EF4-FFF2-40B4-BE49-F238E27FC236}">
                <a16:creationId xmlns:a16="http://schemas.microsoft.com/office/drawing/2014/main" id="{6E8A2B50-1F57-41C4-BA3A-737944C8407C}"/>
              </a:ext>
            </a:extLst>
          </p:cNvPr>
          <p:cNvSpPr txBox="1">
            <a:spLocks noChangeArrowheads="1"/>
          </p:cNvSpPr>
          <p:nvPr/>
        </p:nvSpPr>
        <p:spPr bwMode="auto">
          <a:xfrm>
            <a:off x="4444097" y="1650830"/>
            <a:ext cx="4562334" cy="1354217"/>
          </a:xfrm>
          <a:prstGeom prst="rect">
            <a:avLst/>
          </a:prstGeom>
          <a:noFill/>
          <a:ln w="9525">
            <a:noFill/>
            <a:miter lim="800000"/>
            <a:headEnd/>
            <a:tailEnd/>
          </a:ln>
        </p:spPr>
        <p:txBody>
          <a:bodyPr wrap="square">
            <a:spAutoFit/>
          </a:bodyPr>
          <a:lstStyle/>
          <a:p>
            <a:pPr marL="285750" indent="-285750">
              <a:spcBef>
                <a:spcPts val="600"/>
              </a:spcBef>
              <a:buFont typeface="Arial" panose="020B0604020202020204" pitchFamily="34" charset="0"/>
              <a:buChar char="•"/>
            </a:pPr>
            <a:r>
              <a:rPr lang="de-DE" dirty="0">
                <a:latin typeface="Arial" pitchFamily="34" charset="0"/>
                <a:cs typeface="Arial" pitchFamily="34" charset="0"/>
              </a:rPr>
              <a:t>Die Süd-Hemisphäre ist zu 89 % mit Wasser bedeckt</a:t>
            </a:r>
          </a:p>
          <a:p>
            <a:pPr marL="285750" indent="-285750">
              <a:spcBef>
                <a:spcPts val="600"/>
              </a:spcBef>
              <a:buFont typeface="Arial" panose="020B0604020202020204" pitchFamily="34" charset="0"/>
              <a:buChar char="•"/>
              <a:tabLst>
                <a:tab pos="4122738" algn="r"/>
              </a:tabLst>
            </a:pPr>
            <a:r>
              <a:rPr lang="de-DE" dirty="0">
                <a:latin typeface="Arial" pitchFamily="34" charset="0"/>
                <a:cs typeface="Arial" pitchFamily="34" charset="0"/>
              </a:rPr>
              <a:t>Südpolarmeer: 	70 </a:t>
            </a:r>
            <a:r>
              <a:rPr lang="de-DE" dirty="0" err="1">
                <a:latin typeface="Arial" pitchFamily="34" charset="0"/>
                <a:cs typeface="Arial" pitchFamily="34" charset="0"/>
              </a:rPr>
              <a:t>Mio</a:t>
            </a:r>
            <a:r>
              <a:rPr lang="de-DE" dirty="0">
                <a:latin typeface="Arial" pitchFamily="34" charset="0"/>
                <a:cs typeface="Arial" pitchFamily="34" charset="0"/>
              </a:rPr>
              <a:t> </a:t>
            </a:r>
            <a:r>
              <a:rPr lang="de-DE" dirty="0" err="1">
                <a:latin typeface="Arial" pitchFamily="34" charset="0"/>
                <a:cs typeface="Arial" pitchFamily="34" charset="0"/>
              </a:rPr>
              <a:t>km</a:t>
            </a:r>
            <a:r>
              <a:rPr lang="de-DE" baseline="30000" dirty="0" err="1">
                <a:latin typeface="Arial" pitchFamily="34" charset="0"/>
                <a:cs typeface="Arial" pitchFamily="34" charset="0"/>
              </a:rPr>
              <a:t>2</a:t>
            </a:r>
            <a:endParaRPr lang="de-DE" baseline="30000" dirty="0">
              <a:latin typeface="Arial" pitchFamily="34" charset="0"/>
              <a:cs typeface="Arial" pitchFamily="34" charset="0"/>
            </a:endParaRPr>
          </a:p>
          <a:p>
            <a:pPr marL="285750" indent="-285750">
              <a:spcBef>
                <a:spcPts val="600"/>
              </a:spcBef>
              <a:buFont typeface="Arial" panose="020B0604020202020204" pitchFamily="34" charset="0"/>
              <a:buChar char="•"/>
              <a:tabLst>
                <a:tab pos="4122738" algn="r"/>
              </a:tabLst>
            </a:pPr>
            <a:r>
              <a:rPr lang="de-DE" dirty="0">
                <a:latin typeface="Arial" pitchFamily="34" charset="0"/>
                <a:cs typeface="Arial" pitchFamily="34" charset="0"/>
              </a:rPr>
              <a:t>Antarktischer Kontinent:	    13,7 </a:t>
            </a:r>
            <a:r>
              <a:rPr lang="de-DE" dirty="0" err="1">
                <a:latin typeface="Arial" pitchFamily="34" charset="0"/>
                <a:cs typeface="Arial" pitchFamily="34" charset="0"/>
              </a:rPr>
              <a:t>Mio</a:t>
            </a:r>
            <a:r>
              <a:rPr lang="de-DE" dirty="0">
                <a:latin typeface="Arial" pitchFamily="34" charset="0"/>
                <a:cs typeface="Arial" pitchFamily="34" charset="0"/>
              </a:rPr>
              <a:t> </a:t>
            </a:r>
            <a:r>
              <a:rPr lang="de-DE" dirty="0" err="1">
                <a:latin typeface="Arial" pitchFamily="34" charset="0"/>
                <a:cs typeface="Arial" pitchFamily="34" charset="0"/>
              </a:rPr>
              <a:t>km</a:t>
            </a:r>
            <a:r>
              <a:rPr lang="de-DE" baseline="30000" dirty="0" err="1">
                <a:latin typeface="Arial" pitchFamily="34" charset="0"/>
                <a:cs typeface="Arial" pitchFamily="34" charset="0"/>
              </a:rPr>
              <a:t>2</a:t>
            </a:r>
            <a:endParaRPr lang="de-DE" baseline="30000" dirty="0">
              <a:latin typeface="Arial" pitchFamily="34" charset="0"/>
              <a:cs typeface="Arial" pitchFamily="34" charset="0"/>
            </a:endParaRPr>
          </a:p>
        </p:txBody>
      </p:sp>
      <p:grpSp>
        <p:nvGrpSpPr>
          <p:cNvPr id="3" name="Gruppieren 2">
            <a:extLst>
              <a:ext uri="{FF2B5EF4-FFF2-40B4-BE49-F238E27FC236}">
                <a16:creationId xmlns:a16="http://schemas.microsoft.com/office/drawing/2014/main" id="{E6390B67-9DF6-4561-A63F-7FDE360BF06B}"/>
              </a:ext>
            </a:extLst>
          </p:cNvPr>
          <p:cNvGrpSpPr/>
          <p:nvPr/>
        </p:nvGrpSpPr>
        <p:grpSpPr>
          <a:xfrm>
            <a:off x="137569" y="1946073"/>
            <a:ext cx="4358928" cy="4242216"/>
            <a:chOff x="0" y="1107888"/>
            <a:chExt cx="4358928" cy="4242216"/>
          </a:xfrm>
        </p:grpSpPr>
        <p:pic>
          <p:nvPicPr>
            <p:cNvPr id="2" name="Grafik 1">
              <a:extLst>
                <a:ext uri="{FF2B5EF4-FFF2-40B4-BE49-F238E27FC236}">
                  <a16:creationId xmlns:a16="http://schemas.microsoft.com/office/drawing/2014/main" id="{4CCDB2C9-7633-4D41-AD1F-D2CEB0E5AB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07888"/>
              <a:ext cx="4358928" cy="4242216"/>
            </a:xfrm>
            <a:prstGeom prst="rect">
              <a:avLst/>
            </a:prstGeom>
          </p:spPr>
        </p:pic>
        <p:sp>
          <p:nvSpPr>
            <p:cNvPr id="9" name="Text Box 2067">
              <a:extLst>
                <a:ext uri="{FF2B5EF4-FFF2-40B4-BE49-F238E27FC236}">
                  <a16:creationId xmlns:a16="http://schemas.microsoft.com/office/drawing/2014/main" id="{1D9648D6-50F3-4F16-972E-E9EA093B2EE3}"/>
                </a:ext>
              </a:extLst>
            </p:cNvPr>
            <p:cNvSpPr txBox="1">
              <a:spLocks noChangeArrowheads="1"/>
            </p:cNvSpPr>
            <p:nvPr/>
          </p:nvSpPr>
          <p:spPr bwMode="auto">
            <a:xfrm>
              <a:off x="358491" y="3812173"/>
              <a:ext cx="1622560" cy="338554"/>
            </a:xfrm>
            <a:prstGeom prst="rect">
              <a:avLst/>
            </a:prstGeom>
            <a:noFill/>
            <a:ln w="9525">
              <a:noFill/>
              <a:miter lim="800000"/>
              <a:headEnd/>
              <a:tailEnd/>
            </a:ln>
          </p:spPr>
          <p:txBody>
            <a:bodyPr wrap="square">
              <a:spAutoFit/>
            </a:bodyPr>
            <a:lstStyle/>
            <a:p>
              <a:r>
                <a:rPr lang="de-DE" sz="1600" b="1" dirty="0">
                  <a:solidFill>
                    <a:schemeClr val="bg1"/>
                  </a:solidFill>
                </a:rPr>
                <a:t>Pacific Ocean</a:t>
              </a:r>
            </a:p>
          </p:txBody>
        </p:sp>
        <p:sp>
          <p:nvSpPr>
            <p:cNvPr id="10" name="Text Box 2066">
              <a:extLst>
                <a:ext uri="{FF2B5EF4-FFF2-40B4-BE49-F238E27FC236}">
                  <a16:creationId xmlns:a16="http://schemas.microsoft.com/office/drawing/2014/main" id="{754CAAD3-86CB-495F-B188-E433394ED1AD}"/>
                </a:ext>
              </a:extLst>
            </p:cNvPr>
            <p:cNvSpPr txBox="1">
              <a:spLocks noChangeArrowheads="1"/>
            </p:cNvSpPr>
            <p:nvPr/>
          </p:nvSpPr>
          <p:spPr bwMode="auto">
            <a:xfrm>
              <a:off x="1169771" y="1587684"/>
              <a:ext cx="1622560" cy="338554"/>
            </a:xfrm>
            <a:prstGeom prst="rect">
              <a:avLst/>
            </a:prstGeom>
            <a:noFill/>
            <a:ln w="9525">
              <a:noFill/>
              <a:miter lim="800000"/>
              <a:headEnd/>
              <a:tailEnd/>
            </a:ln>
          </p:spPr>
          <p:txBody>
            <a:bodyPr wrap="none">
              <a:spAutoFit/>
            </a:bodyPr>
            <a:lstStyle/>
            <a:p>
              <a:r>
                <a:rPr lang="de-DE" sz="1600" b="1" dirty="0" err="1">
                  <a:solidFill>
                    <a:schemeClr val="bg1"/>
                  </a:solidFill>
                </a:rPr>
                <a:t>Atlantic</a:t>
              </a:r>
              <a:r>
                <a:rPr lang="de-DE" sz="1600" b="1" dirty="0">
                  <a:solidFill>
                    <a:schemeClr val="bg1"/>
                  </a:solidFill>
                </a:rPr>
                <a:t> Ocean</a:t>
              </a:r>
            </a:p>
          </p:txBody>
        </p:sp>
        <p:sp>
          <p:nvSpPr>
            <p:cNvPr id="11" name="Text Box 2068">
              <a:extLst>
                <a:ext uri="{FF2B5EF4-FFF2-40B4-BE49-F238E27FC236}">
                  <a16:creationId xmlns:a16="http://schemas.microsoft.com/office/drawing/2014/main" id="{C5A45E31-78AE-48FA-9F77-2CB281041AA5}"/>
                </a:ext>
              </a:extLst>
            </p:cNvPr>
            <p:cNvSpPr txBox="1">
              <a:spLocks noChangeArrowheads="1"/>
            </p:cNvSpPr>
            <p:nvPr/>
          </p:nvSpPr>
          <p:spPr bwMode="auto">
            <a:xfrm>
              <a:off x="3208122" y="2938483"/>
              <a:ext cx="811441" cy="584775"/>
            </a:xfrm>
            <a:prstGeom prst="rect">
              <a:avLst/>
            </a:prstGeom>
            <a:noFill/>
            <a:ln w="9525">
              <a:noFill/>
              <a:miter lim="800000"/>
              <a:headEnd/>
              <a:tailEnd/>
            </a:ln>
          </p:spPr>
          <p:txBody>
            <a:bodyPr wrap="none">
              <a:spAutoFit/>
            </a:bodyPr>
            <a:lstStyle/>
            <a:p>
              <a:r>
                <a:rPr lang="de-DE" sz="1600" b="1" dirty="0">
                  <a:solidFill>
                    <a:schemeClr val="bg1"/>
                  </a:solidFill>
                </a:rPr>
                <a:t>Indian</a:t>
              </a:r>
            </a:p>
            <a:p>
              <a:r>
                <a:rPr lang="de-DE" sz="1600" b="1" dirty="0">
                  <a:solidFill>
                    <a:schemeClr val="bg1"/>
                  </a:solidFill>
                </a:rPr>
                <a:t>Ocean</a:t>
              </a:r>
            </a:p>
          </p:txBody>
        </p:sp>
      </p:grpSp>
      <p:pic>
        <p:nvPicPr>
          <p:cNvPr id="12" name="Grafik 11">
            <a:extLst>
              <a:ext uri="{FF2B5EF4-FFF2-40B4-BE49-F238E27FC236}">
                <a16:creationId xmlns:a16="http://schemas.microsoft.com/office/drawing/2014/main" id="{5B82047C-3128-4789-BF27-847C28C30414}"/>
              </a:ext>
            </a:extLst>
          </p:cNvPr>
          <p:cNvPicPr>
            <a:picLocks noChangeAspect="1"/>
          </p:cNvPicPr>
          <p:nvPr/>
        </p:nvPicPr>
        <p:blipFill>
          <a:blip r:embed="rId4"/>
          <a:stretch>
            <a:fillRect/>
          </a:stretch>
        </p:blipFill>
        <p:spPr>
          <a:xfrm>
            <a:off x="5595101" y="285263"/>
            <a:ext cx="1130163" cy="565082"/>
          </a:xfrm>
          <a:prstGeom prst="rect">
            <a:avLst/>
          </a:prstGeom>
        </p:spPr>
      </p:pic>
    </p:spTree>
    <p:extLst>
      <p:ext uri="{BB962C8B-B14F-4D97-AF65-F5344CB8AC3E}">
        <p14:creationId xmlns:p14="http://schemas.microsoft.com/office/powerpoint/2010/main" val="3002090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sp>
        <p:nvSpPr>
          <p:cNvPr id="7" name="Rectangle 9">
            <a:extLst>
              <a:ext uri="{FF2B5EF4-FFF2-40B4-BE49-F238E27FC236}">
                <a16:creationId xmlns:a16="http://schemas.microsoft.com/office/drawing/2014/main" id="{CCC1ADFD-665D-41E3-879F-629C2754C2EF}"/>
              </a:ext>
            </a:extLst>
          </p:cNvPr>
          <p:cNvSpPr txBox="1">
            <a:spLocks noChangeArrowheads="1"/>
          </p:cNvSpPr>
          <p:nvPr/>
        </p:nvSpPr>
        <p:spPr bwMode="auto">
          <a:xfrm>
            <a:off x="107504" y="748695"/>
            <a:ext cx="9036496" cy="685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chemeClr val="tx1"/>
                </a:solidFill>
                <a:latin typeface="Arial" pitchFamily="34" charset="0"/>
                <a:cs typeface="Arial" pitchFamily="34" charset="0"/>
              </a:rPr>
              <a:t>Der </a:t>
            </a:r>
            <a:r>
              <a:rPr lang="en-GB" sz="2000" dirty="0" err="1">
                <a:solidFill>
                  <a:schemeClr val="tx1"/>
                </a:solidFill>
                <a:latin typeface="Arial" pitchFamily="34" charset="0"/>
                <a:cs typeface="Arial" pitchFamily="34" charset="0"/>
              </a:rPr>
              <a:t>südliche</a:t>
            </a:r>
            <a:r>
              <a:rPr lang="en-GB" sz="2000" dirty="0">
                <a:solidFill>
                  <a:schemeClr val="tx1"/>
                </a:solidFill>
                <a:latin typeface="Arial" pitchFamily="34" charset="0"/>
                <a:cs typeface="Arial" pitchFamily="34" charset="0"/>
              </a:rPr>
              <a:t> </a:t>
            </a:r>
            <a:r>
              <a:rPr lang="en-GB" sz="2000" dirty="0" err="1">
                <a:solidFill>
                  <a:schemeClr val="tx1"/>
                </a:solidFill>
                <a:latin typeface="Arial" pitchFamily="34" charset="0"/>
                <a:cs typeface="Arial" pitchFamily="34" charset="0"/>
              </a:rPr>
              <a:t>Ozean</a:t>
            </a:r>
            <a:r>
              <a:rPr lang="en-GB" sz="2000" dirty="0">
                <a:solidFill>
                  <a:schemeClr val="tx1"/>
                </a:solidFill>
                <a:latin typeface="Arial" pitchFamily="34" charset="0"/>
                <a:cs typeface="Arial" pitchFamily="34" charset="0"/>
              </a:rPr>
              <a:t> / das </a:t>
            </a:r>
            <a:r>
              <a:rPr lang="en-GB" sz="2000" dirty="0" err="1">
                <a:solidFill>
                  <a:schemeClr val="tx1"/>
                </a:solidFill>
                <a:latin typeface="Arial" pitchFamily="34" charset="0"/>
                <a:cs typeface="Arial" pitchFamily="34" charset="0"/>
              </a:rPr>
              <a:t>Südpolarmeer</a:t>
            </a:r>
            <a:endParaRPr lang="en-GB" sz="1600" b="0" dirty="0">
              <a:solidFill>
                <a:schemeClr val="tx1"/>
              </a:solidFill>
              <a:latin typeface="Arial" pitchFamily="34" charset="0"/>
              <a:cs typeface="Arial" pitchFamily="34" charset="0"/>
            </a:endParaRPr>
          </a:p>
        </p:txBody>
      </p:sp>
      <p:pic>
        <p:nvPicPr>
          <p:cNvPr id="3" name="Grafik 2">
            <a:extLst>
              <a:ext uri="{FF2B5EF4-FFF2-40B4-BE49-F238E27FC236}">
                <a16:creationId xmlns:a16="http://schemas.microsoft.com/office/drawing/2014/main" id="{4D9622F8-172B-4A30-AC38-289449D9EAE8}"/>
              </a:ext>
            </a:extLst>
          </p:cNvPr>
          <p:cNvPicPr>
            <a:picLocks noChangeAspect="1"/>
          </p:cNvPicPr>
          <p:nvPr/>
        </p:nvPicPr>
        <p:blipFill>
          <a:blip r:embed="rId3"/>
          <a:stretch>
            <a:fillRect/>
          </a:stretch>
        </p:blipFill>
        <p:spPr>
          <a:xfrm>
            <a:off x="0" y="3110569"/>
            <a:ext cx="4456868" cy="3747431"/>
          </a:xfrm>
          <a:prstGeom prst="rect">
            <a:avLst/>
          </a:prstGeom>
        </p:spPr>
      </p:pic>
      <p:pic>
        <p:nvPicPr>
          <p:cNvPr id="5" name="Grafik 4">
            <a:extLst>
              <a:ext uri="{FF2B5EF4-FFF2-40B4-BE49-F238E27FC236}">
                <a16:creationId xmlns:a16="http://schemas.microsoft.com/office/drawing/2014/main" id="{E4C2CD08-CFD3-4F44-B9D5-A46A918D4A8A}"/>
              </a:ext>
            </a:extLst>
          </p:cNvPr>
          <p:cNvPicPr>
            <a:picLocks noChangeAspect="1"/>
          </p:cNvPicPr>
          <p:nvPr/>
        </p:nvPicPr>
        <p:blipFill rotWithShape="1">
          <a:blip r:embed="rId4"/>
          <a:srcRect t="7299" b="13272"/>
          <a:stretch/>
        </p:blipFill>
        <p:spPr>
          <a:xfrm>
            <a:off x="5557990" y="3290391"/>
            <a:ext cx="2653769" cy="1405217"/>
          </a:xfrm>
          <a:prstGeom prst="rect">
            <a:avLst/>
          </a:prstGeom>
        </p:spPr>
      </p:pic>
      <p:pic>
        <p:nvPicPr>
          <p:cNvPr id="12" name="Grafik 11">
            <a:extLst>
              <a:ext uri="{FF2B5EF4-FFF2-40B4-BE49-F238E27FC236}">
                <a16:creationId xmlns:a16="http://schemas.microsoft.com/office/drawing/2014/main" id="{937D029B-0191-4A0E-A5EF-4A592B61EDCD}"/>
              </a:ext>
            </a:extLst>
          </p:cNvPr>
          <p:cNvPicPr>
            <a:picLocks noChangeAspect="1"/>
          </p:cNvPicPr>
          <p:nvPr/>
        </p:nvPicPr>
        <p:blipFill rotWithShape="1">
          <a:blip r:embed="rId5"/>
          <a:srcRect t="14665"/>
          <a:stretch/>
        </p:blipFill>
        <p:spPr>
          <a:xfrm>
            <a:off x="5557991" y="4917744"/>
            <a:ext cx="2730325" cy="1553282"/>
          </a:xfrm>
          <a:prstGeom prst="rect">
            <a:avLst/>
          </a:prstGeom>
        </p:spPr>
      </p:pic>
      <p:pic>
        <p:nvPicPr>
          <p:cNvPr id="13" name="Grafik 12">
            <a:extLst>
              <a:ext uri="{FF2B5EF4-FFF2-40B4-BE49-F238E27FC236}">
                <a16:creationId xmlns:a16="http://schemas.microsoft.com/office/drawing/2014/main" id="{2BEB71FA-ED2F-4401-92A7-A90A887D65F5}"/>
              </a:ext>
            </a:extLst>
          </p:cNvPr>
          <p:cNvPicPr>
            <a:picLocks noChangeAspect="1"/>
          </p:cNvPicPr>
          <p:nvPr/>
        </p:nvPicPr>
        <p:blipFill rotWithShape="1">
          <a:blip r:embed="rId6"/>
          <a:srcRect t="9371" b="13202"/>
          <a:stretch/>
        </p:blipFill>
        <p:spPr>
          <a:xfrm>
            <a:off x="5557991" y="1775663"/>
            <a:ext cx="2653769" cy="1327019"/>
          </a:xfrm>
          <a:prstGeom prst="rect">
            <a:avLst/>
          </a:prstGeom>
        </p:spPr>
      </p:pic>
      <p:sp>
        <p:nvSpPr>
          <p:cNvPr id="18" name="Text Box 5">
            <a:extLst>
              <a:ext uri="{FF2B5EF4-FFF2-40B4-BE49-F238E27FC236}">
                <a16:creationId xmlns:a16="http://schemas.microsoft.com/office/drawing/2014/main" id="{2D7A1510-6705-4595-B35F-FF31D6374EA2}"/>
              </a:ext>
            </a:extLst>
          </p:cNvPr>
          <p:cNvSpPr txBox="1">
            <a:spLocks noChangeArrowheads="1"/>
          </p:cNvSpPr>
          <p:nvPr/>
        </p:nvSpPr>
        <p:spPr bwMode="auto">
          <a:xfrm>
            <a:off x="253884" y="1313208"/>
            <a:ext cx="2221417" cy="1585049"/>
          </a:xfrm>
          <a:prstGeom prst="rect">
            <a:avLst/>
          </a:prstGeom>
          <a:noFill/>
          <a:ln w="9525">
            <a:noFill/>
            <a:miter lim="800000"/>
            <a:headEnd/>
            <a:tailEnd/>
          </a:ln>
        </p:spPr>
        <p:txBody>
          <a:bodyPr wrap="square">
            <a:spAutoFit/>
          </a:bodyPr>
          <a:lstStyle/>
          <a:p>
            <a:pPr>
              <a:spcBef>
                <a:spcPts val="600"/>
              </a:spcBef>
            </a:pPr>
            <a:r>
              <a:rPr lang="de-DE" b="1" dirty="0">
                <a:latin typeface="Arial" pitchFamily="34" charset="0"/>
                <a:cs typeface="Arial" pitchFamily="34" charset="0"/>
              </a:rPr>
              <a:t>Starker Seegang</a:t>
            </a:r>
          </a:p>
          <a:p>
            <a:pPr>
              <a:spcBef>
                <a:spcPts val="1800"/>
              </a:spcBef>
            </a:pPr>
            <a:r>
              <a:rPr lang="de-DE" i="1" dirty="0">
                <a:latin typeface="Arial" pitchFamily="34" charset="0"/>
                <a:cs typeface="Arial" pitchFamily="34" charset="0"/>
              </a:rPr>
              <a:t>Roaring </a:t>
            </a:r>
            <a:r>
              <a:rPr lang="de-DE" i="1" dirty="0" err="1">
                <a:latin typeface="Arial" pitchFamily="34" charset="0"/>
                <a:cs typeface="Arial" pitchFamily="34" charset="0"/>
              </a:rPr>
              <a:t>Forties</a:t>
            </a:r>
            <a:endParaRPr lang="de-DE" i="1" dirty="0">
              <a:latin typeface="Arial" pitchFamily="34" charset="0"/>
              <a:cs typeface="Arial" pitchFamily="34" charset="0"/>
            </a:endParaRPr>
          </a:p>
          <a:p>
            <a:pPr>
              <a:spcBef>
                <a:spcPts val="600"/>
              </a:spcBef>
            </a:pPr>
            <a:r>
              <a:rPr lang="de-DE" i="1" dirty="0">
                <a:latin typeface="Arial" pitchFamily="34" charset="0"/>
                <a:cs typeface="Arial" pitchFamily="34" charset="0"/>
              </a:rPr>
              <a:t>Furious </a:t>
            </a:r>
            <a:r>
              <a:rPr lang="de-DE" i="1" dirty="0" err="1">
                <a:latin typeface="Arial" pitchFamily="34" charset="0"/>
                <a:cs typeface="Arial" pitchFamily="34" charset="0"/>
              </a:rPr>
              <a:t>Fifties</a:t>
            </a:r>
            <a:endParaRPr lang="de-DE" i="1" dirty="0">
              <a:latin typeface="Arial" pitchFamily="34" charset="0"/>
              <a:cs typeface="Arial" pitchFamily="34" charset="0"/>
            </a:endParaRPr>
          </a:p>
          <a:p>
            <a:pPr>
              <a:spcBef>
                <a:spcPts val="600"/>
              </a:spcBef>
            </a:pPr>
            <a:r>
              <a:rPr lang="de-DE" i="1" dirty="0">
                <a:latin typeface="Arial" pitchFamily="34" charset="0"/>
                <a:cs typeface="Arial" pitchFamily="34" charset="0"/>
              </a:rPr>
              <a:t>Screaming Sixties</a:t>
            </a:r>
          </a:p>
        </p:txBody>
      </p:sp>
      <p:sp>
        <p:nvSpPr>
          <p:cNvPr id="19" name="Text Box 5">
            <a:extLst>
              <a:ext uri="{FF2B5EF4-FFF2-40B4-BE49-F238E27FC236}">
                <a16:creationId xmlns:a16="http://schemas.microsoft.com/office/drawing/2014/main" id="{08F0AC97-23B8-477A-9657-B90013E6AE74}"/>
              </a:ext>
            </a:extLst>
          </p:cNvPr>
          <p:cNvSpPr txBox="1">
            <a:spLocks noChangeArrowheads="1"/>
          </p:cNvSpPr>
          <p:nvPr/>
        </p:nvSpPr>
        <p:spPr bwMode="auto">
          <a:xfrm>
            <a:off x="2802263" y="1812433"/>
            <a:ext cx="2473930" cy="1015663"/>
          </a:xfrm>
          <a:prstGeom prst="rect">
            <a:avLst/>
          </a:prstGeom>
          <a:noFill/>
          <a:ln w="9525">
            <a:noFill/>
            <a:miter lim="800000"/>
            <a:headEnd/>
            <a:tailEnd/>
          </a:ln>
        </p:spPr>
        <p:txBody>
          <a:bodyPr wrap="square">
            <a:spAutoFit/>
          </a:bodyPr>
          <a:lstStyle/>
          <a:p>
            <a:pPr>
              <a:spcBef>
                <a:spcPts val="600"/>
              </a:spcBef>
            </a:pPr>
            <a:r>
              <a:rPr lang="de-DE" sz="2000" b="1" dirty="0">
                <a:latin typeface="Arial" pitchFamily="34" charset="0"/>
                <a:cs typeface="Arial" pitchFamily="34" charset="0"/>
              </a:rPr>
              <a:t>Alles muss gut verstaut und </a:t>
            </a:r>
            <a:r>
              <a:rPr lang="de-DE" sz="2000" b="1" dirty="0" err="1">
                <a:latin typeface="Arial" pitchFamily="34" charset="0"/>
                <a:cs typeface="Arial" pitchFamily="34" charset="0"/>
              </a:rPr>
              <a:t>gelascht</a:t>
            </a:r>
            <a:r>
              <a:rPr lang="de-DE" sz="2000" b="1" dirty="0">
                <a:latin typeface="Arial" pitchFamily="34" charset="0"/>
                <a:cs typeface="Arial" pitchFamily="34" charset="0"/>
              </a:rPr>
              <a:t> werden!</a:t>
            </a:r>
          </a:p>
        </p:txBody>
      </p:sp>
      <p:pic>
        <p:nvPicPr>
          <p:cNvPr id="20" name="Grafik 19">
            <a:extLst>
              <a:ext uri="{FF2B5EF4-FFF2-40B4-BE49-F238E27FC236}">
                <a16:creationId xmlns:a16="http://schemas.microsoft.com/office/drawing/2014/main" id="{119868DD-FA06-438A-A7D6-153153D2548D}"/>
              </a:ext>
            </a:extLst>
          </p:cNvPr>
          <p:cNvPicPr>
            <a:picLocks noChangeAspect="1"/>
          </p:cNvPicPr>
          <p:nvPr/>
        </p:nvPicPr>
        <p:blipFill>
          <a:blip r:embed="rId7"/>
          <a:stretch>
            <a:fillRect/>
          </a:stretch>
        </p:blipFill>
        <p:spPr>
          <a:xfrm>
            <a:off x="5649011" y="183613"/>
            <a:ext cx="1130163" cy="565082"/>
          </a:xfrm>
          <a:prstGeom prst="rect">
            <a:avLst/>
          </a:prstGeom>
        </p:spPr>
      </p:pic>
    </p:spTree>
    <p:extLst>
      <p:ext uri="{BB962C8B-B14F-4D97-AF65-F5344CB8AC3E}">
        <p14:creationId xmlns:p14="http://schemas.microsoft.com/office/powerpoint/2010/main" val="434327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pic>
        <p:nvPicPr>
          <p:cNvPr id="11" name="Picture 11" descr="D:\powerpoint\Touristik\Fram-Occam.jpg">
            <a:extLst>
              <a:ext uri="{FF2B5EF4-FFF2-40B4-BE49-F238E27FC236}">
                <a16:creationId xmlns:a16="http://schemas.microsoft.com/office/drawing/2014/main" id="{124DBFF9-3E0A-4C44-9CD0-C22616E8FCBF}"/>
              </a:ext>
            </a:extLst>
          </p:cNvPr>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745216" y="1062936"/>
            <a:ext cx="4419600" cy="4371975"/>
          </a:xfrm>
          <a:prstGeom prst="rect">
            <a:avLst/>
          </a:prstGeom>
          <a:noFill/>
          <a:ln w="9525">
            <a:noFill/>
            <a:miter lim="800000"/>
            <a:headEnd/>
            <a:tailEnd/>
          </a:ln>
        </p:spPr>
      </p:pic>
      <p:sp>
        <p:nvSpPr>
          <p:cNvPr id="12" name="Text Box 12">
            <a:extLst>
              <a:ext uri="{FF2B5EF4-FFF2-40B4-BE49-F238E27FC236}">
                <a16:creationId xmlns:a16="http://schemas.microsoft.com/office/drawing/2014/main" id="{8F639A55-212E-49F5-9621-A4C597D9B282}"/>
              </a:ext>
            </a:extLst>
          </p:cNvPr>
          <p:cNvSpPr txBox="1">
            <a:spLocks noChangeArrowheads="1"/>
          </p:cNvSpPr>
          <p:nvPr/>
        </p:nvSpPr>
        <p:spPr bwMode="auto">
          <a:xfrm>
            <a:off x="85169" y="1045121"/>
            <a:ext cx="4442182" cy="646331"/>
          </a:xfrm>
          <a:prstGeom prst="rect">
            <a:avLst/>
          </a:prstGeom>
          <a:noFill/>
          <a:ln w="9525">
            <a:noFill/>
            <a:miter lim="800000"/>
            <a:headEnd/>
            <a:tailEnd/>
          </a:ln>
        </p:spPr>
        <p:txBody>
          <a:bodyPr wrap="square">
            <a:spAutoFit/>
          </a:bodyPr>
          <a:lstStyle/>
          <a:p>
            <a:r>
              <a:rPr lang="de-DE" dirty="0">
                <a:latin typeface="Arial" pitchFamily="34" charset="0"/>
                <a:cs typeface="Arial" pitchFamily="34" charset="0"/>
              </a:rPr>
              <a:t>Volumentransport (nach Osten):</a:t>
            </a:r>
          </a:p>
          <a:p>
            <a:r>
              <a:rPr lang="de-DE" dirty="0">
                <a:latin typeface="Arial" pitchFamily="34" charset="0"/>
                <a:cs typeface="Arial" pitchFamily="34" charset="0"/>
              </a:rPr>
              <a:t>140 Millionen m</a:t>
            </a:r>
            <a:r>
              <a:rPr lang="de-DE" baseline="30000" dirty="0">
                <a:latin typeface="Arial" pitchFamily="34" charset="0"/>
                <a:cs typeface="Arial" pitchFamily="34" charset="0"/>
              </a:rPr>
              <a:t>3</a:t>
            </a:r>
            <a:r>
              <a:rPr lang="de-DE" dirty="0">
                <a:latin typeface="Arial" pitchFamily="34" charset="0"/>
                <a:cs typeface="Arial" pitchFamily="34" charset="0"/>
              </a:rPr>
              <a:t>/s</a:t>
            </a:r>
          </a:p>
        </p:txBody>
      </p:sp>
      <p:sp>
        <p:nvSpPr>
          <p:cNvPr id="13" name="Freeform 13">
            <a:extLst>
              <a:ext uri="{FF2B5EF4-FFF2-40B4-BE49-F238E27FC236}">
                <a16:creationId xmlns:a16="http://schemas.microsoft.com/office/drawing/2014/main" id="{2D11B17B-20B4-4018-9795-9847AD59CCEA}"/>
              </a:ext>
            </a:extLst>
          </p:cNvPr>
          <p:cNvSpPr>
            <a:spLocks/>
          </p:cNvSpPr>
          <p:nvPr/>
        </p:nvSpPr>
        <p:spPr bwMode="auto">
          <a:xfrm>
            <a:off x="6104116" y="1883673"/>
            <a:ext cx="501650" cy="222250"/>
          </a:xfrm>
          <a:custGeom>
            <a:avLst/>
            <a:gdLst>
              <a:gd name="T0" fmla="*/ 0 w 316"/>
              <a:gd name="T1" fmla="*/ 2147483647 h 140"/>
              <a:gd name="T2" fmla="*/ 2147483647 w 316"/>
              <a:gd name="T3" fmla="*/ 0 h 140"/>
              <a:gd name="T4" fmla="*/ 0 60000 65536"/>
              <a:gd name="T5" fmla="*/ 0 60000 65536"/>
              <a:gd name="T6" fmla="*/ 0 w 316"/>
              <a:gd name="T7" fmla="*/ 0 h 140"/>
              <a:gd name="T8" fmla="*/ 316 w 316"/>
              <a:gd name="T9" fmla="*/ 140 h 140"/>
            </a:gdLst>
            <a:ahLst/>
            <a:cxnLst>
              <a:cxn ang="T4">
                <a:pos x="T0" y="T1"/>
              </a:cxn>
              <a:cxn ang="T5">
                <a:pos x="T2" y="T3"/>
              </a:cxn>
            </a:cxnLst>
            <a:rect l="T6" t="T7" r="T8" b="T9"/>
            <a:pathLst>
              <a:path w="316" h="140">
                <a:moveTo>
                  <a:pt x="0" y="140"/>
                </a:moveTo>
                <a:lnTo>
                  <a:pt x="316" y="0"/>
                </a:lnTo>
              </a:path>
            </a:pathLst>
          </a:custGeom>
          <a:noFill/>
          <a:ln w="38100" cmpd="sng">
            <a:solidFill>
              <a:srgbClr val="FF0066"/>
            </a:solidFill>
            <a:round/>
            <a:headEnd type="none" w="med" len="med"/>
            <a:tailEnd type="triangle" w="med" len="med"/>
          </a:ln>
        </p:spPr>
        <p:txBody>
          <a:bodyPr/>
          <a:lstStyle/>
          <a:p>
            <a:endParaRPr lang="de-DE"/>
          </a:p>
        </p:txBody>
      </p:sp>
      <p:sp>
        <p:nvSpPr>
          <p:cNvPr id="14" name="Freeform 15">
            <a:extLst>
              <a:ext uri="{FF2B5EF4-FFF2-40B4-BE49-F238E27FC236}">
                <a16:creationId xmlns:a16="http://schemas.microsoft.com/office/drawing/2014/main" id="{B51014DB-A45A-4CF3-A221-0DC01FD70787}"/>
              </a:ext>
            </a:extLst>
          </p:cNvPr>
          <p:cNvSpPr>
            <a:spLocks/>
          </p:cNvSpPr>
          <p:nvPr/>
        </p:nvSpPr>
        <p:spPr bwMode="auto">
          <a:xfrm>
            <a:off x="7018516" y="1858273"/>
            <a:ext cx="558800" cy="76200"/>
          </a:xfrm>
          <a:custGeom>
            <a:avLst/>
            <a:gdLst>
              <a:gd name="T0" fmla="*/ 0 w 352"/>
              <a:gd name="T1" fmla="*/ 0 h 48"/>
              <a:gd name="T2" fmla="*/ 2147483647 w 352"/>
              <a:gd name="T3" fmla="*/ 2147483647 h 48"/>
              <a:gd name="T4" fmla="*/ 0 60000 65536"/>
              <a:gd name="T5" fmla="*/ 0 60000 65536"/>
              <a:gd name="T6" fmla="*/ 0 w 352"/>
              <a:gd name="T7" fmla="*/ 0 h 48"/>
              <a:gd name="T8" fmla="*/ 352 w 352"/>
              <a:gd name="T9" fmla="*/ 48 h 48"/>
            </a:gdLst>
            <a:ahLst/>
            <a:cxnLst>
              <a:cxn ang="T4">
                <a:pos x="T0" y="T1"/>
              </a:cxn>
              <a:cxn ang="T5">
                <a:pos x="T2" y="T3"/>
              </a:cxn>
            </a:cxnLst>
            <a:rect l="T6" t="T7" r="T8" b="T9"/>
            <a:pathLst>
              <a:path w="352" h="48">
                <a:moveTo>
                  <a:pt x="0" y="0"/>
                </a:moveTo>
                <a:lnTo>
                  <a:pt x="352" y="48"/>
                </a:lnTo>
              </a:path>
            </a:pathLst>
          </a:custGeom>
          <a:noFill/>
          <a:ln w="38100" cmpd="sng">
            <a:solidFill>
              <a:srgbClr val="FF0066"/>
            </a:solidFill>
            <a:round/>
            <a:headEnd type="none" w="med" len="med"/>
            <a:tailEnd type="triangle" w="med" len="med"/>
          </a:ln>
        </p:spPr>
        <p:txBody>
          <a:bodyPr/>
          <a:lstStyle/>
          <a:p>
            <a:endParaRPr lang="de-DE"/>
          </a:p>
        </p:txBody>
      </p:sp>
      <p:sp>
        <p:nvSpPr>
          <p:cNvPr id="15" name="Freeform 16">
            <a:extLst>
              <a:ext uri="{FF2B5EF4-FFF2-40B4-BE49-F238E27FC236}">
                <a16:creationId xmlns:a16="http://schemas.microsoft.com/office/drawing/2014/main" id="{C47032DB-9FC0-4274-AC78-902AF70304D4}"/>
              </a:ext>
            </a:extLst>
          </p:cNvPr>
          <p:cNvSpPr>
            <a:spLocks/>
          </p:cNvSpPr>
          <p:nvPr/>
        </p:nvSpPr>
        <p:spPr bwMode="auto">
          <a:xfrm>
            <a:off x="5970766" y="2423423"/>
            <a:ext cx="44450" cy="565150"/>
          </a:xfrm>
          <a:custGeom>
            <a:avLst/>
            <a:gdLst>
              <a:gd name="T0" fmla="*/ 0 w 28"/>
              <a:gd name="T1" fmla="*/ 2147483647 h 356"/>
              <a:gd name="T2" fmla="*/ 2147483647 w 28"/>
              <a:gd name="T3" fmla="*/ 0 h 356"/>
              <a:gd name="T4" fmla="*/ 0 60000 65536"/>
              <a:gd name="T5" fmla="*/ 0 60000 65536"/>
              <a:gd name="T6" fmla="*/ 0 w 28"/>
              <a:gd name="T7" fmla="*/ 0 h 356"/>
              <a:gd name="T8" fmla="*/ 28 w 28"/>
              <a:gd name="T9" fmla="*/ 356 h 356"/>
            </a:gdLst>
            <a:ahLst/>
            <a:cxnLst>
              <a:cxn ang="T4">
                <a:pos x="T0" y="T1"/>
              </a:cxn>
              <a:cxn ang="T5">
                <a:pos x="T2" y="T3"/>
              </a:cxn>
            </a:cxnLst>
            <a:rect l="T6" t="T7" r="T8" b="T9"/>
            <a:pathLst>
              <a:path w="28" h="356">
                <a:moveTo>
                  <a:pt x="0" y="356"/>
                </a:moveTo>
                <a:lnTo>
                  <a:pt x="28" y="0"/>
                </a:lnTo>
              </a:path>
            </a:pathLst>
          </a:custGeom>
          <a:noFill/>
          <a:ln w="38100" cmpd="sng">
            <a:solidFill>
              <a:srgbClr val="FF0066"/>
            </a:solidFill>
            <a:round/>
            <a:headEnd type="none" w="med" len="med"/>
            <a:tailEnd type="triangle" w="med" len="med"/>
          </a:ln>
        </p:spPr>
        <p:txBody>
          <a:bodyPr/>
          <a:lstStyle/>
          <a:p>
            <a:endParaRPr lang="de-DE"/>
          </a:p>
        </p:txBody>
      </p:sp>
      <p:sp>
        <p:nvSpPr>
          <p:cNvPr id="16" name="Freeform 17">
            <a:extLst>
              <a:ext uri="{FF2B5EF4-FFF2-40B4-BE49-F238E27FC236}">
                <a16:creationId xmlns:a16="http://schemas.microsoft.com/office/drawing/2014/main" id="{CFDCDC1C-2C4B-4E7D-9EC8-60EFF0E6A9A1}"/>
              </a:ext>
            </a:extLst>
          </p:cNvPr>
          <p:cNvSpPr>
            <a:spLocks/>
          </p:cNvSpPr>
          <p:nvPr/>
        </p:nvSpPr>
        <p:spPr bwMode="auto">
          <a:xfrm>
            <a:off x="7856716" y="2169423"/>
            <a:ext cx="273050" cy="304800"/>
          </a:xfrm>
          <a:custGeom>
            <a:avLst/>
            <a:gdLst>
              <a:gd name="T0" fmla="*/ 0 w 172"/>
              <a:gd name="T1" fmla="*/ 0 h 192"/>
              <a:gd name="T2" fmla="*/ 2147483647 w 172"/>
              <a:gd name="T3" fmla="*/ 2147483647 h 192"/>
              <a:gd name="T4" fmla="*/ 0 60000 65536"/>
              <a:gd name="T5" fmla="*/ 0 60000 65536"/>
              <a:gd name="T6" fmla="*/ 0 w 172"/>
              <a:gd name="T7" fmla="*/ 0 h 192"/>
              <a:gd name="T8" fmla="*/ 172 w 172"/>
              <a:gd name="T9" fmla="*/ 192 h 192"/>
            </a:gdLst>
            <a:ahLst/>
            <a:cxnLst>
              <a:cxn ang="T4">
                <a:pos x="T0" y="T1"/>
              </a:cxn>
              <a:cxn ang="T5">
                <a:pos x="T2" y="T3"/>
              </a:cxn>
            </a:cxnLst>
            <a:rect l="T6" t="T7" r="T8" b="T9"/>
            <a:pathLst>
              <a:path w="172" h="192">
                <a:moveTo>
                  <a:pt x="0" y="0"/>
                </a:moveTo>
                <a:lnTo>
                  <a:pt x="172" y="192"/>
                </a:lnTo>
              </a:path>
            </a:pathLst>
          </a:custGeom>
          <a:noFill/>
          <a:ln w="38100" cmpd="sng">
            <a:solidFill>
              <a:srgbClr val="FF0066"/>
            </a:solidFill>
            <a:round/>
            <a:headEnd type="none" w="med" len="med"/>
            <a:tailEnd type="triangle" w="med" len="med"/>
          </a:ln>
        </p:spPr>
        <p:txBody>
          <a:bodyPr/>
          <a:lstStyle/>
          <a:p>
            <a:endParaRPr lang="de-DE"/>
          </a:p>
        </p:txBody>
      </p:sp>
      <p:sp>
        <p:nvSpPr>
          <p:cNvPr id="18" name="Freeform 18">
            <a:extLst>
              <a:ext uri="{FF2B5EF4-FFF2-40B4-BE49-F238E27FC236}">
                <a16:creationId xmlns:a16="http://schemas.microsoft.com/office/drawing/2014/main" id="{F2B3D1E5-B08B-4682-9303-2BD25275AC6E}"/>
              </a:ext>
            </a:extLst>
          </p:cNvPr>
          <p:cNvSpPr>
            <a:spLocks/>
          </p:cNvSpPr>
          <p:nvPr/>
        </p:nvSpPr>
        <p:spPr bwMode="auto">
          <a:xfrm>
            <a:off x="8186916" y="2639323"/>
            <a:ext cx="114300" cy="425450"/>
          </a:xfrm>
          <a:custGeom>
            <a:avLst/>
            <a:gdLst>
              <a:gd name="T0" fmla="*/ 0 w 72"/>
              <a:gd name="T1" fmla="*/ 0 h 268"/>
              <a:gd name="T2" fmla="*/ 2147483647 w 72"/>
              <a:gd name="T3" fmla="*/ 2147483647 h 268"/>
              <a:gd name="T4" fmla="*/ 0 60000 65536"/>
              <a:gd name="T5" fmla="*/ 0 60000 65536"/>
              <a:gd name="T6" fmla="*/ 0 w 72"/>
              <a:gd name="T7" fmla="*/ 0 h 268"/>
              <a:gd name="T8" fmla="*/ 72 w 72"/>
              <a:gd name="T9" fmla="*/ 268 h 268"/>
            </a:gdLst>
            <a:ahLst/>
            <a:cxnLst>
              <a:cxn ang="T4">
                <a:pos x="T0" y="T1"/>
              </a:cxn>
              <a:cxn ang="T5">
                <a:pos x="T2" y="T3"/>
              </a:cxn>
            </a:cxnLst>
            <a:rect l="T6" t="T7" r="T8" b="T9"/>
            <a:pathLst>
              <a:path w="72" h="268">
                <a:moveTo>
                  <a:pt x="0" y="0"/>
                </a:moveTo>
                <a:lnTo>
                  <a:pt x="72" y="268"/>
                </a:lnTo>
              </a:path>
            </a:pathLst>
          </a:custGeom>
          <a:noFill/>
          <a:ln w="38100" cmpd="sng">
            <a:solidFill>
              <a:srgbClr val="FF0066"/>
            </a:solidFill>
            <a:round/>
            <a:headEnd type="none" w="med" len="med"/>
            <a:tailEnd type="triangle" w="med" len="med"/>
          </a:ln>
        </p:spPr>
        <p:txBody>
          <a:bodyPr/>
          <a:lstStyle/>
          <a:p>
            <a:endParaRPr lang="de-DE"/>
          </a:p>
        </p:txBody>
      </p:sp>
      <p:sp>
        <p:nvSpPr>
          <p:cNvPr id="19" name="Freeform 19">
            <a:extLst>
              <a:ext uri="{FF2B5EF4-FFF2-40B4-BE49-F238E27FC236}">
                <a16:creationId xmlns:a16="http://schemas.microsoft.com/office/drawing/2014/main" id="{8DF0F6C6-02D1-452C-9220-1FB737FDF94D}"/>
              </a:ext>
            </a:extLst>
          </p:cNvPr>
          <p:cNvSpPr>
            <a:spLocks/>
          </p:cNvSpPr>
          <p:nvPr/>
        </p:nvSpPr>
        <p:spPr bwMode="auto">
          <a:xfrm>
            <a:off x="8155166" y="3344173"/>
            <a:ext cx="127000" cy="431800"/>
          </a:xfrm>
          <a:custGeom>
            <a:avLst/>
            <a:gdLst>
              <a:gd name="T0" fmla="*/ 2147483647 w 80"/>
              <a:gd name="T1" fmla="*/ 0 h 272"/>
              <a:gd name="T2" fmla="*/ 0 w 80"/>
              <a:gd name="T3" fmla="*/ 2147483647 h 272"/>
              <a:gd name="T4" fmla="*/ 0 60000 65536"/>
              <a:gd name="T5" fmla="*/ 0 60000 65536"/>
              <a:gd name="T6" fmla="*/ 0 w 80"/>
              <a:gd name="T7" fmla="*/ 0 h 272"/>
              <a:gd name="T8" fmla="*/ 80 w 80"/>
              <a:gd name="T9" fmla="*/ 272 h 272"/>
            </a:gdLst>
            <a:ahLst/>
            <a:cxnLst>
              <a:cxn ang="T4">
                <a:pos x="T0" y="T1"/>
              </a:cxn>
              <a:cxn ang="T5">
                <a:pos x="T2" y="T3"/>
              </a:cxn>
            </a:cxnLst>
            <a:rect l="T6" t="T7" r="T8" b="T9"/>
            <a:pathLst>
              <a:path w="80" h="272">
                <a:moveTo>
                  <a:pt x="80" y="0"/>
                </a:moveTo>
                <a:lnTo>
                  <a:pt x="0" y="272"/>
                </a:lnTo>
              </a:path>
            </a:pathLst>
          </a:custGeom>
          <a:noFill/>
          <a:ln w="38100" cmpd="sng">
            <a:solidFill>
              <a:srgbClr val="FF0066"/>
            </a:solidFill>
            <a:round/>
            <a:headEnd type="none" w="med" len="med"/>
            <a:tailEnd type="triangle" w="med" len="med"/>
          </a:ln>
        </p:spPr>
        <p:txBody>
          <a:bodyPr/>
          <a:lstStyle/>
          <a:p>
            <a:endParaRPr lang="de-DE"/>
          </a:p>
        </p:txBody>
      </p:sp>
      <p:sp>
        <p:nvSpPr>
          <p:cNvPr id="20" name="Freeform 20">
            <a:extLst>
              <a:ext uri="{FF2B5EF4-FFF2-40B4-BE49-F238E27FC236}">
                <a16:creationId xmlns:a16="http://schemas.microsoft.com/office/drawing/2014/main" id="{573189D3-CA2E-41ED-9640-1A5BBD797BAB}"/>
              </a:ext>
            </a:extLst>
          </p:cNvPr>
          <p:cNvSpPr>
            <a:spLocks/>
          </p:cNvSpPr>
          <p:nvPr/>
        </p:nvSpPr>
        <p:spPr bwMode="auto">
          <a:xfrm>
            <a:off x="7437616" y="4087123"/>
            <a:ext cx="374650" cy="146050"/>
          </a:xfrm>
          <a:custGeom>
            <a:avLst/>
            <a:gdLst>
              <a:gd name="T0" fmla="*/ 2147483647 w 236"/>
              <a:gd name="T1" fmla="*/ 0 h 92"/>
              <a:gd name="T2" fmla="*/ 0 w 236"/>
              <a:gd name="T3" fmla="*/ 2147483647 h 92"/>
              <a:gd name="T4" fmla="*/ 0 60000 65536"/>
              <a:gd name="T5" fmla="*/ 0 60000 65536"/>
              <a:gd name="T6" fmla="*/ 0 w 236"/>
              <a:gd name="T7" fmla="*/ 0 h 92"/>
              <a:gd name="T8" fmla="*/ 236 w 236"/>
              <a:gd name="T9" fmla="*/ 92 h 92"/>
            </a:gdLst>
            <a:ahLst/>
            <a:cxnLst>
              <a:cxn ang="T4">
                <a:pos x="T0" y="T1"/>
              </a:cxn>
              <a:cxn ang="T5">
                <a:pos x="T2" y="T3"/>
              </a:cxn>
            </a:cxnLst>
            <a:rect l="T6" t="T7" r="T8" b="T9"/>
            <a:pathLst>
              <a:path w="236" h="92">
                <a:moveTo>
                  <a:pt x="236" y="0"/>
                </a:moveTo>
                <a:lnTo>
                  <a:pt x="0" y="92"/>
                </a:lnTo>
              </a:path>
            </a:pathLst>
          </a:custGeom>
          <a:noFill/>
          <a:ln w="38100" cmpd="sng">
            <a:solidFill>
              <a:srgbClr val="FF0066"/>
            </a:solidFill>
            <a:round/>
            <a:headEnd type="none" w="med" len="med"/>
            <a:tailEnd type="triangle" w="med" len="med"/>
          </a:ln>
        </p:spPr>
        <p:txBody>
          <a:bodyPr/>
          <a:lstStyle/>
          <a:p>
            <a:endParaRPr lang="de-DE"/>
          </a:p>
        </p:txBody>
      </p:sp>
      <p:sp>
        <p:nvSpPr>
          <p:cNvPr id="23" name="Freeform 21">
            <a:extLst>
              <a:ext uri="{FF2B5EF4-FFF2-40B4-BE49-F238E27FC236}">
                <a16:creationId xmlns:a16="http://schemas.microsoft.com/office/drawing/2014/main" id="{DE3F47D7-D815-4DC0-9B29-ED8776EB6580}"/>
              </a:ext>
            </a:extLst>
          </p:cNvPr>
          <p:cNvSpPr>
            <a:spLocks/>
          </p:cNvSpPr>
          <p:nvPr/>
        </p:nvSpPr>
        <p:spPr bwMode="auto">
          <a:xfrm>
            <a:off x="6617300" y="4159999"/>
            <a:ext cx="469900" cy="38100"/>
          </a:xfrm>
          <a:custGeom>
            <a:avLst/>
            <a:gdLst>
              <a:gd name="T0" fmla="*/ 2147483647 w 296"/>
              <a:gd name="T1" fmla="*/ 2147483647 h 24"/>
              <a:gd name="T2" fmla="*/ 0 w 296"/>
              <a:gd name="T3" fmla="*/ 0 h 24"/>
              <a:gd name="T4" fmla="*/ 0 60000 65536"/>
              <a:gd name="T5" fmla="*/ 0 60000 65536"/>
              <a:gd name="T6" fmla="*/ 0 w 296"/>
              <a:gd name="T7" fmla="*/ 0 h 24"/>
              <a:gd name="T8" fmla="*/ 296 w 296"/>
              <a:gd name="T9" fmla="*/ 24 h 24"/>
            </a:gdLst>
            <a:ahLst/>
            <a:cxnLst>
              <a:cxn ang="T4">
                <a:pos x="T0" y="T1"/>
              </a:cxn>
              <a:cxn ang="T5">
                <a:pos x="T2" y="T3"/>
              </a:cxn>
            </a:cxnLst>
            <a:rect l="T6" t="T7" r="T8" b="T9"/>
            <a:pathLst>
              <a:path w="296" h="24">
                <a:moveTo>
                  <a:pt x="296" y="24"/>
                </a:moveTo>
                <a:lnTo>
                  <a:pt x="0" y="0"/>
                </a:lnTo>
              </a:path>
            </a:pathLst>
          </a:custGeom>
          <a:noFill/>
          <a:ln w="38100" cmpd="sng">
            <a:solidFill>
              <a:srgbClr val="FF0066"/>
            </a:solidFill>
            <a:round/>
            <a:headEnd type="none" w="med" len="med"/>
            <a:tailEnd type="triangle" w="med" len="med"/>
          </a:ln>
        </p:spPr>
        <p:txBody>
          <a:bodyPr/>
          <a:lstStyle/>
          <a:p>
            <a:endParaRPr lang="de-DE"/>
          </a:p>
        </p:txBody>
      </p:sp>
      <p:sp>
        <p:nvSpPr>
          <p:cNvPr id="24" name="Freeform 22">
            <a:extLst>
              <a:ext uri="{FF2B5EF4-FFF2-40B4-BE49-F238E27FC236}">
                <a16:creationId xmlns:a16="http://schemas.microsoft.com/office/drawing/2014/main" id="{6ECEDCE7-8A13-4E15-BBCC-A904CF36B819}"/>
              </a:ext>
            </a:extLst>
          </p:cNvPr>
          <p:cNvSpPr>
            <a:spLocks/>
          </p:cNvSpPr>
          <p:nvPr/>
        </p:nvSpPr>
        <p:spPr bwMode="auto">
          <a:xfrm>
            <a:off x="5951716" y="3426723"/>
            <a:ext cx="273050" cy="495300"/>
          </a:xfrm>
          <a:custGeom>
            <a:avLst/>
            <a:gdLst>
              <a:gd name="T0" fmla="*/ 2147483647 w 172"/>
              <a:gd name="T1" fmla="*/ 2147483647 h 312"/>
              <a:gd name="T2" fmla="*/ 0 w 172"/>
              <a:gd name="T3" fmla="*/ 0 h 312"/>
              <a:gd name="T4" fmla="*/ 0 60000 65536"/>
              <a:gd name="T5" fmla="*/ 0 60000 65536"/>
              <a:gd name="T6" fmla="*/ 0 w 172"/>
              <a:gd name="T7" fmla="*/ 0 h 312"/>
              <a:gd name="T8" fmla="*/ 172 w 172"/>
              <a:gd name="T9" fmla="*/ 312 h 312"/>
            </a:gdLst>
            <a:ahLst/>
            <a:cxnLst>
              <a:cxn ang="T4">
                <a:pos x="T0" y="T1"/>
              </a:cxn>
              <a:cxn ang="T5">
                <a:pos x="T2" y="T3"/>
              </a:cxn>
            </a:cxnLst>
            <a:rect l="T6" t="T7" r="T8" b="T9"/>
            <a:pathLst>
              <a:path w="172" h="312">
                <a:moveTo>
                  <a:pt x="172" y="312"/>
                </a:moveTo>
                <a:lnTo>
                  <a:pt x="0" y="0"/>
                </a:lnTo>
              </a:path>
            </a:pathLst>
          </a:custGeom>
          <a:noFill/>
          <a:ln w="38100" cmpd="sng">
            <a:solidFill>
              <a:srgbClr val="FF0066"/>
            </a:solidFill>
            <a:round/>
            <a:headEnd type="none" w="med" len="med"/>
            <a:tailEnd type="triangle" w="med" len="med"/>
          </a:ln>
        </p:spPr>
        <p:txBody>
          <a:bodyPr/>
          <a:lstStyle/>
          <a:p>
            <a:endParaRPr lang="de-DE"/>
          </a:p>
        </p:txBody>
      </p:sp>
      <p:sp>
        <p:nvSpPr>
          <p:cNvPr id="25" name="Freeform 23">
            <a:extLst>
              <a:ext uri="{FF2B5EF4-FFF2-40B4-BE49-F238E27FC236}">
                <a16:creationId xmlns:a16="http://schemas.microsoft.com/office/drawing/2014/main" id="{081CC47E-3093-4CDF-86BC-9A66B0B4167A}"/>
              </a:ext>
            </a:extLst>
          </p:cNvPr>
          <p:cNvSpPr>
            <a:spLocks/>
          </p:cNvSpPr>
          <p:nvPr/>
        </p:nvSpPr>
        <p:spPr bwMode="auto">
          <a:xfrm>
            <a:off x="6761341" y="2431361"/>
            <a:ext cx="279400" cy="101600"/>
          </a:xfrm>
          <a:custGeom>
            <a:avLst/>
            <a:gdLst>
              <a:gd name="T0" fmla="*/ 2147483647 w 176"/>
              <a:gd name="T1" fmla="*/ 0 h 64"/>
              <a:gd name="T2" fmla="*/ 0 w 176"/>
              <a:gd name="T3" fmla="*/ 2147483647 h 64"/>
              <a:gd name="T4" fmla="*/ 0 60000 65536"/>
              <a:gd name="T5" fmla="*/ 0 60000 65536"/>
              <a:gd name="T6" fmla="*/ 0 w 176"/>
              <a:gd name="T7" fmla="*/ 0 h 64"/>
              <a:gd name="T8" fmla="*/ 176 w 176"/>
              <a:gd name="T9" fmla="*/ 64 h 64"/>
            </a:gdLst>
            <a:ahLst/>
            <a:cxnLst>
              <a:cxn ang="T4">
                <a:pos x="T0" y="T1"/>
              </a:cxn>
              <a:cxn ang="T5">
                <a:pos x="T2" y="T3"/>
              </a:cxn>
            </a:cxnLst>
            <a:rect l="T6" t="T7" r="T8" b="T9"/>
            <a:pathLst>
              <a:path w="176" h="64">
                <a:moveTo>
                  <a:pt x="176" y="0"/>
                </a:moveTo>
                <a:lnTo>
                  <a:pt x="0" y="64"/>
                </a:lnTo>
              </a:path>
            </a:pathLst>
          </a:custGeom>
          <a:noFill/>
          <a:ln w="19050" cmpd="sng">
            <a:solidFill>
              <a:srgbClr val="FF0066"/>
            </a:solidFill>
            <a:round/>
            <a:headEnd type="none" w="med" len="med"/>
            <a:tailEnd type="triangle" w="med" len="med"/>
          </a:ln>
        </p:spPr>
        <p:txBody>
          <a:bodyPr/>
          <a:lstStyle/>
          <a:p>
            <a:endParaRPr lang="de-DE"/>
          </a:p>
        </p:txBody>
      </p:sp>
      <p:sp>
        <p:nvSpPr>
          <p:cNvPr id="26" name="Freeform 24">
            <a:extLst>
              <a:ext uri="{FF2B5EF4-FFF2-40B4-BE49-F238E27FC236}">
                <a16:creationId xmlns:a16="http://schemas.microsoft.com/office/drawing/2014/main" id="{63609EF9-39AA-422B-BE43-57F73A7C9097}"/>
              </a:ext>
            </a:extLst>
          </p:cNvPr>
          <p:cNvSpPr>
            <a:spLocks/>
          </p:cNvSpPr>
          <p:nvPr/>
        </p:nvSpPr>
        <p:spPr bwMode="auto">
          <a:xfrm>
            <a:off x="7590016" y="2783786"/>
            <a:ext cx="104775" cy="276225"/>
          </a:xfrm>
          <a:custGeom>
            <a:avLst/>
            <a:gdLst>
              <a:gd name="T0" fmla="*/ 2147483647 w 66"/>
              <a:gd name="T1" fmla="*/ 2147483647 h 174"/>
              <a:gd name="T2" fmla="*/ 0 w 66"/>
              <a:gd name="T3" fmla="*/ 0 h 174"/>
              <a:gd name="T4" fmla="*/ 0 60000 65536"/>
              <a:gd name="T5" fmla="*/ 0 60000 65536"/>
              <a:gd name="T6" fmla="*/ 0 w 66"/>
              <a:gd name="T7" fmla="*/ 0 h 174"/>
              <a:gd name="T8" fmla="*/ 66 w 66"/>
              <a:gd name="T9" fmla="*/ 174 h 174"/>
            </a:gdLst>
            <a:ahLst/>
            <a:cxnLst>
              <a:cxn ang="T4">
                <a:pos x="T0" y="T1"/>
              </a:cxn>
              <a:cxn ang="T5">
                <a:pos x="T2" y="T3"/>
              </a:cxn>
            </a:cxnLst>
            <a:rect l="T6" t="T7" r="T8" b="T9"/>
            <a:pathLst>
              <a:path w="66" h="174">
                <a:moveTo>
                  <a:pt x="66" y="174"/>
                </a:moveTo>
                <a:lnTo>
                  <a:pt x="0" y="0"/>
                </a:lnTo>
              </a:path>
            </a:pathLst>
          </a:custGeom>
          <a:noFill/>
          <a:ln w="19050" cmpd="sng">
            <a:solidFill>
              <a:srgbClr val="FF0066"/>
            </a:solidFill>
            <a:round/>
            <a:headEnd type="none" w="med" len="med"/>
            <a:tailEnd type="triangle" w="med" len="med"/>
          </a:ln>
        </p:spPr>
        <p:txBody>
          <a:bodyPr/>
          <a:lstStyle/>
          <a:p>
            <a:endParaRPr lang="de-DE"/>
          </a:p>
        </p:txBody>
      </p:sp>
      <p:sp>
        <p:nvSpPr>
          <p:cNvPr id="27" name="Freeform 25">
            <a:extLst>
              <a:ext uri="{FF2B5EF4-FFF2-40B4-BE49-F238E27FC236}">
                <a16:creationId xmlns:a16="http://schemas.microsoft.com/office/drawing/2014/main" id="{BEA611A3-2127-4A14-99D7-4CF0310D0D44}"/>
              </a:ext>
            </a:extLst>
          </p:cNvPr>
          <p:cNvSpPr>
            <a:spLocks/>
          </p:cNvSpPr>
          <p:nvPr/>
        </p:nvSpPr>
        <p:spPr bwMode="auto">
          <a:xfrm>
            <a:off x="6401276" y="3583935"/>
            <a:ext cx="222250" cy="88900"/>
          </a:xfrm>
          <a:custGeom>
            <a:avLst/>
            <a:gdLst>
              <a:gd name="T0" fmla="*/ 0 w 140"/>
              <a:gd name="T1" fmla="*/ 0 h 56"/>
              <a:gd name="T2" fmla="*/ 2147483647 w 140"/>
              <a:gd name="T3" fmla="*/ 2147483647 h 56"/>
              <a:gd name="T4" fmla="*/ 0 60000 65536"/>
              <a:gd name="T5" fmla="*/ 0 60000 65536"/>
              <a:gd name="T6" fmla="*/ 0 w 140"/>
              <a:gd name="T7" fmla="*/ 0 h 56"/>
              <a:gd name="T8" fmla="*/ 140 w 140"/>
              <a:gd name="T9" fmla="*/ 56 h 56"/>
            </a:gdLst>
            <a:ahLst/>
            <a:cxnLst>
              <a:cxn ang="T4">
                <a:pos x="T0" y="T1"/>
              </a:cxn>
              <a:cxn ang="T5">
                <a:pos x="T2" y="T3"/>
              </a:cxn>
            </a:cxnLst>
            <a:rect l="T6" t="T7" r="T8" b="T9"/>
            <a:pathLst>
              <a:path w="140" h="56">
                <a:moveTo>
                  <a:pt x="0" y="0"/>
                </a:moveTo>
                <a:lnTo>
                  <a:pt x="140" y="56"/>
                </a:lnTo>
              </a:path>
            </a:pathLst>
          </a:custGeom>
          <a:noFill/>
          <a:ln w="19050" cmpd="sng">
            <a:solidFill>
              <a:srgbClr val="FF0066"/>
            </a:solidFill>
            <a:round/>
            <a:headEnd type="none" w="med" len="med"/>
            <a:tailEnd type="triangle" w="med" len="med"/>
          </a:ln>
        </p:spPr>
        <p:txBody>
          <a:bodyPr/>
          <a:lstStyle/>
          <a:p>
            <a:endParaRPr lang="de-DE"/>
          </a:p>
        </p:txBody>
      </p:sp>
      <p:sp>
        <p:nvSpPr>
          <p:cNvPr id="28" name="Oval 26">
            <a:extLst>
              <a:ext uri="{FF2B5EF4-FFF2-40B4-BE49-F238E27FC236}">
                <a16:creationId xmlns:a16="http://schemas.microsoft.com/office/drawing/2014/main" id="{27A78ED1-C4C9-4DD4-BD90-EB76066ED97C}"/>
              </a:ext>
            </a:extLst>
          </p:cNvPr>
          <p:cNvSpPr>
            <a:spLocks noChangeArrowheads="1"/>
          </p:cNvSpPr>
          <p:nvPr/>
        </p:nvSpPr>
        <p:spPr bwMode="auto">
          <a:xfrm>
            <a:off x="6332716" y="2398023"/>
            <a:ext cx="381000" cy="457200"/>
          </a:xfrm>
          <a:prstGeom prst="ellipse">
            <a:avLst/>
          </a:prstGeom>
          <a:noFill/>
          <a:ln w="19050">
            <a:solidFill>
              <a:srgbClr val="FF0066"/>
            </a:solidFill>
            <a:round/>
            <a:headEnd/>
            <a:tailEnd/>
          </a:ln>
        </p:spPr>
        <p:txBody>
          <a:bodyPr wrap="none" anchor="ctr"/>
          <a:lstStyle/>
          <a:p>
            <a:endParaRPr lang="en-US"/>
          </a:p>
        </p:txBody>
      </p:sp>
      <p:sp>
        <p:nvSpPr>
          <p:cNvPr id="29" name="Oval 26">
            <a:extLst>
              <a:ext uri="{FF2B5EF4-FFF2-40B4-BE49-F238E27FC236}">
                <a16:creationId xmlns:a16="http://schemas.microsoft.com/office/drawing/2014/main" id="{A200DCA9-5AE3-43E6-A90E-6205B3D1481A}"/>
              </a:ext>
            </a:extLst>
          </p:cNvPr>
          <p:cNvSpPr>
            <a:spLocks noChangeArrowheads="1"/>
          </p:cNvSpPr>
          <p:nvPr/>
        </p:nvSpPr>
        <p:spPr bwMode="auto">
          <a:xfrm>
            <a:off x="6617300" y="3655943"/>
            <a:ext cx="381000" cy="457200"/>
          </a:xfrm>
          <a:prstGeom prst="ellipse">
            <a:avLst/>
          </a:prstGeom>
          <a:noFill/>
          <a:ln w="19050">
            <a:solidFill>
              <a:srgbClr val="FF0066"/>
            </a:solidFill>
            <a:round/>
            <a:headEnd/>
            <a:tailEnd/>
          </a:ln>
        </p:spPr>
        <p:txBody>
          <a:bodyPr wrap="none" anchor="ctr"/>
          <a:lstStyle/>
          <a:p>
            <a:endParaRPr lang="en-US"/>
          </a:p>
        </p:txBody>
      </p:sp>
      <p:grpSp>
        <p:nvGrpSpPr>
          <p:cNvPr id="30" name="Gruppieren 29">
            <a:extLst>
              <a:ext uri="{FF2B5EF4-FFF2-40B4-BE49-F238E27FC236}">
                <a16:creationId xmlns:a16="http://schemas.microsoft.com/office/drawing/2014/main" id="{026E786F-1E1F-4011-8333-4D3F066ED372}"/>
              </a:ext>
            </a:extLst>
          </p:cNvPr>
          <p:cNvGrpSpPr/>
          <p:nvPr/>
        </p:nvGrpSpPr>
        <p:grpSpPr>
          <a:xfrm>
            <a:off x="16200" y="3248923"/>
            <a:ext cx="4205536" cy="3483521"/>
            <a:chOff x="85169" y="2063629"/>
            <a:chExt cx="5181600" cy="4359275"/>
          </a:xfrm>
        </p:grpSpPr>
        <p:pic>
          <p:nvPicPr>
            <p:cNvPr id="31" name="Picture 4" descr="D:\powerpoint\Touristik\t0_1.gif">
              <a:extLst>
                <a:ext uri="{FF2B5EF4-FFF2-40B4-BE49-F238E27FC236}">
                  <a16:creationId xmlns:a16="http://schemas.microsoft.com/office/drawing/2014/main" id="{BB0D721E-2439-4C7C-B1F3-DB8D4B3DCE5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169" y="2063629"/>
              <a:ext cx="5181600" cy="4359275"/>
            </a:xfrm>
            <a:prstGeom prst="rect">
              <a:avLst/>
            </a:prstGeom>
            <a:noFill/>
            <a:ln w="9525">
              <a:noFill/>
              <a:miter lim="800000"/>
              <a:headEnd/>
              <a:tailEnd/>
            </a:ln>
          </p:spPr>
        </p:pic>
        <p:sp>
          <p:nvSpPr>
            <p:cNvPr id="32" name="Text Box 5">
              <a:extLst>
                <a:ext uri="{FF2B5EF4-FFF2-40B4-BE49-F238E27FC236}">
                  <a16:creationId xmlns:a16="http://schemas.microsoft.com/office/drawing/2014/main" id="{A6AA1526-7D7D-4BC6-8C59-B75899C1B2BC}"/>
                </a:ext>
              </a:extLst>
            </p:cNvPr>
            <p:cNvSpPr txBox="1">
              <a:spLocks noChangeArrowheads="1"/>
            </p:cNvSpPr>
            <p:nvPr/>
          </p:nvSpPr>
          <p:spPr bwMode="auto">
            <a:xfrm>
              <a:off x="4117419" y="3432054"/>
              <a:ext cx="838200" cy="346636"/>
            </a:xfrm>
            <a:prstGeom prst="rect">
              <a:avLst/>
            </a:prstGeom>
            <a:noFill/>
            <a:ln w="9525">
              <a:noFill/>
              <a:miter lim="800000"/>
              <a:headEnd/>
              <a:tailEnd/>
            </a:ln>
          </p:spPr>
          <p:txBody>
            <a:bodyPr>
              <a:spAutoFit/>
            </a:bodyPr>
            <a:lstStyle/>
            <a:p>
              <a:r>
                <a:rPr lang="de-DE" sz="1200" dirty="0"/>
                <a:t>WARM</a:t>
              </a:r>
              <a:endParaRPr lang="de-DE" sz="1600" dirty="0"/>
            </a:p>
          </p:txBody>
        </p:sp>
        <p:sp>
          <p:nvSpPr>
            <p:cNvPr id="33" name="Text Box 6">
              <a:extLst>
                <a:ext uri="{FF2B5EF4-FFF2-40B4-BE49-F238E27FC236}">
                  <a16:creationId xmlns:a16="http://schemas.microsoft.com/office/drawing/2014/main" id="{D8217BD9-690F-4E18-8D0C-6EA6885E3608}"/>
                </a:ext>
              </a:extLst>
            </p:cNvPr>
            <p:cNvSpPr txBox="1">
              <a:spLocks noChangeArrowheads="1"/>
            </p:cNvSpPr>
            <p:nvPr/>
          </p:nvSpPr>
          <p:spPr bwMode="auto">
            <a:xfrm>
              <a:off x="3828495" y="6024441"/>
              <a:ext cx="762000" cy="346636"/>
            </a:xfrm>
            <a:prstGeom prst="rect">
              <a:avLst/>
            </a:prstGeom>
            <a:noFill/>
            <a:ln w="9525">
              <a:noFill/>
              <a:miter lim="800000"/>
              <a:headEnd/>
              <a:tailEnd/>
            </a:ln>
          </p:spPr>
          <p:txBody>
            <a:bodyPr>
              <a:spAutoFit/>
            </a:bodyPr>
            <a:lstStyle/>
            <a:p>
              <a:r>
                <a:rPr lang="de-DE" sz="1200" dirty="0"/>
                <a:t>COLD</a:t>
              </a:r>
            </a:p>
          </p:txBody>
        </p:sp>
      </p:grpSp>
      <p:sp>
        <p:nvSpPr>
          <p:cNvPr id="35" name="Rectangle 3">
            <a:extLst>
              <a:ext uri="{FF2B5EF4-FFF2-40B4-BE49-F238E27FC236}">
                <a16:creationId xmlns:a16="http://schemas.microsoft.com/office/drawing/2014/main" id="{CE9FFB63-7697-4B6E-99D6-5E394C054A48}"/>
              </a:ext>
            </a:extLst>
          </p:cNvPr>
          <p:cNvSpPr txBox="1">
            <a:spLocks noChangeArrowheads="1"/>
          </p:cNvSpPr>
          <p:nvPr/>
        </p:nvSpPr>
        <p:spPr bwMode="auto">
          <a:xfrm>
            <a:off x="4338864" y="6312798"/>
            <a:ext cx="4569324" cy="457200"/>
          </a:xfrm>
          <a:prstGeom prst="rect">
            <a:avLst/>
          </a:prstGeom>
          <a:noFill/>
          <a:ln>
            <a:miter lim="800000"/>
            <a:headEnd/>
            <a:tailEnd/>
          </a:ln>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400" dirty="0" err="1">
                <a:solidFill>
                  <a:schemeClr val="tx1"/>
                </a:solidFill>
                <a:latin typeface="Arial" pitchFamily="34" charset="0"/>
                <a:cs typeface="Arial" pitchFamily="34" charset="0"/>
              </a:rPr>
              <a:t>Meeresoberflächentemperatur</a:t>
            </a:r>
            <a:endParaRPr lang="en-GB" sz="2400" dirty="0">
              <a:solidFill>
                <a:schemeClr val="tx1"/>
              </a:solidFill>
              <a:latin typeface="Arial" pitchFamily="34" charset="0"/>
              <a:cs typeface="Arial" pitchFamily="34" charset="0"/>
            </a:endParaRPr>
          </a:p>
        </p:txBody>
      </p:sp>
      <p:sp>
        <p:nvSpPr>
          <p:cNvPr id="9" name="Rectangle 3">
            <a:extLst>
              <a:ext uri="{FF2B5EF4-FFF2-40B4-BE49-F238E27FC236}">
                <a16:creationId xmlns:a16="http://schemas.microsoft.com/office/drawing/2014/main" id="{7D38E3A9-9CFC-46F7-A300-32A4900A3632}"/>
              </a:ext>
            </a:extLst>
          </p:cNvPr>
          <p:cNvSpPr txBox="1">
            <a:spLocks noChangeArrowheads="1"/>
          </p:cNvSpPr>
          <p:nvPr/>
        </p:nvSpPr>
        <p:spPr bwMode="auto">
          <a:xfrm>
            <a:off x="85169" y="647168"/>
            <a:ext cx="5295900" cy="457854"/>
          </a:xfrm>
          <a:prstGeom prst="rect">
            <a:avLst/>
          </a:prstGeom>
          <a:noFill/>
          <a:ln>
            <a:miter lim="800000"/>
            <a:headEnd/>
            <a:tailEnd/>
          </a:ln>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400" dirty="0" err="1">
                <a:solidFill>
                  <a:schemeClr val="tx1"/>
                </a:solidFill>
                <a:latin typeface="Arial" pitchFamily="34" charset="0"/>
                <a:cs typeface="Arial" pitchFamily="34" charset="0"/>
              </a:rPr>
              <a:t>Antarktischer</a:t>
            </a:r>
            <a:r>
              <a:rPr lang="en-GB" sz="2400" dirty="0">
                <a:solidFill>
                  <a:schemeClr val="tx1"/>
                </a:solidFill>
                <a:latin typeface="Arial" pitchFamily="34" charset="0"/>
                <a:cs typeface="Arial" pitchFamily="34" charset="0"/>
              </a:rPr>
              <a:t> </a:t>
            </a:r>
            <a:r>
              <a:rPr lang="en-GB" sz="2400" dirty="0" err="1">
                <a:solidFill>
                  <a:schemeClr val="tx1"/>
                </a:solidFill>
                <a:latin typeface="Arial" pitchFamily="34" charset="0"/>
                <a:cs typeface="Arial" pitchFamily="34" charset="0"/>
              </a:rPr>
              <a:t>Zirkumpolarstrom</a:t>
            </a:r>
            <a:endParaRPr lang="en-GB" sz="2400" dirty="0">
              <a:solidFill>
                <a:schemeClr val="tx1"/>
              </a:solidFill>
              <a:latin typeface="Arial" pitchFamily="34" charset="0"/>
              <a:cs typeface="Arial" pitchFamily="34" charset="0"/>
            </a:endParaRPr>
          </a:p>
        </p:txBody>
      </p:sp>
      <p:sp>
        <p:nvSpPr>
          <p:cNvPr id="34" name="Rectangle 3">
            <a:extLst>
              <a:ext uri="{FF2B5EF4-FFF2-40B4-BE49-F238E27FC236}">
                <a16:creationId xmlns:a16="http://schemas.microsoft.com/office/drawing/2014/main" id="{ADE718C2-C241-4807-9BD6-F2839A1C5499}"/>
              </a:ext>
            </a:extLst>
          </p:cNvPr>
          <p:cNvSpPr txBox="1">
            <a:spLocks noChangeArrowheads="1"/>
          </p:cNvSpPr>
          <p:nvPr/>
        </p:nvSpPr>
        <p:spPr bwMode="auto">
          <a:xfrm>
            <a:off x="122746" y="1719542"/>
            <a:ext cx="4367028" cy="457854"/>
          </a:xfrm>
          <a:prstGeom prst="rect">
            <a:avLst/>
          </a:prstGeom>
          <a:noFill/>
          <a:ln>
            <a:miter lim="800000"/>
            <a:headEnd/>
            <a:tailEnd/>
          </a:ln>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chemeClr val="tx1"/>
                </a:solidFill>
                <a:latin typeface="Arial" pitchFamily="34" charset="0"/>
                <a:cs typeface="Arial" pitchFamily="34" charset="0"/>
              </a:rPr>
              <a:t>Antarktischer</a:t>
            </a:r>
            <a:r>
              <a:rPr lang="en-GB" sz="2000" dirty="0">
                <a:solidFill>
                  <a:schemeClr val="tx1"/>
                </a:solidFill>
                <a:latin typeface="Arial" pitchFamily="34" charset="0"/>
                <a:cs typeface="Arial" pitchFamily="34" charset="0"/>
              </a:rPr>
              <a:t> </a:t>
            </a:r>
            <a:r>
              <a:rPr lang="en-GB" sz="2000" dirty="0" err="1">
                <a:solidFill>
                  <a:schemeClr val="tx1"/>
                </a:solidFill>
                <a:latin typeface="Arial" pitchFamily="34" charset="0"/>
                <a:cs typeface="Arial" pitchFamily="34" charset="0"/>
              </a:rPr>
              <a:t>Küstenstrom</a:t>
            </a:r>
            <a:endParaRPr lang="en-GB" sz="2000" dirty="0">
              <a:solidFill>
                <a:schemeClr val="tx1"/>
              </a:solidFill>
              <a:latin typeface="Arial" pitchFamily="34" charset="0"/>
              <a:cs typeface="Arial" pitchFamily="34" charset="0"/>
            </a:endParaRPr>
          </a:p>
        </p:txBody>
      </p:sp>
      <p:sp>
        <p:nvSpPr>
          <p:cNvPr id="36" name="Text Box 12">
            <a:extLst>
              <a:ext uri="{FF2B5EF4-FFF2-40B4-BE49-F238E27FC236}">
                <a16:creationId xmlns:a16="http://schemas.microsoft.com/office/drawing/2014/main" id="{28C339D2-0B2E-45AB-B783-560F3152B4D0}"/>
              </a:ext>
            </a:extLst>
          </p:cNvPr>
          <p:cNvSpPr txBox="1">
            <a:spLocks noChangeArrowheads="1"/>
          </p:cNvSpPr>
          <p:nvPr/>
        </p:nvSpPr>
        <p:spPr bwMode="auto">
          <a:xfrm>
            <a:off x="106184" y="2105635"/>
            <a:ext cx="4442182" cy="584775"/>
          </a:xfrm>
          <a:prstGeom prst="rect">
            <a:avLst/>
          </a:prstGeom>
          <a:noFill/>
          <a:ln w="9525">
            <a:noFill/>
            <a:miter lim="800000"/>
            <a:headEnd/>
            <a:tailEnd/>
          </a:ln>
        </p:spPr>
        <p:txBody>
          <a:bodyPr wrap="square">
            <a:spAutoFit/>
          </a:bodyPr>
          <a:lstStyle/>
          <a:p>
            <a:r>
              <a:rPr lang="de-DE" sz="1600" dirty="0">
                <a:latin typeface="Arial" pitchFamily="34" charset="0"/>
                <a:cs typeface="Arial" pitchFamily="34" charset="0"/>
              </a:rPr>
              <a:t>Volumentransport (nach Westen):</a:t>
            </a:r>
          </a:p>
          <a:p>
            <a:r>
              <a:rPr lang="de-DE" sz="1600" dirty="0">
                <a:latin typeface="Arial" pitchFamily="34" charset="0"/>
                <a:cs typeface="Arial" pitchFamily="34" charset="0"/>
              </a:rPr>
              <a:t>10 Millionen m</a:t>
            </a:r>
            <a:r>
              <a:rPr lang="de-DE" sz="1600" baseline="30000" dirty="0">
                <a:latin typeface="Arial" pitchFamily="34" charset="0"/>
                <a:cs typeface="Arial" pitchFamily="34" charset="0"/>
              </a:rPr>
              <a:t>3</a:t>
            </a:r>
            <a:r>
              <a:rPr lang="de-DE" sz="1600" dirty="0">
                <a:latin typeface="Arial" pitchFamily="34" charset="0"/>
                <a:cs typeface="Arial" pitchFamily="34" charset="0"/>
              </a:rPr>
              <a:t>/s</a:t>
            </a:r>
          </a:p>
        </p:txBody>
      </p:sp>
      <p:pic>
        <p:nvPicPr>
          <p:cNvPr id="37" name="Grafik 36">
            <a:extLst>
              <a:ext uri="{FF2B5EF4-FFF2-40B4-BE49-F238E27FC236}">
                <a16:creationId xmlns:a16="http://schemas.microsoft.com/office/drawing/2014/main" id="{FCE678D0-541A-49B8-9903-4A367D201946}"/>
              </a:ext>
            </a:extLst>
          </p:cNvPr>
          <p:cNvPicPr>
            <a:picLocks noChangeAspect="1"/>
          </p:cNvPicPr>
          <p:nvPr/>
        </p:nvPicPr>
        <p:blipFill>
          <a:blip r:embed="rId5"/>
          <a:stretch>
            <a:fillRect/>
          </a:stretch>
        </p:blipFill>
        <p:spPr>
          <a:xfrm>
            <a:off x="5631178" y="175971"/>
            <a:ext cx="1130163" cy="565082"/>
          </a:xfrm>
          <a:prstGeom prst="rect">
            <a:avLst/>
          </a:prstGeom>
        </p:spPr>
      </p:pic>
      <p:grpSp>
        <p:nvGrpSpPr>
          <p:cNvPr id="3" name="Gruppieren 2">
            <a:extLst>
              <a:ext uri="{FF2B5EF4-FFF2-40B4-BE49-F238E27FC236}">
                <a16:creationId xmlns:a16="http://schemas.microsoft.com/office/drawing/2014/main" id="{B762F11F-EE88-49A1-AC9A-AC1F05E7E588}"/>
              </a:ext>
            </a:extLst>
          </p:cNvPr>
          <p:cNvGrpSpPr/>
          <p:nvPr/>
        </p:nvGrpSpPr>
        <p:grpSpPr>
          <a:xfrm>
            <a:off x="5001490" y="5417325"/>
            <a:ext cx="4052075" cy="457200"/>
            <a:chOff x="5001490" y="5417325"/>
            <a:chExt cx="4052075" cy="457200"/>
          </a:xfrm>
        </p:grpSpPr>
        <p:sp>
          <p:nvSpPr>
            <p:cNvPr id="38" name="Oval 26">
              <a:extLst>
                <a:ext uri="{FF2B5EF4-FFF2-40B4-BE49-F238E27FC236}">
                  <a16:creationId xmlns:a16="http://schemas.microsoft.com/office/drawing/2014/main" id="{A217B318-53C9-42F0-BEAD-FB04ED37363C}"/>
                </a:ext>
              </a:extLst>
            </p:cNvPr>
            <p:cNvSpPr>
              <a:spLocks noChangeArrowheads="1"/>
            </p:cNvSpPr>
            <p:nvPr/>
          </p:nvSpPr>
          <p:spPr bwMode="auto">
            <a:xfrm>
              <a:off x="5001490" y="5417325"/>
              <a:ext cx="381000" cy="457200"/>
            </a:xfrm>
            <a:prstGeom prst="ellipse">
              <a:avLst/>
            </a:prstGeom>
            <a:noFill/>
            <a:ln w="19050">
              <a:solidFill>
                <a:srgbClr val="FF0066"/>
              </a:solidFill>
              <a:round/>
              <a:headEnd/>
              <a:tailEnd/>
            </a:ln>
          </p:spPr>
          <p:txBody>
            <a:bodyPr wrap="none" anchor="ctr"/>
            <a:lstStyle/>
            <a:p>
              <a:endParaRPr lang="en-US"/>
            </a:p>
          </p:txBody>
        </p:sp>
        <p:sp>
          <p:nvSpPr>
            <p:cNvPr id="2" name="Textfeld 1">
              <a:extLst>
                <a:ext uri="{FF2B5EF4-FFF2-40B4-BE49-F238E27FC236}">
                  <a16:creationId xmlns:a16="http://schemas.microsoft.com/office/drawing/2014/main" id="{48D06DE1-2FC3-4588-A5BD-9662A1FBC2A9}"/>
                </a:ext>
              </a:extLst>
            </p:cNvPr>
            <p:cNvSpPr txBox="1"/>
            <p:nvPr/>
          </p:nvSpPr>
          <p:spPr>
            <a:xfrm>
              <a:off x="5381069" y="5456103"/>
              <a:ext cx="3672496" cy="338554"/>
            </a:xfrm>
            <a:prstGeom prst="rect">
              <a:avLst/>
            </a:prstGeom>
            <a:noFill/>
          </p:spPr>
          <p:txBody>
            <a:bodyPr wrap="square" rtlCol="0">
              <a:spAutoFit/>
            </a:bodyPr>
            <a:lstStyle/>
            <a:p>
              <a:r>
                <a:rPr lang="de-DE" sz="1600" dirty="0"/>
                <a:t>Weddellmeer und Rossmeer Wirbel</a:t>
              </a:r>
            </a:p>
          </p:txBody>
        </p:sp>
      </p:grpSp>
    </p:spTree>
    <p:extLst>
      <p:ext uri="{BB962C8B-B14F-4D97-AF65-F5344CB8AC3E}">
        <p14:creationId xmlns:p14="http://schemas.microsoft.com/office/powerpoint/2010/main" val="163763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out)">
                                      <p:cBhvr>
                                        <p:cTn id="7" dur="500"/>
                                        <p:tgtEl>
                                          <p:spTgt spid="13"/>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ox(out)">
                                      <p:cBhvr>
                                        <p:cTn id="11" dur="500"/>
                                        <p:tgtEl>
                                          <p:spTgt spid="14"/>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ox(out)">
                                      <p:cBhvr>
                                        <p:cTn id="15" dur="500"/>
                                        <p:tgtEl>
                                          <p:spTgt spid="15"/>
                                        </p:tgtEl>
                                      </p:cBhvr>
                                    </p:animEffect>
                                  </p:childTnLst>
                                </p:cTn>
                              </p:par>
                            </p:childTnLst>
                          </p:cTn>
                        </p:par>
                        <p:par>
                          <p:cTn id="16" fill="hold">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ox(out)">
                                      <p:cBhvr>
                                        <p:cTn id="19" dur="500"/>
                                        <p:tgtEl>
                                          <p:spTgt spid="16"/>
                                        </p:tgtEl>
                                      </p:cBhvr>
                                    </p:animEffect>
                                  </p:childTnLst>
                                </p:cTn>
                              </p:par>
                            </p:childTnLst>
                          </p:cTn>
                        </p:par>
                        <p:par>
                          <p:cTn id="20" fill="hold">
                            <p:stCondLst>
                              <p:cond delay="2000"/>
                            </p:stCondLst>
                            <p:childTnLst>
                              <p:par>
                                <p:cTn id="21" presetID="4" presetClass="entr" presetSubtype="32"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out)">
                                      <p:cBhvr>
                                        <p:cTn id="23" dur="500"/>
                                        <p:tgtEl>
                                          <p:spTgt spid="18"/>
                                        </p:tgtEl>
                                      </p:cBhvr>
                                    </p:animEffect>
                                  </p:childTnLst>
                                </p:cTn>
                              </p:par>
                            </p:childTnLst>
                          </p:cTn>
                        </p:par>
                        <p:par>
                          <p:cTn id="24" fill="hold">
                            <p:stCondLst>
                              <p:cond delay="2500"/>
                            </p:stCondLst>
                            <p:childTnLst>
                              <p:par>
                                <p:cTn id="25" presetID="4" presetClass="entr" presetSubtype="32"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ox(out)">
                                      <p:cBhvr>
                                        <p:cTn id="27" dur="500"/>
                                        <p:tgtEl>
                                          <p:spTgt spid="19"/>
                                        </p:tgtEl>
                                      </p:cBhvr>
                                    </p:animEffect>
                                  </p:childTnLst>
                                </p:cTn>
                              </p:par>
                            </p:childTnLst>
                          </p:cTn>
                        </p:par>
                        <p:par>
                          <p:cTn id="28" fill="hold">
                            <p:stCondLst>
                              <p:cond delay="3000"/>
                            </p:stCondLst>
                            <p:childTnLst>
                              <p:par>
                                <p:cTn id="29" presetID="4" presetClass="entr" presetSubtype="32"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ox(out)">
                                      <p:cBhvr>
                                        <p:cTn id="31" dur="500"/>
                                        <p:tgtEl>
                                          <p:spTgt spid="20"/>
                                        </p:tgtEl>
                                      </p:cBhvr>
                                    </p:animEffect>
                                  </p:childTnLst>
                                </p:cTn>
                              </p:par>
                            </p:childTnLst>
                          </p:cTn>
                        </p:par>
                        <p:par>
                          <p:cTn id="32" fill="hold">
                            <p:stCondLst>
                              <p:cond delay="3500"/>
                            </p:stCondLst>
                            <p:childTnLst>
                              <p:par>
                                <p:cTn id="33" presetID="4" presetClass="entr" presetSubtype="32"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ox(out)">
                                      <p:cBhvr>
                                        <p:cTn id="35" dur="500"/>
                                        <p:tgtEl>
                                          <p:spTgt spid="23"/>
                                        </p:tgtEl>
                                      </p:cBhvr>
                                    </p:animEffect>
                                  </p:childTnLst>
                                </p:cTn>
                              </p:par>
                            </p:childTnLst>
                          </p:cTn>
                        </p:par>
                        <p:par>
                          <p:cTn id="36" fill="hold">
                            <p:stCondLst>
                              <p:cond delay="4000"/>
                            </p:stCondLst>
                            <p:childTnLst>
                              <p:par>
                                <p:cTn id="37" presetID="4" presetClass="entr" presetSubtype="32"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ox(out)">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32"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ox(ou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 presetClass="entr" presetSubtype="32"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box(out)">
                                      <p:cBhvr>
                                        <p:cTn id="53" dur="500"/>
                                        <p:tgtEl>
                                          <p:spTgt spid="25"/>
                                        </p:tgtEl>
                                      </p:cBhvr>
                                    </p:animEffect>
                                  </p:childTnLst>
                                </p:cTn>
                              </p:par>
                            </p:childTnLst>
                          </p:cTn>
                        </p:par>
                        <p:par>
                          <p:cTn id="54" fill="hold">
                            <p:stCondLst>
                              <p:cond delay="500"/>
                            </p:stCondLst>
                            <p:childTnLst>
                              <p:par>
                                <p:cTn id="55" presetID="4" presetClass="entr" presetSubtype="32"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box(out)">
                                      <p:cBhvr>
                                        <p:cTn id="57" dur="500"/>
                                        <p:tgtEl>
                                          <p:spTgt spid="26"/>
                                        </p:tgtEl>
                                      </p:cBhvr>
                                    </p:animEffect>
                                  </p:childTnLst>
                                </p:cTn>
                              </p:par>
                            </p:childTnLst>
                          </p:cTn>
                        </p:par>
                        <p:par>
                          <p:cTn id="58" fill="hold">
                            <p:stCondLst>
                              <p:cond delay="1000"/>
                            </p:stCondLst>
                            <p:childTnLst>
                              <p:par>
                                <p:cTn id="59" presetID="4" presetClass="entr" presetSubtype="32"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ox(out)">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4" presetClass="entr" presetSubtype="32" fill="hold" grpId="0"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box(out)">
                                      <p:cBhvr>
                                        <p:cTn id="66" dur="500"/>
                                        <p:tgtEl>
                                          <p:spTgt spid="36"/>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32"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box(out)">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4" presetClass="entr" presetSubtype="32"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box(out)">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P spid="13" grpId="0" animBg="1"/>
      <p:bldP spid="14" grpId="0" animBg="1"/>
      <p:bldP spid="15" grpId="0" animBg="1"/>
      <p:bldP spid="16" grpId="0" animBg="1"/>
      <p:bldP spid="18" grpId="0" animBg="1"/>
      <p:bldP spid="19" grpId="0" animBg="1"/>
      <p:bldP spid="20" grpId="0" animBg="1"/>
      <p:bldP spid="23" grpId="0" animBg="1"/>
      <p:bldP spid="24" grpId="0" animBg="1"/>
      <p:bldP spid="25" grpId="0" animBg="1"/>
      <p:bldP spid="26" grpId="0" animBg="1"/>
      <p:bldP spid="27" grpId="0" animBg="1"/>
      <p:bldP spid="28" grpId="0" animBg="1"/>
      <p:bldP spid="29" grpId="0" animBg="1"/>
      <p:bldP spid="34" grpId="0" animBg="1"/>
      <p:bldP spid="3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pic>
        <p:nvPicPr>
          <p:cNvPr id="16" name="Picture 5" descr="F:\2.JPG">
            <a:extLst>
              <a:ext uri="{FF2B5EF4-FFF2-40B4-BE49-F238E27FC236}">
                <a16:creationId xmlns:a16="http://schemas.microsoft.com/office/drawing/2014/main" id="{F526A71A-8291-4387-912C-1FDE351CE9FC}"/>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723"/>
          <a:stretch/>
        </p:blipFill>
        <p:spPr bwMode="auto">
          <a:xfrm>
            <a:off x="126242" y="4481037"/>
            <a:ext cx="1631940" cy="1970883"/>
          </a:xfrm>
          <a:prstGeom prst="rect">
            <a:avLst/>
          </a:prstGeom>
          <a:noFill/>
          <a:ln w="9525">
            <a:noFill/>
            <a:miter lim="800000"/>
            <a:headEnd/>
            <a:tailEnd/>
          </a:ln>
        </p:spPr>
      </p:pic>
      <p:sp>
        <p:nvSpPr>
          <p:cNvPr id="18" name="Rectangle 6">
            <a:extLst>
              <a:ext uri="{FF2B5EF4-FFF2-40B4-BE49-F238E27FC236}">
                <a16:creationId xmlns:a16="http://schemas.microsoft.com/office/drawing/2014/main" id="{BC7237A0-9115-44BF-9E55-48968BF70CAD}"/>
              </a:ext>
            </a:extLst>
          </p:cNvPr>
          <p:cNvSpPr txBox="1">
            <a:spLocks noChangeArrowheads="1"/>
          </p:cNvSpPr>
          <p:nvPr/>
        </p:nvSpPr>
        <p:spPr bwMode="auto">
          <a:xfrm>
            <a:off x="126242" y="777695"/>
            <a:ext cx="3553477" cy="654657"/>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1800" b="0" dirty="0" err="1">
                <a:solidFill>
                  <a:schemeClr val="tx1"/>
                </a:solidFill>
                <a:latin typeface="Arial" pitchFamily="34" charset="0"/>
                <a:cs typeface="Arial" pitchFamily="34" charset="0"/>
              </a:rPr>
              <a:t>Messungen</a:t>
            </a:r>
            <a:r>
              <a:rPr lang="en-GB" sz="1800" b="0" dirty="0">
                <a:solidFill>
                  <a:schemeClr val="tx1"/>
                </a:solidFill>
                <a:latin typeface="Arial" pitchFamily="34" charset="0"/>
                <a:cs typeface="Arial" pitchFamily="34" charset="0"/>
              </a:rPr>
              <a:t> der </a:t>
            </a:r>
            <a:r>
              <a:rPr lang="en-GB" sz="1800" b="0" dirty="0" err="1">
                <a:solidFill>
                  <a:schemeClr val="tx1"/>
                </a:solidFill>
                <a:latin typeface="Arial" pitchFamily="34" charset="0"/>
                <a:cs typeface="Arial" pitchFamily="34" charset="0"/>
              </a:rPr>
              <a:t>Eigenschaften</a:t>
            </a:r>
            <a:r>
              <a:rPr lang="en-GB" sz="1800" b="0" dirty="0">
                <a:solidFill>
                  <a:schemeClr val="tx1"/>
                </a:solidFill>
                <a:latin typeface="Arial" pitchFamily="34" charset="0"/>
                <a:cs typeface="Arial" pitchFamily="34" charset="0"/>
              </a:rPr>
              <a:t> von </a:t>
            </a:r>
            <a:r>
              <a:rPr lang="en-GB" sz="1800" b="0" dirty="0" err="1">
                <a:solidFill>
                  <a:schemeClr val="tx1"/>
                </a:solidFill>
                <a:latin typeface="Arial" pitchFamily="34" charset="0"/>
                <a:cs typeface="Arial" pitchFamily="34" charset="0"/>
              </a:rPr>
              <a:t>Wassermassen</a:t>
            </a:r>
            <a:endParaRPr lang="en-GB" sz="1800" b="0" dirty="0">
              <a:solidFill>
                <a:schemeClr val="tx1"/>
              </a:solidFill>
              <a:latin typeface="Arial" pitchFamily="34" charset="0"/>
              <a:cs typeface="Arial" pitchFamily="34" charset="0"/>
            </a:endParaRPr>
          </a:p>
        </p:txBody>
      </p:sp>
      <p:pic>
        <p:nvPicPr>
          <p:cNvPr id="19" name="Picture 7" descr="D:\powerpoint\Hurtig\e-Messsysteme.jpg">
            <a:extLst>
              <a:ext uri="{FF2B5EF4-FFF2-40B4-BE49-F238E27FC236}">
                <a16:creationId xmlns:a16="http://schemas.microsoft.com/office/drawing/2014/main" id="{7998D2CD-1B0A-4B5A-90E7-8672B67A1C7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6084" y="1606375"/>
            <a:ext cx="2462305" cy="3019969"/>
          </a:xfrm>
          <a:prstGeom prst="rect">
            <a:avLst/>
          </a:prstGeom>
          <a:noFill/>
          <a:ln w="9525">
            <a:noFill/>
            <a:miter lim="800000"/>
            <a:headEnd/>
            <a:tailEnd/>
          </a:ln>
        </p:spPr>
      </p:pic>
      <p:pic>
        <p:nvPicPr>
          <p:cNvPr id="20" name="Grafik 19" descr="Float.jpg">
            <a:extLst>
              <a:ext uri="{FF2B5EF4-FFF2-40B4-BE49-F238E27FC236}">
                <a16:creationId xmlns:a16="http://schemas.microsoft.com/office/drawing/2014/main" id="{707DDE29-9377-467D-BE9D-0971AB61FD48}"/>
              </a:ext>
            </a:extLst>
          </p:cNvPr>
          <p:cNvPicPr>
            <a:picLocks noChangeAspect="1"/>
          </p:cNvPicPr>
          <p:nvPr/>
        </p:nvPicPr>
        <p:blipFill>
          <a:blip r:embed="rId7" cstate="print"/>
          <a:srcRect/>
          <a:stretch>
            <a:fillRect/>
          </a:stretch>
        </p:blipFill>
        <p:spPr bwMode="auto">
          <a:xfrm>
            <a:off x="2064817" y="4727048"/>
            <a:ext cx="1614903" cy="2022242"/>
          </a:xfrm>
          <a:prstGeom prst="rect">
            <a:avLst/>
          </a:prstGeom>
          <a:noFill/>
          <a:ln w="9525">
            <a:noFill/>
            <a:miter lim="800000"/>
            <a:headEnd/>
            <a:tailEnd/>
          </a:ln>
        </p:spPr>
      </p:pic>
      <p:pic>
        <p:nvPicPr>
          <p:cNvPr id="23" name="Grafik 22" descr="Mooring.jpg">
            <a:extLst>
              <a:ext uri="{FF2B5EF4-FFF2-40B4-BE49-F238E27FC236}">
                <a16:creationId xmlns:a16="http://schemas.microsoft.com/office/drawing/2014/main" id="{089523EC-1199-4DAF-AD8A-78A6410ACADC}"/>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73974" y="4727048"/>
            <a:ext cx="2707889" cy="2022242"/>
          </a:xfrm>
          <a:prstGeom prst="rect">
            <a:avLst/>
          </a:prstGeom>
          <a:noFill/>
          <a:ln w="9525">
            <a:noFill/>
            <a:miter lim="800000"/>
            <a:headEnd/>
            <a:tailEnd/>
          </a:ln>
        </p:spPr>
      </p:pic>
      <p:sp>
        <p:nvSpPr>
          <p:cNvPr id="24" name="Rectangle 3">
            <a:extLst>
              <a:ext uri="{FF2B5EF4-FFF2-40B4-BE49-F238E27FC236}">
                <a16:creationId xmlns:a16="http://schemas.microsoft.com/office/drawing/2014/main" id="{EE268E97-2DA5-498F-B1EB-1E420F3127CC}"/>
              </a:ext>
            </a:extLst>
          </p:cNvPr>
          <p:cNvSpPr txBox="1">
            <a:spLocks noChangeArrowheads="1"/>
          </p:cNvSpPr>
          <p:nvPr/>
        </p:nvSpPr>
        <p:spPr bwMode="auto">
          <a:xfrm>
            <a:off x="6812172" y="4786814"/>
            <a:ext cx="2086989" cy="1460305"/>
          </a:xfrm>
          <a:prstGeom prst="rect">
            <a:avLst/>
          </a:prstGeom>
          <a:noFill/>
          <a:ln>
            <a:miter lim="800000"/>
            <a:headEnd/>
            <a:tailEnd/>
          </a:ln>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1800" b="0" dirty="0">
                <a:solidFill>
                  <a:schemeClr val="tx1"/>
                </a:solidFill>
                <a:latin typeface="Arial" pitchFamily="34" charset="0"/>
                <a:cs typeface="Arial" pitchFamily="34" charset="0"/>
              </a:rPr>
              <a:t>Wie </a:t>
            </a:r>
            <a:r>
              <a:rPr lang="en-GB" sz="1800" b="0" dirty="0" err="1">
                <a:solidFill>
                  <a:schemeClr val="tx1"/>
                </a:solidFill>
                <a:latin typeface="Arial" pitchFamily="34" charset="0"/>
                <a:cs typeface="Arial" pitchFamily="34" charset="0"/>
              </a:rPr>
              <a:t>erstellt</a:t>
            </a:r>
            <a:r>
              <a:rPr lang="en-GB" sz="1800" b="0" dirty="0">
                <a:solidFill>
                  <a:schemeClr val="tx1"/>
                </a:solidFill>
                <a:latin typeface="Arial" pitchFamily="34" charset="0"/>
                <a:cs typeface="Arial" pitchFamily="34" charset="0"/>
              </a:rPr>
              <a:t> man </a:t>
            </a:r>
            <a:r>
              <a:rPr lang="en-GB" sz="1800" b="0" dirty="0" err="1">
                <a:solidFill>
                  <a:schemeClr val="tx1"/>
                </a:solidFill>
                <a:latin typeface="Arial" pitchFamily="34" charset="0"/>
                <a:cs typeface="Arial" pitchFamily="34" charset="0"/>
              </a:rPr>
              <a:t>ein</a:t>
            </a:r>
            <a:r>
              <a:rPr lang="en-GB" sz="1800" b="0" dirty="0">
                <a:solidFill>
                  <a:schemeClr val="tx1"/>
                </a:solidFill>
                <a:latin typeface="Arial" pitchFamily="34" charset="0"/>
                <a:cs typeface="Arial" pitchFamily="34" charset="0"/>
              </a:rPr>
              <a:t> </a:t>
            </a:r>
            <a:r>
              <a:rPr lang="en-GB" sz="1800" b="0" dirty="0" err="1">
                <a:solidFill>
                  <a:schemeClr val="tx1"/>
                </a:solidFill>
                <a:latin typeface="Arial" pitchFamily="34" charset="0"/>
                <a:cs typeface="Arial" pitchFamily="34" charset="0"/>
              </a:rPr>
              <a:t>vertikales</a:t>
            </a:r>
            <a:br>
              <a:rPr lang="en-GB" sz="1800" b="0" dirty="0">
                <a:solidFill>
                  <a:schemeClr val="tx1"/>
                </a:solidFill>
                <a:latin typeface="Arial" pitchFamily="34" charset="0"/>
                <a:cs typeface="Arial" pitchFamily="34" charset="0"/>
              </a:rPr>
            </a:br>
            <a:r>
              <a:rPr lang="en-GB" sz="1800" b="0" dirty="0" err="1">
                <a:solidFill>
                  <a:schemeClr val="tx1"/>
                </a:solidFill>
                <a:latin typeface="Arial" pitchFamily="34" charset="0"/>
                <a:cs typeface="Arial" pitchFamily="34" charset="0"/>
              </a:rPr>
              <a:t>Temperatur-Profil</a:t>
            </a:r>
            <a:r>
              <a:rPr lang="en-GB" sz="1800" b="0" dirty="0">
                <a:solidFill>
                  <a:schemeClr val="tx1"/>
                </a:solidFill>
                <a:latin typeface="Arial" pitchFamily="34" charset="0"/>
                <a:cs typeface="Arial" pitchFamily="34" charset="0"/>
              </a:rPr>
              <a:t>?</a:t>
            </a:r>
          </a:p>
          <a:p>
            <a:endParaRPr lang="en-GB" sz="1800" b="0" dirty="0">
              <a:solidFill>
                <a:schemeClr val="tx1"/>
              </a:solidFill>
              <a:latin typeface="Arial" pitchFamily="34" charset="0"/>
              <a:cs typeface="Arial" pitchFamily="34" charset="0"/>
            </a:endParaRPr>
          </a:p>
          <a:p>
            <a:r>
              <a:rPr lang="en-GB" sz="1200" b="0" dirty="0">
                <a:solidFill>
                  <a:schemeClr val="tx1"/>
                </a:solidFill>
                <a:latin typeface="Arial" pitchFamily="34" charset="0"/>
                <a:cs typeface="Arial" pitchFamily="34" charset="0"/>
              </a:rPr>
              <a:t>(auf </a:t>
            </a:r>
            <a:r>
              <a:rPr lang="en-GB" sz="1200" b="0" dirty="0" err="1">
                <a:solidFill>
                  <a:schemeClr val="tx1"/>
                </a:solidFill>
                <a:latin typeface="Arial" pitchFamily="34" charset="0"/>
                <a:cs typeface="Arial" pitchFamily="34" charset="0"/>
              </a:rPr>
              <a:t>Grafik</a:t>
            </a:r>
            <a:r>
              <a:rPr lang="en-GB" sz="1200" b="0" dirty="0">
                <a:solidFill>
                  <a:schemeClr val="tx1"/>
                </a:solidFill>
                <a:latin typeface="Arial" pitchFamily="34" charset="0"/>
                <a:cs typeface="Arial" pitchFamily="34" charset="0"/>
              </a:rPr>
              <a:t> </a:t>
            </a:r>
            <a:r>
              <a:rPr lang="en-GB" sz="1200" b="0" dirty="0" err="1">
                <a:solidFill>
                  <a:schemeClr val="tx1"/>
                </a:solidFill>
                <a:latin typeface="Arial" pitchFamily="34" charset="0"/>
                <a:cs typeface="Arial" pitchFamily="34" charset="0"/>
              </a:rPr>
              <a:t>oben</a:t>
            </a:r>
            <a:r>
              <a:rPr lang="en-GB" sz="1200" b="0" dirty="0">
                <a:solidFill>
                  <a:schemeClr val="tx1"/>
                </a:solidFill>
                <a:latin typeface="Arial" pitchFamily="34" charset="0"/>
                <a:cs typeface="Arial" pitchFamily="34" charset="0"/>
              </a:rPr>
              <a:t> </a:t>
            </a:r>
            <a:r>
              <a:rPr lang="en-GB" sz="1200" b="0" dirty="0" err="1">
                <a:solidFill>
                  <a:schemeClr val="tx1"/>
                </a:solidFill>
                <a:latin typeface="Arial" pitchFamily="34" charset="0"/>
                <a:cs typeface="Arial" pitchFamily="34" charset="0"/>
              </a:rPr>
              <a:t>klicken</a:t>
            </a:r>
            <a:r>
              <a:rPr lang="en-GB" sz="1200" b="0" dirty="0">
                <a:solidFill>
                  <a:schemeClr val="tx1"/>
                </a:solidFill>
                <a:latin typeface="Arial" pitchFamily="34" charset="0"/>
                <a:cs typeface="Arial" pitchFamily="34" charset="0"/>
              </a:rPr>
              <a:t>)</a:t>
            </a:r>
          </a:p>
        </p:txBody>
      </p:sp>
      <p:pic>
        <p:nvPicPr>
          <p:cNvPr id="2" name="CTDProfil">
            <a:hlinkClick r:id="" action="ppaction://media"/>
            <a:extLst>
              <a:ext uri="{FF2B5EF4-FFF2-40B4-BE49-F238E27FC236}">
                <a16:creationId xmlns:a16="http://schemas.microsoft.com/office/drawing/2014/main" id="{EF03E6BC-5968-4BA1-A75E-782C360948C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458262" y="703460"/>
            <a:ext cx="5440899" cy="3781425"/>
          </a:xfrm>
          <a:prstGeom prst="rect">
            <a:avLst/>
          </a:prstGeom>
        </p:spPr>
      </p:pic>
      <p:pic>
        <p:nvPicPr>
          <p:cNvPr id="10" name="Grafik 9">
            <a:extLst>
              <a:ext uri="{FF2B5EF4-FFF2-40B4-BE49-F238E27FC236}">
                <a16:creationId xmlns:a16="http://schemas.microsoft.com/office/drawing/2014/main" id="{C01E809B-454B-4D3C-A1AE-0146658C315C}"/>
              </a:ext>
            </a:extLst>
          </p:cNvPr>
          <p:cNvPicPr>
            <a:picLocks noChangeAspect="1"/>
          </p:cNvPicPr>
          <p:nvPr/>
        </p:nvPicPr>
        <p:blipFill>
          <a:blip r:embed="rId10"/>
          <a:stretch>
            <a:fillRect/>
          </a:stretch>
        </p:blipFill>
        <p:spPr>
          <a:xfrm>
            <a:off x="5613629" y="71516"/>
            <a:ext cx="1130163" cy="565082"/>
          </a:xfrm>
          <a:prstGeom prst="rect">
            <a:avLst/>
          </a:prstGeom>
        </p:spPr>
      </p:pic>
    </p:spTree>
    <p:extLst>
      <p:ext uri="{BB962C8B-B14F-4D97-AF65-F5344CB8AC3E}">
        <p14:creationId xmlns:p14="http://schemas.microsoft.com/office/powerpoint/2010/main" val="39592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sp>
        <p:nvSpPr>
          <p:cNvPr id="12" name="Rectangle 1028">
            <a:extLst>
              <a:ext uri="{FF2B5EF4-FFF2-40B4-BE49-F238E27FC236}">
                <a16:creationId xmlns:a16="http://schemas.microsoft.com/office/drawing/2014/main" id="{B6C67DB3-03C5-447C-B74E-E3122BCB926B}"/>
              </a:ext>
            </a:extLst>
          </p:cNvPr>
          <p:cNvSpPr txBox="1">
            <a:spLocks noChangeArrowheads="1"/>
          </p:cNvSpPr>
          <p:nvPr/>
        </p:nvSpPr>
        <p:spPr bwMode="auto">
          <a:xfrm>
            <a:off x="755999" y="887909"/>
            <a:ext cx="6984776" cy="65658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b="0" dirty="0">
                <a:solidFill>
                  <a:schemeClr val="tx1"/>
                </a:solidFill>
                <a:latin typeface="Arial" pitchFamily="34" charset="0"/>
                <a:cs typeface="Arial" pitchFamily="34" charset="0"/>
              </a:rPr>
              <a:t>Von </a:t>
            </a:r>
            <a:r>
              <a:rPr lang="en-GB" sz="2000" b="0" dirty="0" err="1">
                <a:solidFill>
                  <a:schemeClr val="tx1"/>
                </a:solidFill>
                <a:latin typeface="Arial" pitchFamily="34" charset="0"/>
                <a:cs typeface="Arial" pitchFamily="34" charset="0"/>
              </a:rPr>
              <a:t>einzelnen</a:t>
            </a:r>
            <a:r>
              <a:rPr lang="en-GB" sz="2000" b="0" dirty="0">
                <a:solidFill>
                  <a:schemeClr val="tx1"/>
                </a:solidFill>
                <a:latin typeface="Arial" pitchFamily="34" charset="0"/>
                <a:cs typeface="Arial" pitchFamily="34" charset="0"/>
              </a:rPr>
              <a:t> </a:t>
            </a:r>
            <a:r>
              <a:rPr lang="en-GB" sz="2000" b="0" dirty="0" err="1">
                <a:solidFill>
                  <a:schemeClr val="tx1"/>
                </a:solidFill>
                <a:latin typeface="Arial" pitchFamily="34" charset="0"/>
                <a:cs typeface="Arial" pitchFamily="34" charset="0"/>
              </a:rPr>
              <a:t>Profilen</a:t>
            </a:r>
            <a:r>
              <a:rPr lang="en-GB" sz="2000" b="0" dirty="0">
                <a:solidFill>
                  <a:schemeClr val="tx1"/>
                </a:solidFill>
                <a:latin typeface="Arial" pitchFamily="34" charset="0"/>
                <a:cs typeface="Arial" pitchFamily="34" charset="0"/>
              </a:rPr>
              <a:t> </a:t>
            </a:r>
            <a:r>
              <a:rPr lang="en-GB" sz="2000" b="0" dirty="0" err="1">
                <a:solidFill>
                  <a:schemeClr val="tx1"/>
                </a:solidFill>
                <a:latin typeface="Arial" pitchFamily="34" charset="0"/>
                <a:cs typeface="Arial" pitchFamily="34" charset="0"/>
              </a:rPr>
              <a:t>zu</a:t>
            </a:r>
            <a:r>
              <a:rPr lang="en-GB" sz="2000" b="0" dirty="0">
                <a:solidFill>
                  <a:schemeClr val="tx1"/>
                </a:solidFill>
                <a:latin typeface="Arial" pitchFamily="34" charset="0"/>
                <a:cs typeface="Arial" pitchFamily="34" charset="0"/>
              </a:rPr>
              <a:t> </a:t>
            </a:r>
            <a:r>
              <a:rPr lang="en-GB" sz="2000" b="0" dirty="0" err="1">
                <a:solidFill>
                  <a:schemeClr val="tx1"/>
                </a:solidFill>
                <a:latin typeface="Arial" pitchFamily="34" charset="0"/>
                <a:cs typeface="Arial" pitchFamily="34" charset="0"/>
              </a:rPr>
              <a:t>einem</a:t>
            </a:r>
            <a:r>
              <a:rPr lang="en-GB" sz="2000" b="0" dirty="0">
                <a:solidFill>
                  <a:schemeClr val="tx1"/>
                </a:solidFill>
                <a:latin typeface="Arial" pitchFamily="34" charset="0"/>
                <a:cs typeface="Arial" pitchFamily="34" charset="0"/>
              </a:rPr>
              <a:t> </a:t>
            </a:r>
            <a:r>
              <a:rPr lang="en-GB" sz="2000" b="0" dirty="0" err="1">
                <a:solidFill>
                  <a:schemeClr val="tx1"/>
                </a:solidFill>
                <a:latin typeface="Arial" pitchFamily="34" charset="0"/>
                <a:cs typeface="Arial" pitchFamily="34" charset="0"/>
              </a:rPr>
              <a:t>Schnitt</a:t>
            </a:r>
            <a:r>
              <a:rPr lang="en-GB" sz="2000" b="0" dirty="0">
                <a:solidFill>
                  <a:schemeClr val="tx1"/>
                </a:solidFill>
                <a:latin typeface="Arial" pitchFamily="34" charset="0"/>
                <a:cs typeface="Arial" pitchFamily="34" charset="0"/>
              </a:rPr>
              <a:t> (transect)</a:t>
            </a:r>
          </a:p>
          <a:p>
            <a:r>
              <a:rPr lang="en-GB" sz="1400" b="0" dirty="0">
                <a:solidFill>
                  <a:schemeClr val="tx1"/>
                </a:solidFill>
                <a:latin typeface="Arial" pitchFamily="34" charset="0"/>
                <a:cs typeface="Arial" pitchFamily="34" charset="0"/>
              </a:rPr>
              <a:t>auf </a:t>
            </a:r>
            <a:r>
              <a:rPr lang="en-GB" sz="1400" b="0" dirty="0" err="1">
                <a:solidFill>
                  <a:schemeClr val="tx1"/>
                </a:solidFill>
                <a:latin typeface="Arial" pitchFamily="34" charset="0"/>
                <a:cs typeface="Arial" pitchFamily="34" charset="0"/>
              </a:rPr>
              <a:t>Grafik</a:t>
            </a:r>
            <a:r>
              <a:rPr lang="en-GB" sz="1400" b="0" dirty="0">
                <a:solidFill>
                  <a:schemeClr val="tx1"/>
                </a:solidFill>
                <a:latin typeface="Arial" pitchFamily="34" charset="0"/>
                <a:cs typeface="Arial" pitchFamily="34" charset="0"/>
              </a:rPr>
              <a:t> </a:t>
            </a:r>
            <a:r>
              <a:rPr lang="en-GB" sz="1400" b="0" dirty="0" err="1">
                <a:solidFill>
                  <a:schemeClr val="tx1"/>
                </a:solidFill>
                <a:latin typeface="Arial" pitchFamily="34" charset="0"/>
                <a:cs typeface="Arial" pitchFamily="34" charset="0"/>
              </a:rPr>
              <a:t>klicken</a:t>
            </a:r>
            <a:endParaRPr lang="en-GB" sz="1400" b="0" dirty="0">
              <a:solidFill>
                <a:schemeClr val="tx1"/>
              </a:solidFill>
              <a:latin typeface="Arial" pitchFamily="34" charset="0"/>
              <a:cs typeface="Arial" pitchFamily="34" charset="0"/>
            </a:endParaRPr>
          </a:p>
        </p:txBody>
      </p:sp>
      <p:sp>
        <p:nvSpPr>
          <p:cNvPr id="13" name="Text Box 1031">
            <a:extLst>
              <a:ext uri="{FF2B5EF4-FFF2-40B4-BE49-F238E27FC236}">
                <a16:creationId xmlns:a16="http://schemas.microsoft.com/office/drawing/2014/main" id="{E393D450-CDB4-4CFC-947A-8C591D8A9509}"/>
              </a:ext>
            </a:extLst>
          </p:cNvPr>
          <p:cNvSpPr txBox="1">
            <a:spLocks noChangeArrowheads="1"/>
          </p:cNvSpPr>
          <p:nvPr/>
        </p:nvSpPr>
        <p:spPr bwMode="auto">
          <a:xfrm>
            <a:off x="840867" y="1650604"/>
            <a:ext cx="1646605" cy="461665"/>
          </a:xfrm>
          <a:prstGeom prst="rect">
            <a:avLst/>
          </a:prstGeom>
          <a:noFill/>
          <a:ln w="9525">
            <a:noFill/>
            <a:miter lim="800000"/>
            <a:headEnd/>
            <a:tailEnd/>
          </a:ln>
        </p:spPr>
        <p:txBody>
          <a:bodyPr wrap="none">
            <a:spAutoFit/>
          </a:bodyPr>
          <a:lstStyle/>
          <a:p>
            <a:r>
              <a:rPr lang="de-DE" dirty="0">
                <a:latin typeface="Arial" pitchFamily="34" charset="0"/>
                <a:cs typeface="Arial" pitchFamily="34" charset="0"/>
              </a:rPr>
              <a:t>rot = warm</a:t>
            </a:r>
          </a:p>
        </p:txBody>
      </p:sp>
      <p:sp>
        <p:nvSpPr>
          <p:cNvPr id="14" name="Text Box 1032">
            <a:extLst>
              <a:ext uri="{FF2B5EF4-FFF2-40B4-BE49-F238E27FC236}">
                <a16:creationId xmlns:a16="http://schemas.microsoft.com/office/drawing/2014/main" id="{4A3E6C72-86C8-4FA2-B837-39F3CC8CC9E9}"/>
              </a:ext>
            </a:extLst>
          </p:cNvPr>
          <p:cNvSpPr txBox="1">
            <a:spLocks noChangeArrowheads="1"/>
          </p:cNvSpPr>
          <p:nvPr/>
        </p:nvSpPr>
        <p:spPr bwMode="auto">
          <a:xfrm>
            <a:off x="2298844" y="1650603"/>
            <a:ext cx="1596912" cy="461665"/>
          </a:xfrm>
          <a:prstGeom prst="rect">
            <a:avLst/>
          </a:prstGeom>
          <a:noFill/>
          <a:ln w="9525">
            <a:noFill/>
            <a:miter lim="800000"/>
            <a:headEnd/>
            <a:tailEnd/>
          </a:ln>
        </p:spPr>
        <p:txBody>
          <a:bodyPr wrap="none">
            <a:spAutoFit/>
          </a:bodyPr>
          <a:lstStyle/>
          <a:p>
            <a:r>
              <a:rPr lang="de-DE" dirty="0">
                <a:latin typeface="Arial" pitchFamily="34" charset="0"/>
                <a:cs typeface="Arial" pitchFamily="34" charset="0"/>
              </a:rPr>
              <a:t>blau = kalt</a:t>
            </a:r>
          </a:p>
        </p:txBody>
      </p:sp>
      <p:pic>
        <p:nvPicPr>
          <p:cNvPr id="2" name="t-section">
            <a:hlinkClick r:id="" action="ppaction://media"/>
            <a:extLst>
              <a:ext uri="{FF2B5EF4-FFF2-40B4-BE49-F238E27FC236}">
                <a16:creationId xmlns:a16="http://schemas.microsoft.com/office/drawing/2014/main" id="{71D61C94-5688-40F8-BE5A-4062DBA254B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05364" y="2218380"/>
            <a:ext cx="5484788" cy="4113591"/>
          </a:xfrm>
          <a:prstGeom prst="rect">
            <a:avLst/>
          </a:prstGeom>
        </p:spPr>
      </p:pic>
      <p:pic>
        <p:nvPicPr>
          <p:cNvPr id="7" name="Grafik 6">
            <a:extLst>
              <a:ext uri="{FF2B5EF4-FFF2-40B4-BE49-F238E27FC236}">
                <a16:creationId xmlns:a16="http://schemas.microsoft.com/office/drawing/2014/main" id="{00427320-74C4-4DC8-8051-84B5BFCCA121}"/>
              </a:ext>
            </a:extLst>
          </p:cNvPr>
          <p:cNvPicPr>
            <a:picLocks noChangeAspect="1"/>
          </p:cNvPicPr>
          <p:nvPr/>
        </p:nvPicPr>
        <p:blipFill>
          <a:blip r:embed="rId6"/>
          <a:stretch>
            <a:fillRect/>
          </a:stretch>
        </p:blipFill>
        <p:spPr>
          <a:xfrm>
            <a:off x="5659521" y="107340"/>
            <a:ext cx="1130163" cy="565082"/>
          </a:xfrm>
          <a:prstGeom prst="rect">
            <a:avLst/>
          </a:prstGeom>
        </p:spPr>
      </p:pic>
    </p:spTree>
    <p:extLst>
      <p:ext uri="{BB962C8B-B14F-4D97-AF65-F5344CB8AC3E}">
        <p14:creationId xmlns:p14="http://schemas.microsoft.com/office/powerpoint/2010/main" val="426726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69585035-9A60-4703-A3C8-D394E1623917}"/>
              </a:ext>
            </a:extLst>
          </p:cNvPr>
          <p:cNvPicPr>
            <a:picLocks noChangeAspect="1"/>
          </p:cNvPicPr>
          <p:nvPr/>
        </p:nvPicPr>
        <p:blipFill>
          <a:blip r:embed="rId4"/>
          <a:stretch>
            <a:fillRect/>
          </a:stretch>
        </p:blipFill>
        <p:spPr>
          <a:xfrm>
            <a:off x="5727831" y="174737"/>
            <a:ext cx="1130163" cy="565082"/>
          </a:xfrm>
          <a:prstGeom prst="rect">
            <a:avLst/>
          </a:prstGeom>
        </p:spPr>
      </p:pic>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2000">
                <a:solidFill>
                  <a:srgbClr val="004378"/>
                </a:solidFill>
              </a:rPr>
              <a:t>Ozeanographie</a:t>
            </a:r>
          </a:p>
        </p:txBody>
      </p:sp>
      <p:sp>
        <p:nvSpPr>
          <p:cNvPr id="37" name="Rectangle 3">
            <a:extLst>
              <a:ext uri="{FF2B5EF4-FFF2-40B4-BE49-F238E27FC236}">
                <a16:creationId xmlns:a16="http://schemas.microsoft.com/office/drawing/2014/main" id="{44C2C83B-9953-4B8C-9E60-8784C423B6CC}"/>
              </a:ext>
            </a:extLst>
          </p:cNvPr>
          <p:cNvSpPr txBox="1">
            <a:spLocks noChangeArrowheads="1"/>
          </p:cNvSpPr>
          <p:nvPr/>
        </p:nvSpPr>
        <p:spPr bwMode="auto">
          <a:xfrm>
            <a:off x="141763" y="2276824"/>
            <a:ext cx="3265189" cy="707557"/>
          </a:xfrm>
          <a:prstGeom prst="rect">
            <a:avLst/>
          </a:prstGeom>
          <a:noFill/>
          <a:ln>
            <a:miter lim="800000"/>
            <a:headEnd/>
            <a:tailEnd/>
          </a:ln>
        </p:spPr>
        <p:txBody>
          <a:bodyPr/>
          <a:lstStyle>
            <a:defPPr>
              <a:defRPr lang="de-DE"/>
            </a:defPPr>
            <a:lvl1pPr>
              <a:spcBef>
                <a:spcPct val="0"/>
              </a:spcBef>
              <a:buNone/>
              <a:defRPr b="0" i="0">
                <a:latin typeface="Arial" pitchFamily="34" charset="0"/>
                <a:ea typeface="+mj-ea"/>
                <a:cs typeface="Arial" pitchFamily="34" charset="0"/>
              </a:defRPr>
            </a:lvl1pPr>
          </a:lstStyle>
          <a:p>
            <a:r>
              <a:rPr lang="de-DE" dirty="0"/>
              <a:t>Schematische Darstellung einer ozeanografischen Front</a:t>
            </a:r>
          </a:p>
        </p:txBody>
      </p:sp>
      <p:pic>
        <p:nvPicPr>
          <p:cNvPr id="38" name="Picture 9" descr="D:\powerpoint\Hurtig\Front-warm-cold.jpg">
            <a:extLst>
              <a:ext uri="{FF2B5EF4-FFF2-40B4-BE49-F238E27FC236}">
                <a16:creationId xmlns:a16="http://schemas.microsoft.com/office/drawing/2014/main" id="{161DF301-1FCE-4705-90E3-ED751043AE44}"/>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r="14089"/>
          <a:stretch/>
        </p:blipFill>
        <p:spPr bwMode="auto">
          <a:xfrm>
            <a:off x="85169" y="2984381"/>
            <a:ext cx="2868238" cy="1623406"/>
          </a:xfrm>
          <a:prstGeom prst="rect">
            <a:avLst/>
          </a:prstGeom>
          <a:noFill/>
          <a:ln w="9525">
            <a:noFill/>
            <a:miter lim="800000"/>
            <a:headEnd/>
            <a:tailEnd/>
          </a:ln>
        </p:spPr>
      </p:pic>
      <p:pic>
        <p:nvPicPr>
          <p:cNvPr id="39" name="Picture 6" descr="D:\powerpoint\Touristik\Robben.jpg">
            <a:extLst>
              <a:ext uri="{FF2B5EF4-FFF2-40B4-BE49-F238E27FC236}">
                <a16:creationId xmlns:a16="http://schemas.microsoft.com/office/drawing/2014/main" id="{82E95B96-DF1E-41E0-855E-EB26D359E67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820507" y="4760794"/>
            <a:ext cx="3028641" cy="1934517"/>
          </a:xfrm>
          <a:prstGeom prst="rect">
            <a:avLst/>
          </a:prstGeom>
          <a:noFill/>
          <a:ln w="9525">
            <a:noFill/>
            <a:miter lim="800000"/>
            <a:headEnd/>
            <a:tailEnd/>
          </a:ln>
        </p:spPr>
      </p:pic>
      <p:graphicFrame>
        <p:nvGraphicFramePr>
          <p:cNvPr id="40" name="Object 5">
            <a:extLst>
              <a:ext uri="{FF2B5EF4-FFF2-40B4-BE49-F238E27FC236}">
                <a16:creationId xmlns:a16="http://schemas.microsoft.com/office/drawing/2014/main" id="{78511AD3-8482-4B0D-BA38-4E66F6372BD4}"/>
              </a:ext>
            </a:extLst>
          </p:cNvPr>
          <p:cNvGraphicFramePr>
            <a:graphicFrameLocks noChangeAspect="1"/>
          </p:cNvGraphicFramePr>
          <p:nvPr>
            <p:extLst>
              <p:ext uri="{D42A27DB-BD31-4B8C-83A1-F6EECF244321}">
                <p14:modId xmlns:p14="http://schemas.microsoft.com/office/powerpoint/2010/main" val="2788878178"/>
              </p:ext>
            </p:extLst>
          </p:nvPr>
        </p:nvGraphicFramePr>
        <p:xfrm>
          <a:off x="3304961" y="1207969"/>
          <a:ext cx="5638800" cy="3552825"/>
        </p:xfrm>
        <a:graphic>
          <a:graphicData uri="http://schemas.openxmlformats.org/presentationml/2006/ole">
            <mc:AlternateContent xmlns:mc="http://schemas.openxmlformats.org/markup-compatibility/2006">
              <mc:Choice xmlns:v="urn:schemas-microsoft-com:vml" Requires="v">
                <p:oleObj spid="_x0000_s2297" name="CorelDRAW" r:id="rId7" imgW="6253560" imgH="3938400" progId="">
                  <p:embed/>
                </p:oleObj>
              </mc:Choice>
              <mc:Fallback>
                <p:oleObj name="CorelDRAW" r:id="rId7" imgW="6253560" imgH="3938400" progId="">
                  <p:embed/>
                  <p:pic>
                    <p:nvPicPr>
                      <p:cNvPr id="6146"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04961" y="1207969"/>
                        <a:ext cx="56388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 name="Rectangle 6">
            <a:extLst>
              <a:ext uri="{FF2B5EF4-FFF2-40B4-BE49-F238E27FC236}">
                <a16:creationId xmlns:a16="http://schemas.microsoft.com/office/drawing/2014/main" id="{B5B95C0D-00AB-4EC9-871E-548F5BDB815E}"/>
              </a:ext>
            </a:extLst>
          </p:cNvPr>
          <p:cNvSpPr txBox="1">
            <a:spLocks noChangeArrowheads="1"/>
          </p:cNvSpPr>
          <p:nvPr/>
        </p:nvSpPr>
        <p:spPr bwMode="auto">
          <a:xfrm>
            <a:off x="56785" y="796285"/>
            <a:ext cx="2790825" cy="41168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400" b="0" dirty="0" err="1">
                <a:solidFill>
                  <a:schemeClr val="tx1"/>
                </a:solidFill>
                <a:latin typeface="Arial" pitchFamily="34" charset="0"/>
                <a:cs typeface="Arial" pitchFamily="34" charset="0"/>
              </a:rPr>
              <a:t>Temperatur-Schnitt</a:t>
            </a:r>
            <a:endParaRPr lang="en-GB" sz="2400" b="0" dirty="0">
              <a:solidFill>
                <a:schemeClr val="tx1"/>
              </a:solidFill>
              <a:latin typeface="Arial" pitchFamily="34" charset="0"/>
              <a:cs typeface="Arial" pitchFamily="34" charset="0"/>
            </a:endParaRPr>
          </a:p>
        </p:txBody>
      </p:sp>
      <p:sp>
        <p:nvSpPr>
          <p:cNvPr id="42" name="Line 8">
            <a:extLst>
              <a:ext uri="{FF2B5EF4-FFF2-40B4-BE49-F238E27FC236}">
                <a16:creationId xmlns:a16="http://schemas.microsoft.com/office/drawing/2014/main" id="{FFBBD103-75E0-4BF1-9A53-7CDFB1F60E70}"/>
              </a:ext>
            </a:extLst>
          </p:cNvPr>
          <p:cNvSpPr>
            <a:spLocks noChangeShapeType="1"/>
          </p:cNvSpPr>
          <p:nvPr/>
        </p:nvSpPr>
        <p:spPr bwMode="auto">
          <a:xfrm>
            <a:off x="4066961" y="1049219"/>
            <a:ext cx="0" cy="304800"/>
          </a:xfrm>
          <a:prstGeom prst="line">
            <a:avLst/>
          </a:prstGeom>
          <a:noFill/>
          <a:ln w="9525">
            <a:solidFill>
              <a:srgbClr val="FF0066"/>
            </a:solidFill>
            <a:round/>
            <a:headEnd/>
            <a:tailEnd type="triangle" w="med" len="med"/>
          </a:ln>
        </p:spPr>
        <p:txBody>
          <a:bodyPr/>
          <a:lstStyle/>
          <a:p>
            <a:endParaRPr lang="de-DE"/>
          </a:p>
        </p:txBody>
      </p:sp>
      <p:sp>
        <p:nvSpPr>
          <p:cNvPr id="43" name="Line 9">
            <a:extLst>
              <a:ext uri="{FF2B5EF4-FFF2-40B4-BE49-F238E27FC236}">
                <a16:creationId xmlns:a16="http://schemas.microsoft.com/office/drawing/2014/main" id="{E07C29E6-B652-4192-A69C-9CE6157166E6}"/>
              </a:ext>
            </a:extLst>
          </p:cNvPr>
          <p:cNvSpPr>
            <a:spLocks noChangeShapeType="1"/>
          </p:cNvSpPr>
          <p:nvPr/>
        </p:nvSpPr>
        <p:spPr bwMode="auto">
          <a:xfrm>
            <a:off x="4905161" y="1049219"/>
            <a:ext cx="0" cy="304800"/>
          </a:xfrm>
          <a:prstGeom prst="line">
            <a:avLst/>
          </a:prstGeom>
          <a:noFill/>
          <a:ln w="9525">
            <a:solidFill>
              <a:srgbClr val="FF0066"/>
            </a:solidFill>
            <a:round/>
            <a:headEnd/>
            <a:tailEnd type="triangle" w="med" len="med"/>
          </a:ln>
        </p:spPr>
        <p:txBody>
          <a:bodyPr/>
          <a:lstStyle/>
          <a:p>
            <a:endParaRPr lang="de-DE"/>
          </a:p>
        </p:txBody>
      </p:sp>
      <p:sp>
        <p:nvSpPr>
          <p:cNvPr id="44" name="Line 10">
            <a:extLst>
              <a:ext uri="{FF2B5EF4-FFF2-40B4-BE49-F238E27FC236}">
                <a16:creationId xmlns:a16="http://schemas.microsoft.com/office/drawing/2014/main" id="{A4CCD30D-FAC5-4CE0-B467-B815748307B9}"/>
              </a:ext>
            </a:extLst>
          </p:cNvPr>
          <p:cNvSpPr>
            <a:spLocks noChangeShapeType="1"/>
          </p:cNvSpPr>
          <p:nvPr/>
        </p:nvSpPr>
        <p:spPr bwMode="auto">
          <a:xfrm>
            <a:off x="5590961" y="1049219"/>
            <a:ext cx="0" cy="304800"/>
          </a:xfrm>
          <a:prstGeom prst="line">
            <a:avLst/>
          </a:prstGeom>
          <a:noFill/>
          <a:ln w="9525">
            <a:solidFill>
              <a:srgbClr val="FF0066"/>
            </a:solidFill>
            <a:round/>
            <a:headEnd/>
            <a:tailEnd type="triangle" w="med" len="med"/>
          </a:ln>
        </p:spPr>
        <p:txBody>
          <a:bodyPr/>
          <a:lstStyle/>
          <a:p>
            <a:endParaRPr lang="de-DE"/>
          </a:p>
        </p:txBody>
      </p:sp>
      <p:sp>
        <p:nvSpPr>
          <p:cNvPr id="45" name="Line 11">
            <a:extLst>
              <a:ext uri="{FF2B5EF4-FFF2-40B4-BE49-F238E27FC236}">
                <a16:creationId xmlns:a16="http://schemas.microsoft.com/office/drawing/2014/main" id="{7FC48BE9-65E7-4A85-9F81-D9886CC9A1C7}"/>
              </a:ext>
            </a:extLst>
          </p:cNvPr>
          <p:cNvSpPr>
            <a:spLocks noChangeShapeType="1"/>
          </p:cNvSpPr>
          <p:nvPr/>
        </p:nvSpPr>
        <p:spPr bwMode="auto">
          <a:xfrm>
            <a:off x="6124361" y="1049219"/>
            <a:ext cx="0" cy="304800"/>
          </a:xfrm>
          <a:prstGeom prst="line">
            <a:avLst/>
          </a:prstGeom>
          <a:noFill/>
          <a:ln w="9525">
            <a:solidFill>
              <a:srgbClr val="FF0066"/>
            </a:solidFill>
            <a:round/>
            <a:headEnd/>
            <a:tailEnd type="triangle" w="med" len="med"/>
          </a:ln>
        </p:spPr>
        <p:txBody>
          <a:bodyPr/>
          <a:lstStyle/>
          <a:p>
            <a:endParaRPr lang="de-DE"/>
          </a:p>
        </p:txBody>
      </p:sp>
      <p:sp>
        <p:nvSpPr>
          <p:cNvPr id="46" name="Line 12">
            <a:extLst>
              <a:ext uri="{FF2B5EF4-FFF2-40B4-BE49-F238E27FC236}">
                <a16:creationId xmlns:a16="http://schemas.microsoft.com/office/drawing/2014/main" id="{8A3D84B6-6F32-4CFA-BFB7-A0CF62C08CEC}"/>
              </a:ext>
            </a:extLst>
          </p:cNvPr>
          <p:cNvSpPr>
            <a:spLocks noChangeShapeType="1"/>
          </p:cNvSpPr>
          <p:nvPr/>
        </p:nvSpPr>
        <p:spPr bwMode="auto">
          <a:xfrm>
            <a:off x="6581561" y="1049219"/>
            <a:ext cx="0" cy="304800"/>
          </a:xfrm>
          <a:prstGeom prst="line">
            <a:avLst/>
          </a:prstGeom>
          <a:noFill/>
          <a:ln w="9525">
            <a:solidFill>
              <a:srgbClr val="FF0066"/>
            </a:solidFill>
            <a:round/>
            <a:headEnd/>
            <a:tailEnd type="triangle" w="med" len="med"/>
          </a:ln>
        </p:spPr>
        <p:txBody>
          <a:bodyPr/>
          <a:lstStyle/>
          <a:p>
            <a:endParaRPr lang="de-DE"/>
          </a:p>
        </p:txBody>
      </p:sp>
      <p:sp>
        <p:nvSpPr>
          <p:cNvPr id="47" name="Line 13">
            <a:extLst>
              <a:ext uri="{FF2B5EF4-FFF2-40B4-BE49-F238E27FC236}">
                <a16:creationId xmlns:a16="http://schemas.microsoft.com/office/drawing/2014/main" id="{3A52D7F5-F318-4AEF-A102-DCE44767812B}"/>
              </a:ext>
            </a:extLst>
          </p:cNvPr>
          <p:cNvSpPr>
            <a:spLocks noChangeShapeType="1"/>
          </p:cNvSpPr>
          <p:nvPr/>
        </p:nvSpPr>
        <p:spPr bwMode="auto">
          <a:xfrm>
            <a:off x="8791361" y="1049219"/>
            <a:ext cx="0" cy="304800"/>
          </a:xfrm>
          <a:prstGeom prst="line">
            <a:avLst/>
          </a:prstGeom>
          <a:noFill/>
          <a:ln w="9525">
            <a:solidFill>
              <a:srgbClr val="FF0066"/>
            </a:solidFill>
            <a:round/>
            <a:headEnd/>
            <a:tailEnd type="triangle" w="med" len="med"/>
          </a:ln>
        </p:spPr>
        <p:txBody>
          <a:bodyPr/>
          <a:lstStyle/>
          <a:p>
            <a:endParaRPr lang="de-DE"/>
          </a:p>
        </p:txBody>
      </p:sp>
      <p:sp>
        <p:nvSpPr>
          <p:cNvPr id="48" name="Text Box 14">
            <a:extLst>
              <a:ext uri="{FF2B5EF4-FFF2-40B4-BE49-F238E27FC236}">
                <a16:creationId xmlns:a16="http://schemas.microsoft.com/office/drawing/2014/main" id="{6E9C91B9-EE59-4418-A774-BD74B24813E5}"/>
              </a:ext>
            </a:extLst>
          </p:cNvPr>
          <p:cNvSpPr txBox="1">
            <a:spLocks noChangeArrowheads="1"/>
          </p:cNvSpPr>
          <p:nvPr/>
        </p:nvSpPr>
        <p:spPr bwMode="auto">
          <a:xfrm>
            <a:off x="271405" y="1512769"/>
            <a:ext cx="1342034" cy="276999"/>
          </a:xfrm>
          <a:prstGeom prst="rect">
            <a:avLst/>
          </a:prstGeom>
          <a:noFill/>
          <a:ln w="9525">
            <a:noFill/>
            <a:miter lim="800000"/>
            <a:headEnd/>
            <a:tailEnd/>
          </a:ln>
        </p:spPr>
        <p:txBody>
          <a:bodyPr wrap="none">
            <a:spAutoFit/>
          </a:bodyPr>
          <a:lstStyle/>
          <a:p>
            <a:r>
              <a:rPr lang="de-DE" sz="1200" b="1"/>
              <a:t>Subtropic Front</a:t>
            </a:r>
          </a:p>
        </p:txBody>
      </p:sp>
      <p:sp>
        <p:nvSpPr>
          <p:cNvPr id="49" name="Text Box 15">
            <a:extLst>
              <a:ext uri="{FF2B5EF4-FFF2-40B4-BE49-F238E27FC236}">
                <a16:creationId xmlns:a16="http://schemas.microsoft.com/office/drawing/2014/main" id="{BAAB3B51-0286-4275-A910-5461F176A09C}"/>
              </a:ext>
            </a:extLst>
          </p:cNvPr>
          <p:cNvSpPr txBox="1">
            <a:spLocks noChangeArrowheads="1"/>
          </p:cNvSpPr>
          <p:nvPr/>
        </p:nvSpPr>
        <p:spPr bwMode="auto">
          <a:xfrm>
            <a:off x="271405" y="1512769"/>
            <a:ext cx="1553630" cy="276999"/>
          </a:xfrm>
          <a:prstGeom prst="rect">
            <a:avLst/>
          </a:prstGeom>
          <a:noFill/>
          <a:ln w="9525">
            <a:noFill/>
            <a:miter lim="800000"/>
            <a:headEnd/>
            <a:tailEnd/>
          </a:ln>
        </p:spPr>
        <p:txBody>
          <a:bodyPr wrap="none">
            <a:spAutoFit/>
          </a:bodyPr>
          <a:lstStyle/>
          <a:p>
            <a:r>
              <a:rPr lang="de-DE" sz="1200" b="1"/>
              <a:t>Subantarctic Front</a:t>
            </a:r>
          </a:p>
        </p:txBody>
      </p:sp>
      <p:sp>
        <p:nvSpPr>
          <p:cNvPr id="50" name="Text Box 16">
            <a:extLst>
              <a:ext uri="{FF2B5EF4-FFF2-40B4-BE49-F238E27FC236}">
                <a16:creationId xmlns:a16="http://schemas.microsoft.com/office/drawing/2014/main" id="{F50BE48C-917F-4790-AB35-E67778F43B23}"/>
              </a:ext>
            </a:extLst>
          </p:cNvPr>
          <p:cNvSpPr txBox="1">
            <a:spLocks noChangeArrowheads="1"/>
          </p:cNvSpPr>
          <p:nvPr/>
        </p:nvSpPr>
        <p:spPr bwMode="auto">
          <a:xfrm>
            <a:off x="271405" y="1512769"/>
            <a:ext cx="920445" cy="276999"/>
          </a:xfrm>
          <a:prstGeom prst="rect">
            <a:avLst/>
          </a:prstGeom>
          <a:noFill/>
          <a:ln w="9525">
            <a:noFill/>
            <a:miter lim="800000"/>
            <a:headEnd/>
            <a:tailEnd/>
          </a:ln>
        </p:spPr>
        <p:txBody>
          <a:bodyPr wrap="none">
            <a:spAutoFit/>
          </a:bodyPr>
          <a:lstStyle/>
          <a:p>
            <a:r>
              <a:rPr lang="de-DE" sz="1200" b="1"/>
              <a:t>Polarfront</a:t>
            </a:r>
          </a:p>
        </p:txBody>
      </p:sp>
      <p:sp>
        <p:nvSpPr>
          <p:cNvPr id="51" name="Text Box 17">
            <a:extLst>
              <a:ext uri="{FF2B5EF4-FFF2-40B4-BE49-F238E27FC236}">
                <a16:creationId xmlns:a16="http://schemas.microsoft.com/office/drawing/2014/main" id="{DDABD3DA-539E-4F95-B500-5ECFECFF4914}"/>
              </a:ext>
            </a:extLst>
          </p:cNvPr>
          <p:cNvSpPr txBox="1">
            <a:spLocks noChangeArrowheads="1"/>
          </p:cNvSpPr>
          <p:nvPr/>
        </p:nvSpPr>
        <p:spPr bwMode="auto">
          <a:xfrm>
            <a:off x="271405" y="1512769"/>
            <a:ext cx="3548472" cy="276999"/>
          </a:xfrm>
          <a:prstGeom prst="rect">
            <a:avLst/>
          </a:prstGeom>
          <a:noFill/>
          <a:ln w="9525">
            <a:noFill/>
            <a:miter lim="800000"/>
            <a:headEnd/>
            <a:tailEnd/>
          </a:ln>
        </p:spPr>
        <p:txBody>
          <a:bodyPr wrap="none">
            <a:spAutoFit/>
          </a:bodyPr>
          <a:lstStyle/>
          <a:p>
            <a:r>
              <a:rPr lang="de-DE" sz="1200" b="1"/>
              <a:t>Southern Antarctic Circumpolar Current Front</a:t>
            </a:r>
          </a:p>
        </p:txBody>
      </p:sp>
      <p:sp>
        <p:nvSpPr>
          <p:cNvPr id="52" name="Text Box 18">
            <a:extLst>
              <a:ext uri="{FF2B5EF4-FFF2-40B4-BE49-F238E27FC236}">
                <a16:creationId xmlns:a16="http://schemas.microsoft.com/office/drawing/2014/main" id="{522DA84F-D482-409F-9915-65C60B0BF67C}"/>
              </a:ext>
            </a:extLst>
          </p:cNvPr>
          <p:cNvSpPr txBox="1">
            <a:spLocks noChangeArrowheads="1"/>
          </p:cNvSpPr>
          <p:nvPr/>
        </p:nvSpPr>
        <p:spPr bwMode="auto">
          <a:xfrm>
            <a:off x="271405" y="1512769"/>
            <a:ext cx="3158237" cy="276999"/>
          </a:xfrm>
          <a:prstGeom prst="rect">
            <a:avLst/>
          </a:prstGeom>
          <a:noFill/>
          <a:ln w="9525">
            <a:noFill/>
            <a:miter lim="800000"/>
            <a:headEnd/>
            <a:tailEnd/>
          </a:ln>
        </p:spPr>
        <p:txBody>
          <a:bodyPr wrap="none">
            <a:spAutoFit/>
          </a:bodyPr>
          <a:lstStyle/>
          <a:p>
            <a:r>
              <a:rPr lang="de-DE" sz="1200" b="1"/>
              <a:t>Antarctic Circumpolar Current Boundary</a:t>
            </a:r>
          </a:p>
        </p:txBody>
      </p:sp>
      <p:sp>
        <p:nvSpPr>
          <p:cNvPr id="53" name="Text Box 19">
            <a:extLst>
              <a:ext uri="{FF2B5EF4-FFF2-40B4-BE49-F238E27FC236}">
                <a16:creationId xmlns:a16="http://schemas.microsoft.com/office/drawing/2014/main" id="{050ED6A2-27A8-4EE6-98D2-F1752992833D}"/>
              </a:ext>
            </a:extLst>
          </p:cNvPr>
          <p:cNvSpPr txBox="1">
            <a:spLocks noChangeArrowheads="1"/>
          </p:cNvSpPr>
          <p:nvPr/>
        </p:nvSpPr>
        <p:spPr bwMode="auto">
          <a:xfrm>
            <a:off x="271405" y="1512769"/>
            <a:ext cx="4882662" cy="276999"/>
          </a:xfrm>
          <a:prstGeom prst="rect">
            <a:avLst/>
          </a:prstGeom>
          <a:noFill/>
          <a:ln w="9525">
            <a:noFill/>
            <a:miter lim="800000"/>
            <a:headEnd/>
            <a:tailEnd/>
          </a:ln>
        </p:spPr>
        <p:txBody>
          <a:bodyPr wrap="square">
            <a:spAutoFit/>
          </a:bodyPr>
          <a:lstStyle/>
          <a:p>
            <a:r>
              <a:rPr lang="de-DE" sz="1200"/>
              <a:t>Antarctic Slope Front</a:t>
            </a:r>
          </a:p>
        </p:txBody>
      </p:sp>
      <p:sp>
        <p:nvSpPr>
          <p:cNvPr id="54" name="Text Box 20">
            <a:extLst>
              <a:ext uri="{FF2B5EF4-FFF2-40B4-BE49-F238E27FC236}">
                <a16:creationId xmlns:a16="http://schemas.microsoft.com/office/drawing/2014/main" id="{25B1ADEB-1EF8-403F-8E3C-2B54EF031676}"/>
              </a:ext>
            </a:extLst>
          </p:cNvPr>
          <p:cNvSpPr txBox="1">
            <a:spLocks noChangeArrowheads="1"/>
          </p:cNvSpPr>
          <p:nvPr/>
        </p:nvSpPr>
        <p:spPr bwMode="auto">
          <a:xfrm>
            <a:off x="3762161" y="712669"/>
            <a:ext cx="723900" cy="338554"/>
          </a:xfrm>
          <a:prstGeom prst="rect">
            <a:avLst/>
          </a:prstGeom>
          <a:noFill/>
          <a:ln w="9525">
            <a:noFill/>
            <a:miter lim="800000"/>
            <a:headEnd/>
            <a:tailEnd/>
          </a:ln>
        </p:spPr>
        <p:txBody>
          <a:bodyPr wrap="square">
            <a:spAutoFit/>
          </a:bodyPr>
          <a:lstStyle/>
          <a:p>
            <a:r>
              <a:rPr lang="de-DE" sz="1600" dirty="0"/>
              <a:t>STF</a:t>
            </a:r>
          </a:p>
        </p:txBody>
      </p:sp>
      <p:sp>
        <p:nvSpPr>
          <p:cNvPr id="55" name="Text Box 21">
            <a:extLst>
              <a:ext uri="{FF2B5EF4-FFF2-40B4-BE49-F238E27FC236}">
                <a16:creationId xmlns:a16="http://schemas.microsoft.com/office/drawing/2014/main" id="{C72AE928-A817-4CBE-8F1A-0C4E9E6855F3}"/>
              </a:ext>
            </a:extLst>
          </p:cNvPr>
          <p:cNvSpPr txBox="1">
            <a:spLocks noChangeArrowheads="1"/>
          </p:cNvSpPr>
          <p:nvPr/>
        </p:nvSpPr>
        <p:spPr bwMode="auto">
          <a:xfrm>
            <a:off x="4600361" y="712669"/>
            <a:ext cx="582211" cy="338554"/>
          </a:xfrm>
          <a:prstGeom prst="rect">
            <a:avLst/>
          </a:prstGeom>
          <a:noFill/>
          <a:ln w="9525">
            <a:noFill/>
            <a:miter lim="800000"/>
            <a:headEnd/>
            <a:tailEnd/>
          </a:ln>
        </p:spPr>
        <p:txBody>
          <a:bodyPr wrap="none">
            <a:spAutoFit/>
          </a:bodyPr>
          <a:lstStyle/>
          <a:p>
            <a:r>
              <a:rPr lang="de-DE" sz="1600" dirty="0"/>
              <a:t>SAF</a:t>
            </a:r>
          </a:p>
        </p:txBody>
      </p:sp>
      <p:sp>
        <p:nvSpPr>
          <p:cNvPr id="56" name="Text Box 22">
            <a:extLst>
              <a:ext uri="{FF2B5EF4-FFF2-40B4-BE49-F238E27FC236}">
                <a16:creationId xmlns:a16="http://schemas.microsoft.com/office/drawing/2014/main" id="{E3860E49-9529-4E65-8242-EF93873B84B8}"/>
              </a:ext>
            </a:extLst>
          </p:cNvPr>
          <p:cNvSpPr txBox="1">
            <a:spLocks noChangeArrowheads="1"/>
          </p:cNvSpPr>
          <p:nvPr/>
        </p:nvSpPr>
        <p:spPr bwMode="auto">
          <a:xfrm>
            <a:off x="5362361" y="712669"/>
            <a:ext cx="445956" cy="338554"/>
          </a:xfrm>
          <a:prstGeom prst="rect">
            <a:avLst/>
          </a:prstGeom>
          <a:noFill/>
          <a:ln w="9525">
            <a:noFill/>
            <a:miter lim="800000"/>
            <a:headEnd/>
            <a:tailEnd/>
          </a:ln>
        </p:spPr>
        <p:txBody>
          <a:bodyPr wrap="none">
            <a:spAutoFit/>
          </a:bodyPr>
          <a:lstStyle/>
          <a:p>
            <a:r>
              <a:rPr lang="de-DE" sz="1600" dirty="0"/>
              <a:t>PF</a:t>
            </a:r>
            <a:endParaRPr lang="de-DE" sz="1800" dirty="0"/>
          </a:p>
        </p:txBody>
      </p:sp>
      <p:sp>
        <p:nvSpPr>
          <p:cNvPr id="57" name="Text Box 23">
            <a:extLst>
              <a:ext uri="{FF2B5EF4-FFF2-40B4-BE49-F238E27FC236}">
                <a16:creationId xmlns:a16="http://schemas.microsoft.com/office/drawing/2014/main" id="{CD85F6DE-C321-4394-BF86-43ECE01C31E5}"/>
              </a:ext>
            </a:extLst>
          </p:cNvPr>
          <p:cNvSpPr txBox="1">
            <a:spLocks noChangeArrowheads="1"/>
          </p:cNvSpPr>
          <p:nvPr/>
        </p:nvSpPr>
        <p:spPr bwMode="auto">
          <a:xfrm>
            <a:off x="5740731" y="698272"/>
            <a:ext cx="877163" cy="338554"/>
          </a:xfrm>
          <a:prstGeom prst="rect">
            <a:avLst/>
          </a:prstGeom>
          <a:noFill/>
          <a:ln w="9525">
            <a:noFill/>
            <a:miter lim="800000"/>
            <a:headEnd/>
            <a:tailEnd/>
          </a:ln>
        </p:spPr>
        <p:txBody>
          <a:bodyPr wrap="none">
            <a:spAutoFit/>
          </a:bodyPr>
          <a:lstStyle/>
          <a:p>
            <a:r>
              <a:rPr lang="de-DE" sz="1600" dirty="0"/>
              <a:t>SACCF</a:t>
            </a:r>
          </a:p>
        </p:txBody>
      </p:sp>
      <p:sp>
        <p:nvSpPr>
          <p:cNvPr id="58" name="Text Box 24">
            <a:extLst>
              <a:ext uri="{FF2B5EF4-FFF2-40B4-BE49-F238E27FC236}">
                <a16:creationId xmlns:a16="http://schemas.microsoft.com/office/drawing/2014/main" id="{FD862C56-3644-449D-BF1F-7B44CA2340F7}"/>
              </a:ext>
            </a:extLst>
          </p:cNvPr>
          <p:cNvSpPr txBox="1">
            <a:spLocks noChangeArrowheads="1"/>
          </p:cNvSpPr>
          <p:nvPr/>
        </p:nvSpPr>
        <p:spPr bwMode="auto">
          <a:xfrm>
            <a:off x="6478719" y="712669"/>
            <a:ext cx="752129" cy="338554"/>
          </a:xfrm>
          <a:prstGeom prst="rect">
            <a:avLst/>
          </a:prstGeom>
          <a:noFill/>
          <a:ln w="9525">
            <a:noFill/>
            <a:miter lim="800000"/>
            <a:headEnd/>
            <a:tailEnd/>
          </a:ln>
        </p:spPr>
        <p:txBody>
          <a:bodyPr wrap="none">
            <a:spAutoFit/>
          </a:bodyPr>
          <a:lstStyle/>
          <a:p>
            <a:r>
              <a:rPr lang="de-DE" sz="1600" dirty="0"/>
              <a:t>ACCB</a:t>
            </a:r>
          </a:p>
        </p:txBody>
      </p:sp>
      <p:sp>
        <p:nvSpPr>
          <p:cNvPr id="59" name="Text Box 25">
            <a:extLst>
              <a:ext uri="{FF2B5EF4-FFF2-40B4-BE49-F238E27FC236}">
                <a16:creationId xmlns:a16="http://schemas.microsoft.com/office/drawing/2014/main" id="{FAF59964-8936-44D0-87AD-CC5FBD88ECDE}"/>
              </a:ext>
            </a:extLst>
          </p:cNvPr>
          <p:cNvSpPr txBox="1">
            <a:spLocks noChangeArrowheads="1"/>
          </p:cNvSpPr>
          <p:nvPr/>
        </p:nvSpPr>
        <p:spPr bwMode="auto">
          <a:xfrm>
            <a:off x="8340511" y="712669"/>
            <a:ext cx="582211" cy="338554"/>
          </a:xfrm>
          <a:prstGeom prst="rect">
            <a:avLst/>
          </a:prstGeom>
          <a:noFill/>
          <a:ln w="9525">
            <a:noFill/>
            <a:miter lim="800000"/>
            <a:headEnd/>
            <a:tailEnd/>
          </a:ln>
        </p:spPr>
        <p:txBody>
          <a:bodyPr wrap="none">
            <a:spAutoFit/>
          </a:bodyPr>
          <a:lstStyle/>
          <a:p>
            <a:r>
              <a:rPr lang="de-DE" sz="1600" dirty="0"/>
              <a:t>ASF</a:t>
            </a:r>
          </a:p>
        </p:txBody>
      </p:sp>
      <p:graphicFrame>
        <p:nvGraphicFramePr>
          <p:cNvPr id="60" name="Object 0">
            <a:extLst>
              <a:ext uri="{FF2B5EF4-FFF2-40B4-BE49-F238E27FC236}">
                <a16:creationId xmlns:a16="http://schemas.microsoft.com/office/drawing/2014/main" id="{8096D55E-1909-49C9-A760-EA838404F94B}"/>
              </a:ext>
            </a:extLst>
          </p:cNvPr>
          <p:cNvGraphicFramePr>
            <a:graphicFrameLocks noChangeAspect="1"/>
          </p:cNvGraphicFramePr>
          <p:nvPr>
            <p:extLst>
              <p:ext uri="{D42A27DB-BD31-4B8C-83A1-F6EECF244321}">
                <p14:modId xmlns:p14="http://schemas.microsoft.com/office/powerpoint/2010/main" val="3848909689"/>
              </p:ext>
            </p:extLst>
          </p:nvPr>
        </p:nvGraphicFramePr>
        <p:xfrm>
          <a:off x="6921792" y="4778938"/>
          <a:ext cx="2097435" cy="1904325"/>
        </p:xfrm>
        <a:graphic>
          <a:graphicData uri="http://schemas.openxmlformats.org/presentationml/2006/ole">
            <mc:AlternateContent xmlns:mc="http://schemas.openxmlformats.org/markup-compatibility/2006">
              <mc:Choice xmlns:v="urn:schemas-microsoft-com:vml" Requires="v">
                <p:oleObj spid="_x0000_s2298" name="CorelPhotoPaint.Image.10" r:id="rId9" imgW="2239905" imgH="2032848" progId="">
                  <p:embed/>
                </p:oleObj>
              </mc:Choice>
              <mc:Fallback>
                <p:oleObj name="CorelPhotoPaint.Image.10" r:id="rId9" imgW="2239905" imgH="2032848" progId="">
                  <p:embed/>
                  <p:pic>
                    <p:nvPicPr>
                      <p:cNvPr id="125952" name="Object 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21792" y="4778938"/>
                        <a:ext cx="2097435" cy="1904325"/>
                      </a:xfrm>
                      <a:prstGeom prst="rect">
                        <a:avLst/>
                      </a:prstGeom>
                      <a:noFill/>
                      <a:ln>
                        <a:noFill/>
                      </a:ln>
                      <a:effectLst/>
                      <a:extLst/>
                    </p:spPr>
                  </p:pic>
                </p:oleObj>
              </mc:Fallback>
            </mc:AlternateContent>
          </a:graphicData>
        </a:graphic>
      </p:graphicFrame>
      <p:sp>
        <p:nvSpPr>
          <p:cNvPr id="28" name="Rectangle 3">
            <a:extLst>
              <a:ext uri="{FF2B5EF4-FFF2-40B4-BE49-F238E27FC236}">
                <a16:creationId xmlns:a16="http://schemas.microsoft.com/office/drawing/2014/main" id="{D1261DD6-9397-4398-8628-9B97ED75A2F3}"/>
              </a:ext>
            </a:extLst>
          </p:cNvPr>
          <p:cNvSpPr txBox="1">
            <a:spLocks noChangeArrowheads="1"/>
          </p:cNvSpPr>
          <p:nvPr/>
        </p:nvSpPr>
        <p:spPr bwMode="auto">
          <a:xfrm>
            <a:off x="156570" y="4760793"/>
            <a:ext cx="3265189" cy="1200329"/>
          </a:xfrm>
          <a:prstGeom prst="rect">
            <a:avLst/>
          </a:prstGeom>
          <a:noFill/>
          <a:ln>
            <a:miter lim="800000"/>
            <a:headEnd/>
            <a:tailEnd/>
          </a:ln>
        </p:spPr>
        <p:txBody>
          <a:bodyPr>
            <a:spAutoFit/>
          </a:bodyPr>
          <a:lstStyle>
            <a:defPPr>
              <a:defRPr lang="de-DE"/>
            </a:defPPr>
            <a:lvl1pPr>
              <a:spcBef>
                <a:spcPct val="0"/>
              </a:spcBef>
              <a:buNone/>
              <a:defRPr b="0" i="0">
                <a:latin typeface="Arial" pitchFamily="34" charset="0"/>
                <a:ea typeface="+mj-ea"/>
                <a:cs typeface="Arial" pitchFamily="34" charset="0"/>
              </a:defRPr>
            </a:lvl1pPr>
          </a:lstStyle>
          <a:p>
            <a:r>
              <a:rPr lang="de-DE" dirty="0"/>
              <a:t>Fronten zeichnen sich häufig durch erhöhte biologische Primärproduktion und reiches Tierleben aus. </a:t>
            </a:r>
          </a:p>
        </p:txBody>
      </p:sp>
    </p:spTree>
    <p:extLst>
      <p:ext uri="{BB962C8B-B14F-4D97-AF65-F5344CB8AC3E}">
        <p14:creationId xmlns:p14="http://schemas.microsoft.com/office/powerpoint/2010/main" val="227823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ox(out)">
                                      <p:cBhvr>
                                        <p:cTn id="7" dur="500"/>
                                        <p:tgtEl>
                                          <p:spTgt spid="54"/>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box(out)">
                                      <p:cBhvr>
                                        <p:cTn id="11" dur="500"/>
                                        <p:tgtEl>
                                          <p:spTgt spid="48"/>
                                        </p:tgtEl>
                                      </p:cBhvr>
                                    </p:animEffect>
                                  </p:childTnLst>
                                  <p:subTnLst>
                                    <p:set>
                                      <p:cBhvr override="childStyle">
                                        <p:cTn dur="1" fill="hold" display="0" masterRel="nextClick" afterEffect="1"/>
                                        <p:tgtEl>
                                          <p:spTgt spid="48"/>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box(out)">
                                      <p:cBhvr>
                                        <p:cTn id="16" dur="500"/>
                                        <p:tgtEl>
                                          <p:spTgt spid="55"/>
                                        </p:tgtEl>
                                      </p:cBhvr>
                                    </p:animEffect>
                                  </p:childTnLst>
                                </p:cTn>
                              </p:par>
                            </p:childTnLst>
                          </p:cTn>
                        </p:par>
                        <p:par>
                          <p:cTn id="17" fill="hold">
                            <p:stCondLst>
                              <p:cond delay="500"/>
                            </p:stCondLst>
                            <p:childTnLst>
                              <p:par>
                                <p:cTn id="18" presetID="4" presetClass="entr" presetSubtype="32" fill="hold" grpId="0" nodeType="after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box(out)">
                                      <p:cBhvr>
                                        <p:cTn id="20" dur="500"/>
                                        <p:tgtEl>
                                          <p:spTgt spid="49"/>
                                        </p:tgtEl>
                                      </p:cBhvr>
                                    </p:animEffect>
                                  </p:childTnLst>
                                  <p:subTnLst>
                                    <p:set>
                                      <p:cBhvr override="childStyle">
                                        <p:cTn dur="1" fill="hold" display="0" masterRel="nextClick" afterEffect="1"/>
                                        <p:tgtEl>
                                          <p:spTgt spid="49"/>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box(out)">
                                      <p:cBhvr>
                                        <p:cTn id="25" dur="500"/>
                                        <p:tgtEl>
                                          <p:spTgt spid="56"/>
                                        </p:tgtEl>
                                      </p:cBhvr>
                                    </p:animEffect>
                                  </p:childTnLst>
                                </p:cTn>
                              </p:par>
                            </p:childTnLst>
                          </p:cTn>
                        </p:par>
                        <p:par>
                          <p:cTn id="26" fill="hold">
                            <p:stCondLst>
                              <p:cond delay="500"/>
                            </p:stCondLst>
                            <p:childTnLst>
                              <p:par>
                                <p:cTn id="27" presetID="4" presetClass="entr" presetSubtype="32" fill="hold" grpId="0" nodeType="afterEffect">
                                  <p:stCondLst>
                                    <p:cond delay="0"/>
                                  </p:stCondLst>
                                  <p:childTnLst>
                                    <p:set>
                                      <p:cBhvr>
                                        <p:cTn id="28" dur="1" fill="hold">
                                          <p:stCondLst>
                                            <p:cond delay="0"/>
                                          </p:stCondLst>
                                        </p:cTn>
                                        <p:tgtEl>
                                          <p:spTgt spid="50"/>
                                        </p:tgtEl>
                                        <p:attrNameLst>
                                          <p:attrName>style.visibility</p:attrName>
                                        </p:attrNameLst>
                                      </p:cBhvr>
                                      <p:to>
                                        <p:strVal val="visible"/>
                                      </p:to>
                                    </p:set>
                                    <p:animEffect transition="in" filter="box(out)">
                                      <p:cBhvr>
                                        <p:cTn id="29" dur="500"/>
                                        <p:tgtEl>
                                          <p:spTgt spid="50"/>
                                        </p:tgtEl>
                                      </p:cBhvr>
                                    </p:animEffect>
                                  </p:childTnLst>
                                  <p:subTnLst>
                                    <p:set>
                                      <p:cBhvr override="childStyle">
                                        <p:cTn dur="1" fill="hold" display="0" masterRel="nextClick" afterEffect="1"/>
                                        <p:tgtEl>
                                          <p:spTgt spid="50"/>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4" presetClass="entr" presetSubtype="32" fill="hold" grpId="0"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box(out)">
                                      <p:cBhvr>
                                        <p:cTn id="34" dur="500"/>
                                        <p:tgtEl>
                                          <p:spTgt spid="57"/>
                                        </p:tgtEl>
                                      </p:cBhvr>
                                    </p:animEffect>
                                  </p:childTnLst>
                                </p:cTn>
                              </p:par>
                            </p:childTnLst>
                          </p:cTn>
                        </p:par>
                        <p:par>
                          <p:cTn id="35" fill="hold">
                            <p:stCondLst>
                              <p:cond delay="500"/>
                            </p:stCondLst>
                            <p:childTnLst>
                              <p:par>
                                <p:cTn id="36" presetID="4" presetClass="entr" presetSubtype="32" fill="hold" grpId="0" nodeType="after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box(out)">
                                      <p:cBhvr>
                                        <p:cTn id="38" dur="500"/>
                                        <p:tgtEl>
                                          <p:spTgt spid="51"/>
                                        </p:tgtEl>
                                      </p:cBhvr>
                                    </p:animEffect>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4" presetClass="entr" presetSubtype="32"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box(out)">
                                      <p:cBhvr>
                                        <p:cTn id="43" dur="500"/>
                                        <p:tgtEl>
                                          <p:spTgt spid="58"/>
                                        </p:tgtEl>
                                      </p:cBhvr>
                                    </p:animEffect>
                                  </p:childTnLst>
                                </p:cTn>
                              </p:par>
                            </p:childTnLst>
                          </p:cTn>
                        </p:par>
                        <p:par>
                          <p:cTn id="44" fill="hold">
                            <p:stCondLst>
                              <p:cond delay="500"/>
                            </p:stCondLst>
                            <p:childTnLst>
                              <p:par>
                                <p:cTn id="45" presetID="4" presetClass="entr" presetSubtype="32" fill="hold" grpId="0" nodeType="after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box(out)">
                                      <p:cBhvr>
                                        <p:cTn id="47" dur="500"/>
                                        <p:tgtEl>
                                          <p:spTgt spid="52"/>
                                        </p:tgtEl>
                                      </p:cBhvr>
                                    </p:animEffec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box(out)">
                                      <p:cBhvr>
                                        <p:cTn id="52" dur="500"/>
                                        <p:tgtEl>
                                          <p:spTgt spid="59"/>
                                        </p:tgtEl>
                                      </p:cBhvr>
                                    </p:animEffect>
                                  </p:childTnLst>
                                </p:cTn>
                              </p:par>
                            </p:childTnLst>
                          </p:cTn>
                        </p:par>
                        <p:par>
                          <p:cTn id="53" fill="hold">
                            <p:stCondLst>
                              <p:cond delay="500"/>
                            </p:stCondLst>
                            <p:childTnLst>
                              <p:par>
                                <p:cTn id="54" presetID="4" presetClass="entr" presetSubtype="32" fill="hold" grpId="0" nodeType="after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box(out)">
                                      <p:cBhvr>
                                        <p:cTn id="56" dur="500"/>
                                        <p:tgtEl>
                                          <p:spTgt spid="53"/>
                                        </p:tgtEl>
                                      </p:cBhvr>
                                    </p:animEffect>
                                  </p:childTnLst>
                                  <p:subTnLst>
                                    <p:set>
                                      <p:cBhvr override="childStyle">
                                        <p:cTn dur="1" fill="hold" display="0" masterRel="nextClick" afterEffect="1"/>
                                        <p:tgtEl>
                                          <p:spTgt spid="5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utoUpdateAnimBg="0"/>
      <p:bldP spid="49" grpId="0" autoUpdateAnimBg="0"/>
      <p:bldP spid="50" grpId="0" autoUpdateAnimBg="0"/>
      <p:bldP spid="51" grpId="0" autoUpdateAnimBg="0"/>
      <p:bldP spid="52" grpId="0" autoUpdateAnimBg="0"/>
      <p:bldP spid="53" grpId="0" autoUpdateAnimBg="0"/>
      <p:bldP spid="54" grpId="0" autoUpdateAnimBg="0"/>
      <p:bldP spid="55" grpId="0" autoUpdateAnimBg="0"/>
      <p:bldP spid="56" grpId="0" autoUpdateAnimBg="0"/>
      <p:bldP spid="57" grpId="0" autoUpdateAnimBg="0"/>
      <p:bldP spid="58" grpId="0" autoUpdateAnimBg="0"/>
      <p:bldP spid="59"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3" descr="Polarstern Atkabucht0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317"/>
            <a:ext cx="9144000" cy="6858000"/>
          </a:xfrm>
          <a:prstGeom prst="rect">
            <a:avLst/>
          </a:prstGeom>
        </p:spPr>
      </p:pic>
      <p:sp>
        <p:nvSpPr>
          <p:cNvPr id="6" name="Rechteck 5"/>
          <p:cNvSpPr/>
          <p:nvPr/>
        </p:nvSpPr>
        <p:spPr>
          <a:xfrm>
            <a:off x="0" y="4777865"/>
            <a:ext cx="9144000" cy="1077218"/>
          </a:xfrm>
          <a:prstGeom prst="rect">
            <a:avLst/>
          </a:prstGeom>
          <a:solidFill>
            <a:schemeClr val="bg1">
              <a:alpha val="74000"/>
            </a:schemeClr>
          </a:solidFill>
        </p:spPr>
        <p:txBody>
          <a:bodyPr wrap="square">
            <a:spAutoFit/>
          </a:bodyPr>
          <a:lstStyle/>
          <a:p>
            <a:pPr algn="ctr"/>
            <a:r>
              <a:rPr lang="de-DE" sz="2800">
                <a:solidFill>
                  <a:srgbClr val="0070C0"/>
                </a:solidFill>
                <a:latin typeface="Arial" charset="0"/>
              </a:rPr>
              <a:t>Online Präsentation</a:t>
            </a:r>
            <a:endParaRPr lang="de-DE" sz="2800" dirty="0">
              <a:solidFill>
                <a:srgbClr val="0070C0"/>
              </a:solidFill>
              <a:latin typeface="Arial" charset="0"/>
            </a:endParaRPr>
          </a:p>
          <a:p>
            <a:pPr algn="ctr"/>
            <a:r>
              <a:rPr lang="de-DE" sz="3600" b="1" dirty="0">
                <a:solidFill>
                  <a:srgbClr val="0070C0"/>
                </a:solidFill>
                <a:latin typeface="Arial" charset="0"/>
              </a:rPr>
              <a:t>Lebensraum Antarktis *</a:t>
            </a:r>
            <a:endParaRPr lang="en-US" sz="3600" b="1" dirty="0">
              <a:solidFill>
                <a:srgbClr val="0070C0"/>
              </a:solidFill>
              <a:latin typeface="Arial" charset="0"/>
            </a:endParaRPr>
          </a:p>
        </p:txBody>
      </p:sp>
      <p:sp>
        <p:nvSpPr>
          <p:cNvPr id="8" name="Rechteck 7"/>
          <p:cNvSpPr/>
          <p:nvPr/>
        </p:nvSpPr>
        <p:spPr>
          <a:xfrm>
            <a:off x="0" y="5995713"/>
            <a:ext cx="9144000" cy="584775"/>
          </a:xfrm>
          <a:prstGeom prst="rect">
            <a:avLst/>
          </a:prstGeom>
        </p:spPr>
        <p:txBody>
          <a:bodyPr wrap="square">
            <a:spAutoFit/>
          </a:bodyPr>
          <a:lstStyle/>
          <a:p>
            <a:pPr marL="271463" indent="-271463" algn="ctr"/>
            <a:r>
              <a:rPr lang="de-DE" sz="1600" b="1" dirty="0">
                <a:solidFill>
                  <a:srgbClr val="0070C0"/>
                </a:solidFill>
                <a:latin typeface="Arial" charset="0"/>
              </a:rPr>
              <a:t>*	Mit Dank an alle Vortragenden vergangener Seminare "</a:t>
            </a:r>
            <a:r>
              <a:rPr lang="de-DE" sz="1600" b="1" i="1" dirty="0">
                <a:solidFill>
                  <a:srgbClr val="0070C0"/>
                </a:solidFill>
                <a:latin typeface="Arial" charset="0"/>
              </a:rPr>
              <a:t>Umweltschutz in der Antarktis</a:t>
            </a:r>
            <a:r>
              <a:rPr lang="de-DE" sz="1600" b="1" dirty="0">
                <a:solidFill>
                  <a:srgbClr val="0070C0"/>
                </a:solidFill>
                <a:latin typeface="Arial" charset="0"/>
              </a:rPr>
              <a:t>" für die Bereitstellung von Fotos, Abbildungen und Grafiken. </a:t>
            </a:r>
          </a:p>
        </p:txBody>
      </p:sp>
      <p:pic>
        <p:nvPicPr>
          <p:cNvPr id="2" name="Grafik 1">
            <a:extLst>
              <a:ext uri="{FF2B5EF4-FFF2-40B4-BE49-F238E27FC236}">
                <a16:creationId xmlns:a16="http://schemas.microsoft.com/office/drawing/2014/main" id="{4A669098-F6B5-4021-B23C-65D5167977B7}"/>
              </a:ext>
            </a:extLst>
          </p:cNvPr>
          <p:cNvPicPr>
            <a:picLocks noChangeAspect="1"/>
          </p:cNvPicPr>
          <p:nvPr/>
        </p:nvPicPr>
        <p:blipFill>
          <a:blip r:embed="rId4"/>
          <a:stretch>
            <a:fillRect/>
          </a:stretch>
        </p:blipFill>
        <p:spPr>
          <a:xfrm>
            <a:off x="1" y="12318"/>
            <a:ext cx="2102068" cy="1051034"/>
          </a:xfrm>
          <a:prstGeom prst="rect">
            <a:avLst/>
          </a:prstGeom>
        </p:spPr>
      </p:pic>
      <p:pic>
        <p:nvPicPr>
          <p:cNvPr id="10" name="Grafik 9">
            <a:extLst>
              <a:ext uri="{FF2B5EF4-FFF2-40B4-BE49-F238E27FC236}">
                <a16:creationId xmlns:a16="http://schemas.microsoft.com/office/drawing/2014/main" id="{C1FAAA01-AA72-4957-8DAA-BB1E7317BA19}"/>
              </a:ext>
            </a:extLst>
          </p:cNvPr>
          <p:cNvPicPr>
            <a:picLocks noChangeAspect="1"/>
          </p:cNvPicPr>
          <p:nvPr/>
        </p:nvPicPr>
        <p:blipFill>
          <a:blip r:embed="rId5"/>
          <a:stretch>
            <a:fillRect/>
          </a:stretch>
        </p:blipFill>
        <p:spPr>
          <a:xfrm>
            <a:off x="3109167" y="-12317"/>
            <a:ext cx="6034834" cy="1077218"/>
          </a:xfrm>
          <a:prstGeom prst="rect">
            <a:avLst/>
          </a:prstGeom>
        </p:spPr>
      </p:pic>
    </p:spTree>
    <p:extLst>
      <p:ext uri="{BB962C8B-B14F-4D97-AF65-F5344CB8AC3E}">
        <p14:creationId xmlns:p14="http://schemas.microsoft.com/office/powerpoint/2010/main" val="1970256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Ozeanographie</a:t>
            </a:r>
            <a:endParaRPr lang="en-GB" sz="2000" dirty="0">
              <a:solidFill>
                <a:srgbClr val="004378"/>
              </a:solidFill>
            </a:endParaRPr>
          </a:p>
        </p:txBody>
      </p:sp>
      <p:sp>
        <p:nvSpPr>
          <p:cNvPr id="29" name="Rectangle 6">
            <a:extLst>
              <a:ext uri="{FF2B5EF4-FFF2-40B4-BE49-F238E27FC236}">
                <a16:creationId xmlns:a16="http://schemas.microsoft.com/office/drawing/2014/main" id="{9F166079-7D49-4ABB-BF02-6660A8DB03F5}"/>
              </a:ext>
            </a:extLst>
          </p:cNvPr>
          <p:cNvSpPr txBox="1">
            <a:spLocks noChangeArrowheads="1"/>
          </p:cNvSpPr>
          <p:nvPr/>
        </p:nvSpPr>
        <p:spPr bwMode="auto">
          <a:xfrm>
            <a:off x="4191698" y="1254350"/>
            <a:ext cx="4761186" cy="97358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2400" b="0" dirty="0">
                <a:solidFill>
                  <a:schemeClr val="tx1"/>
                </a:solidFill>
                <a:latin typeface="Arial" pitchFamily="34" charset="0"/>
                <a:cs typeface="Arial" pitchFamily="34" charset="0"/>
              </a:rPr>
              <a:t>Dichtes Bodenwasser sinkt entlang des Kontinentalhangs ab</a:t>
            </a:r>
          </a:p>
        </p:txBody>
      </p:sp>
      <p:pic>
        <p:nvPicPr>
          <p:cNvPr id="6" name="Grafik 1">
            <a:extLst>
              <a:ext uri="{FF2B5EF4-FFF2-40B4-BE49-F238E27FC236}">
                <a16:creationId xmlns:a16="http://schemas.microsoft.com/office/drawing/2014/main" id="{9A882CB7-2FA1-41A4-9C0E-8D579C12796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1337" y="3169903"/>
            <a:ext cx="5810287" cy="345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4">
            <a:extLst>
              <a:ext uri="{FF2B5EF4-FFF2-40B4-BE49-F238E27FC236}">
                <a16:creationId xmlns:a16="http://schemas.microsoft.com/office/drawing/2014/main" id="{E94B5739-3A0B-4D4F-A37F-25176C93CA7C}"/>
              </a:ext>
            </a:extLst>
          </p:cNvPr>
          <p:cNvSpPr txBox="1">
            <a:spLocks noChangeArrowheads="1"/>
          </p:cNvSpPr>
          <p:nvPr/>
        </p:nvSpPr>
        <p:spPr bwMode="auto">
          <a:xfrm>
            <a:off x="2198678" y="6372880"/>
            <a:ext cx="254428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de-DE" altLang="de-DE" sz="1050" i="1" dirty="0"/>
              <a:t>Source: Rahmstorf et al., Nature (2002)</a:t>
            </a:r>
          </a:p>
        </p:txBody>
      </p:sp>
      <p:sp>
        <p:nvSpPr>
          <p:cNvPr id="9" name="Textfeld 4">
            <a:extLst>
              <a:ext uri="{FF2B5EF4-FFF2-40B4-BE49-F238E27FC236}">
                <a16:creationId xmlns:a16="http://schemas.microsoft.com/office/drawing/2014/main" id="{6A25229E-0A44-43AD-8B27-3755A7C048A9}"/>
              </a:ext>
            </a:extLst>
          </p:cNvPr>
          <p:cNvSpPr txBox="1">
            <a:spLocks noChangeArrowheads="1"/>
          </p:cNvSpPr>
          <p:nvPr/>
        </p:nvSpPr>
        <p:spPr bwMode="auto">
          <a:xfrm>
            <a:off x="85169" y="4123268"/>
            <a:ext cx="2866536" cy="10156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de-DE" altLang="de-DE" sz="2000" dirty="0"/>
              <a:t>Das treibt wie eine Pumpe die Strömungen in allen Weltmeeren an</a:t>
            </a:r>
          </a:p>
        </p:txBody>
      </p:sp>
      <p:pic>
        <p:nvPicPr>
          <p:cNvPr id="30" name="Picture 4" descr="Vortrag10.jpeg                                                 0000F9ABClaudia's G4                   ABA78158:">
            <a:extLst>
              <a:ext uri="{FF2B5EF4-FFF2-40B4-BE49-F238E27FC236}">
                <a16:creationId xmlns:a16="http://schemas.microsoft.com/office/drawing/2014/main" id="{BC70561C-70FC-4E57-8EEF-963147F929C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169" y="810197"/>
            <a:ext cx="3763549" cy="2701577"/>
          </a:xfrm>
          <a:prstGeom prst="rect">
            <a:avLst/>
          </a:prstGeom>
          <a:noFill/>
          <a:ln w="9525">
            <a:noFill/>
            <a:miter lim="800000"/>
            <a:headEnd/>
            <a:tailEnd/>
          </a:ln>
        </p:spPr>
      </p:pic>
      <p:sp>
        <p:nvSpPr>
          <p:cNvPr id="10" name="Textfeld 9">
            <a:extLst>
              <a:ext uri="{FF2B5EF4-FFF2-40B4-BE49-F238E27FC236}">
                <a16:creationId xmlns:a16="http://schemas.microsoft.com/office/drawing/2014/main" id="{374B8DAE-0959-49C9-9105-8BEB35ABEB53}"/>
              </a:ext>
            </a:extLst>
          </p:cNvPr>
          <p:cNvSpPr txBox="1"/>
          <p:nvPr/>
        </p:nvSpPr>
        <p:spPr>
          <a:xfrm>
            <a:off x="2198678" y="2939070"/>
            <a:ext cx="1714294" cy="461665"/>
          </a:xfrm>
          <a:prstGeom prst="rect">
            <a:avLst/>
          </a:prstGeom>
          <a:noFill/>
        </p:spPr>
        <p:txBody>
          <a:bodyPr wrap="square" rtlCol="0">
            <a:spAutoFit/>
          </a:bodyPr>
          <a:lstStyle/>
          <a:p>
            <a:r>
              <a:rPr lang="de-DE" sz="1200" dirty="0">
                <a:solidFill>
                  <a:schemeClr val="bg1"/>
                </a:solidFill>
                <a:latin typeface="Arial" pitchFamily="34" charset="0"/>
                <a:cs typeface="Arial" pitchFamily="34" charset="0"/>
              </a:rPr>
              <a:t>Antarktisches Boden-</a:t>
            </a:r>
          </a:p>
          <a:p>
            <a:r>
              <a:rPr lang="de-DE" sz="1200" dirty="0" err="1">
                <a:solidFill>
                  <a:schemeClr val="bg1"/>
                </a:solidFill>
                <a:latin typeface="Arial" pitchFamily="34" charset="0"/>
                <a:cs typeface="Arial" pitchFamily="34" charset="0"/>
              </a:rPr>
              <a:t>wasser</a:t>
            </a:r>
            <a:r>
              <a:rPr lang="de-DE" sz="1200" dirty="0">
                <a:solidFill>
                  <a:schemeClr val="bg1"/>
                </a:solidFill>
                <a:latin typeface="Arial" pitchFamily="34" charset="0"/>
                <a:cs typeface="Arial" pitchFamily="34" charset="0"/>
              </a:rPr>
              <a:t> (AABW)</a:t>
            </a:r>
          </a:p>
        </p:txBody>
      </p:sp>
      <p:pic>
        <p:nvPicPr>
          <p:cNvPr id="11" name="Grafik 10">
            <a:extLst>
              <a:ext uri="{FF2B5EF4-FFF2-40B4-BE49-F238E27FC236}">
                <a16:creationId xmlns:a16="http://schemas.microsoft.com/office/drawing/2014/main" id="{B08EFC03-C065-4403-AB89-2A1EB968887F}"/>
              </a:ext>
            </a:extLst>
          </p:cNvPr>
          <p:cNvPicPr>
            <a:picLocks noChangeAspect="1"/>
          </p:cNvPicPr>
          <p:nvPr/>
        </p:nvPicPr>
        <p:blipFill>
          <a:blip r:embed="rId5"/>
          <a:stretch>
            <a:fillRect/>
          </a:stretch>
        </p:blipFill>
        <p:spPr>
          <a:xfrm>
            <a:off x="5559665" y="218282"/>
            <a:ext cx="1130163" cy="565082"/>
          </a:xfrm>
          <a:prstGeom prst="rect">
            <a:avLst/>
          </a:prstGeom>
        </p:spPr>
      </p:pic>
    </p:spTree>
    <p:extLst>
      <p:ext uri="{BB962C8B-B14F-4D97-AF65-F5344CB8AC3E}">
        <p14:creationId xmlns:p14="http://schemas.microsoft.com/office/powerpoint/2010/main" val="2235363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791149" cy="400110"/>
          </a:xfrm>
          <a:prstGeom prst="rect">
            <a:avLst/>
          </a:prstGeom>
        </p:spPr>
        <p:txBody>
          <a:bodyPr wrap="none">
            <a:spAutoFit/>
          </a:bodyPr>
          <a:lstStyle/>
          <a:p>
            <a:pPr>
              <a:spcBef>
                <a:spcPts val="1800"/>
              </a:spcBef>
            </a:pPr>
            <a:r>
              <a:rPr lang="de-DE" sz="2000" b="1" u="sng" dirty="0">
                <a:solidFill>
                  <a:srgbClr val="004378"/>
                </a:solidFill>
                <a:ea typeface="ＭＳ Ｐゴシック" pitchFamily="84" charset="-128"/>
              </a:rPr>
              <a:t>Klimawissenschaften</a:t>
            </a:r>
          </a:p>
        </p:txBody>
      </p:sp>
      <p:pic>
        <p:nvPicPr>
          <p:cNvPr id="14" name="Grafik 13">
            <a:extLst>
              <a:ext uri="{FF2B5EF4-FFF2-40B4-BE49-F238E27FC236}">
                <a16:creationId xmlns:a16="http://schemas.microsoft.com/office/drawing/2014/main" id="{89D50493-EA7D-4336-A540-EBC1188B6D02}"/>
              </a:ext>
            </a:extLst>
          </p:cNvPr>
          <p:cNvPicPr>
            <a:picLocks noChangeAspect="1"/>
          </p:cNvPicPr>
          <p:nvPr/>
        </p:nvPicPr>
        <p:blipFill>
          <a:blip r:embed="rId3"/>
          <a:stretch>
            <a:fillRect/>
          </a:stretch>
        </p:blipFill>
        <p:spPr>
          <a:xfrm>
            <a:off x="4014155" y="1667665"/>
            <a:ext cx="4735966" cy="3099454"/>
          </a:xfrm>
          <a:prstGeom prst="rect">
            <a:avLst/>
          </a:prstGeom>
        </p:spPr>
      </p:pic>
      <p:pic>
        <p:nvPicPr>
          <p:cNvPr id="11" name="Grafik 10">
            <a:extLst>
              <a:ext uri="{FF2B5EF4-FFF2-40B4-BE49-F238E27FC236}">
                <a16:creationId xmlns:a16="http://schemas.microsoft.com/office/drawing/2014/main" id="{DAFCF67E-DE3D-4992-ABB8-66F3FD88AC9B}"/>
              </a:ext>
            </a:extLst>
          </p:cNvPr>
          <p:cNvPicPr>
            <a:picLocks noChangeAspect="1"/>
          </p:cNvPicPr>
          <p:nvPr/>
        </p:nvPicPr>
        <p:blipFill>
          <a:blip r:embed="rId4"/>
          <a:stretch>
            <a:fillRect/>
          </a:stretch>
        </p:blipFill>
        <p:spPr>
          <a:xfrm>
            <a:off x="6857994" y="708224"/>
            <a:ext cx="1130163" cy="565082"/>
          </a:xfrm>
          <a:prstGeom prst="rect">
            <a:avLst/>
          </a:prstGeom>
        </p:spPr>
      </p:pic>
    </p:spTree>
    <p:extLst>
      <p:ext uri="{BB962C8B-B14F-4D97-AF65-F5344CB8AC3E}">
        <p14:creationId xmlns:p14="http://schemas.microsoft.com/office/powerpoint/2010/main" val="1540518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Klimawissenschaften</a:t>
            </a:r>
            <a:endParaRPr lang="en-GB" sz="2000" dirty="0">
              <a:solidFill>
                <a:srgbClr val="004378"/>
              </a:solidFill>
            </a:endParaRPr>
          </a:p>
        </p:txBody>
      </p:sp>
      <p:pic>
        <p:nvPicPr>
          <p:cNvPr id="25" name="Grafik 24">
            <a:extLst>
              <a:ext uri="{FF2B5EF4-FFF2-40B4-BE49-F238E27FC236}">
                <a16:creationId xmlns:a16="http://schemas.microsoft.com/office/drawing/2014/main" id="{369BB463-48E8-4BE7-AA64-EC8EBB80874F}"/>
              </a:ext>
            </a:extLst>
          </p:cNvPr>
          <p:cNvPicPr>
            <a:picLocks noChangeAspect="1"/>
          </p:cNvPicPr>
          <p:nvPr/>
        </p:nvPicPr>
        <p:blipFill>
          <a:blip r:embed="rId3"/>
          <a:stretch>
            <a:fillRect/>
          </a:stretch>
        </p:blipFill>
        <p:spPr>
          <a:xfrm>
            <a:off x="5633238" y="174737"/>
            <a:ext cx="1130163" cy="565082"/>
          </a:xfrm>
          <a:prstGeom prst="rect">
            <a:avLst/>
          </a:prstGeom>
        </p:spPr>
      </p:pic>
      <p:sp>
        <p:nvSpPr>
          <p:cNvPr id="2" name="Rechteck 1">
            <a:extLst>
              <a:ext uri="{FF2B5EF4-FFF2-40B4-BE49-F238E27FC236}">
                <a16:creationId xmlns:a16="http://schemas.microsoft.com/office/drawing/2014/main" id="{B9EA1706-2EDD-43C3-94E5-E4B7202A5803}"/>
              </a:ext>
            </a:extLst>
          </p:cNvPr>
          <p:cNvSpPr/>
          <p:nvPr/>
        </p:nvSpPr>
        <p:spPr>
          <a:xfrm>
            <a:off x="205749" y="1597974"/>
            <a:ext cx="4026617" cy="1015663"/>
          </a:xfrm>
          <a:prstGeom prst="rect">
            <a:avLst/>
          </a:prstGeom>
        </p:spPr>
        <p:txBody>
          <a:bodyPr wrap="square">
            <a:spAutoFit/>
          </a:bodyPr>
          <a:lstStyle/>
          <a:p>
            <a:pPr marL="2420938" indent="-2420938">
              <a:spcBef>
                <a:spcPts val="1200"/>
              </a:spcBef>
            </a:pPr>
            <a:r>
              <a:rPr lang="de-DE" b="1" dirty="0"/>
              <a:t>kältester Ort der Erde	</a:t>
            </a:r>
            <a:endParaRPr lang="de-DE" sz="1600" dirty="0"/>
          </a:p>
          <a:p>
            <a:pPr>
              <a:spcBef>
                <a:spcPts val="1200"/>
              </a:spcBef>
            </a:pPr>
            <a:r>
              <a:rPr lang="de-DE" sz="1600" dirty="0"/>
              <a:t>-</a:t>
            </a:r>
            <a:r>
              <a:rPr lang="de-DE" sz="1600" dirty="0" err="1"/>
              <a:t>89,2°C</a:t>
            </a:r>
            <a:r>
              <a:rPr lang="de-DE" sz="1600" dirty="0"/>
              <a:t> am 21. Juli 1983 an der russischen Station </a:t>
            </a:r>
            <a:r>
              <a:rPr lang="de-DE" sz="1600" dirty="0" err="1"/>
              <a:t>Vostok</a:t>
            </a:r>
            <a:endParaRPr lang="de-DE" sz="1600" dirty="0"/>
          </a:p>
        </p:txBody>
      </p:sp>
      <p:sp>
        <p:nvSpPr>
          <p:cNvPr id="4" name="Rechteck 3">
            <a:extLst>
              <a:ext uri="{FF2B5EF4-FFF2-40B4-BE49-F238E27FC236}">
                <a16:creationId xmlns:a16="http://schemas.microsoft.com/office/drawing/2014/main" id="{7AC92B12-E6F7-417A-9662-C86C3DE53A6B}"/>
              </a:ext>
            </a:extLst>
          </p:cNvPr>
          <p:cNvSpPr/>
          <p:nvPr/>
        </p:nvSpPr>
        <p:spPr>
          <a:xfrm>
            <a:off x="189641" y="842447"/>
            <a:ext cx="1740605" cy="369332"/>
          </a:xfrm>
          <a:prstGeom prst="rect">
            <a:avLst/>
          </a:prstGeom>
        </p:spPr>
        <p:txBody>
          <a:bodyPr wrap="none">
            <a:spAutoFit/>
          </a:bodyPr>
          <a:lstStyle/>
          <a:p>
            <a:r>
              <a:rPr lang="de-DE" b="1" dirty="0"/>
              <a:t>Die Antarktis:</a:t>
            </a:r>
            <a:endParaRPr lang="de-DE" dirty="0"/>
          </a:p>
        </p:txBody>
      </p:sp>
      <p:pic>
        <p:nvPicPr>
          <p:cNvPr id="26" name="Grafik 25">
            <a:extLst>
              <a:ext uri="{FF2B5EF4-FFF2-40B4-BE49-F238E27FC236}">
                <a16:creationId xmlns:a16="http://schemas.microsoft.com/office/drawing/2014/main" id="{F0E89CBD-FF12-49BF-A18A-22C29893B6FB}"/>
              </a:ext>
            </a:extLst>
          </p:cNvPr>
          <p:cNvPicPr>
            <a:picLocks noChangeAspect="1"/>
          </p:cNvPicPr>
          <p:nvPr/>
        </p:nvPicPr>
        <p:blipFill>
          <a:blip r:embed="rId4"/>
          <a:stretch>
            <a:fillRect/>
          </a:stretch>
        </p:blipFill>
        <p:spPr>
          <a:xfrm>
            <a:off x="3744380" y="1680465"/>
            <a:ext cx="3184186" cy="2953751"/>
          </a:xfrm>
          <a:prstGeom prst="rect">
            <a:avLst/>
          </a:prstGeom>
        </p:spPr>
      </p:pic>
      <p:sp>
        <p:nvSpPr>
          <p:cNvPr id="3" name="Rechteck 2">
            <a:extLst>
              <a:ext uri="{FF2B5EF4-FFF2-40B4-BE49-F238E27FC236}">
                <a16:creationId xmlns:a16="http://schemas.microsoft.com/office/drawing/2014/main" id="{1F7A50CF-2342-475B-8B26-2B27DE2D5657}"/>
              </a:ext>
            </a:extLst>
          </p:cNvPr>
          <p:cNvSpPr/>
          <p:nvPr/>
        </p:nvSpPr>
        <p:spPr>
          <a:xfrm>
            <a:off x="164489" y="5031159"/>
            <a:ext cx="8815022" cy="1631216"/>
          </a:xfrm>
          <a:prstGeom prst="rect">
            <a:avLst/>
          </a:prstGeom>
        </p:spPr>
        <p:txBody>
          <a:bodyPr wrap="square">
            <a:spAutoFit/>
          </a:bodyPr>
          <a:lstStyle/>
          <a:p>
            <a:pPr marL="3500438" indent="-3500438">
              <a:spcBef>
                <a:spcPts val="1200"/>
              </a:spcBef>
            </a:pPr>
            <a:r>
              <a:rPr lang="de-DE" b="1" dirty="0"/>
              <a:t>trockenster Kontinent der Erde	</a:t>
            </a:r>
            <a:r>
              <a:rPr lang="de-DE" dirty="0"/>
              <a:t>Es fällt sehr wenig Schnee oder Regen, allerdings schmilzt die geringe Niederschlagsmenge wegen der Kälte nicht.</a:t>
            </a:r>
          </a:p>
          <a:p>
            <a:pPr marL="3500438" indent="-3500438">
              <a:spcBef>
                <a:spcPts val="1200"/>
              </a:spcBef>
            </a:pPr>
            <a:r>
              <a:rPr lang="de-DE" b="1" dirty="0"/>
              <a:t>windigster Kontinent der Erde	</a:t>
            </a:r>
            <a:r>
              <a:rPr lang="de-DE" dirty="0"/>
              <a:t>Ostwinde entlang der antarktischen Küste bis 327 km/h</a:t>
            </a:r>
          </a:p>
        </p:txBody>
      </p:sp>
    </p:spTree>
    <p:extLst>
      <p:ext uri="{BB962C8B-B14F-4D97-AF65-F5344CB8AC3E}">
        <p14:creationId xmlns:p14="http://schemas.microsoft.com/office/powerpoint/2010/main" val="1826515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Klimawissenschaften</a:t>
            </a:r>
            <a:endParaRPr lang="en-GB" sz="2000" dirty="0">
              <a:solidFill>
                <a:srgbClr val="004378"/>
              </a:solidFill>
            </a:endParaRPr>
          </a:p>
        </p:txBody>
      </p:sp>
      <p:pic>
        <p:nvPicPr>
          <p:cNvPr id="2" name="Grafik 1">
            <a:extLst>
              <a:ext uri="{FF2B5EF4-FFF2-40B4-BE49-F238E27FC236}">
                <a16:creationId xmlns:a16="http://schemas.microsoft.com/office/drawing/2014/main" id="{8EF0CCBB-3406-4A89-96E0-736D436191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35470" y="3675294"/>
            <a:ext cx="4808530" cy="3182706"/>
          </a:xfrm>
          <a:prstGeom prst="rect">
            <a:avLst/>
          </a:prstGeom>
        </p:spPr>
      </p:pic>
      <p:sp>
        <p:nvSpPr>
          <p:cNvPr id="5" name="CustomShape 1">
            <a:extLst>
              <a:ext uri="{FF2B5EF4-FFF2-40B4-BE49-F238E27FC236}">
                <a16:creationId xmlns:a16="http://schemas.microsoft.com/office/drawing/2014/main" id="{997B95EE-993B-4BB3-B1DD-931D9DC7A8FA}"/>
              </a:ext>
            </a:extLst>
          </p:cNvPr>
          <p:cNvSpPr/>
          <p:nvPr/>
        </p:nvSpPr>
        <p:spPr>
          <a:xfrm>
            <a:off x="168496" y="723642"/>
            <a:ext cx="7204631" cy="4322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r>
              <a:rPr lang="en-GB" sz="1600" b="1" dirty="0">
                <a:solidFill>
                  <a:srgbClr val="404040"/>
                </a:solidFill>
                <a:ea typeface="DejaVu Sans"/>
              </a:rPr>
              <a:t>Die </a:t>
            </a:r>
            <a:r>
              <a:rPr lang="en-GB" sz="1600" b="1" dirty="0" err="1">
                <a:solidFill>
                  <a:srgbClr val="404040"/>
                </a:solidFill>
                <a:ea typeface="DejaVu Sans"/>
              </a:rPr>
              <a:t>Polargebiete</a:t>
            </a:r>
            <a:r>
              <a:rPr lang="en-GB" sz="1600" b="1" dirty="0">
                <a:solidFill>
                  <a:srgbClr val="404040"/>
                </a:solidFill>
                <a:ea typeface="DejaVu Sans"/>
              </a:rPr>
              <a:t> </a:t>
            </a:r>
            <a:r>
              <a:rPr lang="en-GB" sz="1600" b="1" dirty="0" err="1">
                <a:solidFill>
                  <a:srgbClr val="404040"/>
                </a:solidFill>
                <a:ea typeface="DejaVu Sans"/>
              </a:rPr>
              <a:t>sind</a:t>
            </a:r>
            <a:r>
              <a:rPr lang="en-GB" sz="1600" b="1" dirty="0">
                <a:solidFill>
                  <a:srgbClr val="404040"/>
                </a:solidFill>
                <a:ea typeface="DejaVu Sans"/>
              </a:rPr>
              <a:t> </a:t>
            </a:r>
            <a:r>
              <a:rPr lang="en-GB" sz="1600" b="1" dirty="0" err="1">
                <a:solidFill>
                  <a:srgbClr val="404040"/>
                </a:solidFill>
                <a:ea typeface="DejaVu Sans"/>
              </a:rPr>
              <a:t>Motoren</a:t>
            </a:r>
            <a:r>
              <a:rPr lang="en-GB" sz="1600" b="1" dirty="0">
                <a:solidFill>
                  <a:srgbClr val="404040"/>
                </a:solidFill>
                <a:ea typeface="DejaVu Sans"/>
              </a:rPr>
              <a:t> der </a:t>
            </a:r>
            <a:r>
              <a:rPr lang="en-GB" sz="1600" b="1" dirty="0" err="1">
                <a:solidFill>
                  <a:srgbClr val="404040"/>
                </a:solidFill>
                <a:ea typeface="DejaVu Sans"/>
              </a:rPr>
              <a:t>Zirkulation</a:t>
            </a:r>
            <a:r>
              <a:rPr lang="en-GB" sz="1600" b="1" dirty="0">
                <a:solidFill>
                  <a:srgbClr val="404040"/>
                </a:solidFill>
                <a:ea typeface="DejaVu Sans"/>
              </a:rPr>
              <a:t> in </a:t>
            </a:r>
            <a:r>
              <a:rPr lang="en-GB" sz="1600" b="1" dirty="0" err="1">
                <a:solidFill>
                  <a:srgbClr val="404040"/>
                </a:solidFill>
                <a:ea typeface="DejaVu Sans"/>
              </a:rPr>
              <a:t>Atmosphäre</a:t>
            </a:r>
            <a:r>
              <a:rPr lang="en-GB" sz="1600" b="1" dirty="0">
                <a:solidFill>
                  <a:srgbClr val="404040"/>
                </a:solidFill>
                <a:ea typeface="DejaVu Sans"/>
              </a:rPr>
              <a:t> und </a:t>
            </a:r>
            <a:r>
              <a:rPr lang="en-GB" sz="1600" b="1" dirty="0" err="1">
                <a:solidFill>
                  <a:srgbClr val="404040"/>
                </a:solidFill>
                <a:ea typeface="DejaVu Sans"/>
              </a:rPr>
              <a:t>Ozean</a:t>
            </a:r>
            <a:endParaRPr sz="1050" b="1" dirty="0"/>
          </a:p>
        </p:txBody>
      </p:sp>
      <p:pic>
        <p:nvPicPr>
          <p:cNvPr id="7" name="Grafik 6">
            <a:extLst>
              <a:ext uri="{FF2B5EF4-FFF2-40B4-BE49-F238E27FC236}">
                <a16:creationId xmlns:a16="http://schemas.microsoft.com/office/drawing/2014/main" id="{7D870E45-6E6A-419B-AF2F-8E87422E0E32}"/>
              </a:ext>
            </a:extLst>
          </p:cNvPr>
          <p:cNvPicPr>
            <a:picLocks noChangeAspect="1"/>
          </p:cNvPicPr>
          <p:nvPr/>
        </p:nvPicPr>
        <p:blipFill>
          <a:blip r:embed="rId4"/>
          <a:stretch>
            <a:fillRect/>
          </a:stretch>
        </p:blipFill>
        <p:spPr>
          <a:xfrm>
            <a:off x="5633238" y="192881"/>
            <a:ext cx="1130163" cy="565082"/>
          </a:xfrm>
          <a:prstGeom prst="rect">
            <a:avLst/>
          </a:prstGeom>
        </p:spPr>
      </p:pic>
      <p:pic>
        <p:nvPicPr>
          <p:cNvPr id="6" name="Grafik 3">
            <a:extLst>
              <a:ext uri="{FF2B5EF4-FFF2-40B4-BE49-F238E27FC236}">
                <a16:creationId xmlns:a16="http://schemas.microsoft.com/office/drawing/2014/main" id="{87687CC9-39E4-4C68-A995-0AD6AF8F768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1295" y="3897996"/>
            <a:ext cx="2534147" cy="1926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4">
            <a:extLst>
              <a:ext uri="{FF2B5EF4-FFF2-40B4-BE49-F238E27FC236}">
                <a16:creationId xmlns:a16="http://schemas.microsoft.com/office/drawing/2014/main" id="{4D3E06BB-86C8-4D96-883B-8E165DDED31A}"/>
              </a:ext>
            </a:extLst>
          </p:cNvPr>
          <p:cNvSpPr txBox="1">
            <a:spLocks noChangeArrowheads="1"/>
          </p:cNvSpPr>
          <p:nvPr/>
        </p:nvSpPr>
        <p:spPr bwMode="auto">
          <a:xfrm>
            <a:off x="217714" y="6254408"/>
            <a:ext cx="355309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de-DE" altLang="de-DE" sz="800" i="1" dirty="0"/>
              <a:t>Source: http://earthobservatory.nasa.gov/Features/CALIPSO/CALIPSO2.php</a:t>
            </a:r>
            <a:endParaRPr lang="de-DE" altLang="de-DE" sz="800" dirty="0"/>
          </a:p>
        </p:txBody>
      </p:sp>
      <p:grpSp>
        <p:nvGrpSpPr>
          <p:cNvPr id="9" name="Gruppierung 84">
            <a:extLst>
              <a:ext uri="{FF2B5EF4-FFF2-40B4-BE49-F238E27FC236}">
                <a16:creationId xmlns:a16="http://schemas.microsoft.com/office/drawing/2014/main" id="{307C35D2-8EE1-4788-946F-41D218305E62}"/>
              </a:ext>
            </a:extLst>
          </p:cNvPr>
          <p:cNvGrpSpPr>
            <a:grpSpLocks/>
          </p:cNvGrpSpPr>
          <p:nvPr/>
        </p:nvGrpSpPr>
        <p:grpSpPr bwMode="auto">
          <a:xfrm>
            <a:off x="217713" y="1499187"/>
            <a:ext cx="2588448" cy="2302048"/>
            <a:chOff x="2743200" y="1841500"/>
            <a:chExt cx="4089399" cy="4076700"/>
          </a:xfrm>
        </p:grpSpPr>
        <p:pic>
          <p:nvPicPr>
            <p:cNvPr id="10" name="Bild 66">
              <a:extLst>
                <a:ext uri="{FF2B5EF4-FFF2-40B4-BE49-F238E27FC236}">
                  <a16:creationId xmlns:a16="http://schemas.microsoft.com/office/drawing/2014/main" id="{10A7E282-6AA8-44E4-B7AC-532F3027B958}"/>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7890" y="1841500"/>
              <a:ext cx="4084709"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Gerade Verbindung mit Pfeil 26">
              <a:extLst>
                <a:ext uri="{FF2B5EF4-FFF2-40B4-BE49-F238E27FC236}">
                  <a16:creationId xmlns:a16="http://schemas.microsoft.com/office/drawing/2014/main" id="{60EEB255-1439-4BEA-BA1D-70C92FBD546F}"/>
                </a:ext>
              </a:extLst>
            </p:cNvPr>
            <p:cNvCxnSpPr>
              <a:cxnSpLocks noChangeShapeType="1"/>
            </p:cNvCxnSpPr>
            <p:nvPr/>
          </p:nvCxnSpPr>
          <p:spPr bwMode="auto">
            <a:xfrm>
              <a:off x="2747433" y="2343150"/>
              <a:ext cx="1699685" cy="952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2" name="Gerade Verbindung mit Pfeil 27">
              <a:extLst>
                <a:ext uri="{FF2B5EF4-FFF2-40B4-BE49-F238E27FC236}">
                  <a16:creationId xmlns:a16="http://schemas.microsoft.com/office/drawing/2014/main" id="{5CEAC067-3BAD-49A1-AFD7-27D66032F254}"/>
                </a:ext>
              </a:extLst>
            </p:cNvPr>
            <p:cNvCxnSpPr>
              <a:cxnSpLocks noChangeShapeType="1"/>
            </p:cNvCxnSpPr>
            <p:nvPr/>
          </p:nvCxnSpPr>
          <p:spPr bwMode="auto">
            <a:xfrm flipV="1">
              <a:off x="2749550" y="2505075"/>
              <a:ext cx="1289050"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3" name="Gerade Verbindung mit Pfeil 28">
              <a:extLst>
                <a:ext uri="{FF2B5EF4-FFF2-40B4-BE49-F238E27FC236}">
                  <a16:creationId xmlns:a16="http://schemas.microsoft.com/office/drawing/2014/main" id="{4B032617-E076-4F4A-8522-276346C9A6DA}"/>
                </a:ext>
              </a:extLst>
            </p:cNvPr>
            <p:cNvCxnSpPr>
              <a:cxnSpLocks noChangeShapeType="1"/>
            </p:cNvCxnSpPr>
            <p:nvPr/>
          </p:nvCxnSpPr>
          <p:spPr bwMode="auto">
            <a:xfrm flipV="1">
              <a:off x="2749550" y="2657475"/>
              <a:ext cx="1044575"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4" name="Gerade Verbindung mit Pfeil 29">
              <a:extLst>
                <a:ext uri="{FF2B5EF4-FFF2-40B4-BE49-F238E27FC236}">
                  <a16:creationId xmlns:a16="http://schemas.microsoft.com/office/drawing/2014/main" id="{0B0A610F-CC5B-43FF-A0E0-C254732C5735}"/>
                </a:ext>
              </a:extLst>
            </p:cNvPr>
            <p:cNvCxnSpPr>
              <a:cxnSpLocks noChangeShapeType="1"/>
            </p:cNvCxnSpPr>
            <p:nvPr/>
          </p:nvCxnSpPr>
          <p:spPr bwMode="auto">
            <a:xfrm flipV="1">
              <a:off x="2749550" y="2809875"/>
              <a:ext cx="885825"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5" name="Gerade Verbindung mit Pfeil 30">
              <a:extLst>
                <a:ext uri="{FF2B5EF4-FFF2-40B4-BE49-F238E27FC236}">
                  <a16:creationId xmlns:a16="http://schemas.microsoft.com/office/drawing/2014/main" id="{C9981FC5-BD9F-4285-B937-FF424C13C4FC}"/>
                </a:ext>
              </a:extLst>
            </p:cNvPr>
            <p:cNvCxnSpPr>
              <a:cxnSpLocks noChangeShapeType="1"/>
            </p:cNvCxnSpPr>
            <p:nvPr/>
          </p:nvCxnSpPr>
          <p:spPr bwMode="auto">
            <a:xfrm flipV="1">
              <a:off x="2749550" y="2962275"/>
              <a:ext cx="772538"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6" name="Gerade Verbindung mit Pfeil 31">
              <a:extLst>
                <a:ext uri="{FF2B5EF4-FFF2-40B4-BE49-F238E27FC236}">
                  <a16:creationId xmlns:a16="http://schemas.microsoft.com/office/drawing/2014/main" id="{0F221F3C-E60A-41E1-9C0C-DFF18ABEFF7D}"/>
                </a:ext>
              </a:extLst>
            </p:cNvPr>
            <p:cNvCxnSpPr>
              <a:cxnSpLocks noChangeShapeType="1"/>
            </p:cNvCxnSpPr>
            <p:nvPr/>
          </p:nvCxnSpPr>
          <p:spPr bwMode="auto">
            <a:xfrm>
              <a:off x="2749550" y="3105150"/>
              <a:ext cx="679449" cy="6350"/>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8" name="Gerade Verbindung mit Pfeil 32">
              <a:extLst>
                <a:ext uri="{FF2B5EF4-FFF2-40B4-BE49-F238E27FC236}">
                  <a16:creationId xmlns:a16="http://schemas.microsoft.com/office/drawing/2014/main" id="{E7DF9FE2-526E-4A86-AF1F-C5B287EEF2A5}"/>
                </a:ext>
              </a:extLst>
            </p:cNvPr>
            <p:cNvCxnSpPr>
              <a:cxnSpLocks noChangeShapeType="1"/>
            </p:cNvCxnSpPr>
            <p:nvPr/>
          </p:nvCxnSpPr>
          <p:spPr bwMode="auto">
            <a:xfrm>
              <a:off x="2749550" y="3263900"/>
              <a:ext cx="601069"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19" name="Gerade Verbindung mit Pfeil 33">
              <a:extLst>
                <a:ext uri="{FF2B5EF4-FFF2-40B4-BE49-F238E27FC236}">
                  <a16:creationId xmlns:a16="http://schemas.microsoft.com/office/drawing/2014/main" id="{89B19BFF-2075-4D3E-B00D-48C0435145F4}"/>
                </a:ext>
              </a:extLst>
            </p:cNvPr>
            <p:cNvCxnSpPr>
              <a:cxnSpLocks noChangeShapeType="1"/>
            </p:cNvCxnSpPr>
            <p:nvPr/>
          </p:nvCxnSpPr>
          <p:spPr bwMode="auto">
            <a:xfrm>
              <a:off x="2749550" y="3416300"/>
              <a:ext cx="550260"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20" name="Gerade Verbindung mit Pfeil 34">
              <a:extLst>
                <a:ext uri="{FF2B5EF4-FFF2-40B4-BE49-F238E27FC236}">
                  <a16:creationId xmlns:a16="http://schemas.microsoft.com/office/drawing/2014/main" id="{C49C0686-9A8D-4E78-9EA8-BB2AB6B6C134}"/>
                </a:ext>
              </a:extLst>
            </p:cNvPr>
            <p:cNvCxnSpPr>
              <a:cxnSpLocks noChangeShapeType="1"/>
            </p:cNvCxnSpPr>
            <p:nvPr/>
          </p:nvCxnSpPr>
          <p:spPr bwMode="auto">
            <a:xfrm>
              <a:off x="2749550" y="3568700"/>
              <a:ext cx="510036"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21" name="Gerade Verbindung mit Pfeil 35">
              <a:extLst>
                <a:ext uri="{FF2B5EF4-FFF2-40B4-BE49-F238E27FC236}">
                  <a16:creationId xmlns:a16="http://schemas.microsoft.com/office/drawing/2014/main" id="{BCA47E2D-DA25-40B1-AF0E-FD076D4A833B}"/>
                </a:ext>
              </a:extLst>
            </p:cNvPr>
            <p:cNvCxnSpPr>
              <a:cxnSpLocks noChangeShapeType="1"/>
            </p:cNvCxnSpPr>
            <p:nvPr/>
          </p:nvCxnSpPr>
          <p:spPr bwMode="auto">
            <a:xfrm>
              <a:off x="2749550" y="3721100"/>
              <a:ext cx="482513"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22" name="Gerade Verbindung mit Pfeil 36">
              <a:extLst>
                <a:ext uri="{FF2B5EF4-FFF2-40B4-BE49-F238E27FC236}">
                  <a16:creationId xmlns:a16="http://schemas.microsoft.com/office/drawing/2014/main" id="{9EE91454-F1A4-494E-AD83-C195BDF7C674}"/>
                </a:ext>
              </a:extLst>
            </p:cNvPr>
            <p:cNvCxnSpPr>
              <a:cxnSpLocks noChangeShapeType="1"/>
              <a:stCxn id="10" idx="1"/>
            </p:cNvCxnSpPr>
            <p:nvPr/>
          </p:nvCxnSpPr>
          <p:spPr bwMode="auto">
            <a:xfrm flipV="1">
              <a:off x="2747890" y="3876676"/>
              <a:ext cx="482050" cy="3174"/>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23" name="Gerade Verbindung mit Pfeil 37">
              <a:extLst>
                <a:ext uri="{FF2B5EF4-FFF2-40B4-BE49-F238E27FC236}">
                  <a16:creationId xmlns:a16="http://schemas.microsoft.com/office/drawing/2014/main" id="{BC06B0DB-8535-4079-AF48-EE32594F252E}"/>
                </a:ext>
              </a:extLst>
            </p:cNvPr>
            <p:cNvCxnSpPr>
              <a:cxnSpLocks noChangeShapeType="1"/>
            </p:cNvCxnSpPr>
            <p:nvPr/>
          </p:nvCxnSpPr>
          <p:spPr bwMode="auto">
            <a:xfrm>
              <a:off x="2749550" y="4025900"/>
              <a:ext cx="490968"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cxnSp>
          <p:nvCxnSpPr>
            <p:cNvPr id="24" name="Gerade Verbindung mit Pfeil 38">
              <a:extLst>
                <a:ext uri="{FF2B5EF4-FFF2-40B4-BE49-F238E27FC236}">
                  <a16:creationId xmlns:a16="http://schemas.microsoft.com/office/drawing/2014/main" id="{BC816598-66C8-46EA-8FF6-FDE921ECCF82}"/>
                </a:ext>
              </a:extLst>
            </p:cNvPr>
            <p:cNvCxnSpPr>
              <a:cxnSpLocks noChangeShapeType="1"/>
            </p:cNvCxnSpPr>
            <p:nvPr/>
          </p:nvCxnSpPr>
          <p:spPr bwMode="auto">
            <a:xfrm>
              <a:off x="2743200" y="4178300"/>
              <a:ext cx="520596" cy="3175"/>
            </a:xfrm>
            <a:prstGeom prst="straightConnector1">
              <a:avLst/>
            </a:prstGeom>
            <a:noFill/>
            <a:ln w="25400">
              <a:solidFill>
                <a:srgbClr val="FFFF00"/>
              </a:solidFill>
              <a:round/>
              <a:headEnd/>
              <a:tailEnd type="arrow" w="med" len="med"/>
            </a:ln>
            <a:extLst>
              <a:ext uri="{909E8E84-426E-40DD-AFC4-6F175D3DCCD1}">
                <a14:hiddenFill xmlns:a14="http://schemas.microsoft.com/office/drawing/2010/main">
                  <a:noFill/>
                </a14:hiddenFill>
              </a:ext>
            </a:extLst>
          </p:spPr>
        </p:cxnSp>
      </p:grpSp>
      <p:pic>
        <p:nvPicPr>
          <p:cNvPr id="25" name="Picture 2">
            <a:extLst>
              <a:ext uri="{FF2B5EF4-FFF2-40B4-BE49-F238E27FC236}">
                <a16:creationId xmlns:a16="http://schemas.microsoft.com/office/drawing/2014/main" id="{E1529223-0218-4CE2-8015-DA4B85B65298}"/>
              </a:ext>
            </a:extLst>
          </p:cNvPr>
          <p:cNvPicPr>
            <a:picLocks noChangeAspect="1" noChangeArrowheads="1"/>
          </p:cNvPicPr>
          <p:nvPr/>
        </p:nvPicPr>
        <p:blipFill>
          <a:blip r:embed="rId7"/>
          <a:srcRect/>
          <a:stretch>
            <a:fillRect/>
          </a:stretch>
        </p:blipFill>
        <p:spPr bwMode="auto">
          <a:xfrm>
            <a:off x="3134137" y="1140475"/>
            <a:ext cx="2586468" cy="2398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906138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Klimawissenschaften</a:t>
            </a:r>
            <a:endParaRPr lang="en-GB" sz="2000" dirty="0">
              <a:solidFill>
                <a:srgbClr val="004378"/>
              </a:solidFill>
            </a:endParaRPr>
          </a:p>
        </p:txBody>
      </p:sp>
      <p:sp>
        <p:nvSpPr>
          <p:cNvPr id="5" name="CustomShape 1">
            <a:extLst>
              <a:ext uri="{FF2B5EF4-FFF2-40B4-BE49-F238E27FC236}">
                <a16:creationId xmlns:a16="http://schemas.microsoft.com/office/drawing/2014/main" id="{997B95EE-993B-4BB3-B1DD-931D9DC7A8FA}"/>
              </a:ext>
            </a:extLst>
          </p:cNvPr>
          <p:cNvSpPr/>
          <p:nvPr/>
        </p:nvSpPr>
        <p:spPr>
          <a:xfrm>
            <a:off x="872550" y="963671"/>
            <a:ext cx="7204631" cy="4322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r>
              <a:rPr lang="en-GB" sz="1600" b="1" dirty="0">
                <a:solidFill>
                  <a:srgbClr val="404040"/>
                </a:solidFill>
                <a:ea typeface="DejaVu Sans"/>
              </a:rPr>
              <a:t>Die </a:t>
            </a:r>
            <a:r>
              <a:rPr lang="en-GB" sz="1600" b="1" dirty="0" err="1">
                <a:solidFill>
                  <a:srgbClr val="404040"/>
                </a:solidFill>
                <a:ea typeface="DejaVu Sans"/>
              </a:rPr>
              <a:t>Polargebiete</a:t>
            </a:r>
            <a:r>
              <a:rPr lang="en-GB" sz="1600" b="1" dirty="0">
                <a:solidFill>
                  <a:srgbClr val="404040"/>
                </a:solidFill>
                <a:ea typeface="DejaVu Sans"/>
              </a:rPr>
              <a:t> </a:t>
            </a:r>
            <a:r>
              <a:rPr lang="en-GB" sz="1600" b="1" dirty="0" err="1">
                <a:solidFill>
                  <a:srgbClr val="404040"/>
                </a:solidFill>
                <a:ea typeface="DejaVu Sans"/>
              </a:rPr>
              <a:t>sind</a:t>
            </a:r>
            <a:r>
              <a:rPr lang="en-GB" sz="1600" b="1" dirty="0">
                <a:solidFill>
                  <a:srgbClr val="404040"/>
                </a:solidFill>
                <a:ea typeface="DejaVu Sans"/>
              </a:rPr>
              <a:t> </a:t>
            </a:r>
            <a:r>
              <a:rPr lang="en-GB" sz="1600" b="1" dirty="0" err="1">
                <a:solidFill>
                  <a:srgbClr val="404040"/>
                </a:solidFill>
                <a:ea typeface="DejaVu Sans"/>
              </a:rPr>
              <a:t>Motoren</a:t>
            </a:r>
            <a:r>
              <a:rPr lang="en-GB" sz="1600" b="1" dirty="0">
                <a:solidFill>
                  <a:srgbClr val="404040"/>
                </a:solidFill>
                <a:ea typeface="DejaVu Sans"/>
              </a:rPr>
              <a:t> der </a:t>
            </a:r>
            <a:r>
              <a:rPr lang="en-GB" sz="1600" b="1" dirty="0" err="1">
                <a:solidFill>
                  <a:srgbClr val="404040"/>
                </a:solidFill>
                <a:ea typeface="DejaVu Sans"/>
              </a:rPr>
              <a:t>Zirkulation</a:t>
            </a:r>
            <a:r>
              <a:rPr lang="en-GB" sz="1600" b="1" dirty="0">
                <a:solidFill>
                  <a:srgbClr val="404040"/>
                </a:solidFill>
                <a:ea typeface="DejaVu Sans"/>
              </a:rPr>
              <a:t> in </a:t>
            </a:r>
            <a:r>
              <a:rPr lang="en-GB" sz="1600" b="1" dirty="0" err="1">
                <a:solidFill>
                  <a:srgbClr val="404040"/>
                </a:solidFill>
                <a:ea typeface="DejaVu Sans"/>
              </a:rPr>
              <a:t>Atmosphäre</a:t>
            </a:r>
            <a:r>
              <a:rPr lang="en-GB" sz="1600" b="1" dirty="0">
                <a:solidFill>
                  <a:srgbClr val="404040"/>
                </a:solidFill>
                <a:ea typeface="DejaVu Sans"/>
              </a:rPr>
              <a:t> und </a:t>
            </a:r>
            <a:r>
              <a:rPr lang="en-GB" sz="1600" b="1" dirty="0" err="1">
                <a:solidFill>
                  <a:srgbClr val="404040"/>
                </a:solidFill>
                <a:ea typeface="DejaVu Sans"/>
              </a:rPr>
              <a:t>Ozean</a:t>
            </a:r>
            <a:endParaRPr sz="1050" b="1" dirty="0"/>
          </a:p>
        </p:txBody>
      </p:sp>
      <p:pic>
        <p:nvPicPr>
          <p:cNvPr id="6" name="Grafik 3">
            <a:extLst>
              <a:ext uri="{FF2B5EF4-FFF2-40B4-BE49-F238E27FC236}">
                <a16:creationId xmlns:a16="http://schemas.microsoft.com/office/drawing/2014/main" id="{43FFE38B-B299-447C-A0BF-0C3D54E45E5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520425"/>
            <a:ext cx="4592276" cy="459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3">
            <a:extLst>
              <a:ext uri="{FF2B5EF4-FFF2-40B4-BE49-F238E27FC236}">
                <a16:creationId xmlns:a16="http://schemas.microsoft.com/office/drawing/2014/main" id="{CA0C876E-F66E-4EFB-A671-F70B5306120A}"/>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27341" y="1520425"/>
            <a:ext cx="4500027" cy="4500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a:extLst>
              <a:ext uri="{FF2B5EF4-FFF2-40B4-BE49-F238E27FC236}">
                <a16:creationId xmlns:a16="http://schemas.microsoft.com/office/drawing/2014/main" id="{B0DA4241-B536-4B87-995C-4045EFB7D099}"/>
              </a:ext>
            </a:extLst>
          </p:cNvPr>
          <p:cNvPicPr>
            <a:picLocks noChangeAspect="1"/>
          </p:cNvPicPr>
          <p:nvPr/>
        </p:nvPicPr>
        <p:blipFill>
          <a:blip r:embed="rId5"/>
          <a:stretch>
            <a:fillRect/>
          </a:stretch>
        </p:blipFill>
        <p:spPr>
          <a:xfrm>
            <a:off x="5633238" y="221362"/>
            <a:ext cx="1130163" cy="565082"/>
          </a:xfrm>
          <a:prstGeom prst="rect">
            <a:avLst/>
          </a:prstGeom>
        </p:spPr>
      </p:pic>
    </p:spTree>
    <p:extLst>
      <p:ext uri="{BB962C8B-B14F-4D97-AF65-F5344CB8AC3E}">
        <p14:creationId xmlns:p14="http://schemas.microsoft.com/office/powerpoint/2010/main" val="1303388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550424" cy="400110"/>
          </a:xfrm>
          <a:prstGeom prst="rect">
            <a:avLst/>
          </a:prstGeom>
        </p:spPr>
        <p:txBody>
          <a:bodyPr wrap="none">
            <a:spAutoFit/>
          </a:bodyPr>
          <a:lstStyle/>
          <a:p>
            <a:pPr>
              <a:spcBef>
                <a:spcPts val="1800"/>
              </a:spcBef>
            </a:pPr>
            <a:r>
              <a:rPr lang="de-DE" sz="2000" b="1" u="sng"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1" name="Grafik 10">
            <a:extLst>
              <a:ext uri="{FF2B5EF4-FFF2-40B4-BE49-F238E27FC236}">
                <a16:creationId xmlns:a16="http://schemas.microsoft.com/office/drawing/2014/main" id="{53C575CB-3675-4545-9B78-370C59B5A0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13000" y="2081158"/>
            <a:ext cx="4516344" cy="3383860"/>
          </a:xfrm>
          <a:prstGeom prst="rect">
            <a:avLst/>
          </a:prstGeom>
        </p:spPr>
      </p:pic>
      <p:pic>
        <p:nvPicPr>
          <p:cNvPr id="14" name="Grafik 13">
            <a:extLst>
              <a:ext uri="{FF2B5EF4-FFF2-40B4-BE49-F238E27FC236}">
                <a16:creationId xmlns:a16="http://schemas.microsoft.com/office/drawing/2014/main" id="{EA2A20A4-280D-432B-90B0-F42A45905EC7}"/>
              </a:ext>
            </a:extLst>
          </p:cNvPr>
          <p:cNvPicPr>
            <a:picLocks noChangeAspect="1"/>
          </p:cNvPicPr>
          <p:nvPr/>
        </p:nvPicPr>
        <p:blipFill>
          <a:blip r:embed="rId4"/>
          <a:stretch>
            <a:fillRect/>
          </a:stretch>
        </p:blipFill>
        <p:spPr>
          <a:xfrm>
            <a:off x="6904990" y="708224"/>
            <a:ext cx="1130163" cy="565082"/>
          </a:xfrm>
          <a:prstGeom prst="rect">
            <a:avLst/>
          </a:prstGeom>
        </p:spPr>
      </p:pic>
    </p:spTree>
    <p:extLst>
      <p:ext uri="{BB962C8B-B14F-4D97-AF65-F5344CB8AC3E}">
        <p14:creationId xmlns:p14="http://schemas.microsoft.com/office/powerpoint/2010/main" val="1722049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sp>
        <p:nvSpPr>
          <p:cNvPr id="3" name="Rechteck 2">
            <a:extLst>
              <a:ext uri="{FF2B5EF4-FFF2-40B4-BE49-F238E27FC236}">
                <a16:creationId xmlns:a16="http://schemas.microsoft.com/office/drawing/2014/main" id="{CE4AD1E4-7BD4-4B23-AFB3-9F51727EDDFB}"/>
              </a:ext>
            </a:extLst>
          </p:cNvPr>
          <p:cNvSpPr/>
          <p:nvPr/>
        </p:nvSpPr>
        <p:spPr>
          <a:xfrm>
            <a:off x="5874327" y="1105554"/>
            <a:ext cx="3108027" cy="369332"/>
          </a:xfrm>
          <a:prstGeom prst="rect">
            <a:avLst/>
          </a:prstGeom>
        </p:spPr>
        <p:txBody>
          <a:bodyPr wrap="square">
            <a:spAutoFit/>
          </a:bodyPr>
          <a:lstStyle/>
          <a:p>
            <a:r>
              <a:rPr lang="de-DE" altLang="de-DE" b="1" dirty="0"/>
              <a:t>Globale </a:t>
            </a:r>
            <a:r>
              <a:rPr lang="de-DE" b="1" dirty="0"/>
              <a:t>Wasser Verteilung</a:t>
            </a:r>
          </a:p>
        </p:txBody>
      </p:sp>
      <p:grpSp>
        <p:nvGrpSpPr>
          <p:cNvPr id="9" name="Gruppieren 8">
            <a:extLst>
              <a:ext uri="{FF2B5EF4-FFF2-40B4-BE49-F238E27FC236}">
                <a16:creationId xmlns:a16="http://schemas.microsoft.com/office/drawing/2014/main" id="{C28506F1-F407-40C7-9DD0-16B7E710A486}"/>
              </a:ext>
            </a:extLst>
          </p:cNvPr>
          <p:cNvGrpSpPr/>
          <p:nvPr/>
        </p:nvGrpSpPr>
        <p:grpSpPr>
          <a:xfrm>
            <a:off x="5699356" y="4029362"/>
            <a:ext cx="3461281" cy="2510682"/>
            <a:chOff x="4361425" y="3904124"/>
            <a:chExt cx="3461281" cy="2510682"/>
          </a:xfrm>
        </p:grpSpPr>
        <p:pic>
          <p:nvPicPr>
            <p:cNvPr id="24" name="Picture 16" descr="Eisverteilung.png">
              <a:extLst>
                <a:ext uri="{FF2B5EF4-FFF2-40B4-BE49-F238E27FC236}">
                  <a16:creationId xmlns:a16="http://schemas.microsoft.com/office/drawing/2014/main" id="{37DDE839-55C1-495E-92C0-830FD3B3D7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9059" y="4338193"/>
              <a:ext cx="1934934" cy="2076613"/>
            </a:xfrm>
            <a:prstGeom prst="rect">
              <a:avLst/>
            </a:prstGeom>
          </p:spPr>
        </p:pic>
        <p:sp>
          <p:nvSpPr>
            <p:cNvPr id="25" name="Text Box 8">
              <a:extLst>
                <a:ext uri="{FF2B5EF4-FFF2-40B4-BE49-F238E27FC236}">
                  <a16:creationId xmlns:a16="http://schemas.microsoft.com/office/drawing/2014/main" id="{DF48A330-6E92-4333-B7D2-F8F891454AA9}"/>
                </a:ext>
              </a:extLst>
            </p:cNvPr>
            <p:cNvSpPr txBox="1">
              <a:spLocks noChangeArrowheads="1"/>
            </p:cNvSpPr>
            <p:nvPr/>
          </p:nvSpPr>
          <p:spPr bwMode="auto">
            <a:xfrm>
              <a:off x="6155262" y="3904124"/>
              <a:ext cx="1667444"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marL="1076325" indent="-1076325" eaLnBrk="0" hangingPunct="0"/>
              <a:r>
                <a:rPr lang="de-DE" sz="1000" dirty="0">
                  <a:solidFill>
                    <a:srgbClr val="000810"/>
                  </a:solidFill>
                  <a:cs typeface="Trebuchet MS"/>
                </a:rPr>
                <a:t>Asien:	0,70 %</a:t>
              </a:r>
            </a:p>
            <a:p>
              <a:pPr marL="1076325" indent="-1076325" eaLnBrk="0" hangingPunct="0"/>
              <a:r>
                <a:rPr lang="de-DE" sz="1000" dirty="0">
                  <a:solidFill>
                    <a:srgbClr val="000810"/>
                  </a:solidFill>
                  <a:cs typeface="Trebuchet MS"/>
                </a:rPr>
                <a:t>Europa:	0,05 %</a:t>
              </a:r>
            </a:p>
            <a:p>
              <a:pPr marL="1076325" indent="-1076325" eaLnBrk="0" hangingPunct="0"/>
              <a:r>
                <a:rPr lang="de-DE" sz="1000" dirty="0">
                  <a:solidFill>
                    <a:srgbClr val="000810"/>
                  </a:solidFill>
                  <a:cs typeface="Trebuchet MS"/>
                </a:rPr>
                <a:t>Südamerika:	0,16 %</a:t>
              </a:r>
            </a:p>
            <a:p>
              <a:pPr marL="1076325" indent="-1076325" eaLnBrk="0" hangingPunct="0"/>
              <a:r>
                <a:rPr lang="de-DE" sz="1000" dirty="0">
                  <a:solidFill>
                    <a:srgbClr val="000810"/>
                  </a:solidFill>
                  <a:cs typeface="Trebuchet MS"/>
                </a:rPr>
                <a:t>Nordamerika:	0,62 %</a:t>
              </a:r>
            </a:p>
          </p:txBody>
        </p:sp>
        <p:sp>
          <p:nvSpPr>
            <p:cNvPr id="26" name="Text Box 9">
              <a:extLst>
                <a:ext uri="{FF2B5EF4-FFF2-40B4-BE49-F238E27FC236}">
                  <a16:creationId xmlns:a16="http://schemas.microsoft.com/office/drawing/2014/main" id="{CEC41EC9-3E60-4DF2-9545-4F55328F1BF6}"/>
                </a:ext>
              </a:extLst>
            </p:cNvPr>
            <p:cNvSpPr txBox="1">
              <a:spLocks noChangeArrowheads="1"/>
            </p:cNvSpPr>
            <p:nvPr/>
          </p:nvSpPr>
          <p:spPr bwMode="auto">
            <a:xfrm>
              <a:off x="4361425" y="4192929"/>
              <a:ext cx="1847296" cy="261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eaLnBrk="0" hangingPunct="0"/>
              <a:r>
                <a:rPr lang="de-DE" sz="1050" dirty="0">
                  <a:solidFill>
                    <a:srgbClr val="000810"/>
                  </a:solidFill>
                  <a:cs typeface="Trebuchet MS"/>
                </a:rPr>
                <a:t>Nordpolargebiet: 12,7 %</a:t>
              </a:r>
              <a:endParaRPr lang="de-DE" sz="1050" dirty="0">
                <a:cs typeface="Trebuchet MS"/>
              </a:endParaRPr>
            </a:p>
          </p:txBody>
        </p:sp>
        <p:sp>
          <p:nvSpPr>
            <p:cNvPr id="27" name="Text Box 10">
              <a:extLst>
                <a:ext uri="{FF2B5EF4-FFF2-40B4-BE49-F238E27FC236}">
                  <a16:creationId xmlns:a16="http://schemas.microsoft.com/office/drawing/2014/main" id="{68F2C9BE-ACB7-4A67-B771-1C54755ED6AB}"/>
                </a:ext>
              </a:extLst>
            </p:cNvPr>
            <p:cNvSpPr txBox="1">
              <a:spLocks noChangeArrowheads="1"/>
            </p:cNvSpPr>
            <p:nvPr/>
          </p:nvSpPr>
          <p:spPr bwMode="auto">
            <a:xfrm>
              <a:off x="5637234" y="5726007"/>
              <a:ext cx="898481" cy="154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eaLnBrk="0" hangingPunct="0"/>
              <a:r>
                <a:rPr lang="de-DE" sz="1200" b="1" dirty="0">
                  <a:solidFill>
                    <a:srgbClr val="000810"/>
                  </a:solidFill>
                  <a:cs typeface="Trebuchet MS"/>
                </a:rPr>
                <a:t>Antarktis: 85,7 %</a:t>
              </a:r>
              <a:endParaRPr lang="de-DE" sz="1200" b="1" dirty="0">
                <a:cs typeface="Trebuchet MS"/>
              </a:endParaRPr>
            </a:p>
          </p:txBody>
        </p:sp>
      </p:grpSp>
      <p:sp>
        <p:nvSpPr>
          <p:cNvPr id="28" name="Rechteck 27">
            <a:extLst>
              <a:ext uri="{FF2B5EF4-FFF2-40B4-BE49-F238E27FC236}">
                <a16:creationId xmlns:a16="http://schemas.microsoft.com/office/drawing/2014/main" id="{390859C5-C5C1-476D-9350-36502DA06C8E}"/>
              </a:ext>
            </a:extLst>
          </p:cNvPr>
          <p:cNvSpPr/>
          <p:nvPr/>
        </p:nvSpPr>
        <p:spPr>
          <a:xfrm>
            <a:off x="5874327" y="3626984"/>
            <a:ext cx="3269673" cy="369332"/>
          </a:xfrm>
          <a:prstGeom prst="rect">
            <a:avLst/>
          </a:prstGeom>
        </p:spPr>
        <p:txBody>
          <a:bodyPr wrap="square">
            <a:spAutoFit/>
          </a:bodyPr>
          <a:lstStyle/>
          <a:p>
            <a:r>
              <a:rPr lang="de-DE" altLang="de-DE" b="1" dirty="0"/>
              <a:t>Globale Landeis Verteilung</a:t>
            </a:r>
          </a:p>
        </p:txBody>
      </p:sp>
      <p:sp>
        <p:nvSpPr>
          <p:cNvPr id="8" name="Pfeil: nach oben gebogen 7">
            <a:extLst>
              <a:ext uri="{FF2B5EF4-FFF2-40B4-BE49-F238E27FC236}">
                <a16:creationId xmlns:a16="http://schemas.microsoft.com/office/drawing/2014/main" id="{2231A984-B241-4CC2-B7AD-F0B48B875CE5}"/>
              </a:ext>
            </a:extLst>
          </p:cNvPr>
          <p:cNvSpPr/>
          <p:nvPr/>
        </p:nvSpPr>
        <p:spPr>
          <a:xfrm rot="10800000">
            <a:off x="5991253" y="1980544"/>
            <a:ext cx="567561" cy="1569106"/>
          </a:xfrm>
          <a:prstGeom prst="bentUpArrow">
            <a:avLst>
              <a:gd name="adj1" fmla="val 6901"/>
              <a:gd name="adj2" fmla="val 9917"/>
              <a:gd name="adj3" fmla="val 2433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12" name="Gruppieren 11">
            <a:extLst>
              <a:ext uri="{FF2B5EF4-FFF2-40B4-BE49-F238E27FC236}">
                <a16:creationId xmlns:a16="http://schemas.microsoft.com/office/drawing/2014/main" id="{45DE744C-CF85-4E63-B8BD-AA2075B40632}"/>
              </a:ext>
            </a:extLst>
          </p:cNvPr>
          <p:cNvGrpSpPr/>
          <p:nvPr/>
        </p:nvGrpSpPr>
        <p:grpSpPr>
          <a:xfrm>
            <a:off x="161645" y="962802"/>
            <a:ext cx="5340591" cy="5042818"/>
            <a:chOff x="1744529" y="820730"/>
            <a:chExt cx="3738072" cy="3604590"/>
          </a:xfrm>
        </p:grpSpPr>
        <p:pic>
          <p:nvPicPr>
            <p:cNvPr id="29" name="Picture 2" descr="ant-vgl-bremerhaven">
              <a:extLst>
                <a:ext uri="{FF2B5EF4-FFF2-40B4-BE49-F238E27FC236}">
                  <a16:creationId xmlns:a16="http://schemas.microsoft.com/office/drawing/2014/main" id="{4ABDF6C6-5E07-4BC5-A2C1-9A000DF9FA6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11958" b="-63"/>
            <a:stretch/>
          </p:blipFill>
          <p:spPr bwMode="auto">
            <a:xfrm>
              <a:off x="1744529" y="820730"/>
              <a:ext cx="3738072" cy="3604590"/>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Grafik 10">
              <a:extLst>
                <a:ext uri="{FF2B5EF4-FFF2-40B4-BE49-F238E27FC236}">
                  <a16:creationId xmlns:a16="http://schemas.microsoft.com/office/drawing/2014/main" id="{182190F6-3F3A-4B80-B78F-CAB66DAB7584}"/>
                </a:ext>
              </a:extLst>
            </p:cNvPr>
            <p:cNvPicPr>
              <a:picLocks noChangeAspect="1"/>
            </p:cNvPicPr>
            <p:nvPr/>
          </p:nvPicPr>
          <p:blipFill>
            <a:blip r:embed="rId5"/>
            <a:stretch>
              <a:fillRect/>
            </a:stretch>
          </p:blipFill>
          <p:spPr>
            <a:xfrm>
              <a:off x="1797983" y="3965547"/>
              <a:ext cx="1352550" cy="304800"/>
            </a:xfrm>
            <a:prstGeom prst="rect">
              <a:avLst/>
            </a:prstGeom>
          </p:spPr>
        </p:pic>
      </p:grpSp>
      <p:grpSp>
        <p:nvGrpSpPr>
          <p:cNvPr id="14" name="Gruppieren 13">
            <a:extLst>
              <a:ext uri="{FF2B5EF4-FFF2-40B4-BE49-F238E27FC236}">
                <a16:creationId xmlns:a16="http://schemas.microsoft.com/office/drawing/2014/main" id="{294E2C61-9E3E-4EBD-95A4-2AEB53B23688}"/>
              </a:ext>
            </a:extLst>
          </p:cNvPr>
          <p:cNvGrpSpPr/>
          <p:nvPr/>
        </p:nvGrpSpPr>
        <p:grpSpPr>
          <a:xfrm>
            <a:off x="6558814" y="1552220"/>
            <a:ext cx="2011946" cy="1997430"/>
            <a:chOff x="6558814" y="1590320"/>
            <a:chExt cx="2011946" cy="1997430"/>
          </a:xfrm>
        </p:grpSpPr>
        <p:pic>
          <p:nvPicPr>
            <p:cNvPr id="6" name="Grafik 5">
              <a:extLst>
                <a:ext uri="{FF2B5EF4-FFF2-40B4-BE49-F238E27FC236}">
                  <a16:creationId xmlns:a16="http://schemas.microsoft.com/office/drawing/2014/main" id="{7A329D04-B4C7-4AED-B162-8327AB5B405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6895"/>
            <a:stretch/>
          </p:blipFill>
          <p:spPr>
            <a:xfrm>
              <a:off x="6558814" y="1590320"/>
              <a:ext cx="2011946" cy="1997430"/>
            </a:xfrm>
            <a:prstGeom prst="rect">
              <a:avLst/>
            </a:prstGeom>
          </p:spPr>
        </p:pic>
        <p:sp>
          <p:nvSpPr>
            <p:cNvPr id="34" name="Rechteck 33">
              <a:extLst>
                <a:ext uri="{FF2B5EF4-FFF2-40B4-BE49-F238E27FC236}">
                  <a16:creationId xmlns:a16="http://schemas.microsoft.com/office/drawing/2014/main" id="{A7C81D1C-18BB-4750-A34C-5BEDE02D5E0E}"/>
                </a:ext>
              </a:extLst>
            </p:cNvPr>
            <p:cNvSpPr/>
            <p:nvPr/>
          </p:nvSpPr>
          <p:spPr>
            <a:xfrm>
              <a:off x="6815115" y="2895788"/>
              <a:ext cx="1218583" cy="261610"/>
            </a:xfrm>
            <a:prstGeom prst="rect">
              <a:avLst/>
            </a:prstGeom>
          </p:spPr>
          <p:txBody>
            <a:bodyPr wrap="square">
              <a:spAutoFit/>
            </a:bodyPr>
            <a:lstStyle/>
            <a:p>
              <a:r>
                <a:rPr lang="de-DE" altLang="de-DE" sz="1100" b="1" dirty="0"/>
                <a:t>Ozeane:  97,4%</a:t>
              </a:r>
            </a:p>
          </p:txBody>
        </p:sp>
      </p:grpSp>
      <p:sp>
        <p:nvSpPr>
          <p:cNvPr id="38" name="Rectangle 6">
            <a:extLst>
              <a:ext uri="{FF2B5EF4-FFF2-40B4-BE49-F238E27FC236}">
                <a16:creationId xmlns:a16="http://schemas.microsoft.com/office/drawing/2014/main" id="{917C5567-9900-4B77-A836-34745CB849AD}"/>
              </a:ext>
            </a:extLst>
          </p:cNvPr>
          <p:cNvSpPr/>
          <p:nvPr/>
        </p:nvSpPr>
        <p:spPr bwMode="auto">
          <a:xfrm>
            <a:off x="577152" y="6136963"/>
            <a:ext cx="360040" cy="360040"/>
          </a:xfrm>
          <a:prstGeom prst="rect">
            <a:avLst/>
          </a:prstGeom>
          <a:solidFill>
            <a:srgbClr val="3BCC14"/>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Times New Roman" charset="0"/>
              <a:ea typeface="ＭＳ Ｐゴシック" charset="0"/>
            </a:endParaRPr>
          </a:p>
        </p:txBody>
      </p:sp>
      <p:sp>
        <p:nvSpPr>
          <p:cNvPr id="39" name="Rectangle 7">
            <a:extLst>
              <a:ext uri="{FF2B5EF4-FFF2-40B4-BE49-F238E27FC236}">
                <a16:creationId xmlns:a16="http://schemas.microsoft.com/office/drawing/2014/main" id="{4F7E4942-4414-49D6-9386-B915756B14A9}"/>
              </a:ext>
            </a:extLst>
          </p:cNvPr>
          <p:cNvSpPr/>
          <p:nvPr/>
        </p:nvSpPr>
        <p:spPr bwMode="auto">
          <a:xfrm>
            <a:off x="2511873" y="6131997"/>
            <a:ext cx="360040" cy="360040"/>
          </a:xfrm>
          <a:prstGeom prst="rect">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Times New Roman" charset="0"/>
              <a:ea typeface="ＭＳ Ｐゴシック" charset="0"/>
            </a:endParaRPr>
          </a:p>
        </p:txBody>
      </p:sp>
      <p:sp>
        <p:nvSpPr>
          <p:cNvPr id="16" name="Rechteck 15">
            <a:extLst>
              <a:ext uri="{FF2B5EF4-FFF2-40B4-BE49-F238E27FC236}">
                <a16:creationId xmlns:a16="http://schemas.microsoft.com/office/drawing/2014/main" id="{54681139-B822-45BB-933F-1984564C2213}"/>
              </a:ext>
            </a:extLst>
          </p:cNvPr>
          <p:cNvSpPr/>
          <p:nvPr/>
        </p:nvSpPr>
        <p:spPr>
          <a:xfrm>
            <a:off x="3044611" y="6132491"/>
            <a:ext cx="1148071" cy="369332"/>
          </a:xfrm>
          <a:prstGeom prst="rect">
            <a:avLst/>
          </a:prstGeom>
        </p:spPr>
        <p:txBody>
          <a:bodyPr wrap="none">
            <a:spAutoFit/>
          </a:bodyPr>
          <a:lstStyle/>
          <a:p>
            <a:r>
              <a:rPr lang="en-US" b="1" dirty="0" err="1">
                <a:latin typeface="Trebuchet MS"/>
                <a:cs typeface="Trebuchet MS"/>
              </a:rPr>
              <a:t>Inlandeis</a:t>
            </a:r>
            <a:endParaRPr lang="en-US" b="1" dirty="0">
              <a:latin typeface="Trebuchet MS"/>
              <a:cs typeface="Trebuchet MS"/>
            </a:endParaRPr>
          </a:p>
        </p:txBody>
      </p:sp>
      <p:sp>
        <p:nvSpPr>
          <p:cNvPr id="30" name="Rechteck 29">
            <a:extLst>
              <a:ext uri="{FF2B5EF4-FFF2-40B4-BE49-F238E27FC236}">
                <a16:creationId xmlns:a16="http://schemas.microsoft.com/office/drawing/2014/main" id="{ABD9EBBB-FE39-4174-898F-FDB67C1C36CB}"/>
              </a:ext>
            </a:extLst>
          </p:cNvPr>
          <p:cNvSpPr/>
          <p:nvPr/>
        </p:nvSpPr>
        <p:spPr>
          <a:xfrm>
            <a:off x="1025541" y="6146947"/>
            <a:ext cx="1144865" cy="369332"/>
          </a:xfrm>
          <a:prstGeom prst="rect">
            <a:avLst/>
          </a:prstGeom>
        </p:spPr>
        <p:txBody>
          <a:bodyPr wrap="none">
            <a:spAutoFit/>
          </a:bodyPr>
          <a:lstStyle/>
          <a:p>
            <a:r>
              <a:rPr lang="en-US" b="1" dirty="0" err="1">
                <a:latin typeface="Trebuchet MS"/>
                <a:cs typeface="Trebuchet MS"/>
              </a:rPr>
              <a:t>Schelfeis</a:t>
            </a:r>
            <a:endParaRPr lang="en-US" b="1" dirty="0">
              <a:latin typeface="Trebuchet MS"/>
              <a:cs typeface="Trebuchet MS"/>
            </a:endParaRPr>
          </a:p>
        </p:txBody>
      </p:sp>
      <p:pic>
        <p:nvPicPr>
          <p:cNvPr id="21" name="Grafik 20">
            <a:extLst>
              <a:ext uri="{FF2B5EF4-FFF2-40B4-BE49-F238E27FC236}">
                <a16:creationId xmlns:a16="http://schemas.microsoft.com/office/drawing/2014/main" id="{9F03A999-ACD2-4D6A-8F0B-3C919AFC4633}"/>
              </a:ext>
            </a:extLst>
          </p:cNvPr>
          <p:cNvPicPr>
            <a:picLocks noChangeAspect="1"/>
          </p:cNvPicPr>
          <p:nvPr/>
        </p:nvPicPr>
        <p:blipFill>
          <a:blip r:embed="rId7"/>
          <a:stretch>
            <a:fillRect/>
          </a:stretch>
        </p:blipFill>
        <p:spPr>
          <a:xfrm>
            <a:off x="5633238" y="225642"/>
            <a:ext cx="1130163" cy="565082"/>
          </a:xfrm>
          <a:prstGeom prst="rect">
            <a:avLst/>
          </a:prstGeom>
        </p:spPr>
      </p:pic>
    </p:spTree>
    <p:extLst>
      <p:ext uri="{BB962C8B-B14F-4D97-AF65-F5344CB8AC3E}">
        <p14:creationId xmlns:p14="http://schemas.microsoft.com/office/powerpoint/2010/main" val="1770711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pic>
        <p:nvPicPr>
          <p:cNvPr id="6" name="Grafik 5">
            <a:extLst>
              <a:ext uri="{FF2B5EF4-FFF2-40B4-BE49-F238E27FC236}">
                <a16:creationId xmlns:a16="http://schemas.microsoft.com/office/drawing/2014/main" id="{63BA4C69-B022-4EB5-8562-88305FE790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81151"/>
            <a:ext cx="9144000" cy="3847011"/>
          </a:xfrm>
          <a:prstGeom prst="rect">
            <a:avLst/>
          </a:prstGeom>
        </p:spPr>
      </p:pic>
      <p:sp>
        <p:nvSpPr>
          <p:cNvPr id="19" name="Textfeld 2">
            <a:extLst>
              <a:ext uri="{FF2B5EF4-FFF2-40B4-BE49-F238E27FC236}">
                <a16:creationId xmlns:a16="http://schemas.microsoft.com/office/drawing/2014/main" id="{75C96A74-C1CE-4BAF-ABA0-65D14642DB4E}"/>
              </a:ext>
            </a:extLst>
          </p:cNvPr>
          <p:cNvSpPr txBox="1">
            <a:spLocks noChangeArrowheads="1"/>
          </p:cNvSpPr>
          <p:nvPr/>
        </p:nvSpPr>
        <p:spPr bwMode="auto">
          <a:xfrm>
            <a:off x="520440" y="6005102"/>
            <a:ext cx="81473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tabLst>
                <a:tab pos="7620000" algn="r"/>
              </a:tabLst>
            </a:pPr>
            <a:r>
              <a:rPr lang="de-DE" altLang="de-DE" sz="1800" b="1" dirty="0"/>
              <a:t>Mächtigkeit des antarktischen Eisschildes:	im Mittel ca. 2000 m</a:t>
            </a:r>
          </a:p>
          <a:p>
            <a:pPr eaLnBrk="1" hangingPunct="1">
              <a:spcBef>
                <a:spcPct val="0"/>
              </a:spcBef>
              <a:buFontTx/>
              <a:buNone/>
              <a:tabLst>
                <a:tab pos="7620000" algn="r"/>
              </a:tabLst>
            </a:pPr>
            <a:r>
              <a:rPr lang="de-DE" altLang="de-DE" sz="1800" b="1" dirty="0"/>
              <a:t>	maximal bis ca. 4770 m</a:t>
            </a:r>
          </a:p>
        </p:txBody>
      </p:sp>
      <p:sp>
        <p:nvSpPr>
          <p:cNvPr id="5" name="Textfeld 2">
            <a:extLst>
              <a:ext uri="{FF2B5EF4-FFF2-40B4-BE49-F238E27FC236}">
                <a16:creationId xmlns:a16="http://schemas.microsoft.com/office/drawing/2014/main" id="{778B6A6C-3045-4A7E-B05B-FBED81E2CF22}"/>
              </a:ext>
            </a:extLst>
          </p:cNvPr>
          <p:cNvSpPr txBox="1">
            <a:spLocks noChangeArrowheads="1"/>
          </p:cNvSpPr>
          <p:nvPr/>
        </p:nvSpPr>
        <p:spPr bwMode="auto">
          <a:xfrm>
            <a:off x="166526" y="1229914"/>
            <a:ext cx="401659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altLang="de-DE" sz="2000" b="1" dirty="0"/>
              <a:t>Die antarktischen Eisschilde</a:t>
            </a:r>
          </a:p>
        </p:txBody>
      </p:sp>
      <p:pic>
        <p:nvPicPr>
          <p:cNvPr id="7" name="Grafik 6">
            <a:extLst>
              <a:ext uri="{FF2B5EF4-FFF2-40B4-BE49-F238E27FC236}">
                <a16:creationId xmlns:a16="http://schemas.microsoft.com/office/drawing/2014/main" id="{4235BF4D-F581-4BDC-A273-53831DF6377E}"/>
              </a:ext>
            </a:extLst>
          </p:cNvPr>
          <p:cNvPicPr>
            <a:picLocks noChangeAspect="1"/>
          </p:cNvPicPr>
          <p:nvPr/>
        </p:nvPicPr>
        <p:blipFill>
          <a:blip r:embed="rId4"/>
          <a:stretch>
            <a:fillRect/>
          </a:stretch>
        </p:blipFill>
        <p:spPr>
          <a:xfrm>
            <a:off x="5633238" y="225642"/>
            <a:ext cx="1130163" cy="565082"/>
          </a:xfrm>
          <a:prstGeom prst="rect">
            <a:avLst/>
          </a:prstGeom>
        </p:spPr>
      </p:pic>
    </p:spTree>
    <p:extLst>
      <p:ext uri="{BB962C8B-B14F-4D97-AF65-F5344CB8AC3E}">
        <p14:creationId xmlns:p14="http://schemas.microsoft.com/office/powerpoint/2010/main" val="4208387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sp>
        <p:nvSpPr>
          <p:cNvPr id="33" name="Title 1">
            <a:extLst>
              <a:ext uri="{FF2B5EF4-FFF2-40B4-BE49-F238E27FC236}">
                <a16:creationId xmlns:a16="http://schemas.microsoft.com/office/drawing/2014/main" id="{1A7D4C51-E26E-43E3-A5FB-D7C67E243A3A}"/>
              </a:ext>
            </a:extLst>
          </p:cNvPr>
          <p:cNvSpPr txBox="1">
            <a:spLocks/>
          </p:cNvSpPr>
          <p:nvPr/>
        </p:nvSpPr>
        <p:spPr>
          <a:xfrm>
            <a:off x="5160580" y="6118260"/>
            <a:ext cx="3026980" cy="646331"/>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b="0" dirty="0"/>
              <a:t>Fließgeschwindigkeiten des antarktischen Eisschildes</a:t>
            </a:r>
          </a:p>
        </p:txBody>
      </p:sp>
      <p:pic>
        <p:nvPicPr>
          <p:cNvPr id="34" name="Picture 4" descr="Antenne-ueber-eis-S2L40">
            <a:extLst>
              <a:ext uri="{FF2B5EF4-FFF2-40B4-BE49-F238E27FC236}">
                <a16:creationId xmlns:a16="http://schemas.microsoft.com/office/drawing/2014/main" id="{A963AE08-8F6E-4AA2-A208-930643AB6E00}"/>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bright="27000" contrast="-1000"/>
                    </a14:imgEffect>
                  </a14:imgLayer>
                </a14:imgProps>
              </a:ext>
              <a:ext uri="{28A0092B-C50C-407E-A947-70E740481C1C}">
                <a14:useLocalDpi xmlns:a14="http://schemas.microsoft.com/office/drawing/2010/main"/>
              </a:ext>
            </a:extLst>
          </a:blip>
          <a:srcRect t="18823"/>
          <a:stretch/>
        </p:blipFill>
        <p:spPr bwMode="auto">
          <a:xfrm>
            <a:off x="85169" y="3890876"/>
            <a:ext cx="2159000" cy="1314450"/>
          </a:xfrm>
          <a:prstGeom prst="rect">
            <a:avLst/>
          </a:prstGeom>
          <a:noFill/>
          <a:extLst>
            <a:ext uri="{909E8E84-426E-40dd-AFC4-6F175D3DCCD1}">
              <a14:hiddenFill xmlns:a14="http://schemas.microsoft.com/office/drawing/2010/main" xmlns="">
                <a:solidFill>
                  <a:srgbClr val="FFFFFF"/>
                </a:solidFill>
              </a14:hiddenFill>
            </a:ext>
          </a:extLst>
        </p:spPr>
      </p:pic>
      <p:sp>
        <p:nvSpPr>
          <p:cNvPr id="35" name="Title 1">
            <a:extLst>
              <a:ext uri="{FF2B5EF4-FFF2-40B4-BE49-F238E27FC236}">
                <a16:creationId xmlns:a16="http://schemas.microsoft.com/office/drawing/2014/main" id="{895547F1-8129-4A63-9DB2-53E0279135F4}"/>
              </a:ext>
            </a:extLst>
          </p:cNvPr>
          <p:cNvSpPr txBox="1">
            <a:spLocks/>
          </p:cNvSpPr>
          <p:nvPr/>
        </p:nvSpPr>
        <p:spPr>
          <a:xfrm>
            <a:off x="2215039" y="3859352"/>
            <a:ext cx="1783216" cy="1077218"/>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600" b="0" dirty="0"/>
              <a:t>Beim Fließen können Gletscherspalten entstehen.</a:t>
            </a:r>
          </a:p>
        </p:txBody>
      </p:sp>
      <p:sp>
        <p:nvSpPr>
          <p:cNvPr id="14" name="Textfeld 2">
            <a:extLst>
              <a:ext uri="{FF2B5EF4-FFF2-40B4-BE49-F238E27FC236}">
                <a16:creationId xmlns:a16="http://schemas.microsoft.com/office/drawing/2014/main" id="{AB64BDA4-2478-4B95-B7E5-F80A4A51AA97}"/>
              </a:ext>
            </a:extLst>
          </p:cNvPr>
          <p:cNvSpPr txBox="1">
            <a:spLocks noChangeArrowheads="1"/>
          </p:cNvSpPr>
          <p:nvPr/>
        </p:nvSpPr>
        <p:spPr bwMode="auto">
          <a:xfrm>
            <a:off x="125847" y="940027"/>
            <a:ext cx="7574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de-DE" altLang="de-DE" sz="2000" b="1" dirty="0"/>
              <a:t>Der Eisschild ist nicht statisch - Eis fließt !</a:t>
            </a:r>
          </a:p>
        </p:txBody>
      </p:sp>
      <p:pic>
        <p:nvPicPr>
          <p:cNvPr id="4" name="Grafik 3">
            <a:extLst>
              <a:ext uri="{FF2B5EF4-FFF2-40B4-BE49-F238E27FC236}">
                <a16:creationId xmlns:a16="http://schemas.microsoft.com/office/drawing/2014/main" id="{AFFCAFC7-DC0A-4E63-B4EE-6834542077D5}"/>
              </a:ext>
            </a:extLst>
          </p:cNvPr>
          <p:cNvPicPr>
            <a:picLocks noChangeAspect="1"/>
          </p:cNvPicPr>
          <p:nvPr/>
        </p:nvPicPr>
        <p:blipFill rotWithShape="1">
          <a:blip r:embed="rId5"/>
          <a:srcRect l="5479" t="9410" r="5619" b="31834"/>
          <a:stretch/>
        </p:blipFill>
        <p:spPr>
          <a:xfrm>
            <a:off x="47533" y="1511976"/>
            <a:ext cx="3752193" cy="1650124"/>
          </a:xfrm>
          <a:prstGeom prst="rect">
            <a:avLst/>
          </a:prstGeom>
        </p:spPr>
      </p:pic>
      <p:sp>
        <p:nvSpPr>
          <p:cNvPr id="18" name="Title 1">
            <a:extLst>
              <a:ext uri="{FF2B5EF4-FFF2-40B4-BE49-F238E27FC236}">
                <a16:creationId xmlns:a16="http://schemas.microsoft.com/office/drawing/2014/main" id="{8EF1811F-50E1-4D7B-947D-474A8C9717F6}"/>
              </a:ext>
            </a:extLst>
          </p:cNvPr>
          <p:cNvSpPr txBox="1">
            <a:spLocks/>
          </p:cNvSpPr>
          <p:nvPr/>
        </p:nvSpPr>
        <p:spPr>
          <a:xfrm>
            <a:off x="0" y="3167296"/>
            <a:ext cx="3538716" cy="528605"/>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600" b="0" dirty="0"/>
              <a:t>Die Neumayer Station III bewegt sich jedes Jahr ca. 150 m zum Meer hin.</a:t>
            </a:r>
          </a:p>
        </p:txBody>
      </p:sp>
      <p:pic>
        <p:nvPicPr>
          <p:cNvPr id="21" name="Grafik 20">
            <a:extLst>
              <a:ext uri="{FF2B5EF4-FFF2-40B4-BE49-F238E27FC236}">
                <a16:creationId xmlns:a16="http://schemas.microsoft.com/office/drawing/2014/main" id="{D5FFDD83-5AAE-4ABD-92DC-C7A851D27C07}"/>
              </a:ext>
            </a:extLst>
          </p:cNvPr>
          <p:cNvPicPr>
            <a:picLocks noChangeAspect="1"/>
          </p:cNvPicPr>
          <p:nvPr/>
        </p:nvPicPr>
        <p:blipFill>
          <a:blip r:embed="rId6"/>
          <a:stretch>
            <a:fillRect/>
          </a:stretch>
        </p:blipFill>
        <p:spPr>
          <a:xfrm>
            <a:off x="5633238" y="225642"/>
            <a:ext cx="1130163" cy="565082"/>
          </a:xfrm>
          <a:prstGeom prst="rect">
            <a:avLst/>
          </a:prstGeom>
        </p:spPr>
      </p:pic>
      <p:pic>
        <p:nvPicPr>
          <p:cNvPr id="3" name="Grafik 2">
            <a:extLst>
              <a:ext uri="{FF2B5EF4-FFF2-40B4-BE49-F238E27FC236}">
                <a16:creationId xmlns:a16="http://schemas.microsoft.com/office/drawing/2014/main" id="{D84A5371-A554-402F-BA02-5F00E37088F1}"/>
              </a:ext>
            </a:extLst>
          </p:cNvPr>
          <p:cNvPicPr>
            <a:picLocks noChangeAspect="1"/>
          </p:cNvPicPr>
          <p:nvPr/>
        </p:nvPicPr>
        <p:blipFill>
          <a:blip r:embed="rId7"/>
          <a:stretch>
            <a:fillRect/>
          </a:stretch>
        </p:blipFill>
        <p:spPr>
          <a:xfrm>
            <a:off x="3847259" y="1370390"/>
            <a:ext cx="4946380" cy="4482657"/>
          </a:xfrm>
          <a:prstGeom prst="rect">
            <a:avLst/>
          </a:prstGeom>
        </p:spPr>
      </p:pic>
      <p:cxnSp>
        <p:nvCxnSpPr>
          <p:cNvPr id="6" name="Gerade Verbindung mit Pfeil 5">
            <a:extLst>
              <a:ext uri="{FF2B5EF4-FFF2-40B4-BE49-F238E27FC236}">
                <a16:creationId xmlns:a16="http://schemas.microsoft.com/office/drawing/2014/main" id="{C6528CA8-A97E-4BB5-B3A6-79A8D907071D}"/>
              </a:ext>
            </a:extLst>
          </p:cNvPr>
          <p:cNvCxnSpPr>
            <a:cxnSpLocks/>
          </p:cNvCxnSpPr>
          <p:nvPr/>
        </p:nvCxnSpPr>
        <p:spPr>
          <a:xfrm flipV="1">
            <a:off x="3799726" y="2012002"/>
            <a:ext cx="2236982" cy="5465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Rechteck 1">
            <a:extLst>
              <a:ext uri="{FF2B5EF4-FFF2-40B4-BE49-F238E27FC236}">
                <a16:creationId xmlns:a16="http://schemas.microsoft.com/office/drawing/2014/main" id="{CD348435-4509-4386-B8F8-254B575A0BFA}"/>
              </a:ext>
            </a:extLst>
          </p:cNvPr>
          <p:cNvSpPr/>
          <p:nvPr/>
        </p:nvSpPr>
        <p:spPr>
          <a:xfrm>
            <a:off x="-25169" y="5486571"/>
            <a:ext cx="3897596" cy="1323439"/>
          </a:xfrm>
          <a:prstGeom prst="rect">
            <a:avLst/>
          </a:prstGeom>
        </p:spPr>
        <p:txBody>
          <a:bodyPr wrap="square">
            <a:spAutoFit/>
          </a:bodyPr>
          <a:lstStyle/>
          <a:p>
            <a:pPr>
              <a:spcBef>
                <a:spcPts val="1200"/>
              </a:spcBef>
            </a:pPr>
            <a:r>
              <a:rPr lang="en-US" sz="1600" dirty="0"/>
              <a:t>Das </a:t>
            </a:r>
            <a:r>
              <a:rPr lang="en-US" sz="1600" b="1" dirty="0"/>
              <a:t>Ross </a:t>
            </a:r>
            <a:r>
              <a:rPr lang="en-US" sz="1600" b="1" dirty="0" err="1"/>
              <a:t>Schelfeis</a:t>
            </a:r>
            <a:r>
              <a:rPr lang="en-US" sz="1600" b="1" dirty="0"/>
              <a:t> </a:t>
            </a:r>
            <a:r>
              <a:rPr lang="en-US" sz="1600" dirty="0" err="1"/>
              <a:t>bedeckt</a:t>
            </a:r>
            <a:r>
              <a:rPr lang="en-US" sz="1600" dirty="0"/>
              <a:t> </a:t>
            </a:r>
            <a:r>
              <a:rPr lang="en-US" sz="1600" dirty="0" err="1"/>
              <a:t>mit</a:t>
            </a:r>
            <a:r>
              <a:rPr lang="en-US" sz="1600" dirty="0"/>
              <a:t> </a:t>
            </a:r>
            <a:r>
              <a:rPr lang="en-US" sz="1600" dirty="0" err="1"/>
              <a:t>einer</a:t>
            </a:r>
            <a:r>
              <a:rPr lang="en-US" sz="1600" dirty="0"/>
              <a:t> </a:t>
            </a:r>
            <a:r>
              <a:rPr lang="en-US" sz="1600" dirty="0" err="1"/>
              <a:t>Fläche</a:t>
            </a:r>
            <a:r>
              <a:rPr lang="en-US" sz="1600" dirty="0"/>
              <a:t> von </a:t>
            </a:r>
            <a:r>
              <a:rPr lang="en-US" sz="1600" b="1" dirty="0"/>
              <a:t>510.680 </a:t>
            </a:r>
            <a:r>
              <a:rPr lang="en-US" sz="1600" b="1" dirty="0" err="1"/>
              <a:t>km</a:t>
            </a:r>
            <a:r>
              <a:rPr lang="en-US" sz="1600" b="1" baseline="30000" dirty="0" err="1"/>
              <a:t>2</a:t>
            </a:r>
            <a:r>
              <a:rPr lang="en-US" sz="1600" b="1" dirty="0"/>
              <a:t> </a:t>
            </a:r>
            <a:r>
              <a:rPr lang="en-US" sz="1600" dirty="0"/>
              <a:t>ca. 3.7% der </a:t>
            </a:r>
            <a:r>
              <a:rPr lang="en-US" sz="1600" dirty="0" err="1"/>
              <a:t>Antarktis</a:t>
            </a:r>
            <a:r>
              <a:rPr lang="en-US" sz="1600" dirty="0"/>
              <a:t>. Das </a:t>
            </a:r>
            <a:r>
              <a:rPr lang="en-US" sz="1600" b="1" dirty="0"/>
              <a:t>Filchner-Ronne-</a:t>
            </a:r>
            <a:r>
              <a:rPr lang="en-US" sz="1600" b="1" dirty="0" err="1"/>
              <a:t>Schelfeis</a:t>
            </a:r>
            <a:r>
              <a:rPr lang="en-US" sz="1600" dirty="0"/>
              <a:t> </a:t>
            </a:r>
            <a:r>
              <a:rPr lang="en-US" sz="1600" dirty="0" err="1"/>
              <a:t>ist</a:t>
            </a:r>
            <a:r>
              <a:rPr lang="en-US" sz="1600" dirty="0"/>
              <a:t> </a:t>
            </a:r>
            <a:r>
              <a:rPr lang="en-US" sz="1600" dirty="0" err="1"/>
              <a:t>etwas</a:t>
            </a:r>
            <a:r>
              <a:rPr lang="en-US" sz="1600" dirty="0"/>
              <a:t> </a:t>
            </a:r>
            <a:r>
              <a:rPr lang="en-US" sz="1600" dirty="0" err="1"/>
              <a:t>kleiner</a:t>
            </a:r>
            <a:r>
              <a:rPr lang="en-US" sz="1600" dirty="0"/>
              <a:t> (449.000 </a:t>
            </a:r>
            <a:r>
              <a:rPr lang="en-US" sz="1600" dirty="0" err="1"/>
              <a:t>km</a:t>
            </a:r>
            <a:r>
              <a:rPr lang="en-US" sz="1600" baseline="30000" dirty="0" err="1"/>
              <a:t>2</a:t>
            </a:r>
            <a:r>
              <a:rPr lang="en-US" sz="1600" dirty="0"/>
              <a:t>) </a:t>
            </a:r>
            <a:r>
              <a:rPr lang="en-US" sz="1600" dirty="0" err="1"/>
              <a:t>aber</a:t>
            </a:r>
            <a:r>
              <a:rPr lang="en-US" sz="1600" dirty="0"/>
              <a:t> </a:t>
            </a:r>
            <a:r>
              <a:rPr lang="en-US" sz="1600" dirty="0" err="1"/>
              <a:t>voluminöser</a:t>
            </a:r>
            <a:r>
              <a:rPr lang="en-US" sz="1600" dirty="0"/>
              <a:t>.</a:t>
            </a:r>
          </a:p>
        </p:txBody>
      </p:sp>
      <p:sp>
        <p:nvSpPr>
          <p:cNvPr id="5" name="Rechteck 4">
            <a:extLst>
              <a:ext uri="{FF2B5EF4-FFF2-40B4-BE49-F238E27FC236}">
                <a16:creationId xmlns:a16="http://schemas.microsoft.com/office/drawing/2014/main" id="{C378E0DA-DCC5-4829-A75A-AEB6A7EDCF80}"/>
              </a:ext>
            </a:extLst>
          </p:cNvPr>
          <p:cNvSpPr/>
          <p:nvPr/>
        </p:nvSpPr>
        <p:spPr>
          <a:xfrm>
            <a:off x="4841159" y="2644446"/>
            <a:ext cx="1118490" cy="369332"/>
          </a:xfrm>
          <a:prstGeom prst="rect">
            <a:avLst/>
          </a:prstGeom>
        </p:spPr>
        <p:txBody>
          <a:bodyPr wrap="square">
            <a:spAutoFit/>
          </a:bodyPr>
          <a:lstStyle/>
          <a:p>
            <a:r>
              <a:rPr lang="en-US" sz="900" b="1" dirty="0"/>
              <a:t>Filchner-Ronne-</a:t>
            </a:r>
            <a:r>
              <a:rPr lang="en-US" sz="900" b="1" dirty="0" err="1"/>
              <a:t>Schelfeis</a:t>
            </a:r>
            <a:endParaRPr lang="de-DE" sz="900" b="1" dirty="0"/>
          </a:p>
        </p:txBody>
      </p:sp>
      <p:sp>
        <p:nvSpPr>
          <p:cNvPr id="7" name="Rechteck 6">
            <a:extLst>
              <a:ext uri="{FF2B5EF4-FFF2-40B4-BE49-F238E27FC236}">
                <a16:creationId xmlns:a16="http://schemas.microsoft.com/office/drawing/2014/main" id="{8D987B25-228C-4DB2-A164-C355F581AF98}"/>
              </a:ext>
            </a:extLst>
          </p:cNvPr>
          <p:cNvSpPr/>
          <p:nvPr/>
        </p:nvSpPr>
        <p:spPr>
          <a:xfrm>
            <a:off x="5679587" y="4931417"/>
            <a:ext cx="1037463" cy="230832"/>
          </a:xfrm>
          <a:prstGeom prst="rect">
            <a:avLst/>
          </a:prstGeom>
        </p:spPr>
        <p:txBody>
          <a:bodyPr wrap="none">
            <a:spAutoFit/>
          </a:bodyPr>
          <a:lstStyle/>
          <a:p>
            <a:r>
              <a:rPr lang="en-US" sz="900" b="1" dirty="0"/>
              <a:t>Ross </a:t>
            </a:r>
            <a:r>
              <a:rPr lang="en-US" sz="900" b="1" dirty="0" err="1"/>
              <a:t>Schelfeis</a:t>
            </a:r>
            <a:r>
              <a:rPr lang="en-US" sz="900" b="1" dirty="0"/>
              <a:t> </a:t>
            </a:r>
            <a:endParaRPr lang="de-DE" sz="900" dirty="0"/>
          </a:p>
        </p:txBody>
      </p:sp>
    </p:spTree>
    <p:extLst>
      <p:ext uri="{BB962C8B-B14F-4D97-AF65-F5344CB8AC3E}">
        <p14:creationId xmlns:p14="http://schemas.microsoft.com/office/powerpoint/2010/main" val="621874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pic>
        <p:nvPicPr>
          <p:cNvPr id="5" name="Picture 5" descr="D:\powerpoint\Touristik\Eisquerschnitt.jpg">
            <a:extLst>
              <a:ext uri="{FF2B5EF4-FFF2-40B4-BE49-F238E27FC236}">
                <a16:creationId xmlns:a16="http://schemas.microsoft.com/office/drawing/2014/main" id="{F12B6514-7846-4037-B0FC-C4645F2C408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3472" y="879925"/>
            <a:ext cx="7991475" cy="3784600"/>
          </a:xfrm>
          <a:prstGeom prst="rect">
            <a:avLst/>
          </a:prstGeom>
          <a:noFill/>
          <a:ln w="9525">
            <a:noFill/>
            <a:miter lim="800000"/>
            <a:headEnd/>
            <a:tailEnd/>
          </a:ln>
        </p:spPr>
      </p:pic>
      <p:sp>
        <p:nvSpPr>
          <p:cNvPr id="6" name="Freeform 6">
            <a:extLst>
              <a:ext uri="{FF2B5EF4-FFF2-40B4-BE49-F238E27FC236}">
                <a16:creationId xmlns:a16="http://schemas.microsoft.com/office/drawing/2014/main" id="{E37A11DC-8BC0-4389-94AD-2960C2401DF8}"/>
              </a:ext>
            </a:extLst>
          </p:cNvPr>
          <p:cNvSpPr>
            <a:spLocks/>
          </p:cNvSpPr>
          <p:nvPr/>
        </p:nvSpPr>
        <p:spPr bwMode="auto">
          <a:xfrm>
            <a:off x="3870547" y="2864300"/>
            <a:ext cx="4763" cy="1628775"/>
          </a:xfrm>
          <a:custGeom>
            <a:avLst/>
            <a:gdLst>
              <a:gd name="T0" fmla="*/ 0 w 3"/>
              <a:gd name="T1" fmla="*/ 0 h 1026"/>
              <a:gd name="T2" fmla="*/ 2147483647 w 3"/>
              <a:gd name="T3" fmla="*/ 2147483647 h 1026"/>
              <a:gd name="T4" fmla="*/ 0 60000 65536"/>
              <a:gd name="T5" fmla="*/ 0 60000 65536"/>
              <a:gd name="T6" fmla="*/ 0 w 3"/>
              <a:gd name="T7" fmla="*/ 0 h 1026"/>
              <a:gd name="T8" fmla="*/ 3 w 3"/>
              <a:gd name="T9" fmla="*/ 1026 h 1026"/>
            </a:gdLst>
            <a:ahLst/>
            <a:cxnLst>
              <a:cxn ang="T4">
                <a:pos x="T0" y="T1"/>
              </a:cxn>
              <a:cxn ang="T5">
                <a:pos x="T2" y="T3"/>
              </a:cxn>
            </a:cxnLst>
            <a:rect l="T6" t="T7" r="T8" b="T9"/>
            <a:pathLst>
              <a:path w="3" h="1026">
                <a:moveTo>
                  <a:pt x="0" y="0"/>
                </a:moveTo>
                <a:lnTo>
                  <a:pt x="3" y="1026"/>
                </a:lnTo>
              </a:path>
            </a:pathLst>
          </a:custGeom>
          <a:noFill/>
          <a:ln w="15875">
            <a:solidFill>
              <a:srgbClr val="FF0000"/>
            </a:solidFill>
            <a:round/>
            <a:headEnd type="none" w="med" len="med"/>
            <a:tailEnd type="none" w="med" len="med"/>
          </a:ln>
        </p:spPr>
        <p:txBody>
          <a:bodyPr/>
          <a:lstStyle/>
          <a:p>
            <a:endParaRPr lang="de-DE"/>
          </a:p>
        </p:txBody>
      </p:sp>
      <p:sp>
        <p:nvSpPr>
          <p:cNvPr id="7" name="Freeform 7">
            <a:extLst>
              <a:ext uri="{FF2B5EF4-FFF2-40B4-BE49-F238E27FC236}">
                <a16:creationId xmlns:a16="http://schemas.microsoft.com/office/drawing/2014/main" id="{C11B1623-048A-440A-98D1-5DA8BBDFFC97}"/>
              </a:ext>
            </a:extLst>
          </p:cNvPr>
          <p:cNvSpPr>
            <a:spLocks/>
          </p:cNvSpPr>
          <p:nvPr/>
        </p:nvSpPr>
        <p:spPr bwMode="auto">
          <a:xfrm>
            <a:off x="5623147" y="2759525"/>
            <a:ext cx="1588" cy="1743075"/>
          </a:xfrm>
          <a:custGeom>
            <a:avLst/>
            <a:gdLst>
              <a:gd name="T0" fmla="*/ 0 w 1"/>
              <a:gd name="T1" fmla="*/ 0 h 1098"/>
              <a:gd name="T2" fmla="*/ 0 w 1"/>
              <a:gd name="T3" fmla="*/ 2147483647 h 1098"/>
              <a:gd name="T4" fmla="*/ 0 60000 65536"/>
              <a:gd name="T5" fmla="*/ 0 60000 65536"/>
              <a:gd name="T6" fmla="*/ 0 w 1"/>
              <a:gd name="T7" fmla="*/ 0 h 1098"/>
              <a:gd name="T8" fmla="*/ 1 w 1"/>
              <a:gd name="T9" fmla="*/ 1098 h 1098"/>
            </a:gdLst>
            <a:ahLst/>
            <a:cxnLst>
              <a:cxn ang="T4">
                <a:pos x="T0" y="T1"/>
              </a:cxn>
              <a:cxn ang="T5">
                <a:pos x="T2" y="T3"/>
              </a:cxn>
            </a:cxnLst>
            <a:rect l="T6" t="T7" r="T8" b="T9"/>
            <a:pathLst>
              <a:path w="1" h="1098">
                <a:moveTo>
                  <a:pt x="0" y="0"/>
                </a:moveTo>
                <a:lnTo>
                  <a:pt x="0" y="1098"/>
                </a:lnTo>
              </a:path>
            </a:pathLst>
          </a:custGeom>
          <a:noFill/>
          <a:ln w="15875">
            <a:solidFill>
              <a:srgbClr val="FF0000"/>
            </a:solidFill>
            <a:round/>
            <a:headEnd type="none" w="med" len="med"/>
            <a:tailEnd type="none" w="med" len="med"/>
          </a:ln>
        </p:spPr>
        <p:txBody>
          <a:bodyPr/>
          <a:lstStyle/>
          <a:p>
            <a:endParaRPr lang="de-DE"/>
          </a:p>
        </p:txBody>
      </p:sp>
      <p:sp>
        <p:nvSpPr>
          <p:cNvPr id="10" name="Line 8">
            <a:extLst>
              <a:ext uri="{FF2B5EF4-FFF2-40B4-BE49-F238E27FC236}">
                <a16:creationId xmlns:a16="http://schemas.microsoft.com/office/drawing/2014/main" id="{2D14FE99-8602-4A74-9D17-96685FDBA8C4}"/>
              </a:ext>
            </a:extLst>
          </p:cNvPr>
          <p:cNvSpPr>
            <a:spLocks noChangeShapeType="1"/>
          </p:cNvSpPr>
          <p:nvPr/>
        </p:nvSpPr>
        <p:spPr bwMode="auto">
          <a:xfrm>
            <a:off x="3870547" y="4359725"/>
            <a:ext cx="1752600" cy="0"/>
          </a:xfrm>
          <a:prstGeom prst="line">
            <a:avLst/>
          </a:prstGeom>
          <a:noFill/>
          <a:ln w="15875">
            <a:solidFill>
              <a:srgbClr val="FF0000"/>
            </a:solidFill>
            <a:round/>
            <a:headEnd type="arrow" w="med" len="med"/>
            <a:tailEnd type="arrow" w="med" len="med"/>
          </a:ln>
        </p:spPr>
        <p:txBody>
          <a:bodyPr/>
          <a:lstStyle/>
          <a:p>
            <a:endParaRPr lang="de-DE"/>
          </a:p>
        </p:txBody>
      </p:sp>
      <p:sp>
        <p:nvSpPr>
          <p:cNvPr id="11" name="Text Box 9">
            <a:extLst>
              <a:ext uri="{FF2B5EF4-FFF2-40B4-BE49-F238E27FC236}">
                <a16:creationId xmlns:a16="http://schemas.microsoft.com/office/drawing/2014/main" id="{820D235D-5DAE-46B4-B950-4C80937CC2FA}"/>
              </a:ext>
            </a:extLst>
          </p:cNvPr>
          <p:cNvSpPr txBox="1">
            <a:spLocks noChangeArrowheads="1"/>
          </p:cNvSpPr>
          <p:nvPr/>
        </p:nvSpPr>
        <p:spPr bwMode="auto">
          <a:xfrm>
            <a:off x="4251547" y="4297813"/>
            <a:ext cx="990600" cy="366712"/>
          </a:xfrm>
          <a:prstGeom prst="rect">
            <a:avLst/>
          </a:prstGeom>
          <a:noFill/>
          <a:ln w="9525">
            <a:noFill/>
            <a:miter lim="800000"/>
            <a:headEnd/>
            <a:tailEnd/>
          </a:ln>
        </p:spPr>
        <p:txBody>
          <a:bodyPr wrap="none">
            <a:spAutoFit/>
          </a:bodyPr>
          <a:lstStyle/>
          <a:p>
            <a:r>
              <a:rPr lang="de-DE" sz="1800" dirty="0"/>
              <a:t>1000 km</a:t>
            </a:r>
          </a:p>
        </p:txBody>
      </p:sp>
      <p:sp>
        <p:nvSpPr>
          <p:cNvPr id="12" name="Line 11">
            <a:extLst>
              <a:ext uri="{FF2B5EF4-FFF2-40B4-BE49-F238E27FC236}">
                <a16:creationId xmlns:a16="http://schemas.microsoft.com/office/drawing/2014/main" id="{8214DA64-6A9A-4D49-908F-1E62F55F62AE}"/>
              </a:ext>
            </a:extLst>
          </p:cNvPr>
          <p:cNvSpPr>
            <a:spLocks noChangeShapeType="1"/>
          </p:cNvSpPr>
          <p:nvPr/>
        </p:nvSpPr>
        <p:spPr bwMode="auto">
          <a:xfrm>
            <a:off x="3870547" y="2309369"/>
            <a:ext cx="0" cy="381000"/>
          </a:xfrm>
          <a:prstGeom prst="line">
            <a:avLst/>
          </a:prstGeom>
          <a:noFill/>
          <a:ln w="15875">
            <a:solidFill>
              <a:srgbClr val="FF0000"/>
            </a:solidFill>
            <a:round/>
            <a:headEnd type="arrow" w="med" len="med"/>
            <a:tailEnd type="arrow" w="med" len="med"/>
          </a:ln>
        </p:spPr>
        <p:txBody>
          <a:bodyPr/>
          <a:lstStyle/>
          <a:p>
            <a:endParaRPr lang="de-DE"/>
          </a:p>
        </p:txBody>
      </p:sp>
      <p:sp>
        <p:nvSpPr>
          <p:cNvPr id="13" name="Text Box 12">
            <a:extLst>
              <a:ext uri="{FF2B5EF4-FFF2-40B4-BE49-F238E27FC236}">
                <a16:creationId xmlns:a16="http://schemas.microsoft.com/office/drawing/2014/main" id="{F22E544E-7AC9-4A88-96A9-92C34C0676E4}"/>
              </a:ext>
            </a:extLst>
          </p:cNvPr>
          <p:cNvSpPr txBox="1">
            <a:spLocks noChangeArrowheads="1"/>
          </p:cNvSpPr>
          <p:nvPr/>
        </p:nvSpPr>
        <p:spPr bwMode="auto">
          <a:xfrm>
            <a:off x="2985602" y="2375000"/>
            <a:ext cx="819150" cy="366713"/>
          </a:xfrm>
          <a:prstGeom prst="rect">
            <a:avLst/>
          </a:prstGeom>
          <a:noFill/>
          <a:ln w="9525">
            <a:noFill/>
            <a:miter lim="800000"/>
            <a:headEnd/>
            <a:tailEnd/>
          </a:ln>
        </p:spPr>
        <p:txBody>
          <a:bodyPr wrap="none">
            <a:spAutoFit/>
          </a:bodyPr>
          <a:lstStyle/>
          <a:p>
            <a:r>
              <a:rPr lang="de-DE" sz="1800" dirty="0" err="1"/>
              <a:t>1500m</a:t>
            </a:r>
            <a:endParaRPr lang="de-DE" sz="1800" dirty="0"/>
          </a:p>
        </p:txBody>
      </p:sp>
      <p:pic>
        <p:nvPicPr>
          <p:cNvPr id="14" name="Picture 8" descr="D:\Bilder\File0002.jpg">
            <a:extLst>
              <a:ext uri="{FF2B5EF4-FFF2-40B4-BE49-F238E27FC236}">
                <a16:creationId xmlns:a16="http://schemas.microsoft.com/office/drawing/2014/main" id="{BFF3730E-7C3A-40CC-A793-C58D036BF77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20839"/>
          <a:stretch/>
        </p:blipFill>
        <p:spPr bwMode="auto">
          <a:xfrm>
            <a:off x="130072" y="4769300"/>
            <a:ext cx="3928261" cy="2021565"/>
          </a:xfrm>
          <a:prstGeom prst="rect">
            <a:avLst/>
          </a:prstGeom>
          <a:noFill/>
          <a:ln w="9525">
            <a:noFill/>
            <a:miter lim="800000"/>
            <a:headEnd/>
            <a:tailEnd/>
          </a:ln>
        </p:spPr>
      </p:pic>
      <p:sp>
        <p:nvSpPr>
          <p:cNvPr id="15" name="Line 12">
            <a:extLst>
              <a:ext uri="{FF2B5EF4-FFF2-40B4-BE49-F238E27FC236}">
                <a16:creationId xmlns:a16="http://schemas.microsoft.com/office/drawing/2014/main" id="{C28518F5-9C6B-4A7D-A98C-F6F18A03BDE8}"/>
              </a:ext>
            </a:extLst>
          </p:cNvPr>
          <p:cNvSpPr>
            <a:spLocks noChangeShapeType="1"/>
          </p:cNvSpPr>
          <p:nvPr/>
        </p:nvSpPr>
        <p:spPr bwMode="auto">
          <a:xfrm>
            <a:off x="1785606" y="4924768"/>
            <a:ext cx="0" cy="1053307"/>
          </a:xfrm>
          <a:prstGeom prst="line">
            <a:avLst/>
          </a:prstGeom>
          <a:noFill/>
          <a:ln w="22225">
            <a:solidFill>
              <a:srgbClr val="FF0000"/>
            </a:solidFill>
            <a:round/>
            <a:headEnd type="arrow" w="med" len="med"/>
            <a:tailEnd type="arrow" w="med" len="med"/>
          </a:ln>
        </p:spPr>
        <p:txBody>
          <a:bodyPr/>
          <a:lstStyle/>
          <a:p>
            <a:endParaRPr lang="de-DE"/>
          </a:p>
        </p:txBody>
      </p:sp>
      <p:sp>
        <p:nvSpPr>
          <p:cNvPr id="16" name="Text Box 13">
            <a:extLst>
              <a:ext uri="{FF2B5EF4-FFF2-40B4-BE49-F238E27FC236}">
                <a16:creationId xmlns:a16="http://schemas.microsoft.com/office/drawing/2014/main" id="{84C51814-D231-49E7-8A77-5779B0814BDD}"/>
              </a:ext>
            </a:extLst>
          </p:cNvPr>
          <p:cNvSpPr txBox="1">
            <a:spLocks noChangeArrowheads="1"/>
          </p:cNvSpPr>
          <p:nvPr/>
        </p:nvSpPr>
        <p:spPr bwMode="auto">
          <a:xfrm>
            <a:off x="1621374" y="4467568"/>
            <a:ext cx="725488" cy="457200"/>
          </a:xfrm>
          <a:prstGeom prst="rect">
            <a:avLst/>
          </a:prstGeom>
          <a:noFill/>
          <a:ln w="9525">
            <a:noFill/>
            <a:miter lim="800000"/>
            <a:headEnd/>
            <a:tailEnd/>
          </a:ln>
        </p:spPr>
        <p:txBody>
          <a:bodyPr wrap="none">
            <a:spAutoFit/>
          </a:bodyPr>
          <a:lstStyle/>
          <a:p>
            <a:r>
              <a:rPr lang="de-DE" dirty="0" err="1"/>
              <a:t>50m</a:t>
            </a:r>
            <a:endParaRPr lang="de-DE" dirty="0"/>
          </a:p>
        </p:txBody>
      </p:sp>
      <p:pic>
        <p:nvPicPr>
          <p:cNvPr id="18" name="Picture 11" descr="D:\Bilder\Eisberg01.jpg">
            <a:extLst>
              <a:ext uri="{FF2B5EF4-FFF2-40B4-BE49-F238E27FC236}">
                <a16:creationId xmlns:a16="http://schemas.microsoft.com/office/drawing/2014/main" id="{00AB65C2-99A6-4360-A20A-364BE03F74B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51547" y="4795775"/>
            <a:ext cx="3082766" cy="1968614"/>
          </a:xfrm>
          <a:prstGeom prst="rect">
            <a:avLst/>
          </a:prstGeom>
          <a:noFill/>
          <a:ln w="9525">
            <a:noFill/>
            <a:miter lim="800000"/>
            <a:headEnd/>
            <a:tailEnd/>
          </a:ln>
        </p:spPr>
      </p:pic>
      <p:pic>
        <p:nvPicPr>
          <p:cNvPr id="19" name="Grafik 18">
            <a:extLst>
              <a:ext uri="{FF2B5EF4-FFF2-40B4-BE49-F238E27FC236}">
                <a16:creationId xmlns:a16="http://schemas.microsoft.com/office/drawing/2014/main" id="{18622C9C-DB8B-4AB2-9AF1-5585B4708CE2}"/>
              </a:ext>
            </a:extLst>
          </p:cNvPr>
          <p:cNvPicPr>
            <a:picLocks noChangeAspect="1"/>
          </p:cNvPicPr>
          <p:nvPr/>
        </p:nvPicPr>
        <p:blipFill>
          <a:blip r:embed="rId6"/>
          <a:stretch>
            <a:fillRect/>
          </a:stretch>
        </p:blipFill>
        <p:spPr>
          <a:xfrm>
            <a:off x="5623147" y="152918"/>
            <a:ext cx="1130163" cy="565082"/>
          </a:xfrm>
          <a:prstGeom prst="rect">
            <a:avLst/>
          </a:prstGeom>
        </p:spPr>
      </p:pic>
      <p:sp>
        <p:nvSpPr>
          <p:cNvPr id="20" name="Text Box 12">
            <a:extLst>
              <a:ext uri="{FF2B5EF4-FFF2-40B4-BE49-F238E27FC236}">
                <a16:creationId xmlns:a16="http://schemas.microsoft.com/office/drawing/2014/main" id="{E9F8E114-EF27-4608-B393-B6DCF774F32B}"/>
              </a:ext>
            </a:extLst>
          </p:cNvPr>
          <p:cNvSpPr txBox="1">
            <a:spLocks noChangeArrowheads="1"/>
          </p:cNvSpPr>
          <p:nvPr/>
        </p:nvSpPr>
        <p:spPr bwMode="auto">
          <a:xfrm>
            <a:off x="106615" y="3772736"/>
            <a:ext cx="1983235" cy="584775"/>
          </a:xfrm>
          <a:prstGeom prst="rect">
            <a:avLst/>
          </a:prstGeom>
          <a:noFill/>
          <a:ln w="9525">
            <a:noFill/>
            <a:miter lim="800000"/>
            <a:headEnd/>
            <a:tailEnd/>
          </a:ln>
        </p:spPr>
        <p:txBody>
          <a:bodyPr wrap="none">
            <a:spAutoFit/>
          </a:bodyPr>
          <a:lstStyle/>
          <a:p>
            <a:r>
              <a:rPr lang="de-DE" sz="3200" b="1" dirty="0"/>
              <a:t>Eisschelf</a:t>
            </a:r>
          </a:p>
        </p:txBody>
      </p:sp>
    </p:spTree>
    <p:extLst>
      <p:ext uri="{BB962C8B-B14F-4D97-AF65-F5344CB8AC3E}">
        <p14:creationId xmlns:p14="http://schemas.microsoft.com/office/powerpoint/2010/main" val="140897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out)">
                                      <p:cBhvr>
                                        <p:cTn id="11" dur="500"/>
                                        <p:tgtEl>
                                          <p:spTgt spid="7"/>
                                        </p:tgtEl>
                                      </p:cBhvr>
                                    </p:animEffect>
                                  </p:childTnLst>
                                </p:cTn>
                              </p:par>
                            </p:childTnLst>
                          </p:cTn>
                        </p:par>
                        <p:par>
                          <p:cTn id="12" fill="hold">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out)">
                                      <p:cBhvr>
                                        <p:cTn id="15" dur="500"/>
                                        <p:tgtEl>
                                          <p:spTgt spid="10"/>
                                        </p:tgtEl>
                                      </p:cBhvr>
                                    </p:animEffect>
                                  </p:childTnLst>
                                </p:cTn>
                              </p:par>
                            </p:childTnLst>
                          </p:cTn>
                        </p:par>
                        <p:par>
                          <p:cTn id="16" fill="hold">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32"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out)">
                                      <p:cBhvr>
                                        <p:cTn id="24" dur="500"/>
                                        <p:tgtEl>
                                          <p:spTgt spid="12"/>
                                        </p:tgtEl>
                                      </p:cBhvr>
                                    </p:animEffect>
                                  </p:childTnLst>
                                </p:cTn>
                              </p:par>
                            </p:childTnLst>
                          </p:cTn>
                        </p:par>
                        <p:par>
                          <p:cTn id="25" fill="hold">
                            <p:stCondLst>
                              <p:cond delay="500"/>
                            </p:stCondLst>
                            <p:childTnLst>
                              <p:par>
                                <p:cTn id="26" presetID="4" presetClass="entr" presetSubtype="32"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ou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ox(out)">
                                      <p:cBhvr>
                                        <p:cTn id="33" dur="500"/>
                                        <p:tgtEl>
                                          <p:spTgt spid="15"/>
                                        </p:tgtEl>
                                      </p:cBhvr>
                                    </p:animEffect>
                                  </p:childTnLst>
                                </p:cTn>
                              </p:par>
                            </p:childTnLst>
                          </p:cTn>
                        </p:par>
                        <p:par>
                          <p:cTn id="34" fill="hold">
                            <p:stCondLst>
                              <p:cond delay="500"/>
                            </p:stCondLst>
                            <p:childTnLst>
                              <p:par>
                                <p:cTn id="35" presetID="4" presetClass="entr" presetSubtype="32"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ox(out)">
                                      <p:cBhvr>
                                        <p:cTn id="37" dur="500"/>
                                        <p:tgtEl>
                                          <p:spTgt spid="16"/>
                                        </p:tgtEl>
                                      </p:cBhvr>
                                    </p:animEffect>
                                  </p:childTnLst>
                                </p:cTn>
                              </p:par>
                            </p:childTnLst>
                          </p:cTn>
                        </p:par>
                        <p:par>
                          <p:cTn id="38" fill="hold">
                            <p:stCondLst>
                              <p:cond delay="1000"/>
                            </p:stCondLst>
                            <p:childTnLst>
                              <p:par>
                                <p:cTn id="39" presetID="4" presetClass="entr" presetSubtype="32"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ox(out)">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utoUpdateAnimBg="0"/>
      <p:bldP spid="12" grpId="0" animBg="1"/>
      <p:bldP spid="13" grpId="0" autoUpdateAnimBg="0"/>
      <p:bldP spid="15" grpId="0" animBg="1"/>
      <p:bldP spid="16" grpId="0" autoUpdateAnimBg="0"/>
      <p:bldP spid="2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592376" cy="400110"/>
          </a:xfrm>
          <a:prstGeom prst="rect">
            <a:avLst/>
          </a:prstGeom>
        </p:spPr>
        <p:txBody>
          <a:bodyPr wrap="none">
            <a:spAutoFit/>
          </a:bodyPr>
          <a:lstStyle/>
          <a:p>
            <a:pPr>
              <a:spcBef>
                <a:spcPts val="1800"/>
              </a:spcBef>
            </a:pPr>
            <a:r>
              <a:rPr lang="de-DE" sz="2000" b="1" u="sng"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4" name="Grafik 13">
            <a:extLst>
              <a:ext uri="{FF2B5EF4-FFF2-40B4-BE49-F238E27FC236}">
                <a16:creationId xmlns:a16="http://schemas.microsoft.com/office/drawing/2014/main" id="{2A460833-B715-418A-9DC1-D7C881EE1AB6}"/>
              </a:ext>
            </a:extLst>
          </p:cNvPr>
          <p:cNvPicPr>
            <a:picLocks noChangeAspect="1"/>
          </p:cNvPicPr>
          <p:nvPr/>
        </p:nvPicPr>
        <p:blipFill>
          <a:blip r:embed="rId3"/>
          <a:stretch>
            <a:fillRect/>
          </a:stretch>
        </p:blipFill>
        <p:spPr>
          <a:xfrm>
            <a:off x="4123585" y="1790746"/>
            <a:ext cx="4760755" cy="3674968"/>
          </a:xfrm>
          <a:prstGeom prst="rect">
            <a:avLst/>
          </a:prstGeom>
        </p:spPr>
      </p:pic>
      <p:pic>
        <p:nvPicPr>
          <p:cNvPr id="11" name="Grafik 10">
            <a:extLst>
              <a:ext uri="{FF2B5EF4-FFF2-40B4-BE49-F238E27FC236}">
                <a16:creationId xmlns:a16="http://schemas.microsoft.com/office/drawing/2014/main" id="{FA71BDF9-88F9-4166-9AC3-F333125EC805}"/>
              </a:ext>
            </a:extLst>
          </p:cNvPr>
          <p:cNvPicPr>
            <a:picLocks noChangeAspect="1"/>
          </p:cNvPicPr>
          <p:nvPr/>
        </p:nvPicPr>
        <p:blipFill>
          <a:blip r:embed="rId4"/>
          <a:stretch>
            <a:fillRect/>
          </a:stretch>
        </p:blipFill>
        <p:spPr>
          <a:xfrm>
            <a:off x="6878720" y="626268"/>
            <a:ext cx="1130163" cy="565082"/>
          </a:xfrm>
          <a:prstGeom prst="rect">
            <a:avLst/>
          </a:prstGeom>
        </p:spPr>
      </p:pic>
    </p:spTree>
    <p:extLst>
      <p:ext uri="{BB962C8B-B14F-4D97-AF65-F5344CB8AC3E}">
        <p14:creationId xmlns:p14="http://schemas.microsoft.com/office/powerpoint/2010/main" val="388877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pic>
        <p:nvPicPr>
          <p:cNvPr id="20" name="Picture 4" descr="D:\powerpoint\Touristik\PC150138.JPG">
            <a:extLst>
              <a:ext uri="{FF2B5EF4-FFF2-40B4-BE49-F238E27FC236}">
                <a16:creationId xmlns:a16="http://schemas.microsoft.com/office/drawing/2014/main" id="{C7F0CE91-DF5E-4A95-999B-59170A25BCA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2623"/>
          <a:stretch/>
        </p:blipFill>
        <p:spPr bwMode="auto">
          <a:xfrm>
            <a:off x="291654" y="1749875"/>
            <a:ext cx="3480245" cy="3373338"/>
          </a:xfrm>
          <a:prstGeom prst="rect">
            <a:avLst/>
          </a:prstGeom>
          <a:noFill/>
          <a:ln w="9525">
            <a:noFill/>
            <a:miter lim="800000"/>
            <a:headEnd/>
            <a:tailEnd/>
          </a:ln>
        </p:spPr>
      </p:pic>
      <p:sp>
        <p:nvSpPr>
          <p:cNvPr id="21" name="Freeform 5">
            <a:extLst>
              <a:ext uri="{FF2B5EF4-FFF2-40B4-BE49-F238E27FC236}">
                <a16:creationId xmlns:a16="http://schemas.microsoft.com/office/drawing/2014/main" id="{535A125B-A27A-4816-B65C-9B201AFB144D}"/>
              </a:ext>
            </a:extLst>
          </p:cNvPr>
          <p:cNvSpPr>
            <a:spLocks/>
          </p:cNvSpPr>
          <p:nvPr/>
        </p:nvSpPr>
        <p:spPr bwMode="auto">
          <a:xfrm>
            <a:off x="2005012" y="2334027"/>
            <a:ext cx="14288" cy="1257300"/>
          </a:xfrm>
          <a:custGeom>
            <a:avLst/>
            <a:gdLst>
              <a:gd name="T0" fmla="*/ 0 w 9"/>
              <a:gd name="T1" fmla="*/ 0 h 792"/>
              <a:gd name="T2" fmla="*/ 2147483647 w 9"/>
              <a:gd name="T3" fmla="*/ 2147483647 h 792"/>
              <a:gd name="T4" fmla="*/ 0 60000 65536"/>
              <a:gd name="T5" fmla="*/ 0 60000 65536"/>
              <a:gd name="T6" fmla="*/ 0 w 9"/>
              <a:gd name="T7" fmla="*/ 0 h 792"/>
              <a:gd name="T8" fmla="*/ 9 w 9"/>
              <a:gd name="T9" fmla="*/ 792 h 792"/>
            </a:gdLst>
            <a:ahLst/>
            <a:cxnLst>
              <a:cxn ang="T4">
                <a:pos x="T0" y="T1"/>
              </a:cxn>
              <a:cxn ang="T5">
                <a:pos x="T2" y="T3"/>
              </a:cxn>
            </a:cxnLst>
            <a:rect l="T6" t="T7" r="T8" b="T9"/>
            <a:pathLst>
              <a:path w="9" h="792">
                <a:moveTo>
                  <a:pt x="0" y="0"/>
                </a:moveTo>
                <a:lnTo>
                  <a:pt x="9" y="792"/>
                </a:lnTo>
              </a:path>
            </a:pathLst>
          </a:custGeom>
          <a:noFill/>
          <a:ln w="19050" cmpd="sng">
            <a:solidFill>
              <a:schemeClr val="tx1"/>
            </a:solidFill>
            <a:round/>
            <a:headEnd type="arrow" w="med" len="med"/>
            <a:tailEnd type="arrow" w="med" len="med"/>
          </a:ln>
        </p:spPr>
        <p:txBody>
          <a:bodyPr/>
          <a:lstStyle/>
          <a:p>
            <a:endParaRPr lang="de-DE"/>
          </a:p>
        </p:txBody>
      </p:sp>
      <p:sp>
        <p:nvSpPr>
          <p:cNvPr id="22" name="Line 6">
            <a:extLst>
              <a:ext uri="{FF2B5EF4-FFF2-40B4-BE49-F238E27FC236}">
                <a16:creationId xmlns:a16="http://schemas.microsoft.com/office/drawing/2014/main" id="{03D9F858-0E12-409B-98E3-FB8FC0689BDF}"/>
              </a:ext>
            </a:extLst>
          </p:cNvPr>
          <p:cNvSpPr>
            <a:spLocks noChangeShapeType="1"/>
          </p:cNvSpPr>
          <p:nvPr/>
        </p:nvSpPr>
        <p:spPr bwMode="auto">
          <a:xfrm>
            <a:off x="2019300" y="3683053"/>
            <a:ext cx="0" cy="1295400"/>
          </a:xfrm>
          <a:prstGeom prst="line">
            <a:avLst/>
          </a:prstGeom>
          <a:noFill/>
          <a:ln w="19050">
            <a:solidFill>
              <a:schemeClr val="bg1"/>
            </a:solidFill>
            <a:round/>
            <a:headEnd type="arrow" w="med" len="med"/>
            <a:tailEnd type="arrow" w="med" len="med"/>
          </a:ln>
        </p:spPr>
        <p:txBody>
          <a:bodyPr/>
          <a:lstStyle/>
          <a:p>
            <a:endParaRPr lang="de-DE"/>
          </a:p>
        </p:txBody>
      </p:sp>
      <p:sp>
        <p:nvSpPr>
          <p:cNvPr id="23" name="Text Box 7">
            <a:extLst>
              <a:ext uri="{FF2B5EF4-FFF2-40B4-BE49-F238E27FC236}">
                <a16:creationId xmlns:a16="http://schemas.microsoft.com/office/drawing/2014/main" id="{3C5E764E-44EA-4E5D-AA53-30AB99A25A19}"/>
              </a:ext>
            </a:extLst>
          </p:cNvPr>
          <p:cNvSpPr txBox="1">
            <a:spLocks noChangeArrowheads="1"/>
          </p:cNvSpPr>
          <p:nvPr/>
        </p:nvSpPr>
        <p:spPr bwMode="auto">
          <a:xfrm>
            <a:off x="2232025" y="2572200"/>
            <a:ext cx="725488" cy="457200"/>
          </a:xfrm>
          <a:prstGeom prst="rect">
            <a:avLst/>
          </a:prstGeom>
          <a:noFill/>
          <a:ln w="9525">
            <a:noFill/>
            <a:miter lim="800000"/>
            <a:headEnd/>
            <a:tailEnd/>
          </a:ln>
        </p:spPr>
        <p:txBody>
          <a:bodyPr wrap="none">
            <a:spAutoFit/>
          </a:bodyPr>
          <a:lstStyle/>
          <a:p>
            <a:r>
              <a:rPr lang="de-DE"/>
              <a:t>30m</a:t>
            </a:r>
          </a:p>
        </p:txBody>
      </p:sp>
      <p:sp>
        <p:nvSpPr>
          <p:cNvPr id="24" name="Text Box 9">
            <a:extLst>
              <a:ext uri="{FF2B5EF4-FFF2-40B4-BE49-F238E27FC236}">
                <a16:creationId xmlns:a16="http://schemas.microsoft.com/office/drawing/2014/main" id="{1E333481-623F-444F-88C3-CA8E2163EE24}"/>
              </a:ext>
            </a:extLst>
          </p:cNvPr>
          <p:cNvSpPr txBox="1">
            <a:spLocks noChangeArrowheads="1"/>
          </p:cNvSpPr>
          <p:nvPr/>
        </p:nvSpPr>
        <p:spPr bwMode="auto">
          <a:xfrm>
            <a:off x="2324100" y="4020000"/>
            <a:ext cx="1066800" cy="457200"/>
          </a:xfrm>
          <a:prstGeom prst="rect">
            <a:avLst/>
          </a:prstGeom>
          <a:noFill/>
          <a:ln w="9525">
            <a:noFill/>
            <a:miter lim="800000"/>
            <a:headEnd/>
            <a:tailEnd/>
          </a:ln>
        </p:spPr>
        <p:txBody>
          <a:bodyPr>
            <a:spAutoFit/>
          </a:bodyPr>
          <a:lstStyle/>
          <a:p>
            <a:r>
              <a:rPr lang="de-DE">
                <a:solidFill>
                  <a:srgbClr val="FFFF00"/>
                </a:solidFill>
              </a:rPr>
              <a:t>270m</a:t>
            </a:r>
          </a:p>
        </p:txBody>
      </p:sp>
      <p:sp>
        <p:nvSpPr>
          <p:cNvPr id="2" name="Rechteck 1">
            <a:extLst>
              <a:ext uri="{FF2B5EF4-FFF2-40B4-BE49-F238E27FC236}">
                <a16:creationId xmlns:a16="http://schemas.microsoft.com/office/drawing/2014/main" id="{8B6774AF-890C-4DCD-9CE5-B4CBBECC2079}"/>
              </a:ext>
            </a:extLst>
          </p:cNvPr>
          <p:cNvSpPr/>
          <p:nvPr/>
        </p:nvSpPr>
        <p:spPr>
          <a:xfrm>
            <a:off x="250249" y="1063417"/>
            <a:ext cx="2794355" cy="584775"/>
          </a:xfrm>
          <a:prstGeom prst="rect">
            <a:avLst/>
          </a:prstGeom>
        </p:spPr>
        <p:txBody>
          <a:bodyPr wrap="none">
            <a:spAutoFit/>
          </a:bodyPr>
          <a:lstStyle/>
          <a:p>
            <a:r>
              <a:rPr lang="en-GB" sz="3200" b="1" dirty="0" err="1">
                <a:latin typeface="Arial" pitchFamily="34" charset="0"/>
                <a:cs typeface="Arial" pitchFamily="34" charset="0"/>
              </a:rPr>
              <a:t>Tafeleisberge</a:t>
            </a:r>
            <a:endParaRPr lang="de-DE" sz="3200" b="1" dirty="0"/>
          </a:p>
        </p:txBody>
      </p:sp>
      <p:sp>
        <p:nvSpPr>
          <p:cNvPr id="25" name="Rectangle 2">
            <a:extLst>
              <a:ext uri="{FF2B5EF4-FFF2-40B4-BE49-F238E27FC236}">
                <a16:creationId xmlns:a16="http://schemas.microsoft.com/office/drawing/2014/main" id="{FCC13C3C-5ADB-4D95-8FD0-32E821A96501}"/>
              </a:ext>
            </a:extLst>
          </p:cNvPr>
          <p:cNvSpPr txBox="1">
            <a:spLocks noChangeArrowheads="1"/>
          </p:cNvSpPr>
          <p:nvPr/>
        </p:nvSpPr>
        <p:spPr bwMode="auto">
          <a:xfrm>
            <a:off x="5456384" y="3294357"/>
            <a:ext cx="2114549" cy="549725"/>
          </a:xfrm>
          <a:prstGeom prst="rect">
            <a:avLst/>
          </a:prstGeom>
          <a:noFill/>
          <a:ln>
            <a:miter lim="800000"/>
            <a:headEnd/>
            <a:tailEnd/>
          </a:ln>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800" b="0" dirty="0" err="1">
                <a:solidFill>
                  <a:schemeClr val="tx1"/>
                </a:solidFill>
                <a:latin typeface="Arial" pitchFamily="34" charset="0"/>
                <a:cs typeface="Arial" pitchFamily="34" charset="0"/>
              </a:rPr>
              <a:t>Eisbergdrift</a:t>
            </a:r>
            <a:endParaRPr lang="en-GB" sz="2800" b="0" dirty="0">
              <a:solidFill>
                <a:schemeClr val="tx1"/>
              </a:solidFill>
              <a:latin typeface="Arial" pitchFamily="34" charset="0"/>
              <a:cs typeface="Arial" pitchFamily="34" charset="0"/>
            </a:endParaRPr>
          </a:p>
        </p:txBody>
      </p:sp>
      <p:pic>
        <p:nvPicPr>
          <p:cNvPr id="27" name="Picture 6" descr="D:\powerpoint\Touristik\PC150128.JPG">
            <a:extLst>
              <a:ext uri="{FF2B5EF4-FFF2-40B4-BE49-F238E27FC236}">
                <a16:creationId xmlns:a16="http://schemas.microsoft.com/office/drawing/2014/main" id="{67094A07-5E91-493E-9191-B289D511AD5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99398" y="1096645"/>
            <a:ext cx="2735708" cy="2050525"/>
          </a:xfrm>
          <a:prstGeom prst="rect">
            <a:avLst/>
          </a:prstGeom>
          <a:noFill/>
          <a:ln w="9525">
            <a:noFill/>
            <a:miter lim="800000"/>
            <a:headEnd/>
            <a:tailEnd/>
          </a:ln>
        </p:spPr>
      </p:pic>
      <p:pic>
        <p:nvPicPr>
          <p:cNvPr id="28" name="Picture 8" descr="D:\Bilder\PC190343.JPG">
            <a:extLst>
              <a:ext uri="{FF2B5EF4-FFF2-40B4-BE49-F238E27FC236}">
                <a16:creationId xmlns:a16="http://schemas.microsoft.com/office/drawing/2014/main" id="{9212654F-2CEC-4E30-A73A-C4F6D81AF64C}"/>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5778" r="23648"/>
          <a:stretch/>
        </p:blipFill>
        <p:spPr bwMode="auto">
          <a:xfrm>
            <a:off x="4221845" y="1086319"/>
            <a:ext cx="1665509" cy="2060851"/>
          </a:xfrm>
          <a:prstGeom prst="rect">
            <a:avLst/>
          </a:prstGeom>
          <a:noFill/>
          <a:ln w="9525">
            <a:noFill/>
            <a:miter lim="800000"/>
            <a:headEnd/>
            <a:tailEnd/>
          </a:ln>
        </p:spPr>
      </p:pic>
      <p:grpSp>
        <p:nvGrpSpPr>
          <p:cNvPr id="3" name="Gruppieren 2">
            <a:extLst>
              <a:ext uri="{FF2B5EF4-FFF2-40B4-BE49-F238E27FC236}">
                <a16:creationId xmlns:a16="http://schemas.microsoft.com/office/drawing/2014/main" id="{9D8597C1-41ED-4EE1-B6EA-2BE8A9A3825F}"/>
              </a:ext>
            </a:extLst>
          </p:cNvPr>
          <p:cNvGrpSpPr/>
          <p:nvPr/>
        </p:nvGrpSpPr>
        <p:grpSpPr>
          <a:xfrm>
            <a:off x="4002087" y="3844082"/>
            <a:ext cx="4918200" cy="2398987"/>
            <a:chOff x="2822575" y="7038927"/>
            <a:chExt cx="6973888" cy="3744913"/>
          </a:xfrm>
        </p:grpSpPr>
        <p:pic>
          <p:nvPicPr>
            <p:cNvPr id="26" name="Picture 3" descr="D:\powerpoint\Touristik\iceberg_tracks_jan99_apr01.jpg">
              <a:extLst>
                <a:ext uri="{FF2B5EF4-FFF2-40B4-BE49-F238E27FC236}">
                  <a16:creationId xmlns:a16="http://schemas.microsoft.com/office/drawing/2014/main" id="{696CC271-91BC-4B5A-A37C-44417B8386C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22575" y="7038927"/>
              <a:ext cx="6973888" cy="3744913"/>
            </a:xfrm>
            <a:prstGeom prst="rect">
              <a:avLst/>
            </a:prstGeom>
            <a:noFill/>
            <a:ln w="9525">
              <a:noFill/>
              <a:miter lim="800000"/>
              <a:headEnd/>
              <a:tailEnd/>
            </a:ln>
          </p:spPr>
        </p:pic>
        <p:sp>
          <p:nvSpPr>
            <p:cNvPr id="29" name="Freihandform 5">
              <a:extLst>
                <a:ext uri="{FF2B5EF4-FFF2-40B4-BE49-F238E27FC236}">
                  <a16:creationId xmlns:a16="http://schemas.microsoft.com/office/drawing/2014/main" id="{FA7C3DED-E718-43DD-9894-64E56D7B74C5}"/>
                </a:ext>
              </a:extLst>
            </p:cNvPr>
            <p:cNvSpPr/>
            <p:nvPr/>
          </p:nvSpPr>
          <p:spPr>
            <a:xfrm>
              <a:off x="4406900" y="8767715"/>
              <a:ext cx="1379538" cy="1103312"/>
            </a:xfrm>
            <a:custGeom>
              <a:avLst/>
              <a:gdLst>
                <a:gd name="connsiteX0" fmla="*/ 1318161 w 1318161"/>
                <a:gd name="connsiteY0" fmla="*/ 0 h 999507"/>
                <a:gd name="connsiteX1" fmla="*/ 961901 w 1318161"/>
                <a:gd name="connsiteY1" fmla="*/ 118753 h 999507"/>
                <a:gd name="connsiteX2" fmla="*/ 807522 w 1318161"/>
                <a:gd name="connsiteY2" fmla="*/ 486888 h 999507"/>
                <a:gd name="connsiteX3" fmla="*/ 807522 w 1318161"/>
                <a:gd name="connsiteY3" fmla="*/ 843148 h 999507"/>
                <a:gd name="connsiteX4" fmla="*/ 451262 w 1318161"/>
                <a:gd name="connsiteY4" fmla="*/ 985652 h 999507"/>
                <a:gd name="connsiteX5" fmla="*/ 130629 w 1318161"/>
                <a:gd name="connsiteY5" fmla="*/ 760021 h 999507"/>
                <a:gd name="connsiteX6" fmla="*/ 0 w 1318161"/>
                <a:gd name="connsiteY6" fmla="*/ 190005 h 999507"/>
                <a:gd name="connsiteX7" fmla="*/ 0 w 1318161"/>
                <a:gd name="connsiteY7" fmla="*/ 190005 h 99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8161" h="999507">
                  <a:moveTo>
                    <a:pt x="1318161" y="0"/>
                  </a:moveTo>
                  <a:cubicBezTo>
                    <a:pt x="1182584" y="18802"/>
                    <a:pt x="1047007" y="37605"/>
                    <a:pt x="961901" y="118753"/>
                  </a:cubicBezTo>
                  <a:cubicBezTo>
                    <a:pt x="876795" y="199901"/>
                    <a:pt x="833252" y="366156"/>
                    <a:pt x="807522" y="486888"/>
                  </a:cubicBezTo>
                  <a:cubicBezTo>
                    <a:pt x="781792" y="607620"/>
                    <a:pt x="866899" y="760021"/>
                    <a:pt x="807522" y="843148"/>
                  </a:cubicBezTo>
                  <a:cubicBezTo>
                    <a:pt x="748145" y="926275"/>
                    <a:pt x="564078" y="999507"/>
                    <a:pt x="451262" y="985652"/>
                  </a:cubicBezTo>
                  <a:cubicBezTo>
                    <a:pt x="338447" y="971798"/>
                    <a:pt x="205839" y="892629"/>
                    <a:pt x="130629" y="760021"/>
                  </a:cubicBezTo>
                  <a:cubicBezTo>
                    <a:pt x="55419" y="627413"/>
                    <a:pt x="0" y="190005"/>
                    <a:pt x="0" y="190005"/>
                  </a:cubicBezTo>
                  <a:lnTo>
                    <a:pt x="0" y="190005"/>
                  </a:lnTo>
                </a:path>
              </a:pathLst>
            </a:custGeom>
            <a:ln w="571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30" name="Ellipse 29">
              <a:extLst>
                <a:ext uri="{FF2B5EF4-FFF2-40B4-BE49-F238E27FC236}">
                  <a16:creationId xmlns:a16="http://schemas.microsoft.com/office/drawing/2014/main" id="{762A4903-0C2D-4A64-865E-0E68C99491F6}"/>
                </a:ext>
              </a:extLst>
            </p:cNvPr>
            <p:cNvSpPr/>
            <p:nvPr/>
          </p:nvSpPr>
          <p:spPr>
            <a:xfrm>
              <a:off x="4119563" y="8407352"/>
              <a:ext cx="903287" cy="635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grpSp>
      <p:sp>
        <p:nvSpPr>
          <p:cNvPr id="31" name="Textfeld 7">
            <a:extLst>
              <a:ext uri="{FF2B5EF4-FFF2-40B4-BE49-F238E27FC236}">
                <a16:creationId xmlns:a16="http://schemas.microsoft.com/office/drawing/2014/main" id="{7324A927-39FC-4EEF-935B-DFB63DA9362D}"/>
              </a:ext>
            </a:extLst>
          </p:cNvPr>
          <p:cNvSpPr txBox="1">
            <a:spLocks noChangeArrowheads="1"/>
          </p:cNvSpPr>
          <p:nvPr/>
        </p:nvSpPr>
        <p:spPr bwMode="auto">
          <a:xfrm>
            <a:off x="5685546" y="6058403"/>
            <a:ext cx="1656223" cy="369332"/>
          </a:xfrm>
          <a:prstGeom prst="rect">
            <a:avLst/>
          </a:prstGeom>
          <a:noFill/>
          <a:ln w="9525">
            <a:noFill/>
            <a:miter lim="800000"/>
            <a:headEnd/>
            <a:tailEnd/>
          </a:ln>
        </p:spPr>
        <p:txBody>
          <a:bodyPr wrap="none">
            <a:spAutoFit/>
          </a:bodyPr>
          <a:lstStyle/>
          <a:p>
            <a:r>
              <a:rPr lang="de-DE" dirty="0">
                <a:latin typeface="Arial" pitchFamily="34" charset="0"/>
                <a:cs typeface="Arial" pitchFamily="34" charset="0"/>
              </a:rPr>
              <a:t>"</a:t>
            </a:r>
            <a:r>
              <a:rPr lang="de-DE" dirty="0" err="1">
                <a:latin typeface="Arial" pitchFamily="34" charset="0"/>
                <a:cs typeface="Arial" pitchFamily="34" charset="0"/>
              </a:rPr>
              <a:t>Iceberg</a:t>
            </a:r>
            <a:r>
              <a:rPr lang="de-DE" dirty="0">
                <a:latin typeface="Arial" pitchFamily="34" charset="0"/>
                <a:cs typeface="Arial" pitchFamily="34" charset="0"/>
              </a:rPr>
              <a:t> </a:t>
            </a:r>
            <a:r>
              <a:rPr lang="de-DE" dirty="0" err="1">
                <a:latin typeface="Arial" pitchFamily="34" charset="0"/>
                <a:cs typeface="Arial" pitchFamily="34" charset="0"/>
              </a:rPr>
              <a:t>alley</a:t>
            </a:r>
            <a:r>
              <a:rPr lang="de-DE" dirty="0">
                <a:latin typeface="Arial" pitchFamily="34" charset="0"/>
                <a:cs typeface="Arial" pitchFamily="34" charset="0"/>
              </a:rPr>
              <a:t>"</a:t>
            </a:r>
          </a:p>
        </p:txBody>
      </p:sp>
      <p:sp>
        <p:nvSpPr>
          <p:cNvPr id="18" name="Title 1">
            <a:extLst>
              <a:ext uri="{FF2B5EF4-FFF2-40B4-BE49-F238E27FC236}">
                <a16:creationId xmlns:a16="http://schemas.microsoft.com/office/drawing/2014/main" id="{3CF21460-D155-4BE0-9680-5782FFF405CB}"/>
              </a:ext>
            </a:extLst>
          </p:cNvPr>
          <p:cNvSpPr txBox="1">
            <a:spLocks/>
          </p:cNvSpPr>
          <p:nvPr/>
        </p:nvSpPr>
        <p:spPr>
          <a:xfrm>
            <a:off x="223713" y="5295347"/>
            <a:ext cx="3026980" cy="646331"/>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b="0" dirty="0"/>
              <a:t>Ein Zehntel über Wasser</a:t>
            </a:r>
          </a:p>
          <a:p>
            <a:r>
              <a:rPr lang="de-DE" sz="1800" b="0" dirty="0"/>
              <a:t>neun Zehntel unter Wasser</a:t>
            </a:r>
          </a:p>
        </p:txBody>
      </p:sp>
      <p:pic>
        <p:nvPicPr>
          <p:cNvPr id="19" name="Grafik 18">
            <a:extLst>
              <a:ext uri="{FF2B5EF4-FFF2-40B4-BE49-F238E27FC236}">
                <a16:creationId xmlns:a16="http://schemas.microsoft.com/office/drawing/2014/main" id="{1AC229A7-4AA3-49D2-9EB7-D267414543D9}"/>
              </a:ext>
            </a:extLst>
          </p:cNvPr>
          <p:cNvPicPr>
            <a:picLocks noChangeAspect="1"/>
          </p:cNvPicPr>
          <p:nvPr/>
        </p:nvPicPr>
        <p:blipFill>
          <a:blip r:embed="rId7"/>
          <a:stretch>
            <a:fillRect/>
          </a:stretch>
        </p:blipFill>
        <p:spPr>
          <a:xfrm>
            <a:off x="5623147" y="152918"/>
            <a:ext cx="1130163" cy="565082"/>
          </a:xfrm>
          <a:prstGeom prst="rect">
            <a:avLst/>
          </a:prstGeom>
        </p:spPr>
      </p:pic>
    </p:spTree>
    <p:extLst>
      <p:ext uri="{BB962C8B-B14F-4D97-AF65-F5344CB8AC3E}">
        <p14:creationId xmlns:p14="http://schemas.microsoft.com/office/powerpoint/2010/main" val="323509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out)">
                                      <p:cBhvr>
                                        <p:cTn id="7" dur="500"/>
                                        <p:tgtEl>
                                          <p:spTgt spid="21"/>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ox(out)">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ox(out)">
                                      <p:cBhvr>
                                        <p:cTn id="16" dur="500"/>
                                        <p:tgtEl>
                                          <p:spTgt spid="22"/>
                                        </p:tgtEl>
                                      </p:cBhvr>
                                    </p:animEffect>
                                  </p:childTnLst>
                                </p:cTn>
                              </p:par>
                            </p:childTnLst>
                          </p:cTn>
                        </p:par>
                        <p:par>
                          <p:cTn id="17" fill="hold">
                            <p:stCondLst>
                              <p:cond delay="500"/>
                            </p:stCondLst>
                            <p:childTnLst>
                              <p:par>
                                <p:cTn id="18" presetID="4" presetClass="entr" presetSubtype="32"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ox(out)">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utoUpdateAnimBg="0"/>
      <p:bldP spid="2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1044747-5DB8-450F-BD0D-6F923CC7D9AA}"/>
              </a:ext>
            </a:extLst>
          </p:cNvPr>
          <p:cNvSpPr/>
          <p:nvPr/>
        </p:nvSpPr>
        <p:spPr>
          <a:xfrm>
            <a:off x="7010400" y="6308797"/>
            <a:ext cx="1686419" cy="5492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1686419"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pic>
        <p:nvPicPr>
          <p:cNvPr id="37" name="Picture 2">
            <a:extLst>
              <a:ext uri="{FF2B5EF4-FFF2-40B4-BE49-F238E27FC236}">
                <a16:creationId xmlns:a16="http://schemas.microsoft.com/office/drawing/2014/main" id="{BF714C93-A3CD-41C6-8F07-C4B670A0EA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24271" y="1186369"/>
            <a:ext cx="1376879" cy="3193470"/>
          </a:xfrm>
          <a:prstGeom prst="rect">
            <a:avLst/>
          </a:prstGeom>
        </p:spPr>
      </p:pic>
      <p:pic>
        <p:nvPicPr>
          <p:cNvPr id="40" name="Picture 2">
            <a:extLst>
              <a:ext uri="{FF2B5EF4-FFF2-40B4-BE49-F238E27FC236}">
                <a16:creationId xmlns:a16="http://schemas.microsoft.com/office/drawing/2014/main" id="{A30B9C7F-0659-4E42-90F3-DCFF05E6DE5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1199"/>
          <a:stretch/>
        </p:blipFill>
        <p:spPr>
          <a:xfrm rot="5400000">
            <a:off x="125053" y="1737989"/>
            <a:ext cx="2180080" cy="2074923"/>
          </a:xfrm>
          <a:prstGeom prst="rect">
            <a:avLst/>
          </a:prstGeom>
        </p:spPr>
      </p:pic>
      <p:pic>
        <p:nvPicPr>
          <p:cNvPr id="42" name="Picture 7">
            <a:extLst>
              <a:ext uri="{FF2B5EF4-FFF2-40B4-BE49-F238E27FC236}">
                <a16:creationId xmlns:a16="http://schemas.microsoft.com/office/drawing/2014/main" id="{17B141BF-45B7-4D36-AF30-DAD0F98E89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56918" y="1696979"/>
            <a:ext cx="3220344" cy="2146896"/>
          </a:xfrm>
          <a:prstGeom prst="rect">
            <a:avLst/>
          </a:prstGeom>
        </p:spPr>
      </p:pic>
      <p:pic>
        <p:nvPicPr>
          <p:cNvPr id="43" name="Picture 10">
            <a:extLst>
              <a:ext uri="{FF2B5EF4-FFF2-40B4-BE49-F238E27FC236}">
                <a16:creationId xmlns:a16="http://schemas.microsoft.com/office/drawing/2014/main" id="{36CA658E-7CB4-43F8-BB7E-80E78275732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339872" y="1802455"/>
            <a:ext cx="936361" cy="702271"/>
          </a:xfrm>
          <a:prstGeom prst="rect">
            <a:avLst/>
          </a:prstGeom>
        </p:spPr>
      </p:pic>
      <p:sp>
        <p:nvSpPr>
          <p:cNvPr id="41" name="TextBox 8">
            <a:extLst>
              <a:ext uri="{FF2B5EF4-FFF2-40B4-BE49-F238E27FC236}">
                <a16:creationId xmlns:a16="http://schemas.microsoft.com/office/drawing/2014/main" id="{F234DDD4-C5B4-46E4-8054-01C195BE2063}"/>
              </a:ext>
            </a:extLst>
          </p:cNvPr>
          <p:cNvSpPr txBox="1"/>
          <p:nvPr/>
        </p:nvSpPr>
        <p:spPr>
          <a:xfrm>
            <a:off x="2422513" y="3486112"/>
            <a:ext cx="1407247" cy="369332"/>
          </a:xfrm>
          <a:prstGeom prst="rect">
            <a:avLst/>
          </a:prstGeom>
          <a:noFill/>
        </p:spPr>
        <p:txBody>
          <a:bodyPr wrap="square" rtlCol="0">
            <a:spAutoFit/>
          </a:bodyPr>
          <a:lstStyle/>
          <a:p>
            <a:r>
              <a:rPr lang="de-DE" b="1" dirty="0">
                <a:solidFill>
                  <a:schemeClr val="bg1"/>
                </a:solidFill>
              </a:rPr>
              <a:t>Firnkerne</a:t>
            </a:r>
            <a:endParaRPr lang="de-DE" dirty="0"/>
          </a:p>
        </p:txBody>
      </p:sp>
      <p:sp>
        <p:nvSpPr>
          <p:cNvPr id="39" name="TextBox 3">
            <a:extLst>
              <a:ext uri="{FF2B5EF4-FFF2-40B4-BE49-F238E27FC236}">
                <a16:creationId xmlns:a16="http://schemas.microsoft.com/office/drawing/2014/main" id="{B6CA3639-8788-42BF-AA8C-3663A1398D6C}"/>
              </a:ext>
            </a:extLst>
          </p:cNvPr>
          <p:cNvSpPr txBox="1"/>
          <p:nvPr/>
        </p:nvSpPr>
        <p:spPr>
          <a:xfrm>
            <a:off x="143227" y="1723181"/>
            <a:ext cx="2074924" cy="369332"/>
          </a:xfrm>
          <a:prstGeom prst="rect">
            <a:avLst/>
          </a:prstGeom>
          <a:noFill/>
        </p:spPr>
        <p:txBody>
          <a:bodyPr wrap="square" rtlCol="0">
            <a:spAutoFit/>
          </a:bodyPr>
          <a:lstStyle/>
          <a:p>
            <a:r>
              <a:rPr lang="de-DE" b="1" dirty="0">
                <a:solidFill>
                  <a:schemeClr val="bg1"/>
                </a:solidFill>
              </a:rPr>
              <a:t>Schneeschächte</a:t>
            </a:r>
          </a:p>
        </p:txBody>
      </p:sp>
      <p:grpSp>
        <p:nvGrpSpPr>
          <p:cNvPr id="44" name="Group 4">
            <a:extLst>
              <a:ext uri="{FF2B5EF4-FFF2-40B4-BE49-F238E27FC236}">
                <a16:creationId xmlns:a16="http://schemas.microsoft.com/office/drawing/2014/main" id="{A058FCD6-365B-47F3-8EFE-B1096BF8E4C2}"/>
              </a:ext>
            </a:extLst>
          </p:cNvPr>
          <p:cNvGrpSpPr>
            <a:grpSpLocks noChangeAspect="1"/>
          </p:cNvGrpSpPr>
          <p:nvPr/>
        </p:nvGrpSpPr>
        <p:grpSpPr>
          <a:xfrm>
            <a:off x="4066349" y="3873617"/>
            <a:ext cx="2944051" cy="2734935"/>
            <a:chOff x="755576" y="390646"/>
            <a:chExt cx="5040561" cy="4716773"/>
          </a:xfrm>
        </p:grpSpPr>
        <p:pic>
          <p:nvPicPr>
            <p:cNvPr id="45" name="Picture 5" descr="icecoresmap.png">
              <a:extLst>
                <a:ext uri="{FF2B5EF4-FFF2-40B4-BE49-F238E27FC236}">
                  <a16:creationId xmlns:a16="http://schemas.microsoft.com/office/drawing/2014/main" id="{FFBAE346-087D-431A-99B7-9444C21B9F7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55576" y="404664"/>
              <a:ext cx="4677680" cy="4702755"/>
            </a:xfrm>
            <a:prstGeom prst="rect">
              <a:avLst/>
            </a:prstGeom>
            <a:effectLst/>
          </p:spPr>
        </p:pic>
        <p:sp>
          <p:nvSpPr>
            <p:cNvPr id="46" name="Rectangle 6">
              <a:extLst>
                <a:ext uri="{FF2B5EF4-FFF2-40B4-BE49-F238E27FC236}">
                  <a16:creationId xmlns:a16="http://schemas.microsoft.com/office/drawing/2014/main" id="{551299F7-9B47-4F75-8A78-B1076C2D4A0A}"/>
                </a:ext>
              </a:extLst>
            </p:cNvPr>
            <p:cNvSpPr/>
            <p:nvPr/>
          </p:nvSpPr>
          <p:spPr bwMode="auto">
            <a:xfrm>
              <a:off x="4787170" y="390646"/>
              <a:ext cx="1008967" cy="375843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Times New Roman" charset="0"/>
                <a:ea typeface="ＭＳ Ｐゴシック" charset="0"/>
              </a:endParaRPr>
            </a:p>
          </p:txBody>
        </p:sp>
      </p:grpSp>
      <p:pic>
        <p:nvPicPr>
          <p:cNvPr id="47" name="Picture 9">
            <a:extLst>
              <a:ext uri="{FF2B5EF4-FFF2-40B4-BE49-F238E27FC236}">
                <a16:creationId xmlns:a16="http://schemas.microsoft.com/office/drawing/2014/main" id="{8F4DB76F-514D-4287-840B-BC69AF52502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630" y="4103333"/>
            <a:ext cx="3842679" cy="2561786"/>
          </a:xfrm>
          <a:prstGeom prst="rect">
            <a:avLst/>
          </a:prstGeom>
        </p:spPr>
      </p:pic>
      <p:sp>
        <p:nvSpPr>
          <p:cNvPr id="48" name="TextBox 8">
            <a:extLst>
              <a:ext uri="{FF2B5EF4-FFF2-40B4-BE49-F238E27FC236}">
                <a16:creationId xmlns:a16="http://schemas.microsoft.com/office/drawing/2014/main" id="{60C116F2-4B5F-4012-B278-D571BD524375}"/>
              </a:ext>
            </a:extLst>
          </p:cNvPr>
          <p:cNvSpPr txBox="1"/>
          <p:nvPr/>
        </p:nvSpPr>
        <p:spPr>
          <a:xfrm>
            <a:off x="177631" y="6214066"/>
            <a:ext cx="1256595" cy="369332"/>
          </a:xfrm>
          <a:prstGeom prst="rect">
            <a:avLst/>
          </a:prstGeom>
          <a:noFill/>
        </p:spPr>
        <p:txBody>
          <a:bodyPr wrap="square" rtlCol="0">
            <a:spAutoFit/>
          </a:bodyPr>
          <a:lstStyle/>
          <a:p>
            <a:r>
              <a:rPr lang="de-DE" b="1" dirty="0" err="1">
                <a:solidFill>
                  <a:schemeClr val="bg1"/>
                </a:solidFill>
              </a:rPr>
              <a:t>Eiskerne</a:t>
            </a:r>
            <a:endParaRPr lang="de-DE" dirty="0"/>
          </a:p>
        </p:txBody>
      </p:sp>
      <p:pic>
        <p:nvPicPr>
          <p:cNvPr id="50" name="Picture 2" descr="9801006">
            <a:extLst>
              <a:ext uri="{FF2B5EF4-FFF2-40B4-BE49-F238E27FC236}">
                <a16:creationId xmlns:a16="http://schemas.microsoft.com/office/drawing/2014/main" id="{001080A1-FF0B-4F9F-BF4B-E35A823E5F7E}"/>
              </a:ext>
            </a:extLst>
          </p:cNvPr>
          <p:cNvPicPr>
            <a:picLocks noChangeAspect="1" noChangeArrowheads="1"/>
          </p:cNvPicPr>
          <p:nvPr/>
        </p:nvPicPr>
        <p:blipFill rotWithShape="1">
          <a:blip r:embed="rId9" cstate="email">
            <a:alphaModFix/>
            <a:extLst>
              <a:ext uri="{BEBA8EAE-BF5A-486C-A8C5-ECC9F3942E4B}">
                <a14:imgProps xmlns:a14="http://schemas.microsoft.com/office/drawing/2010/main">
                  <a14:imgLayer r:embed="rId10">
                    <a14:imgEffect>
                      <a14:brightnessContrast bright="83000"/>
                    </a14:imgEffect>
                  </a14:imgLayer>
                </a14:imgProps>
              </a:ext>
              <a:ext uri="{28A0092B-C50C-407E-A947-70E740481C1C}">
                <a14:useLocalDpi xmlns:a14="http://schemas.microsoft.com/office/drawing/2010/main"/>
              </a:ext>
            </a:extLst>
          </a:blip>
          <a:srcRect l="987" t="1285" r="2276" b="1404"/>
          <a:stretch/>
        </p:blipFill>
        <p:spPr bwMode="auto">
          <a:xfrm>
            <a:off x="6243460" y="1183705"/>
            <a:ext cx="1232291" cy="3174520"/>
          </a:xfrm>
          <a:prstGeom prst="rect">
            <a:avLst/>
          </a:prstGeom>
          <a:noFill/>
          <a:extLst>
            <a:ext uri="{909E8E84-426E-40dd-AFC4-6F175D3DCCD1}">
              <a14:hiddenFill xmlns:a14="http://schemas.microsoft.com/office/drawing/2010/main" xmlns="">
                <a:solidFill>
                  <a:srgbClr val="FFFFFF"/>
                </a:solidFill>
              </a14:hiddenFill>
            </a:ext>
          </a:extLst>
        </p:spPr>
      </p:pic>
      <p:sp>
        <p:nvSpPr>
          <p:cNvPr id="49" name="Title 1">
            <a:extLst>
              <a:ext uri="{FF2B5EF4-FFF2-40B4-BE49-F238E27FC236}">
                <a16:creationId xmlns:a16="http://schemas.microsoft.com/office/drawing/2014/main" id="{63D56438-8E9D-45B5-B23C-D75B69B8B456}"/>
              </a:ext>
            </a:extLst>
          </p:cNvPr>
          <p:cNvSpPr txBox="1">
            <a:spLocks/>
          </p:cNvSpPr>
          <p:nvPr/>
        </p:nvSpPr>
        <p:spPr>
          <a:xfrm>
            <a:off x="6421091" y="4379839"/>
            <a:ext cx="2811232" cy="1771574"/>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600" dirty="0">
                <a:solidFill>
                  <a:schemeClr val="tx1"/>
                </a:solidFill>
              </a:rPr>
              <a:t>interne Eiskernschichtungen</a:t>
            </a:r>
          </a:p>
          <a:p>
            <a:endParaRPr lang="de-DE" sz="1600" dirty="0">
              <a:solidFill>
                <a:schemeClr val="tx1"/>
              </a:solidFill>
            </a:endParaRPr>
          </a:p>
          <a:p>
            <a:r>
              <a:rPr lang="de-DE" sz="1600" dirty="0">
                <a:solidFill>
                  <a:schemeClr val="tx1"/>
                </a:solidFill>
              </a:rPr>
              <a:t>Ein Stapel (Ge)Schichten</a:t>
            </a:r>
          </a:p>
        </p:txBody>
      </p:sp>
      <p:pic>
        <p:nvPicPr>
          <p:cNvPr id="19" name="Grafik 18">
            <a:extLst>
              <a:ext uri="{FF2B5EF4-FFF2-40B4-BE49-F238E27FC236}">
                <a16:creationId xmlns:a16="http://schemas.microsoft.com/office/drawing/2014/main" id="{226B763E-696E-44A0-8711-733D9F2B1AB2}"/>
              </a:ext>
            </a:extLst>
          </p:cNvPr>
          <p:cNvPicPr>
            <a:picLocks noChangeAspect="1"/>
          </p:cNvPicPr>
          <p:nvPr/>
        </p:nvPicPr>
        <p:blipFill>
          <a:blip r:embed="rId11"/>
          <a:stretch>
            <a:fillRect/>
          </a:stretch>
        </p:blipFill>
        <p:spPr>
          <a:xfrm>
            <a:off x="5623147" y="152918"/>
            <a:ext cx="1130163" cy="565082"/>
          </a:xfrm>
          <a:prstGeom prst="rect">
            <a:avLst/>
          </a:prstGeom>
        </p:spPr>
      </p:pic>
      <p:sp>
        <p:nvSpPr>
          <p:cNvPr id="20" name="Title 1">
            <a:extLst>
              <a:ext uri="{FF2B5EF4-FFF2-40B4-BE49-F238E27FC236}">
                <a16:creationId xmlns:a16="http://schemas.microsoft.com/office/drawing/2014/main" id="{B140303B-3292-41FC-8F44-516F16A52C6C}"/>
              </a:ext>
            </a:extLst>
          </p:cNvPr>
          <p:cNvSpPr txBox="1">
            <a:spLocks/>
          </p:cNvSpPr>
          <p:nvPr/>
        </p:nvSpPr>
        <p:spPr>
          <a:xfrm>
            <a:off x="132208" y="944163"/>
            <a:ext cx="3026980" cy="369332"/>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dirty="0"/>
              <a:t>Probennahme</a:t>
            </a:r>
          </a:p>
        </p:txBody>
      </p:sp>
    </p:spTree>
    <p:extLst>
      <p:ext uri="{BB962C8B-B14F-4D97-AF65-F5344CB8AC3E}">
        <p14:creationId xmlns:p14="http://schemas.microsoft.com/office/powerpoint/2010/main" val="3292080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grpSp>
        <p:nvGrpSpPr>
          <p:cNvPr id="4" name="Group 4">
            <a:extLst>
              <a:ext uri="{FF2B5EF4-FFF2-40B4-BE49-F238E27FC236}">
                <a16:creationId xmlns:a16="http://schemas.microsoft.com/office/drawing/2014/main" id="{1ED45C11-1F9C-47A0-B587-6FBAF0534257}"/>
              </a:ext>
            </a:extLst>
          </p:cNvPr>
          <p:cNvGrpSpPr/>
          <p:nvPr/>
        </p:nvGrpSpPr>
        <p:grpSpPr>
          <a:xfrm>
            <a:off x="187296" y="990604"/>
            <a:ext cx="3050100" cy="5512004"/>
            <a:chOff x="5436096" y="518483"/>
            <a:chExt cx="3456384" cy="5932550"/>
          </a:xfrm>
        </p:grpSpPr>
        <p:grpSp>
          <p:nvGrpSpPr>
            <p:cNvPr id="5" name="Group 5">
              <a:extLst>
                <a:ext uri="{FF2B5EF4-FFF2-40B4-BE49-F238E27FC236}">
                  <a16:creationId xmlns:a16="http://schemas.microsoft.com/office/drawing/2014/main" id="{02F5E9EF-A3E9-41F6-B1E3-478FAF039C7B}"/>
                </a:ext>
              </a:extLst>
            </p:cNvPr>
            <p:cNvGrpSpPr/>
            <p:nvPr/>
          </p:nvGrpSpPr>
          <p:grpSpPr>
            <a:xfrm>
              <a:off x="5436096" y="518483"/>
              <a:ext cx="3456384" cy="5932550"/>
              <a:chOff x="395536" y="332656"/>
              <a:chExt cx="3456384" cy="5932550"/>
            </a:xfrm>
          </p:grpSpPr>
          <p:pic>
            <p:nvPicPr>
              <p:cNvPr id="8" name="Picture 8" descr="Firn_popular.jpg">
                <a:extLst>
                  <a:ext uri="{FF2B5EF4-FFF2-40B4-BE49-F238E27FC236}">
                    <a16:creationId xmlns:a16="http://schemas.microsoft.com/office/drawing/2014/main" id="{0B22813F-B3D8-4476-A8B7-5A8D7BE3A6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7544" y="404664"/>
                <a:ext cx="3384376" cy="5625351"/>
              </a:xfrm>
              <a:prstGeom prst="rect">
                <a:avLst/>
              </a:prstGeom>
            </p:spPr>
          </p:pic>
          <p:sp>
            <p:nvSpPr>
              <p:cNvPr id="9" name="Rectangle 9">
                <a:extLst>
                  <a:ext uri="{FF2B5EF4-FFF2-40B4-BE49-F238E27FC236}">
                    <a16:creationId xmlns:a16="http://schemas.microsoft.com/office/drawing/2014/main" id="{50E5A179-8CCA-4B3D-B2BF-C37103E7CB99}"/>
                  </a:ext>
                </a:extLst>
              </p:cNvPr>
              <p:cNvSpPr/>
              <p:nvPr/>
            </p:nvSpPr>
            <p:spPr bwMode="auto">
              <a:xfrm>
                <a:off x="2699792" y="332656"/>
                <a:ext cx="792088" cy="360040"/>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0" name="Rectangle 10">
                <a:extLst>
                  <a:ext uri="{FF2B5EF4-FFF2-40B4-BE49-F238E27FC236}">
                    <a16:creationId xmlns:a16="http://schemas.microsoft.com/office/drawing/2014/main" id="{DB68B7A9-08E2-4727-BC98-3CADDB7A4866}"/>
                  </a:ext>
                </a:extLst>
              </p:cNvPr>
              <p:cNvSpPr/>
              <p:nvPr/>
            </p:nvSpPr>
            <p:spPr bwMode="auto">
              <a:xfrm>
                <a:off x="611560" y="332656"/>
                <a:ext cx="792088" cy="360040"/>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Times New Roman" charset="0"/>
                  <a:ea typeface="ＭＳ Ｐゴシック" charset="0"/>
                </a:endParaRPr>
              </a:p>
            </p:txBody>
          </p:sp>
          <p:sp>
            <p:nvSpPr>
              <p:cNvPr id="11" name="Rectangle 11">
                <a:extLst>
                  <a:ext uri="{FF2B5EF4-FFF2-40B4-BE49-F238E27FC236}">
                    <a16:creationId xmlns:a16="http://schemas.microsoft.com/office/drawing/2014/main" id="{0A02CF8E-7A87-42FB-A314-8869DC616D7A}"/>
                  </a:ext>
                </a:extLst>
              </p:cNvPr>
              <p:cNvSpPr/>
              <p:nvPr/>
            </p:nvSpPr>
            <p:spPr bwMode="auto">
              <a:xfrm>
                <a:off x="395536" y="620688"/>
                <a:ext cx="792088" cy="360040"/>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2" name="Rectangle 12">
                <a:extLst>
                  <a:ext uri="{FF2B5EF4-FFF2-40B4-BE49-F238E27FC236}">
                    <a16:creationId xmlns:a16="http://schemas.microsoft.com/office/drawing/2014/main" id="{011B0B47-AC96-4BB0-B57E-D8BB558E77BE}"/>
                  </a:ext>
                </a:extLst>
              </p:cNvPr>
              <p:cNvSpPr/>
              <p:nvPr/>
            </p:nvSpPr>
            <p:spPr bwMode="auto">
              <a:xfrm>
                <a:off x="1907704" y="1628800"/>
                <a:ext cx="360040" cy="1800200"/>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4" name="Rectangle 13">
                <a:extLst>
                  <a:ext uri="{FF2B5EF4-FFF2-40B4-BE49-F238E27FC236}">
                    <a16:creationId xmlns:a16="http://schemas.microsoft.com/office/drawing/2014/main" id="{96C671BF-788A-442D-AE18-220E4BA3C8CC}"/>
                  </a:ext>
                </a:extLst>
              </p:cNvPr>
              <p:cNvSpPr/>
              <p:nvPr/>
            </p:nvSpPr>
            <p:spPr bwMode="auto">
              <a:xfrm>
                <a:off x="1979712" y="3717032"/>
                <a:ext cx="360040" cy="1296144"/>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5" name="Rectangle 14">
                <a:extLst>
                  <a:ext uri="{FF2B5EF4-FFF2-40B4-BE49-F238E27FC236}">
                    <a16:creationId xmlns:a16="http://schemas.microsoft.com/office/drawing/2014/main" id="{AEB81613-73B8-48DD-9C69-494718269A2E}"/>
                  </a:ext>
                </a:extLst>
              </p:cNvPr>
              <p:cNvSpPr/>
              <p:nvPr/>
            </p:nvSpPr>
            <p:spPr bwMode="auto">
              <a:xfrm>
                <a:off x="1619672" y="2492896"/>
                <a:ext cx="360040" cy="936104"/>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6" name="Rectangle 15">
                <a:extLst>
                  <a:ext uri="{FF2B5EF4-FFF2-40B4-BE49-F238E27FC236}">
                    <a16:creationId xmlns:a16="http://schemas.microsoft.com/office/drawing/2014/main" id="{053C2719-95DE-47F8-A1AE-1CFD6914FC5C}"/>
                  </a:ext>
                </a:extLst>
              </p:cNvPr>
              <p:cNvSpPr/>
              <p:nvPr/>
            </p:nvSpPr>
            <p:spPr bwMode="auto">
              <a:xfrm>
                <a:off x="1619672" y="4077072"/>
                <a:ext cx="360040" cy="936104"/>
              </a:xfrm>
              <a:prstGeom prst="rect">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Times New Roman" charset="0"/>
                  <a:ea typeface="ＭＳ Ｐゴシック" charset="0"/>
                </a:endParaRPr>
              </a:p>
            </p:txBody>
          </p:sp>
          <p:sp>
            <p:nvSpPr>
              <p:cNvPr id="18" name="TextBox 16">
                <a:extLst>
                  <a:ext uri="{FF2B5EF4-FFF2-40B4-BE49-F238E27FC236}">
                    <a16:creationId xmlns:a16="http://schemas.microsoft.com/office/drawing/2014/main" id="{FD6B8E51-1209-4879-A9AB-D4EABB7590C3}"/>
                  </a:ext>
                </a:extLst>
              </p:cNvPr>
              <p:cNvSpPr txBox="1"/>
              <p:nvPr/>
            </p:nvSpPr>
            <p:spPr>
              <a:xfrm>
                <a:off x="2646658" y="333236"/>
                <a:ext cx="863417" cy="345542"/>
              </a:xfrm>
              <a:prstGeom prst="rect">
                <a:avLst/>
              </a:prstGeom>
              <a:noFill/>
            </p:spPr>
            <p:txBody>
              <a:bodyPr wrap="none" rtlCol="0">
                <a:spAutoFit/>
              </a:bodyPr>
              <a:lstStyle/>
              <a:p>
                <a:r>
                  <a:rPr lang="en-US" sz="1400" b="1" dirty="0" err="1">
                    <a:latin typeface="Trebuchet MS"/>
                    <a:cs typeface="Trebuchet MS"/>
                  </a:rPr>
                  <a:t>Schnee</a:t>
                </a:r>
                <a:endParaRPr lang="en-US" sz="1400" b="1" dirty="0">
                  <a:latin typeface="Trebuchet MS"/>
                  <a:cs typeface="Trebuchet MS"/>
                </a:endParaRPr>
              </a:p>
            </p:txBody>
          </p:sp>
          <p:sp>
            <p:nvSpPr>
              <p:cNvPr id="19" name="TextBox 17">
                <a:extLst>
                  <a:ext uri="{FF2B5EF4-FFF2-40B4-BE49-F238E27FC236}">
                    <a16:creationId xmlns:a16="http://schemas.microsoft.com/office/drawing/2014/main" id="{8AB9BB66-C3E6-4B5D-9999-1CECD9C07552}"/>
                  </a:ext>
                </a:extLst>
              </p:cNvPr>
              <p:cNvSpPr txBox="1"/>
              <p:nvPr/>
            </p:nvSpPr>
            <p:spPr>
              <a:xfrm>
                <a:off x="2843808" y="5919664"/>
                <a:ext cx="459243" cy="345542"/>
              </a:xfrm>
              <a:prstGeom prst="rect">
                <a:avLst/>
              </a:prstGeom>
              <a:noFill/>
            </p:spPr>
            <p:txBody>
              <a:bodyPr wrap="none" rtlCol="0">
                <a:spAutoFit/>
              </a:bodyPr>
              <a:lstStyle/>
              <a:p>
                <a:r>
                  <a:rPr lang="en-US" sz="1400" b="1" dirty="0" err="1">
                    <a:latin typeface="Trebuchet MS"/>
                    <a:cs typeface="Trebuchet MS"/>
                  </a:rPr>
                  <a:t>Eis</a:t>
                </a:r>
                <a:endParaRPr lang="en-US" sz="1200" b="1" dirty="0">
                  <a:latin typeface="Trebuchet MS"/>
                  <a:cs typeface="Trebuchet MS"/>
                </a:endParaRPr>
              </a:p>
            </p:txBody>
          </p:sp>
          <p:sp>
            <p:nvSpPr>
              <p:cNvPr id="20" name="TextBox 18">
                <a:extLst>
                  <a:ext uri="{FF2B5EF4-FFF2-40B4-BE49-F238E27FC236}">
                    <a16:creationId xmlns:a16="http://schemas.microsoft.com/office/drawing/2014/main" id="{D30AADF9-E98B-4E01-9227-183D33CC2E2F}"/>
                  </a:ext>
                </a:extLst>
              </p:cNvPr>
              <p:cNvSpPr txBox="1"/>
              <p:nvPr/>
            </p:nvSpPr>
            <p:spPr>
              <a:xfrm>
                <a:off x="971599" y="333236"/>
                <a:ext cx="806291" cy="457973"/>
              </a:xfrm>
              <a:prstGeom prst="rect">
                <a:avLst/>
              </a:prstGeom>
              <a:noFill/>
            </p:spPr>
            <p:txBody>
              <a:bodyPr wrap="none" rtlCol="0">
                <a:spAutoFit/>
              </a:bodyPr>
              <a:lstStyle/>
              <a:p>
                <a:r>
                  <a:rPr lang="en-US" sz="1400" dirty="0" err="1">
                    <a:latin typeface="Trebuchet MS"/>
                    <a:cs typeface="Trebuchet MS"/>
                  </a:rPr>
                  <a:t>Tiefe</a:t>
                </a:r>
                <a:endParaRPr lang="en-US" sz="1400" dirty="0">
                  <a:latin typeface="Trebuchet MS"/>
                  <a:cs typeface="Trebuchet MS"/>
                </a:endParaRPr>
              </a:p>
            </p:txBody>
          </p:sp>
        </p:grpSp>
        <p:sp>
          <p:nvSpPr>
            <p:cNvPr id="6" name="TextBox 6">
              <a:extLst>
                <a:ext uri="{FF2B5EF4-FFF2-40B4-BE49-F238E27FC236}">
                  <a16:creationId xmlns:a16="http://schemas.microsoft.com/office/drawing/2014/main" id="{6B56ED5D-9A27-4954-8299-6AD9BA5BDE6E}"/>
                </a:ext>
              </a:extLst>
            </p:cNvPr>
            <p:cNvSpPr txBox="1"/>
            <p:nvPr/>
          </p:nvSpPr>
          <p:spPr>
            <a:xfrm>
              <a:off x="5522867" y="2606715"/>
              <a:ext cx="1804233" cy="641160"/>
            </a:xfrm>
            <a:prstGeom prst="rect">
              <a:avLst/>
            </a:prstGeom>
            <a:noFill/>
          </p:spPr>
          <p:txBody>
            <a:bodyPr wrap="none" rtlCol="0">
              <a:spAutoFit/>
            </a:bodyPr>
            <a:lstStyle/>
            <a:p>
              <a:pPr algn="ctr"/>
              <a:r>
                <a:rPr lang="en-US" sz="1100" b="1" dirty="0" err="1">
                  <a:solidFill>
                    <a:srgbClr val="3366FF"/>
                  </a:solidFill>
                  <a:latin typeface="Trebuchet MS"/>
                  <a:cs typeface="Trebuchet MS"/>
                </a:rPr>
                <a:t>Firn</a:t>
              </a:r>
              <a:r>
                <a:rPr lang="en-US" sz="1100" b="1" dirty="0">
                  <a:solidFill>
                    <a:srgbClr val="3366FF"/>
                  </a:solidFill>
                  <a:latin typeface="Trebuchet MS"/>
                  <a:cs typeface="Trebuchet MS"/>
                </a:rPr>
                <a:t>:</a:t>
              </a:r>
            </a:p>
            <a:p>
              <a:pPr algn="ctr"/>
              <a:r>
                <a:rPr lang="en-US" sz="1100" b="1" dirty="0" err="1">
                  <a:solidFill>
                    <a:srgbClr val="3366FF"/>
                  </a:solidFill>
                  <a:latin typeface="Trebuchet MS"/>
                  <a:cs typeface="Trebuchet MS"/>
                </a:rPr>
                <a:t>Poren</a:t>
              </a:r>
              <a:r>
                <a:rPr lang="en-US" sz="1100" b="1" dirty="0">
                  <a:solidFill>
                    <a:srgbClr val="3366FF"/>
                  </a:solidFill>
                  <a:latin typeface="Trebuchet MS"/>
                  <a:cs typeface="Trebuchet MS"/>
                </a:rPr>
                <a:t> </a:t>
              </a:r>
              <a:r>
                <a:rPr lang="en-US" sz="1100" b="1" dirty="0" err="1">
                  <a:solidFill>
                    <a:srgbClr val="3366FF"/>
                  </a:solidFill>
                  <a:latin typeface="Trebuchet MS"/>
                  <a:cs typeface="Trebuchet MS"/>
                </a:rPr>
                <a:t>verbunden</a:t>
              </a:r>
              <a:endParaRPr lang="en-US" sz="1100" b="1" dirty="0">
                <a:solidFill>
                  <a:srgbClr val="3366FF"/>
                </a:solidFill>
                <a:latin typeface="Trebuchet MS"/>
                <a:cs typeface="Trebuchet MS"/>
              </a:endParaRPr>
            </a:p>
          </p:txBody>
        </p:sp>
      </p:grpSp>
      <p:pic>
        <p:nvPicPr>
          <p:cNvPr id="23" name="Picture 20" descr="Screen Shot 2013-10-21 at 10.22.10 AM.png">
            <a:extLst>
              <a:ext uri="{FF2B5EF4-FFF2-40B4-BE49-F238E27FC236}">
                <a16:creationId xmlns:a16="http://schemas.microsoft.com/office/drawing/2014/main" id="{3609C5CA-DD55-40FF-90EF-99196D8954DB}"/>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48000" contrast="10000"/>
                    </a14:imgEffect>
                  </a14:imgLayer>
                </a14:imgProps>
              </a:ext>
              <a:ext uri="{28A0092B-C50C-407E-A947-70E740481C1C}">
                <a14:useLocalDpi xmlns:a14="http://schemas.microsoft.com/office/drawing/2010/main"/>
              </a:ext>
            </a:extLst>
          </a:blip>
          <a:srcRect/>
          <a:stretch/>
        </p:blipFill>
        <p:spPr>
          <a:xfrm>
            <a:off x="6511018" y="1884153"/>
            <a:ext cx="1969808" cy="1590754"/>
          </a:xfrm>
          <a:prstGeom prst="rect">
            <a:avLst/>
          </a:prstGeom>
          <a:effectLst>
            <a:outerShdw blurRad="50800" dist="38100" dir="2700000" algn="tl" rotWithShape="0">
              <a:prstClr val="black">
                <a:alpha val="40000"/>
              </a:prstClr>
            </a:outerShdw>
          </a:effectLst>
        </p:spPr>
      </p:pic>
      <p:pic>
        <p:nvPicPr>
          <p:cNvPr id="24" name="Picture 25" descr="20051223_EISKERN06_HOerter_p.jpg">
            <a:extLst>
              <a:ext uri="{FF2B5EF4-FFF2-40B4-BE49-F238E27FC236}">
                <a16:creationId xmlns:a16="http://schemas.microsoft.com/office/drawing/2014/main" id="{41979696-8D43-425A-B305-CC54D06239A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78051" y="1875574"/>
            <a:ext cx="2164541" cy="1623405"/>
          </a:xfrm>
          <a:prstGeom prst="rect">
            <a:avLst/>
          </a:prstGeom>
          <a:effectLst>
            <a:outerShdw blurRad="50800" dist="38100" dir="2700000" algn="tl" rotWithShape="0">
              <a:prstClr val="black">
                <a:alpha val="40000"/>
              </a:prstClr>
            </a:outerShdw>
          </a:effectLst>
        </p:spPr>
      </p:pic>
      <p:sp>
        <p:nvSpPr>
          <p:cNvPr id="25" name="TextBox 26">
            <a:extLst>
              <a:ext uri="{FF2B5EF4-FFF2-40B4-BE49-F238E27FC236}">
                <a16:creationId xmlns:a16="http://schemas.microsoft.com/office/drawing/2014/main" id="{7B917AE9-DE48-4CA3-A881-77109D16EDD2}"/>
              </a:ext>
            </a:extLst>
          </p:cNvPr>
          <p:cNvSpPr txBox="1"/>
          <p:nvPr/>
        </p:nvSpPr>
        <p:spPr>
          <a:xfrm>
            <a:off x="6973529" y="1881961"/>
            <a:ext cx="1503938" cy="200055"/>
          </a:xfrm>
          <a:prstGeom prst="rect">
            <a:avLst/>
          </a:prstGeom>
          <a:noFill/>
        </p:spPr>
        <p:txBody>
          <a:bodyPr wrap="none" rtlCol="0">
            <a:spAutoFit/>
          </a:bodyPr>
          <a:lstStyle/>
          <a:p>
            <a:r>
              <a:rPr lang="en-US" sz="700" dirty="0">
                <a:latin typeface="Arial"/>
                <a:cs typeface="Arial"/>
              </a:rPr>
              <a:t>Tobias Binder, U Heidelberg/AWI</a:t>
            </a:r>
          </a:p>
        </p:txBody>
      </p:sp>
      <p:sp>
        <p:nvSpPr>
          <p:cNvPr id="26" name="Rectangle 27">
            <a:extLst>
              <a:ext uri="{FF2B5EF4-FFF2-40B4-BE49-F238E27FC236}">
                <a16:creationId xmlns:a16="http://schemas.microsoft.com/office/drawing/2014/main" id="{74B37F33-1F89-413F-962B-8ACC2FD801C6}"/>
              </a:ext>
            </a:extLst>
          </p:cNvPr>
          <p:cNvSpPr/>
          <p:nvPr/>
        </p:nvSpPr>
        <p:spPr bwMode="auto">
          <a:xfrm>
            <a:off x="5272147" y="2816796"/>
            <a:ext cx="144016" cy="72008"/>
          </a:xfrm>
          <a:prstGeom prst="rect">
            <a:avLst/>
          </a:prstGeom>
          <a:noFill/>
          <a:ln w="127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Times New Roman" charset="0"/>
              <a:ea typeface="ＭＳ Ｐゴシック" charset="0"/>
            </a:endParaRPr>
          </a:p>
        </p:txBody>
      </p:sp>
      <p:cxnSp>
        <p:nvCxnSpPr>
          <p:cNvPr id="27" name="Straight Connector 28">
            <a:extLst>
              <a:ext uri="{FF2B5EF4-FFF2-40B4-BE49-F238E27FC236}">
                <a16:creationId xmlns:a16="http://schemas.microsoft.com/office/drawing/2014/main" id="{C20C1D99-F3AD-4855-A2DF-1053789EA4BD}"/>
              </a:ext>
            </a:extLst>
          </p:cNvPr>
          <p:cNvCxnSpPr>
            <a:cxnSpLocks/>
          </p:cNvCxnSpPr>
          <p:nvPr/>
        </p:nvCxnSpPr>
        <p:spPr bwMode="auto">
          <a:xfrm>
            <a:off x="5416163" y="2852800"/>
            <a:ext cx="1323439" cy="1"/>
          </a:xfrm>
          <a:prstGeom prst="line">
            <a:avLst/>
          </a:prstGeom>
          <a:solidFill>
            <a:schemeClr val="accent1"/>
          </a:solidFill>
          <a:ln w="1905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8" name="TextBox 19">
            <a:extLst>
              <a:ext uri="{FF2B5EF4-FFF2-40B4-BE49-F238E27FC236}">
                <a16:creationId xmlns:a16="http://schemas.microsoft.com/office/drawing/2014/main" id="{1269029B-5DE4-43B7-8A25-4F92E9D56990}"/>
              </a:ext>
            </a:extLst>
          </p:cNvPr>
          <p:cNvSpPr txBox="1"/>
          <p:nvPr/>
        </p:nvSpPr>
        <p:spPr>
          <a:xfrm>
            <a:off x="447099" y="6536640"/>
            <a:ext cx="2475358" cy="246221"/>
          </a:xfrm>
          <a:prstGeom prst="rect">
            <a:avLst/>
          </a:prstGeom>
          <a:noFill/>
        </p:spPr>
        <p:txBody>
          <a:bodyPr wrap="none" rtlCol="0">
            <a:spAutoFit/>
          </a:bodyPr>
          <a:lstStyle/>
          <a:p>
            <a:r>
              <a:rPr lang="en-US" sz="1000" dirty="0" err="1">
                <a:cs typeface="Arial"/>
              </a:rPr>
              <a:t>nach</a:t>
            </a:r>
            <a:r>
              <a:rPr lang="en-US" sz="1000" dirty="0">
                <a:cs typeface="Arial"/>
              </a:rPr>
              <a:t> http://www.iceandclimate.nbi.ku.dk</a:t>
            </a:r>
          </a:p>
        </p:txBody>
      </p:sp>
      <p:sp>
        <p:nvSpPr>
          <p:cNvPr id="33" name="Rectangle 27">
            <a:extLst>
              <a:ext uri="{FF2B5EF4-FFF2-40B4-BE49-F238E27FC236}">
                <a16:creationId xmlns:a16="http://schemas.microsoft.com/office/drawing/2014/main" id="{08AFEAA6-1DFB-4766-BE7D-6CF4155869C6}"/>
              </a:ext>
            </a:extLst>
          </p:cNvPr>
          <p:cNvSpPr/>
          <p:nvPr/>
        </p:nvSpPr>
        <p:spPr bwMode="auto">
          <a:xfrm>
            <a:off x="7423914" y="2892685"/>
            <a:ext cx="144016" cy="72008"/>
          </a:xfrm>
          <a:prstGeom prst="rect">
            <a:avLst/>
          </a:prstGeom>
          <a:noFill/>
          <a:ln w="127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Times New Roman" charset="0"/>
              <a:ea typeface="ＭＳ Ｐゴシック" charset="0"/>
            </a:endParaRPr>
          </a:p>
        </p:txBody>
      </p:sp>
      <p:sp>
        <p:nvSpPr>
          <p:cNvPr id="34" name="TextBox 19">
            <a:extLst>
              <a:ext uri="{FF2B5EF4-FFF2-40B4-BE49-F238E27FC236}">
                <a16:creationId xmlns:a16="http://schemas.microsoft.com/office/drawing/2014/main" id="{FC0A5A23-0583-47E5-A544-1B2C754D3304}"/>
              </a:ext>
            </a:extLst>
          </p:cNvPr>
          <p:cNvSpPr txBox="1"/>
          <p:nvPr/>
        </p:nvSpPr>
        <p:spPr>
          <a:xfrm>
            <a:off x="4163825" y="1479266"/>
            <a:ext cx="4328429" cy="584775"/>
          </a:xfrm>
          <a:prstGeom prst="rect">
            <a:avLst/>
          </a:prstGeom>
          <a:noFill/>
        </p:spPr>
        <p:txBody>
          <a:bodyPr wrap="none" rtlCol="0">
            <a:spAutoFit/>
          </a:bodyPr>
          <a:lstStyle/>
          <a:p>
            <a:r>
              <a:rPr lang="en-US" sz="1400" b="1" dirty="0" err="1">
                <a:cs typeface="Arial"/>
              </a:rPr>
              <a:t>Analyse</a:t>
            </a:r>
            <a:r>
              <a:rPr lang="en-US" sz="1400" b="1" dirty="0">
                <a:cs typeface="Arial"/>
              </a:rPr>
              <a:t> der </a:t>
            </a:r>
            <a:r>
              <a:rPr lang="en-US" sz="1400" b="1" dirty="0" err="1">
                <a:cs typeface="Arial"/>
              </a:rPr>
              <a:t>im</a:t>
            </a:r>
            <a:r>
              <a:rPr lang="en-US" sz="1400" b="1" dirty="0">
                <a:cs typeface="Arial"/>
              </a:rPr>
              <a:t> </a:t>
            </a:r>
            <a:r>
              <a:rPr lang="en-US" sz="1400" b="1" dirty="0" err="1">
                <a:cs typeface="Arial"/>
              </a:rPr>
              <a:t>Eis</a:t>
            </a:r>
            <a:r>
              <a:rPr lang="en-US" sz="1400" b="1" dirty="0">
                <a:cs typeface="Arial"/>
              </a:rPr>
              <a:t> </a:t>
            </a:r>
            <a:r>
              <a:rPr lang="en-US" sz="1400" b="1" dirty="0" err="1">
                <a:cs typeface="Arial"/>
              </a:rPr>
              <a:t>eingeschlossenen</a:t>
            </a:r>
            <a:r>
              <a:rPr lang="en-US" sz="1400" b="1" dirty="0">
                <a:cs typeface="Arial"/>
              </a:rPr>
              <a:t> </a:t>
            </a:r>
            <a:r>
              <a:rPr lang="en-US" sz="1400" b="1" dirty="0" err="1">
                <a:cs typeface="Arial"/>
              </a:rPr>
              <a:t>Luftblasen</a:t>
            </a:r>
            <a:endParaRPr lang="en-US" sz="1400" b="1" dirty="0">
              <a:cs typeface="Arial"/>
            </a:endParaRPr>
          </a:p>
          <a:p>
            <a:endParaRPr lang="de-DE" dirty="0"/>
          </a:p>
        </p:txBody>
      </p:sp>
      <p:sp>
        <p:nvSpPr>
          <p:cNvPr id="36" name="Rechteck 35">
            <a:extLst>
              <a:ext uri="{FF2B5EF4-FFF2-40B4-BE49-F238E27FC236}">
                <a16:creationId xmlns:a16="http://schemas.microsoft.com/office/drawing/2014/main" id="{93DFC9C9-1C6F-41B9-8B65-3AE3C89B14A1}"/>
              </a:ext>
            </a:extLst>
          </p:cNvPr>
          <p:cNvSpPr/>
          <p:nvPr/>
        </p:nvSpPr>
        <p:spPr>
          <a:xfrm>
            <a:off x="4163825" y="986503"/>
            <a:ext cx="2467342" cy="369332"/>
          </a:xfrm>
          <a:prstGeom prst="rect">
            <a:avLst/>
          </a:prstGeom>
        </p:spPr>
        <p:txBody>
          <a:bodyPr wrap="none">
            <a:spAutoFit/>
          </a:bodyPr>
          <a:lstStyle/>
          <a:p>
            <a:r>
              <a:rPr lang="en-US" b="1" dirty="0" err="1">
                <a:cs typeface="Arial"/>
              </a:rPr>
              <a:t>Eis</a:t>
            </a:r>
            <a:r>
              <a:rPr lang="en-US" b="1" dirty="0">
                <a:cs typeface="Arial"/>
              </a:rPr>
              <a:t> </a:t>
            </a:r>
            <a:r>
              <a:rPr lang="en-US" b="1" dirty="0" err="1">
                <a:cs typeface="Arial"/>
              </a:rPr>
              <a:t>als</a:t>
            </a:r>
            <a:r>
              <a:rPr lang="en-US" b="1" dirty="0">
                <a:cs typeface="Arial"/>
              </a:rPr>
              <a:t> Klima-</a:t>
            </a:r>
            <a:r>
              <a:rPr lang="en-US" b="1" dirty="0" err="1">
                <a:cs typeface="Arial"/>
              </a:rPr>
              <a:t>Archiv</a:t>
            </a:r>
            <a:r>
              <a:rPr lang="en-US" b="1" dirty="0">
                <a:cs typeface="Arial"/>
              </a:rPr>
              <a:t> </a:t>
            </a:r>
            <a:endParaRPr lang="de-DE" dirty="0"/>
          </a:p>
        </p:txBody>
      </p:sp>
      <p:cxnSp>
        <p:nvCxnSpPr>
          <p:cNvPr id="30" name="Straight Connector 28">
            <a:extLst>
              <a:ext uri="{FF2B5EF4-FFF2-40B4-BE49-F238E27FC236}">
                <a16:creationId xmlns:a16="http://schemas.microsoft.com/office/drawing/2014/main" id="{D76A385D-25FC-41BE-8803-7D8829C9FE2B}"/>
              </a:ext>
            </a:extLst>
          </p:cNvPr>
          <p:cNvCxnSpPr>
            <a:cxnSpLocks/>
          </p:cNvCxnSpPr>
          <p:nvPr/>
        </p:nvCxnSpPr>
        <p:spPr bwMode="auto">
          <a:xfrm flipH="1">
            <a:off x="6739602" y="2961381"/>
            <a:ext cx="684312" cy="712496"/>
          </a:xfrm>
          <a:prstGeom prst="line">
            <a:avLst/>
          </a:prstGeom>
          <a:solidFill>
            <a:schemeClr val="accent1"/>
          </a:solidFill>
          <a:ln w="19050" cap="flat" cmpd="sng" algn="ctr">
            <a:solidFill>
              <a:srgbClr val="FF0000"/>
            </a:solidFill>
            <a:prstDash val="solid"/>
            <a:round/>
            <a:headEnd type="none" w="med" len="med"/>
            <a:tailEnd type="triangl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31" name="Grafik 15">
            <a:extLst>
              <a:ext uri="{FF2B5EF4-FFF2-40B4-BE49-F238E27FC236}">
                <a16:creationId xmlns:a16="http://schemas.microsoft.com/office/drawing/2014/main" id="{0AB41B09-EC7C-4200-B52F-F97E516636F4}"/>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69700" y="4243724"/>
            <a:ext cx="1622068" cy="120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7">
            <a:extLst>
              <a:ext uri="{FF2B5EF4-FFF2-40B4-BE49-F238E27FC236}">
                <a16:creationId xmlns:a16="http://schemas.microsoft.com/office/drawing/2014/main" id="{86DBFF6C-861F-44EE-9B5D-E7BAB67FE0DB}"/>
              </a:ext>
            </a:extLst>
          </p:cNvPr>
          <p:cNvSpPr txBox="1"/>
          <p:nvPr/>
        </p:nvSpPr>
        <p:spPr>
          <a:xfrm>
            <a:off x="546030" y="4470500"/>
            <a:ext cx="880369" cy="430887"/>
          </a:xfrm>
          <a:prstGeom prst="rect">
            <a:avLst/>
          </a:prstGeom>
          <a:noFill/>
        </p:spPr>
        <p:txBody>
          <a:bodyPr wrap="none" rtlCol="0">
            <a:spAutoFit/>
          </a:bodyPr>
          <a:lstStyle/>
          <a:p>
            <a:pPr algn="ctr"/>
            <a:r>
              <a:rPr lang="en-US" sz="1100" b="1" dirty="0" err="1">
                <a:solidFill>
                  <a:schemeClr val="bg1"/>
                </a:solidFill>
                <a:latin typeface="Trebuchet MS"/>
                <a:cs typeface="Trebuchet MS"/>
              </a:rPr>
              <a:t>Eis</a:t>
            </a:r>
            <a:r>
              <a:rPr lang="en-US" sz="1100" b="1" dirty="0">
                <a:solidFill>
                  <a:schemeClr val="bg1"/>
                </a:solidFill>
                <a:latin typeface="Trebuchet MS"/>
                <a:cs typeface="Trebuchet MS"/>
              </a:rPr>
              <a:t> </a:t>
            </a:r>
            <a:r>
              <a:rPr lang="en-US" sz="1100" b="1" dirty="0" err="1">
                <a:solidFill>
                  <a:schemeClr val="bg1"/>
                </a:solidFill>
                <a:latin typeface="Trebuchet MS"/>
                <a:cs typeface="Trebuchet MS"/>
              </a:rPr>
              <a:t>mit</a:t>
            </a:r>
            <a:r>
              <a:rPr lang="en-US" sz="1100" b="1" dirty="0">
                <a:solidFill>
                  <a:schemeClr val="bg1"/>
                </a:solidFill>
                <a:latin typeface="Trebuchet MS"/>
                <a:cs typeface="Trebuchet MS"/>
              </a:rPr>
              <a:t> </a:t>
            </a:r>
          </a:p>
          <a:p>
            <a:pPr algn="ctr"/>
            <a:r>
              <a:rPr lang="en-US" sz="1100" b="1" dirty="0" err="1">
                <a:solidFill>
                  <a:schemeClr val="bg1"/>
                </a:solidFill>
                <a:latin typeface="Trebuchet MS"/>
                <a:cs typeface="Trebuchet MS"/>
              </a:rPr>
              <a:t>Luftblasen</a:t>
            </a:r>
            <a:endParaRPr lang="en-US" sz="1100" b="1" dirty="0">
              <a:solidFill>
                <a:schemeClr val="bg1"/>
              </a:solidFill>
              <a:latin typeface="Trebuchet MS"/>
              <a:cs typeface="Trebuchet MS"/>
            </a:endParaRPr>
          </a:p>
        </p:txBody>
      </p:sp>
      <p:pic>
        <p:nvPicPr>
          <p:cNvPr id="35" name="Grafik 1">
            <a:extLst>
              <a:ext uri="{FF2B5EF4-FFF2-40B4-BE49-F238E27FC236}">
                <a16:creationId xmlns:a16="http://schemas.microsoft.com/office/drawing/2014/main" id="{FD28243F-4803-422D-9FD7-995192520B40}"/>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88712" y="3591957"/>
            <a:ext cx="4203608" cy="315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rafik 36">
            <a:extLst>
              <a:ext uri="{FF2B5EF4-FFF2-40B4-BE49-F238E27FC236}">
                <a16:creationId xmlns:a16="http://schemas.microsoft.com/office/drawing/2014/main" id="{8AA5744A-8324-433C-BBD7-8967159B81C9}"/>
              </a:ext>
            </a:extLst>
          </p:cNvPr>
          <p:cNvPicPr>
            <a:picLocks noChangeAspect="1"/>
          </p:cNvPicPr>
          <p:nvPr/>
        </p:nvPicPr>
        <p:blipFill>
          <a:blip r:embed="rId9"/>
          <a:stretch>
            <a:fillRect/>
          </a:stretch>
        </p:blipFill>
        <p:spPr>
          <a:xfrm>
            <a:off x="5623147" y="152918"/>
            <a:ext cx="1130163" cy="565082"/>
          </a:xfrm>
          <a:prstGeom prst="rect">
            <a:avLst/>
          </a:prstGeom>
        </p:spPr>
      </p:pic>
    </p:spTree>
    <p:extLst>
      <p:ext uri="{BB962C8B-B14F-4D97-AF65-F5344CB8AC3E}">
        <p14:creationId xmlns:p14="http://schemas.microsoft.com/office/powerpoint/2010/main" val="767802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125306" y="22389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sp>
        <p:nvSpPr>
          <p:cNvPr id="36" name="Rechteck 35">
            <a:extLst>
              <a:ext uri="{FF2B5EF4-FFF2-40B4-BE49-F238E27FC236}">
                <a16:creationId xmlns:a16="http://schemas.microsoft.com/office/drawing/2014/main" id="{93DFC9C9-1C6F-41B9-8B65-3AE3C89B14A1}"/>
              </a:ext>
            </a:extLst>
          </p:cNvPr>
          <p:cNvSpPr/>
          <p:nvPr/>
        </p:nvSpPr>
        <p:spPr>
          <a:xfrm>
            <a:off x="125197" y="808157"/>
            <a:ext cx="6857390" cy="369332"/>
          </a:xfrm>
          <a:prstGeom prst="rect">
            <a:avLst/>
          </a:prstGeom>
        </p:spPr>
        <p:txBody>
          <a:bodyPr wrap="none">
            <a:spAutoFit/>
          </a:bodyPr>
          <a:lstStyle/>
          <a:p>
            <a:r>
              <a:rPr lang="en-US" b="1" dirty="0">
                <a:cs typeface="Arial"/>
              </a:rPr>
              <a:t>Die </a:t>
            </a:r>
            <a:r>
              <a:rPr lang="en-US" b="1" dirty="0" err="1">
                <a:cs typeface="Arial"/>
              </a:rPr>
              <a:t>erfolgreiche</a:t>
            </a:r>
            <a:r>
              <a:rPr lang="en-US" b="1" dirty="0">
                <a:cs typeface="Arial"/>
              </a:rPr>
              <a:t> </a:t>
            </a:r>
            <a:r>
              <a:rPr lang="en-US" b="1" dirty="0" err="1">
                <a:cs typeface="Arial"/>
              </a:rPr>
              <a:t>Suche</a:t>
            </a:r>
            <a:r>
              <a:rPr lang="en-US" b="1" dirty="0">
                <a:cs typeface="Arial"/>
              </a:rPr>
              <a:t> </a:t>
            </a:r>
            <a:r>
              <a:rPr lang="en-US" b="1" dirty="0" err="1">
                <a:cs typeface="Arial"/>
              </a:rPr>
              <a:t>nach</a:t>
            </a:r>
            <a:r>
              <a:rPr lang="en-US" b="1" dirty="0">
                <a:cs typeface="Arial"/>
              </a:rPr>
              <a:t> dem </a:t>
            </a:r>
            <a:r>
              <a:rPr lang="en-US" b="1" dirty="0" err="1">
                <a:cs typeface="Arial"/>
              </a:rPr>
              <a:t>ältesten</a:t>
            </a:r>
            <a:r>
              <a:rPr lang="en-US" b="1" dirty="0">
                <a:cs typeface="Arial"/>
              </a:rPr>
              <a:t> </a:t>
            </a:r>
            <a:r>
              <a:rPr lang="en-US" b="1" dirty="0" err="1">
                <a:cs typeface="Arial"/>
              </a:rPr>
              <a:t>Eis</a:t>
            </a:r>
            <a:r>
              <a:rPr lang="en-US" b="1" dirty="0">
                <a:cs typeface="Arial"/>
              </a:rPr>
              <a:t> in der Antarktis</a:t>
            </a:r>
            <a:endParaRPr lang="de-DE" dirty="0"/>
          </a:p>
        </p:txBody>
      </p:sp>
      <p:pic>
        <p:nvPicPr>
          <p:cNvPr id="37" name="Grafik 36">
            <a:extLst>
              <a:ext uri="{FF2B5EF4-FFF2-40B4-BE49-F238E27FC236}">
                <a16:creationId xmlns:a16="http://schemas.microsoft.com/office/drawing/2014/main" id="{8AA5744A-8324-433C-BBD7-8967159B81C9}"/>
              </a:ext>
            </a:extLst>
          </p:cNvPr>
          <p:cNvPicPr>
            <a:picLocks noChangeAspect="1"/>
          </p:cNvPicPr>
          <p:nvPr/>
        </p:nvPicPr>
        <p:blipFill>
          <a:blip r:embed="rId3"/>
          <a:stretch>
            <a:fillRect/>
          </a:stretch>
        </p:blipFill>
        <p:spPr>
          <a:xfrm>
            <a:off x="5623147" y="152918"/>
            <a:ext cx="1130163" cy="565082"/>
          </a:xfrm>
          <a:prstGeom prst="rect">
            <a:avLst/>
          </a:prstGeom>
        </p:spPr>
      </p:pic>
      <p:sp>
        <p:nvSpPr>
          <p:cNvPr id="38" name="Title 1">
            <a:extLst>
              <a:ext uri="{FF2B5EF4-FFF2-40B4-BE49-F238E27FC236}">
                <a16:creationId xmlns:a16="http://schemas.microsoft.com/office/drawing/2014/main" id="{4DFC27A1-3E05-4873-A7E1-9C857FA63755}"/>
              </a:ext>
            </a:extLst>
          </p:cNvPr>
          <p:cNvSpPr txBox="1">
            <a:spLocks/>
          </p:cNvSpPr>
          <p:nvPr/>
        </p:nvSpPr>
        <p:spPr>
          <a:xfrm>
            <a:off x="125306" y="1353883"/>
            <a:ext cx="5914096" cy="923330"/>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b="0" dirty="0"/>
              <a:t>Bisher konnte man anhand von Eiskernen die Zusammensetzung der Atmosphäre der vergangen ca. 800.000 Jahre ermitteln.</a:t>
            </a:r>
          </a:p>
        </p:txBody>
      </p:sp>
      <p:sp>
        <p:nvSpPr>
          <p:cNvPr id="21" name="Rectangle 3">
            <a:extLst>
              <a:ext uri="{FF2B5EF4-FFF2-40B4-BE49-F238E27FC236}">
                <a16:creationId xmlns:a16="http://schemas.microsoft.com/office/drawing/2014/main" id="{A7A3F0F9-4C75-49F8-B23F-D69500401827}"/>
              </a:ext>
            </a:extLst>
          </p:cNvPr>
          <p:cNvSpPr>
            <a:spLocks noChangeArrowheads="1"/>
          </p:cNvSpPr>
          <p:nvPr/>
        </p:nvSpPr>
        <p:spPr bwMode="auto">
          <a:xfrm>
            <a:off x="304800" y="410289"/>
            <a:ext cx="27764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000" b="0" i="0" u="none" strike="noStrike" cap="none" normalizeH="0" baseline="0" dirty="0">
                <a:ln>
                  <a:noFill/>
                </a:ln>
                <a:solidFill>
                  <a:schemeClr val="tx1"/>
                </a:solidFill>
                <a:effectLst/>
                <a:latin typeface="Arial Unicode MS"/>
              </a:rPr>
              <a:t>C</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1" name="Title 1">
            <a:extLst>
              <a:ext uri="{FF2B5EF4-FFF2-40B4-BE49-F238E27FC236}">
                <a16:creationId xmlns:a16="http://schemas.microsoft.com/office/drawing/2014/main" id="{AA5AF971-9AE1-4AB0-AFFE-632EBDA3DBD3}"/>
              </a:ext>
            </a:extLst>
          </p:cNvPr>
          <p:cNvSpPr txBox="1">
            <a:spLocks/>
          </p:cNvSpPr>
          <p:nvPr/>
        </p:nvSpPr>
        <p:spPr>
          <a:xfrm>
            <a:off x="125197" y="2481546"/>
            <a:ext cx="3819373" cy="2031325"/>
          </a:xfrm>
          <a:prstGeom prst="rect">
            <a:avLst/>
          </a:prstGeom>
        </p:spPr>
        <p:txBody>
          <a:bodyPr wrap="square">
            <a:spAutoFit/>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b="0" dirty="0"/>
              <a:t>Im Rahmen des  EU-finanzierten </a:t>
            </a:r>
            <a:r>
              <a:rPr lang="de-DE" sz="1800" i="1" dirty="0"/>
              <a:t>Vorhabens </a:t>
            </a:r>
            <a:r>
              <a:rPr lang="de-DE" sz="1800" i="1" dirty="0" err="1"/>
              <a:t>Beyond</a:t>
            </a:r>
            <a:r>
              <a:rPr lang="de-DE" sz="1800" i="1" dirty="0"/>
              <a:t> EPICA-</a:t>
            </a:r>
            <a:r>
              <a:rPr lang="de-DE" sz="1800" i="1" dirty="0" err="1"/>
              <a:t>Oldest</a:t>
            </a:r>
            <a:r>
              <a:rPr lang="de-DE" sz="1800" i="1" dirty="0"/>
              <a:t> Ice</a:t>
            </a:r>
            <a:r>
              <a:rPr lang="de-DE" sz="1800" b="0" dirty="0"/>
              <a:t> wurde in der Ostantarktis ein 2,8 km langer </a:t>
            </a:r>
            <a:r>
              <a:rPr lang="de-DE" sz="1800" b="0" dirty="0" err="1"/>
              <a:t>Eiskern</a:t>
            </a:r>
            <a:r>
              <a:rPr lang="de-DE" sz="1800" b="0" dirty="0"/>
              <a:t> erbohrt, der kontinuierliche Aufzeichnung der Geschichte unseres Klimas bis zu </a:t>
            </a:r>
            <a:r>
              <a:rPr lang="de-DE" sz="1800" dirty="0"/>
              <a:t>1,2 Millionen Jahren </a:t>
            </a:r>
            <a:r>
              <a:rPr lang="de-DE" sz="1800" b="0" dirty="0"/>
              <a:t>enthält.</a:t>
            </a:r>
          </a:p>
        </p:txBody>
      </p:sp>
      <p:pic>
        <p:nvPicPr>
          <p:cNvPr id="42" name="Grafik 41">
            <a:extLst>
              <a:ext uri="{FF2B5EF4-FFF2-40B4-BE49-F238E27FC236}">
                <a16:creationId xmlns:a16="http://schemas.microsoft.com/office/drawing/2014/main" id="{E9BCF4E8-13B4-4B26-835C-F053E41B2E7F}"/>
              </a:ext>
            </a:extLst>
          </p:cNvPr>
          <p:cNvPicPr>
            <a:picLocks noChangeAspect="1"/>
          </p:cNvPicPr>
          <p:nvPr/>
        </p:nvPicPr>
        <p:blipFill>
          <a:blip r:embed="rId4"/>
          <a:stretch>
            <a:fillRect/>
          </a:stretch>
        </p:blipFill>
        <p:spPr>
          <a:xfrm>
            <a:off x="251285" y="4866132"/>
            <a:ext cx="3567413" cy="1924777"/>
          </a:xfrm>
          <a:prstGeom prst="rect">
            <a:avLst/>
          </a:prstGeom>
        </p:spPr>
      </p:pic>
      <p:pic>
        <p:nvPicPr>
          <p:cNvPr id="43" name="Grafik 42">
            <a:extLst>
              <a:ext uri="{FF2B5EF4-FFF2-40B4-BE49-F238E27FC236}">
                <a16:creationId xmlns:a16="http://schemas.microsoft.com/office/drawing/2014/main" id="{7A3E1145-304D-41CD-8920-95A669214896}"/>
              </a:ext>
            </a:extLst>
          </p:cNvPr>
          <p:cNvPicPr>
            <a:picLocks noChangeAspect="1"/>
          </p:cNvPicPr>
          <p:nvPr/>
        </p:nvPicPr>
        <p:blipFill rotWithShape="1">
          <a:blip r:embed="rId5"/>
          <a:srcRect l="10721" r="4960"/>
          <a:stretch/>
        </p:blipFill>
        <p:spPr>
          <a:xfrm>
            <a:off x="4097457" y="2233805"/>
            <a:ext cx="1941945" cy="4100931"/>
          </a:xfrm>
          <a:prstGeom prst="rect">
            <a:avLst/>
          </a:prstGeom>
        </p:spPr>
      </p:pic>
      <p:pic>
        <p:nvPicPr>
          <p:cNvPr id="3" name="Grafik 2">
            <a:extLst>
              <a:ext uri="{FF2B5EF4-FFF2-40B4-BE49-F238E27FC236}">
                <a16:creationId xmlns:a16="http://schemas.microsoft.com/office/drawing/2014/main" id="{3BFCF165-B067-43F5-8239-C3A7CEAD1DDE}"/>
              </a:ext>
            </a:extLst>
          </p:cNvPr>
          <p:cNvPicPr>
            <a:picLocks noChangeAspect="1"/>
          </p:cNvPicPr>
          <p:nvPr/>
        </p:nvPicPr>
        <p:blipFill>
          <a:blip r:embed="rId6"/>
          <a:stretch>
            <a:fillRect/>
          </a:stretch>
        </p:blipFill>
        <p:spPr>
          <a:xfrm>
            <a:off x="6211621" y="1177315"/>
            <a:ext cx="2843131" cy="5613594"/>
          </a:xfrm>
          <a:prstGeom prst="rect">
            <a:avLst/>
          </a:prstGeom>
        </p:spPr>
      </p:pic>
    </p:spTree>
    <p:extLst>
      <p:ext uri="{BB962C8B-B14F-4D97-AF65-F5344CB8AC3E}">
        <p14:creationId xmlns:p14="http://schemas.microsoft.com/office/powerpoint/2010/main" val="759798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Glaziologie</a:t>
            </a:r>
            <a:endParaRPr lang="en-GB" sz="2000" dirty="0">
              <a:solidFill>
                <a:srgbClr val="004378"/>
              </a:solidFill>
            </a:endParaRPr>
          </a:p>
        </p:txBody>
      </p:sp>
      <p:sp>
        <p:nvSpPr>
          <p:cNvPr id="5" name="CustomShape 1">
            <a:extLst>
              <a:ext uri="{FF2B5EF4-FFF2-40B4-BE49-F238E27FC236}">
                <a16:creationId xmlns:a16="http://schemas.microsoft.com/office/drawing/2014/main" id="{997B95EE-993B-4BB3-B1DD-931D9DC7A8FA}"/>
              </a:ext>
            </a:extLst>
          </p:cNvPr>
          <p:cNvSpPr/>
          <p:nvPr/>
        </p:nvSpPr>
        <p:spPr>
          <a:xfrm>
            <a:off x="969684" y="784713"/>
            <a:ext cx="7204631" cy="4322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defRPr/>
            </a:pPr>
            <a:r>
              <a:rPr lang="en-GB" sz="2000" b="1" dirty="0">
                <a:solidFill>
                  <a:srgbClr val="404040"/>
                </a:solidFill>
                <a:ea typeface="DejaVu Sans"/>
              </a:rPr>
              <a:t>Der </a:t>
            </a:r>
            <a:r>
              <a:rPr lang="en-GB" sz="2000" b="1" dirty="0" err="1">
                <a:solidFill>
                  <a:srgbClr val="404040"/>
                </a:solidFill>
                <a:ea typeface="DejaVu Sans"/>
              </a:rPr>
              <a:t>Beitrag</a:t>
            </a:r>
            <a:r>
              <a:rPr lang="en-GB" sz="2000" b="1" dirty="0">
                <a:solidFill>
                  <a:srgbClr val="404040"/>
                </a:solidFill>
                <a:ea typeface="DejaVu Sans"/>
              </a:rPr>
              <a:t> der </a:t>
            </a:r>
            <a:r>
              <a:rPr lang="en-GB" sz="2000" b="1" dirty="0" err="1">
                <a:solidFill>
                  <a:srgbClr val="404040"/>
                </a:solidFill>
                <a:ea typeface="DejaVu Sans"/>
              </a:rPr>
              <a:t>Polargebiete</a:t>
            </a:r>
            <a:r>
              <a:rPr lang="en-GB" sz="2000" b="1" dirty="0">
                <a:solidFill>
                  <a:srgbClr val="404040"/>
                </a:solidFill>
                <a:ea typeface="DejaVu Sans"/>
              </a:rPr>
              <a:t> am </a:t>
            </a:r>
            <a:r>
              <a:rPr lang="en-GB" sz="2000" b="1" dirty="0" err="1">
                <a:solidFill>
                  <a:srgbClr val="404040"/>
                </a:solidFill>
                <a:ea typeface="DejaVu Sans"/>
              </a:rPr>
              <a:t>Meeresspiegelanstieg</a:t>
            </a:r>
            <a:endParaRPr sz="1200" b="1" dirty="0"/>
          </a:p>
        </p:txBody>
      </p:sp>
      <p:pic>
        <p:nvPicPr>
          <p:cNvPr id="11" name="Grafik 10">
            <a:extLst>
              <a:ext uri="{FF2B5EF4-FFF2-40B4-BE49-F238E27FC236}">
                <a16:creationId xmlns:a16="http://schemas.microsoft.com/office/drawing/2014/main" id="{ED68C8FE-8089-4A7B-8CB7-AA6220C7D1B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0271" y="2277875"/>
            <a:ext cx="2656181" cy="250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4">
            <a:extLst>
              <a:ext uri="{FF2B5EF4-FFF2-40B4-BE49-F238E27FC236}">
                <a16:creationId xmlns:a16="http://schemas.microsoft.com/office/drawing/2014/main" id="{136C897D-E16F-4F5B-84B5-24EE730BF4EE}"/>
              </a:ext>
            </a:extLst>
          </p:cNvPr>
          <p:cNvSpPr txBox="1">
            <a:spLocks noChangeArrowheads="1"/>
          </p:cNvSpPr>
          <p:nvPr/>
        </p:nvSpPr>
        <p:spPr bwMode="auto">
          <a:xfrm>
            <a:off x="150115" y="5789410"/>
            <a:ext cx="2239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de-DE" altLang="de-DE" sz="1400" i="1" dirty="0"/>
              <a:t>Source: IPCC AR5 (2013)</a:t>
            </a:r>
            <a:endParaRPr lang="de-DE" altLang="de-DE" sz="1400" dirty="0"/>
          </a:p>
        </p:txBody>
      </p:sp>
      <p:grpSp>
        <p:nvGrpSpPr>
          <p:cNvPr id="15" name="Gruppieren 14">
            <a:extLst>
              <a:ext uri="{FF2B5EF4-FFF2-40B4-BE49-F238E27FC236}">
                <a16:creationId xmlns:a16="http://schemas.microsoft.com/office/drawing/2014/main" id="{52CDDEF2-30E6-4422-B842-D2ABD9901C63}"/>
              </a:ext>
            </a:extLst>
          </p:cNvPr>
          <p:cNvGrpSpPr/>
          <p:nvPr/>
        </p:nvGrpSpPr>
        <p:grpSpPr>
          <a:xfrm>
            <a:off x="4623588" y="4347660"/>
            <a:ext cx="1952661" cy="1441750"/>
            <a:chOff x="4689097" y="1495459"/>
            <a:chExt cx="1952661" cy="1441750"/>
          </a:xfrm>
        </p:grpSpPr>
        <p:pic>
          <p:nvPicPr>
            <p:cNvPr id="8" name="Grafik 7">
              <a:extLst>
                <a:ext uri="{FF2B5EF4-FFF2-40B4-BE49-F238E27FC236}">
                  <a16:creationId xmlns:a16="http://schemas.microsoft.com/office/drawing/2014/main" id="{D991F47E-7FE6-49E6-9349-5C50F73183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89097" y="1495459"/>
              <a:ext cx="1952661" cy="1441750"/>
            </a:xfrm>
            <a:prstGeom prst="rect">
              <a:avLst/>
            </a:prstGeom>
          </p:spPr>
        </p:pic>
        <p:sp>
          <p:nvSpPr>
            <p:cNvPr id="12" name="TextBox 11">
              <a:extLst>
                <a:ext uri="{FF2B5EF4-FFF2-40B4-BE49-F238E27FC236}">
                  <a16:creationId xmlns:a16="http://schemas.microsoft.com/office/drawing/2014/main" id="{531D4D7C-FB05-4FE0-AA4B-C73F6D211536}"/>
                </a:ext>
              </a:extLst>
            </p:cNvPr>
            <p:cNvSpPr txBox="1"/>
            <p:nvPr/>
          </p:nvSpPr>
          <p:spPr>
            <a:xfrm>
              <a:off x="5117841" y="2320579"/>
              <a:ext cx="1095172" cy="369332"/>
            </a:xfrm>
            <a:prstGeom prst="rect">
              <a:avLst/>
            </a:prstGeom>
            <a:noFill/>
          </p:spPr>
          <p:txBody>
            <a:bodyPr wrap="none" rtlCol="0">
              <a:spAutoFit/>
            </a:bodyPr>
            <a:lstStyle/>
            <a:p>
              <a:r>
                <a:rPr lang="de-DE" dirty="0"/>
                <a:t>Eisberge</a:t>
              </a:r>
              <a:endParaRPr lang="en-US" dirty="0"/>
            </a:p>
          </p:txBody>
        </p:sp>
      </p:grpSp>
      <p:grpSp>
        <p:nvGrpSpPr>
          <p:cNvPr id="21" name="Gruppieren 20">
            <a:extLst>
              <a:ext uri="{FF2B5EF4-FFF2-40B4-BE49-F238E27FC236}">
                <a16:creationId xmlns:a16="http://schemas.microsoft.com/office/drawing/2014/main" id="{8D4ADB5E-4C68-430E-81CD-116BF566450F}"/>
              </a:ext>
            </a:extLst>
          </p:cNvPr>
          <p:cNvGrpSpPr/>
          <p:nvPr/>
        </p:nvGrpSpPr>
        <p:grpSpPr>
          <a:xfrm>
            <a:off x="6753310" y="4605794"/>
            <a:ext cx="1952661" cy="1233260"/>
            <a:chOff x="6764444" y="1785078"/>
            <a:chExt cx="1952661" cy="1233260"/>
          </a:xfrm>
        </p:grpSpPr>
        <p:pic>
          <p:nvPicPr>
            <p:cNvPr id="9" name="Grafik 8">
              <a:extLst>
                <a:ext uri="{FF2B5EF4-FFF2-40B4-BE49-F238E27FC236}">
                  <a16:creationId xmlns:a16="http://schemas.microsoft.com/office/drawing/2014/main" id="{4F67DA1D-912F-487E-9567-C57FC0775D6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64444" y="1785078"/>
              <a:ext cx="1952661" cy="1233260"/>
            </a:xfrm>
            <a:prstGeom prst="rect">
              <a:avLst/>
            </a:prstGeom>
          </p:spPr>
        </p:pic>
        <p:sp>
          <p:nvSpPr>
            <p:cNvPr id="13" name="TextBox 12">
              <a:extLst>
                <a:ext uri="{FF2B5EF4-FFF2-40B4-BE49-F238E27FC236}">
                  <a16:creationId xmlns:a16="http://schemas.microsoft.com/office/drawing/2014/main" id="{3AFFE288-7A95-4ADD-ABC2-F77521F2393F}"/>
                </a:ext>
              </a:extLst>
            </p:cNvPr>
            <p:cNvSpPr txBox="1"/>
            <p:nvPr/>
          </p:nvSpPr>
          <p:spPr>
            <a:xfrm>
              <a:off x="7179146" y="2270979"/>
              <a:ext cx="1005403" cy="369332"/>
            </a:xfrm>
            <a:prstGeom prst="rect">
              <a:avLst/>
            </a:prstGeom>
            <a:noFill/>
          </p:spPr>
          <p:txBody>
            <a:bodyPr wrap="none" rtlCol="0">
              <a:spAutoFit/>
            </a:bodyPr>
            <a:lstStyle/>
            <a:p>
              <a:r>
                <a:rPr lang="de-DE" dirty="0"/>
                <a:t>Meereis</a:t>
              </a:r>
              <a:endParaRPr lang="en-US" dirty="0"/>
            </a:p>
          </p:txBody>
        </p:sp>
      </p:grpSp>
      <p:sp>
        <p:nvSpPr>
          <p:cNvPr id="14" name="Title 1">
            <a:extLst>
              <a:ext uri="{FF2B5EF4-FFF2-40B4-BE49-F238E27FC236}">
                <a16:creationId xmlns:a16="http://schemas.microsoft.com/office/drawing/2014/main" id="{A86D21A5-8CDF-4B03-A3EF-CBC9D7A86658}"/>
              </a:ext>
            </a:extLst>
          </p:cNvPr>
          <p:cNvSpPr txBox="1">
            <a:spLocks/>
          </p:cNvSpPr>
          <p:nvPr/>
        </p:nvSpPr>
        <p:spPr>
          <a:xfrm>
            <a:off x="3252772" y="4037743"/>
            <a:ext cx="4212209"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dirty="0"/>
              <a:t>Eisschmelze</a:t>
            </a:r>
          </a:p>
          <a:p>
            <a:endParaRPr lang="de-DE" sz="1600" b="0" dirty="0"/>
          </a:p>
        </p:txBody>
      </p:sp>
      <p:pic>
        <p:nvPicPr>
          <p:cNvPr id="18" name="Grafik 17">
            <a:extLst>
              <a:ext uri="{FF2B5EF4-FFF2-40B4-BE49-F238E27FC236}">
                <a16:creationId xmlns:a16="http://schemas.microsoft.com/office/drawing/2014/main" id="{531960D9-4DE3-4250-B090-B4E967D93F14}"/>
              </a:ext>
            </a:extLst>
          </p:cNvPr>
          <p:cNvPicPr>
            <a:picLocks noChangeAspect="1"/>
          </p:cNvPicPr>
          <p:nvPr/>
        </p:nvPicPr>
        <p:blipFill>
          <a:blip r:embed="rId6"/>
          <a:stretch>
            <a:fillRect/>
          </a:stretch>
        </p:blipFill>
        <p:spPr>
          <a:xfrm>
            <a:off x="5623147" y="152918"/>
            <a:ext cx="1130163" cy="565082"/>
          </a:xfrm>
          <a:prstGeom prst="rect">
            <a:avLst/>
          </a:prstGeom>
        </p:spPr>
      </p:pic>
      <p:sp>
        <p:nvSpPr>
          <p:cNvPr id="20" name="Rechteck 19">
            <a:extLst>
              <a:ext uri="{FF2B5EF4-FFF2-40B4-BE49-F238E27FC236}">
                <a16:creationId xmlns:a16="http://schemas.microsoft.com/office/drawing/2014/main" id="{99013C8D-B520-46E7-8EF1-512385269DFB}"/>
              </a:ext>
            </a:extLst>
          </p:cNvPr>
          <p:cNvSpPr/>
          <p:nvPr/>
        </p:nvSpPr>
        <p:spPr>
          <a:xfrm>
            <a:off x="4175352" y="5940090"/>
            <a:ext cx="4660345" cy="646331"/>
          </a:xfrm>
          <a:prstGeom prst="rect">
            <a:avLst/>
          </a:prstGeom>
        </p:spPr>
        <p:txBody>
          <a:bodyPr wrap="square">
            <a:spAutoFit/>
          </a:bodyPr>
          <a:lstStyle/>
          <a:p>
            <a:r>
              <a:rPr lang="de-DE" dirty="0"/>
              <a:t>Eisberge tragen zum Meeresspiegelanstieg bei - Meereis nicht !</a:t>
            </a:r>
          </a:p>
        </p:txBody>
      </p:sp>
      <p:sp>
        <p:nvSpPr>
          <p:cNvPr id="19" name="TextBox 9">
            <a:extLst>
              <a:ext uri="{FF2B5EF4-FFF2-40B4-BE49-F238E27FC236}">
                <a16:creationId xmlns:a16="http://schemas.microsoft.com/office/drawing/2014/main" id="{6E75B7AA-A1E7-4581-909C-7315744EF306}"/>
              </a:ext>
            </a:extLst>
          </p:cNvPr>
          <p:cNvSpPr txBox="1"/>
          <p:nvPr/>
        </p:nvSpPr>
        <p:spPr>
          <a:xfrm>
            <a:off x="3241640" y="2313486"/>
            <a:ext cx="3827604" cy="1015663"/>
          </a:xfrm>
          <a:prstGeom prst="rect">
            <a:avLst/>
          </a:prstGeom>
          <a:noFill/>
        </p:spPr>
        <p:txBody>
          <a:bodyPr wrap="square" rtlCol="0">
            <a:spAutoFit/>
          </a:bodyPr>
          <a:lstStyle/>
          <a:p>
            <a:pPr>
              <a:tabLst>
                <a:tab pos="3500438" algn="r"/>
              </a:tabLst>
            </a:pPr>
            <a:r>
              <a:rPr lang="en-US" sz="2000" dirty="0" err="1"/>
              <a:t>Ostantarktis</a:t>
            </a:r>
            <a:r>
              <a:rPr lang="en-US" sz="2000" dirty="0"/>
              <a:t>	    59 m</a:t>
            </a:r>
          </a:p>
          <a:p>
            <a:pPr>
              <a:tabLst>
                <a:tab pos="3500438" algn="r"/>
              </a:tabLst>
            </a:pPr>
            <a:r>
              <a:rPr lang="en-US" sz="2000" dirty="0" err="1"/>
              <a:t>Westantarktis</a:t>
            </a:r>
            <a:r>
              <a:rPr lang="en-US" sz="2000" dirty="0"/>
              <a:t>	7 m</a:t>
            </a:r>
          </a:p>
          <a:p>
            <a:pPr>
              <a:tabLst>
                <a:tab pos="3500438" algn="r"/>
              </a:tabLst>
            </a:pPr>
            <a:r>
              <a:rPr lang="en-US" sz="2000" dirty="0" err="1"/>
              <a:t>Antarktische</a:t>
            </a:r>
            <a:r>
              <a:rPr lang="en-US" sz="2000" dirty="0"/>
              <a:t> </a:t>
            </a:r>
            <a:r>
              <a:rPr lang="en-US" sz="2000" dirty="0" err="1"/>
              <a:t>Halbinsel</a:t>
            </a:r>
            <a:r>
              <a:rPr lang="en-US" sz="2000" dirty="0"/>
              <a:t>	0.4 m</a:t>
            </a:r>
          </a:p>
        </p:txBody>
      </p:sp>
      <p:sp>
        <p:nvSpPr>
          <p:cNvPr id="23" name="Rechteck 22">
            <a:extLst>
              <a:ext uri="{FF2B5EF4-FFF2-40B4-BE49-F238E27FC236}">
                <a16:creationId xmlns:a16="http://schemas.microsoft.com/office/drawing/2014/main" id="{04D579FB-F4FA-48BF-A2E7-4D9B9A0138EF}"/>
              </a:ext>
            </a:extLst>
          </p:cNvPr>
          <p:cNvSpPr/>
          <p:nvPr/>
        </p:nvSpPr>
        <p:spPr>
          <a:xfrm>
            <a:off x="3217985" y="1466671"/>
            <a:ext cx="5706199" cy="646331"/>
          </a:xfrm>
          <a:prstGeom prst="rect">
            <a:avLst/>
          </a:prstGeom>
        </p:spPr>
        <p:txBody>
          <a:bodyPr wrap="square">
            <a:spAutoFit/>
          </a:bodyPr>
          <a:lstStyle/>
          <a:p>
            <a:r>
              <a:rPr lang="en-US" b="1" dirty="0" err="1"/>
              <a:t>Beitrag</a:t>
            </a:r>
            <a:r>
              <a:rPr lang="en-US" b="1" dirty="0"/>
              <a:t> </a:t>
            </a:r>
            <a:r>
              <a:rPr lang="en-US" b="1" dirty="0" err="1"/>
              <a:t>zum</a:t>
            </a:r>
            <a:r>
              <a:rPr lang="en-US" b="1" dirty="0"/>
              <a:t> </a:t>
            </a:r>
            <a:r>
              <a:rPr lang="en-US" b="1" dirty="0" err="1"/>
              <a:t>globalen</a:t>
            </a:r>
            <a:r>
              <a:rPr lang="en-US" b="1" dirty="0"/>
              <a:t> </a:t>
            </a:r>
            <a:r>
              <a:rPr lang="en-US" b="1" dirty="0" err="1"/>
              <a:t>Meeresspiegelanstieg</a:t>
            </a:r>
            <a:r>
              <a:rPr lang="en-US" b="1" dirty="0"/>
              <a:t> </a:t>
            </a:r>
            <a:r>
              <a:rPr lang="en-US" b="1" dirty="0" err="1"/>
              <a:t>durch</a:t>
            </a:r>
            <a:r>
              <a:rPr lang="en-US" b="1" dirty="0"/>
              <a:t> </a:t>
            </a:r>
            <a:r>
              <a:rPr lang="en-US" b="1" dirty="0" err="1"/>
              <a:t>ein</a:t>
            </a:r>
            <a:r>
              <a:rPr lang="en-US" b="1" dirty="0"/>
              <a:t> </a:t>
            </a:r>
            <a:r>
              <a:rPr lang="en-US" b="1" dirty="0" err="1"/>
              <a:t>Schmelzen</a:t>
            </a:r>
            <a:r>
              <a:rPr lang="en-US" b="1" dirty="0"/>
              <a:t> der </a:t>
            </a:r>
            <a:r>
              <a:rPr lang="en-US" b="1" dirty="0" err="1"/>
              <a:t>antarktischen</a:t>
            </a:r>
            <a:r>
              <a:rPr lang="en-US" b="1" dirty="0"/>
              <a:t> </a:t>
            </a:r>
            <a:r>
              <a:rPr lang="en-US" b="1" dirty="0" err="1"/>
              <a:t>Eismassen</a:t>
            </a:r>
            <a:r>
              <a:rPr lang="en-US" b="1" dirty="0"/>
              <a:t>:</a:t>
            </a:r>
            <a:endParaRPr lang="de-DE" b="1" dirty="0"/>
          </a:p>
        </p:txBody>
      </p:sp>
      <p:sp>
        <p:nvSpPr>
          <p:cNvPr id="24" name="Rechteck 23">
            <a:extLst>
              <a:ext uri="{FF2B5EF4-FFF2-40B4-BE49-F238E27FC236}">
                <a16:creationId xmlns:a16="http://schemas.microsoft.com/office/drawing/2014/main" id="{CD4F3CDF-25FE-4AAF-BB35-CF7C44E3771B}"/>
              </a:ext>
            </a:extLst>
          </p:cNvPr>
          <p:cNvSpPr/>
          <p:nvPr/>
        </p:nvSpPr>
        <p:spPr>
          <a:xfrm>
            <a:off x="259394" y="1457776"/>
            <a:ext cx="2507058" cy="646331"/>
          </a:xfrm>
          <a:prstGeom prst="rect">
            <a:avLst/>
          </a:prstGeom>
        </p:spPr>
        <p:txBody>
          <a:bodyPr wrap="square">
            <a:spAutoFit/>
          </a:bodyPr>
          <a:lstStyle/>
          <a:p>
            <a:r>
              <a:rPr lang="de-DE" b="1" dirty="0" err="1"/>
              <a:t>Meerespiegelanstieg</a:t>
            </a:r>
            <a:endParaRPr lang="de-DE" b="1" dirty="0"/>
          </a:p>
          <a:p>
            <a:r>
              <a:rPr lang="de-DE" dirty="0"/>
              <a:t>seit 1700</a:t>
            </a:r>
          </a:p>
        </p:txBody>
      </p:sp>
      <p:sp>
        <p:nvSpPr>
          <p:cNvPr id="2" name="Rechteck 1">
            <a:extLst>
              <a:ext uri="{FF2B5EF4-FFF2-40B4-BE49-F238E27FC236}">
                <a16:creationId xmlns:a16="http://schemas.microsoft.com/office/drawing/2014/main" id="{033B304B-05CF-45AD-9113-447B3672FA01}"/>
              </a:ext>
            </a:extLst>
          </p:cNvPr>
          <p:cNvSpPr/>
          <p:nvPr/>
        </p:nvSpPr>
        <p:spPr>
          <a:xfrm>
            <a:off x="144362" y="4838391"/>
            <a:ext cx="3133746" cy="523220"/>
          </a:xfrm>
          <a:prstGeom prst="rect">
            <a:avLst/>
          </a:prstGeom>
        </p:spPr>
        <p:txBody>
          <a:bodyPr wrap="square">
            <a:spAutoFit/>
          </a:bodyPr>
          <a:lstStyle/>
          <a:p>
            <a:r>
              <a:rPr lang="de-DE" sz="1400" dirty="0"/>
              <a:t>zwischen 1993-2010 stieg der Meeresspiegel um ca. 3 mm pro Jahr </a:t>
            </a:r>
          </a:p>
        </p:txBody>
      </p:sp>
    </p:spTree>
    <p:extLst>
      <p:ext uri="{BB962C8B-B14F-4D97-AF65-F5344CB8AC3E}">
        <p14:creationId xmlns:p14="http://schemas.microsoft.com/office/powerpoint/2010/main" val="902463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4" name="Grafik 13">
            <a:extLst>
              <a:ext uri="{FF2B5EF4-FFF2-40B4-BE49-F238E27FC236}">
                <a16:creationId xmlns:a16="http://schemas.microsoft.com/office/drawing/2014/main" id="{CBE98428-ECFF-42B5-B791-6CCA978CDC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6183" y="1573412"/>
            <a:ext cx="3209977" cy="4630366"/>
          </a:xfrm>
          <a:prstGeom prst="rect">
            <a:avLst/>
          </a:prstGeom>
        </p:spPr>
      </p:pic>
      <p:pic>
        <p:nvPicPr>
          <p:cNvPr id="11" name="Grafik 10">
            <a:extLst>
              <a:ext uri="{FF2B5EF4-FFF2-40B4-BE49-F238E27FC236}">
                <a16:creationId xmlns:a16="http://schemas.microsoft.com/office/drawing/2014/main" id="{4995C8EC-50EA-4749-882C-1672CE94042B}"/>
              </a:ext>
            </a:extLst>
          </p:cNvPr>
          <p:cNvPicPr>
            <a:picLocks noChangeAspect="1"/>
          </p:cNvPicPr>
          <p:nvPr/>
        </p:nvPicPr>
        <p:blipFill>
          <a:blip r:embed="rId4"/>
          <a:stretch>
            <a:fillRect/>
          </a:stretch>
        </p:blipFill>
        <p:spPr>
          <a:xfrm>
            <a:off x="6845997" y="708224"/>
            <a:ext cx="1130163" cy="565082"/>
          </a:xfrm>
          <a:prstGeom prst="rect">
            <a:avLst/>
          </a:prstGeom>
        </p:spPr>
      </p:pic>
    </p:spTree>
    <p:extLst>
      <p:ext uri="{BB962C8B-B14F-4D97-AF65-F5344CB8AC3E}">
        <p14:creationId xmlns:p14="http://schemas.microsoft.com/office/powerpoint/2010/main" val="1211590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480166" cy="369332"/>
          </a:xfrm>
          <a:prstGeom prst="rect">
            <a:avLst/>
          </a:prstGeom>
        </p:spPr>
        <p:txBody>
          <a:bodyPr wrap="none">
            <a:spAutoFit/>
          </a:bodyPr>
          <a:lstStyle/>
          <a:p>
            <a:r>
              <a:rPr lang="en-US" b="1" dirty="0"/>
              <a:t>Lebensraum </a:t>
            </a:r>
            <a:r>
              <a:rPr lang="en-US" b="1" dirty="0" err="1"/>
              <a:t>Meereis</a:t>
            </a:r>
            <a:endParaRPr lang="de-DE" b="1" dirty="0"/>
          </a:p>
        </p:txBody>
      </p:sp>
      <p:pic>
        <p:nvPicPr>
          <p:cNvPr id="2" name="Grafik 1">
            <a:extLst>
              <a:ext uri="{FF2B5EF4-FFF2-40B4-BE49-F238E27FC236}">
                <a16:creationId xmlns:a16="http://schemas.microsoft.com/office/drawing/2014/main" id="{CDB6821C-CC70-40F8-B04C-40FE5AABF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09517"/>
            <a:ext cx="9144000" cy="5658837"/>
          </a:xfrm>
          <a:prstGeom prst="rect">
            <a:avLst/>
          </a:prstGeom>
        </p:spPr>
      </p:pic>
      <p:pic>
        <p:nvPicPr>
          <p:cNvPr id="5" name="Grafik 4">
            <a:extLst>
              <a:ext uri="{FF2B5EF4-FFF2-40B4-BE49-F238E27FC236}">
                <a16:creationId xmlns:a16="http://schemas.microsoft.com/office/drawing/2014/main" id="{369E6331-FA1A-44E4-A6DD-AA76333038B3}"/>
              </a:ext>
            </a:extLst>
          </p:cNvPr>
          <p:cNvPicPr>
            <a:picLocks noChangeAspect="1"/>
          </p:cNvPicPr>
          <p:nvPr/>
        </p:nvPicPr>
        <p:blipFill>
          <a:blip r:embed="rId4"/>
          <a:stretch>
            <a:fillRect/>
          </a:stretch>
        </p:blipFill>
        <p:spPr>
          <a:xfrm>
            <a:off x="5623147" y="152918"/>
            <a:ext cx="1130163" cy="565082"/>
          </a:xfrm>
          <a:prstGeom prst="rect">
            <a:avLst/>
          </a:prstGeom>
        </p:spPr>
      </p:pic>
      <p:sp>
        <p:nvSpPr>
          <p:cNvPr id="6" name="Rechteck 5">
            <a:extLst>
              <a:ext uri="{FF2B5EF4-FFF2-40B4-BE49-F238E27FC236}">
                <a16:creationId xmlns:a16="http://schemas.microsoft.com/office/drawing/2014/main" id="{52A42097-A99B-44FE-A13E-4C290FB92419}"/>
              </a:ext>
            </a:extLst>
          </p:cNvPr>
          <p:cNvSpPr/>
          <p:nvPr/>
        </p:nvSpPr>
        <p:spPr>
          <a:xfrm>
            <a:off x="0" y="1098170"/>
            <a:ext cx="7080562" cy="523220"/>
          </a:xfrm>
          <a:prstGeom prst="rect">
            <a:avLst/>
          </a:prstGeom>
          <a:solidFill>
            <a:schemeClr val="bg1"/>
          </a:solidFill>
        </p:spPr>
        <p:txBody>
          <a:bodyPr wrap="square">
            <a:spAutoFit/>
          </a:bodyPr>
          <a:lstStyle/>
          <a:p>
            <a:r>
              <a:rPr lang="de-DE" dirty="0"/>
              <a:t>     </a:t>
            </a:r>
            <a:r>
              <a:rPr lang="de-DE" sz="2800" b="1" dirty="0"/>
              <a:t>Unterschiedliche </a:t>
            </a:r>
            <a:r>
              <a:rPr lang="de-DE" sz="2800" b="1" dirty="0" err="1"/>
              <a:t>Eistypen</a:t>
            </a:r>
            <a:endParaRPr lang="de-DE" b="1" dirty="0"/>
          </a:p>
        </p:txBody>
      </p:sp>
    </p:spTree>
    <p:extLst>
      <p:ext uri="{BB962C8B-B14F-4D97-AF65-F5344CB8AC3E}">
        <p14:creationId xmlns:p14="http://schemas.microsoft.com/office/powerpoint/2010/main" val="110542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aice">
            <a:hlinkClick r:id="" action="ppaction://media"/>
            <a:extLst>
              <a:ext uri="{FF2B5EF4-FFF2-40B4-BE49-F238E27FC236}">
                <a16:creationId xmlns:a16="http://schemas.microsoft.com/office/drawing/2014/main" id="{6B0712D6-E1F0-4B88-86AD-5B60D424BE9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530" y="584616"/>
            <a:ext cx="5857875" cy="3295650"/>
          </a:xfrm>
          <a:prstGeom prst="rect">
            <a:avLst/>
          </a:prstGeom>
        </p:spPr>
      </p:pic>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480166" cy="369332"/>
          </a:xfrm>
          <a:prstGeom prst="rect">
            <a:avLst/>
          </a:prstGeom>
        </p:spPr>
        <p:txBody>
          <a:bodyPr wrap="none">
            <a:spAutoFit/>
          </a:bodyPr>
          <a:lstStyle/>
          <a:p>
            <a:r>
              <a:rPr lang="en-US" b="1" dirty="0"/>
              <a:t>Lebensraum </a:t>
            </a:r>
            <a:r>
              <a:rPr lang="en-US" b="1" dirty="0" err="1"/>
              <a:t>Meereis</a:t>
            </a:r>
            <a:endParaRPr lang="de-DE" b="1" dirty="0"/>
          </a:p>
        </p:txBody>
      </p:sp>
      <p:pic>
        <p:nvPicPr>
          <p:cNvPr id="7" name="Grafik 6">
            <a:extLst>
              <a:ext uri="{FF2B5EF4-FFF2-40B4-BE49-F238E27FC236}">
                <a16:creationId xmlns:a16="http://schemas.microsoft.com/office/drawing/2014/main" id="{A200D94E-EE24-45B1-BC2E-AB63F640D8A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0821" y="4025749"/>
            <a:ext cx="4082959" cy="2639370"/>
          </a:xfrm>
          <a:prstGeom prst="rect">
            <a:avLst/>
          </a:prstGeom>
        </p:spPr>
      </p:pic>
      <p:pic>
        <p:nvPicPr>
          <p:cNvPr id="13" name="Picture 10" descr="D:\powerpoint\Touristik\Eisbildungsschema.jpg">
            <a:extLst>
              <a:ext uri="{FF2B5EF4-FFF2-40B4-BE49-F238E27FC236}">
                <a16:creationId xmlns:a16="http://schemas.microsoft.com/office/drawing/2014/main" id="{A64049F3-45AC-40ED-ADB2-EA3A64CA0E7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68609" y="780435"/>
            <a:ext cx="3196322" cy="5746974"/>
          </a:xfrm>
          <a:prstGeom prst="rect">
            <a:avLst/>
          </a:prstGeom>
          <a:noFill/>
          <a:ln w="9525">
            <a:noFill/>
            <a:miter lim="800000"/>
            <a:headEnd/>
            <a:tailEnd/>
          </a:ln>
        </p:spPr>
      </p:pic>
      <p:sp>
        <p:nvSpPr>
          <p:cNvPr id="14" name="Text Box 11">
            <a:extLst>
              <a:ext uri="{FF2B5EF4-FFF2-40B4-BE49-F238E27FC236}">
                <a16:creationId xmlns:a16="http://schemas.microsoft.com/office/drawing/2014/main" id="{AF2B4999-74F7-4171-929F-54727D453A21}"/>
              </a:ext>
            </a:extLst>
          </p:cNvPr>
          <p:cNvSpPr txBox="1">
            <a:spLocks noChangeArrowheads="1"/>
          </p:cNvSpPr>
          <p:nvPr/>
        </p:nvSpPr>
        <p:spPr bwMode="auto">
          <a:xfrm>
            <a:off x="6289700" y="1663651"/>
            <a:ext cx="2080578" cy="369332"/>
          </a:xfrm>
          <a:prstGeom prst="rect">
            <a:avLst/>
          </a:prstGeom>
          <a:noFill/>
          <a:ln w="9525">
            <a:noFill/>
            <a:miter lim="800000"/>
            <a:headEnd/>
            <a:tailEnd/>
          </a:ln>
        </p:spPr>
        <p:txBody>
          <a:bodyPr wrap="square">
            <a:spAutoFit/>
          </a:bodyPr>
          <a:lstStyle/>
          <a:p>
            <a:r>
              <a:rPr lang="de-DE" dirty="0" err="1">
                <a:solidFill>
                  <a:schemeClr val="bg1"/>
                </a:solidFill>
              </a:rPr>
              <a:t>frazil</a:t>
            </a:r>
            <a:r>
              <a:rPr lang="de-DE" dirty="0">
                <a:solidFill>
                  <a:schemeClr val="bg1"/>
                </a:solidFill>
              </a:rPr>
              <a:t> </a:t>
            </a:r>
            <a:r>
              <a:rPr lang="de-DE" dirty="0" err="1">
                <a:solidFill>
                  <a:schemeClr val="bg1"/>
                </a:solidFill>
              </a:rPr>
              <a:t>or</a:t>
            </a:r>
            <a:r>
              <a:rPr lang="de-DE" dirty="0">
                <a:solidFill>
                  <a:schemeClr val="bg1"/>
                </a:solidFill>
              </a:rPr>
              <a:t> </a:t>
            </a:r>
            <a:r>
              <a:rPr lang="de-DE" dirty="0" err="1">
                <a:solidFill>
                  <a:schemeClr val="bg1"/>
                </a:solidFill>
              </a:rPr>
              <a:t>grease</a:t>
            </a:r>
            <a:r>
              <a:rPr lang="de-DE" dirty="0">
                <a:solidFill>
                  <a:schemeClr val="bg1"/>
                </a:solidFill>
              </a:rPr>
              <a:t> </a:t>
            </a:r>
            <a:r>
              <a:rPr lang="de-DE" dirty="0" err="1">
                <a:solidFill>
                  <a:schemeClr val="bg1"/>
                </a:solidFill>
              </a:rPr>
              <a:t>ice</a:t>
            </a:r>
            <a:endParaRPr lang="de-DE" dirty="0">
              <a:solidFill>
                <a:schemeClr val="bg1"/>
              </a:solidFill>
            </a:endParaRPr>
          </a:p>
        </p:txBody>
      </p:sp>
      <p:sp>
        <p:nvSpPr>
          <p:cNvPr id="15" name="Text Box 12">
            <a:extLst>
              <a:ext uri="{FF2B5EF4-FFF2-40B4-BE49-F238E27FC236}">
                <a16:creationId xmlns:a16="http://schemas.microsoft.com/office/drawing/2014/main" id="{CF6D3A58-030F-437D-9F92-A5606D9FFFB5}"/>
              </a:ext>
            </a:extLst>
          </p:cNvPr>
          <p:cNvSpPr txBox="1">
            <a:spLocks noChangeArrowheads="1"/>
          </p:cNvSpPr>
          <p:nvPr/>
        </p:nvSpPr>
        <p:spPr bwMode="auto">
          <a:xfrm>
            <a:off x="6524332" y="3090692"/>
            <a:ext cx="1415772" cy="369332"/>
          </a:xfrm>
          <a:prstGeom prst="rect">
            <a:avLst/>
          </a:prstGeom>
          <a:noFill/>
          <a:ln w="9525">
            <a:noFill/>
            <a:miter lim="800000"/>
            <a:headEnd/>
            <a:tailEnd/>
          </a:ln>
        </p:spPr>
        <p:txBody>
          <a:bodyPr wrap="none">
            <a:spAutoFit/>
          </a:bodyPr>
          <a:lstStyle/>
          <a:p>
            <a:r>
              <a:rPr lang="de-DE" dirty="0" err="1">
                <a:solidFill>
                  <a:schemeClr val="bg1"/>
                </a:solidFill>
              </a:rPr>
              <a:t>pancake</a:t>
            </a:r>
            <a:r>
              <a:rPr lang="de-DE" dirty="0">
                <a:solidFill>
                  <a:schemeClr val="bg1"/>
                </a:solidFill>
              </a:rPr>
              <a:t> </a:t>
            </a:r>
            <a:r>
              <a:rPr lang="de-DE" dirty="0" err="1">
                <a:solidFill>
                  <a:schemeClr val="bg1"/>
                </a:solidFill>
              </a:rPr>
              <a:t>ice</a:t>
            </a:r>
            <a:endParaRPr lang="de-DE" dirty="0">
              <a:solidFill>
                <a:schemeClr val="bg1"/>
              </a:solidFill>
            </a:endParaRPr>
          </a:p>
        </p:txBody>
      </p:sp>
      <p:sp>
        <p:nvSpPr>
          <p:cNvPr id="16" name="Text Box 13">
            <a:extLst>
              <a:ext uri="{FF2B5EF4-FFF2-40B4-BE49-F238E27FC236}">
                <a16:creationId xmlns:a16="http://schemas.microsoft.com/office/drawing/2014/main" id="{B4C96DC5-1CE3-4543-A11D-86DF284BB37E}"/>
              </a:ext>
            </a:extLst>
          </p:cNvPr>
          <p:cNvSpPr txBox="1">
            <a:spLocks noChangeArrowheads="1"/>
          </p:cNvSpPr>
          <p:nvPr/>
        </p:nvSpPr>
        <p:spPr bwMode="auto">
          <a:xfrm>
            <a:off x="6580101" y="4626694"/>
            <a:ext cx="1326004" cy="369332"/>
          </a:xfrm>
          <a:prstGeom prst="rect">
            <a:avLst/>
          </a:prstGeom>
          <a:noFill/>
          <a:ln w="9525">
            <a:noFill/>
            <a:miter lim="800000"/>
            <a:headEnd/>
            <a:tailEnd/>
          </a:ln>
        </p:spPr>
        <p:txBody>
          <a:bodyPr wrap="none">
            <a:spAutoFit/>
          </a:bodyPr>
          <a:lstStyle/>
          <a:p>
            <a:r>
              <a:rPr lang="de-DE" dirty="0">
                <a:solidFill>
                  <a:schemeClr val="bg1"/>
                </a:solidFill>
              </a:rPr>
              <a:t>larger </a:t>
            </a:r>
            <a:r>
              <a:rPr lang="de-DE" dirty="0" err="1">
                <a:solidFill>
                  <a:schemeClr val="bg1"/>
                </a:solidFill>
              </a:rPr>
              <a:t>floes</a:t>
            </a:r>
            <a:endParaRPr lang="de-DE" dirty="0">
              <a:solidFill>
                <a:schemeClr val="bg1"/>
              </a:solidFill>
            </a:endParaRPr>
          </a:p>
        </p:txBody>
      </p:sp>
      <p:sp>
        <p:nvSpPr>
          <p:cNvPr id="18" name="Text Box 14">
            <a:extLst>
              <a:ext uri="{FF2B5EF4-FFF2-40B4-BE49-F238E27FC236}">
                <a16:creationId xmlns:a16="http://schemas.microsoft.com/office/drawing/2014/main" id="{22746804-C62F-41E6-B527-D1E4660CDC18}"/>
              </a:ext>
            </a:extLst>
          </p:cNvPr>
          <p:cNvSpPr txBox="1">
            <a:spLocks noChangeArrowheads="1"/>
          </p:cNvSpPr>
          <p:nvPr/>
        </p:nvSpPr>
        <p:spPr bwMode="auto">
          <a:xfrm>
            <a:off x="6320426" y="6389141"/>
            <a:ext cx="2144713" cy="457200"/>
          </a:xfrm>
          <a:prstGeom prst="rect">
            <a:avLst/>
          </a:prstGeom>
          <a:solidFill>
            <a:schemeClr val="bg1">
              <a:alpha val="92000"/>
            </a:schemeClr>
          </a:solidFill>
          <a:ln w="9525">
            <a:noFill/>
            <a:miter lim="800000"/>
            <a:headEnd/>
            <a:tailEnd/>
          </a:ln>
        </p:spPr>
        <p:txBody>
          <a:bodyPr wrap="none">
            <a:spAutoFit/>
          </a:bodyPr>
          <a:lstStyle/>
          <a:p>
            <a:r>
              <a:rPr lang="de-DE" dirty="0" err="1"/>
              <a:t>closed</a:t>
            </a:r>
            <a:r>
              <a:rPr lang="de-DE" dirty="0"/>
              <a:t> </a:t>
            </a:r>
            <a:r>
              <a:rPr lang="de-DE" dirty="0" err="1"/>
              <a:t>ice</a:t>
            </a:r>
            <a:r>
              <a:rPr lang="de-DE" dirty="0"/>
              <a:t> </a:t>
            </a:r>
            <a:r>
              <a:rPr lang="de-DE" dirty="0" err="1"/>
              <a:t>cover</a:t>
            </a:r>
            <a:endParaRPr lang="de-DE" dirty="0"/>
          </a:p>
        </p:txBody>
      </p:sp>
      <p:sp>
        <p:nvSpPr>
          <p:cNvPr id="20" name="Textfeld 19">
            <a:extLst>
              <a:ext uri="{FF2B5EF4-FFF2-40B4-BE49-F238E27FC236}">
                <a16:creationId xmlns:a16="http://schemas.microsoft.com/office/drawing/2014/main" id="{303C90AB-E517-4233-8C58-14ED0EFF4A3A}"/>
              </a:ext>
            </a:extLst>
          </p:cNvPr>
          <p:cNvSpPr txBox="1"/>
          <p:nvPr/>
        </p:nvSpPr>
        <p:spPr>
          <a:xfrm>
            <a:off x="150616" y="2482585"/>
            <a:ext cx="1502456" cy="830997"/>
          </a:xfrm>
          <a:prstGeom prst="rect">
            <a:avLst/>
          </a:prstGeom>
          <a:noFill/>
        </p:spPr>
        <p:txBody>
          <a:bodyPr wrap="square" rtlCol="0">
            <a:spAutoFit/>
          </a:bodyPr>
          <a:lstStyle/>
          <a:p>
            <a:r>
              <a:rPr lang="de-DE" sz="1600" dirty="0">
                <a:latin typeface="Arial" pitchFamily="34" charset="0"/>
                <a:cs typeface="Arial" pitchFamily="34" charset="0"/>
              </a:rPr>
              <a:t>80% davon </a:t>
            </a:r>
          </a:p>
          <a:p>
            <a:r>
              <a:rPr lang="de-DE" sz="1600" dirty="0">
                <a:latin typeface="Arial" pitchFamily="34" charset="0"/>
                <a:cs typeface="Arial" pitchFamily="34" charset="0"/>
              </a:rPr>
              <a:t>schmilzt</a:t>
            </a:r>
          </a:p>
          <a:p>
            <a:r>
              <a:rPr lang="de-DE" sz="1600" dirty="0">
                <a:latin typeface="Arial" pitchFamily="34" charset="0"/>
                <a:cs typeface="Arial" pitchFamily="34" charset="0"/>
              </a:rPr>
              <a:t>im Sommer</a:t>
            </a:r>
          </a:p>
        </p:txBody>
      </p:sp>
      <p:sp>
        <p:nvSpPr>
          <p:cNvPr id="2" name="Rechteck 1">
            <a:extLst>
              <a:ext uri="{FF2B5EF4-FFF2-40B4-BE49-F238E27FC236}">
                <a16:creationId xmlns:a16="http://schemas.microsoft.com/office/drawing/2014/main" id="{74D368C7-ADFE-4E0A-8839-9BDEF87E2136}"/>
              </a:ext>
            </a:extLst>
          </p:cNvPr>
          <p:cNvSpPr/>
          <p:nvPr/>
        </p:nvSpPr>
        <p:spPr>
          <a:xfrm>
            <a:off x="162845" y="702008"/>
            <a:ext cx="1502456" cy="830997"/>
          </a:xfrm>
          <a:prstGeom prst="rect">
            <a:avLst/>
          </a:prstGeom>
        </p:spPr>
        <p:txBody>
          <a:bodyPr wrap="square">
            <a:spAutoFit/>
          </a:bodyPr>
          <a:lstStyle/>
          <a:p>
            <a:r>
              <a:rPr lang="de-DE" sz="1600" dirty="0">
                <a:latin typeface="Arial" pitchFamily="34" charset="0"/>
                <a:cs typeface="Arial" pitchFamily="34" charset="0"/>
              </a:rPr>
              <a:t>Minimum</a:t>
            </a:r>
          </a:p>
          <a:p>
            <a:r>
              <a:rPr lang="de-DE" sz="1600" dirty="0">
                <a:latin typeface="Arial" pitchFamily="34" charset="0"/>
                <a:cs typeface="Arial" pitchFamily="34" charset="0"/>
              </a:rPr>
              <a:t>März</a:t>
            </a:r>
          </a:p>
          <a:p>
            <a:r>
              <a:rPr lang="de-DE" sz="1600" b="1" dirty="0">
                <a:latin typeface="Arial" pitchFamily="34" charset="0"/>
                <a:cs typeface="Arial" pitchFamily="34" charset="0"/>
              </a:rPr>
              <a:t>2.8 Mio. </a:t>
            </a:r>
            <a:r>
              <a:rPr lang="de-DE" sz="1600" b="1" dirty="0" err="1">
                <a:latin typeface="Arial" pitchFamily="34" charset="0"/>
                <a:cs typeface="Arial" pitchFamily="34" charset="0"/>
              </a:rPr>
              <a:t>km</a:t>
            </a:r>
            <a:r>
              <a:rPr lang="de-DE" sz="1600" b="1" baseline="30000" dirty="0" err="1">
                <a:latin typeface="Arial" pitchFamily="34" charset="0"/>
                <a:cs typeface="Arial" pitchFamily="34" charset="0"/>
              </a:rPr>
              <a:t>2</a:t>
            </a:r>
            <a:endParaRPr lang="de-DE" sz="1600" b="1" baseline="30000" dirty="0">
              <a:latin typeface="Arial" pitchFamily="34" charset="0"/>
              <a:cs typeface="Arial" pitchFamily="34" charset="0"/>
            </a:endParaRPr>
          </a:p>
        </p:txBody>
      </p:sp>
      <p:sp>
        <p:nvSpPr>
          <p:cNvPr id="21" name="Rechteck 20">
            <a:extLst>
              <a:ext uri="{FF2B5EF4-FFF2-40B4-BE49-F238E27FC236}">
                <a16:creationId xmlns:a16="http://schemas.microsoft.com/office/drawing/2014/main" id="{60816875-75AA-4153-8FF8-5E9E3CC6CECB}"/>
              </a:ext>
            </a:extLst>
          </p:cNvPr>
          <p:cNvSpPr/>
          <p:nvPr/>
        </p:nvSpPr>
        <p:spPr>
          <a:xfrm>
            <a:off x="150616" y="1543355"/>
            <a:ext cx="1502456" cy="830997"/>
          </a:xfrm>
          <a:prstGeom prst="rect">
            <a:avLst/>
          </a:prstGeom>
        </p:spPr>
        <p:txBody>
          <a:bodyPr wrap="square">
            <a:spAutoFit/>
          </a:bodyPr>
          <a:lstStyle/>
          <a:p>
            <a:r>
              <a:rPr lang="de-DE" sz="1600" dirty="0">
                <a:latin typeface="Arial" pitchFamily="34" charset="0"/>
                <a:cs typeface="Arial" pitchFamily="34" charset="0"/>
              </a:rPr>
              <a:t>Maximum</a:t>
            </a:r>
          </a:p>
          <a:p>
            <a:r>
              <a:rPr lang="de-DE" sz="1600" dirty="0">
                <a:latin typeface="Arial" pitchFamily="34" charset="0"/>
                <a:cs typeface="Arial" pitchFamily="34" charset="0"/>
              </a:rPr>
              <a:t>September</a:t>
            </a:r>
          </a:p>
          <a:p>
            <a:r>
              <a:rPr lang="de-DE" sz="1600" b="1" dirty="0">
                <a:latin typeface="Arial" pitchFamily="34" charset="0"/>
                <a:cs typeface="Arial" pitchFamily="34" charset="0"/>
              </a:rPr>
              <a:t>18 Mio. </a:t>
            </a:r>
            <a:r>
              <a:rPr lang="de-DE" sz="1600" b="1" dirty="0" err="1">
                <a:latin typeface="Arial" pitchFamily="34" charset="0"/>
                <a:cs typeface="Arial" pitchFamily="34" charset="0"/>
              </a:rPr>
              <a:t>km</a:t>
            </a:r>
            <a:r>
              <a:rPr lang="de-DE" sz="1600" b="1" baseline="30000" dirty="0" err="1">
                <a:latin typeface="Arial" pitchFamily="34" charset="0"/>
                <a:cs typeface="Arial" pitchFamily="34" charset="0"/>
              </a:rPr>
              <a:t>2</a:t>
            </a:r>
            <a:endParaRPr lang="de-DE" sz="1600" b="1" baseline="30000" dirty="0">
              <a:latin typeface="Arial" pitchFamily="34" charset="0"/>
              <a:cs typeface="Arial" pitchFamily="34" charset="0"/>
            </a:endParaRPr>
          </a:p>
        </p:txBody>
      </p:sp>
      <p:sp>
        <p:nvSpPr>
          <p:cNvPr id="8" name="Rechteck 7">
            <a:extLst>
              <a:ext uri="{FF2B5EF4-FFF2-40B4-BE49-F238E27FC236}">
                <a16:creationId xmlns:a16="http://schemas.microsoft.com/office/drawing/2014/main" id="{11454131-70CD-43A0-8E28-D7ED3003396A}"/>
              </a:ext>
            </a:extLst>
          </p:cNvPr>
          <p:cNvSpPr/>
          <p:nvPr/>
        </p:nvSpPr>
        <p:spPr>
          <a:xfrm>
            <a:off x="1864257" y="695786"/>
            <a:ext cx="2403222" cy="369332"/>
          </a:xfrm>
          <a:prstGeom prst="rect">
            <a:avLst/>
          </a:prstGeom>
        </p:spPr>
        <p:txBody>
          <a:bodyPr wrap="none">
            <a:spAutoFit/>
          </a:bodyPr>
          <a:lstStyle/>
          <a:p>
            <a:r>
              <a:rPr lang="en-GB" dirty="0" err="1">
                <a:solidFill>
                  <a:schemeClr val="bg1"/>
                </a:solidFill>
                <a:latin typeface="Arial" pitchFamily="34" charset="0"/>
                <a:cs typeface="Arial" pitchFamily="34" charset="0"/>
              </a:rPr>
              <a:t>Jahreszyklus</a:t>
            </a:r>
            <a:r>
              <a:rPr lang="en-GB" dirty="0">
                <a:solidFill>
                  <a:schemeClr val="bg1"/>
                </a:solidFill>
                <a:latin typeface="Arial" pitchFamily="34" charset="0"/>
                <a:cs typeface="Arial" pitchFamily="34" charset="0"/>
              </a:rPr>
              <a:t> </a:t>
            </a:r>
            <a:r>
              <a:rPr lang="en-GB" dirty="0" err="1">
                <a:solidFill>
                  <a:schemeClr val="bg1"/>
                </a:solidFill>
                <a:latin typeface="Arial" pitchFamily="34" charset="0"/>
                <a:cs typeface="Arial" pitchFamily="34" charset="0"/>
              </a:rPr>
              <a:t>Meereis</a:t>
            </a:r>
            <a:endParaRPr lang="de-DE" dirty="0">
              <a:solidFill>
                <a:schemeClr val="bg1"/>
              </a:solidFill>
            </a:endParaRPr>
          </a:p>
        </p:txBody>
      </p:sp>
      <p:cxnSp>
        <p:nvCxnSpPr>
          <p:cNvPr id="6" name="Gerader Verbinder 5">
            <a:extLst>
              <a:ext uri="{FF2B5EF4-FFF2-40B4-BE49-F238E27FC236}">
                <a16:creationId xmlns:a16="http://schemas.microsoft.com/office/drawing/2014/main" id="{5C8CE5F5-0097-438E-A9DE-CCF88BD54DEF}"/>
              </a:ext>
            </a:extLst>
          </p:cNvPr>
          <p:cNvCxnSpPr/>
          <p:nvPr/>
        </p:nvCxnSpPr>
        <p:spPr>
          <a:xfrm>
            <a:off x="230821" y="1363435"/>
            <a:ext cx="117343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19" name="Grafik 18">
            <a:extLst>
              <a:ext uri="{FF2B5EF4-FFF2-40B4-BE49-F238E27FC236}">
                <a16:creationId xmlns:a16="http://schemas.microsoft.com/office/drawing/2014/main" id="{D90900BF-6517-4C86-A609-F02292193F05}"/>
              </a:ext>
            </a:extLst>
          </p:cNvPr>
          <p:cNvPicPr>
            <a:picLocks noChangeAspect="1"/>
          </p:cNvPicPr>
          <p:nvPr/>
        </p:nvPicPr>
        <p:blipFill>
          <a:blip r:embed="rId8"/>
          <a:stretch>
            <a:fillRect/>
          </a:stretch>
        </p:blipFill>
        <p:spPr>
          <a:xfrm>
            <a:off x="5632787" y="119471"/>
            <a:ext cx="1130163" cy="565082"/>
          </a:xfrm>
          <a:prstGeom prst="rect">
            <a:avLst/>
          </a:prstGeom>
        </p:spPr>
      </p:pic>
    </p:spTree>
    <p:extLst>
      <p:ext uri="{BB962C8B-B14F-4D97-AF65-F5344CB8AC3E}">
        <p14:creationId xmlns:p14="http://schemas.microsoft.com/office/powerpoint/2010/main" val="405650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351926" cy="369332"/>
          </a:xfrm>
          <a:prstGeom prst="rect">
            <a:avLst/>
          </a:prstGeom>
        </p:spPr>
        <p:txBody>
          <a:bodyPr wrap="none">
            <a:spAutoFit/>
          </a:bodyPr>
          <a:lstStyle/>
          <a:p>
            <a:r>
              <a:rPr lang="en-US" dirty="0"/>
              <a:t>Lebensraum </a:t>
            </a:r>
            <a:r>
              <a:rPr lang="en-US" dirty="0" err="1"/>
              <a:t>Meereis</a:t>
            </a:r>
            <a:endParaRPr lang="de-DE" dirty="0"/>
          </a:p>
        </p:txBody>
      </p:sp>
      <p:sp>
        <p:nvSpPr>
          <p:cNvPr id="8" name="Rechteck 7">
            <a:extLst>
              <a:ext uri="{FF2B5EF4-FFF2-40B4-BE49-F238E27FC236}">
                <a16:creationId xmlns:a16="http://schemas.microsoft.com/office/drawing/2014/main" id="{11454131-70CD-43A0-8E28-D7ED3003396A}"/>
              </a:ext>
            </a:extLst>
          </p:cNvPr>
          <p:cNvSpPr/>
          <p:nvPr/>
        </p:nvSpPr>
        <p:spPr>
          <a:xfrm>
            <a:off x="839468" y="1053898"/>
            <a:ext cx="7526228" cy="461665"/>
          </a:xfrm>
          <a:prstGeom prst="rect">
            <a:avLst/>
          </a:prstGeom>
        </p:spPr>
        <p:txBody>
          <a:bodyPr wrap="none">
            <a:spAutoFit/>
          </a:bodyPr>
          <a:lstStyle/>
          <a:p>
            <a:r>
              <a:rPr lang="en-GB" sz="2400" b="1" dirty="0">
                <a:latin typeface="Arial" pitchFamily="34" charset="0"/>
                <a:cs typeface="Arial" pitchFamily="34" charset="0"/>
              </a:rPr>
              <a:t>Neue </a:t>
            </a:r>
            <a:r>
              <a:rPr lang="en-GB" sz="2400" b="1" dirty="0" err="1">
                <a:latin typeface="Arial" pitchFamily="34" charset="0"/>
                <a:cs typeface="Arial" pitchFamily="34" charset="0"/>
              </a:rPr>
              <a:t>Meereis</a:t>
            </a:r>
            <a:r>
              <a:rPr lang="en-GB" sz="2400" b="1" dirty="0">
                <a:latin typeface="Arial" pitchFamily="34" charset="0"/>
                <a:cs typeface="Arial" pitchFamily="34" charset="0"/>
              </a:rPr>
              <a:t> - Minimum </a:t>
            </a:r>
            <a:r>
              <a:rPr lang="en-GB" sz="2400" b="1" dirty="0" err="1">
                <a:latin typeface="Arial" pitchFamily="34" charset="0"/>
                <a:cs typeface="Arial" pitchFamily="34" charset="0"/>
              </a:rPr>
              <a:t>Rekorde</a:t>
            </a:r>
            <a:r>
              <a:rPr lang="en-GB" sz="2400" b="1" dirty="0">
                <a:latin typeface="Arial" pitchFamily="34" charset="0"/>
                <a:cs typeface="Arial" pitchFamily="34" charset="0"/>
              </a:rPr>
              <a:t> in der </a:t>
            </a:r>
            <a:r>
              <a:rPr lang="en-GB" sz="2400" b="1" dirty="0" err="1">
                <a:latin typeface="Arial" pitchFamily="34" charset="0"/>
                <a:cs typeface="Arial" pitchFamily="34" charset="0"/>
              </a:rPr>
              <a:t>Antarktis</a:t>
            </a:r>
            <a:r>
              <a:rPr lang="en-GB" sz="2400" b="1" dirty="0">
                <a:latin typeface="Arial" pitchFamily="34" charset="0"/>
                <a:cs typeface="Arial" pitchFamily="34" charset="0"/>
              </a:rPr>
              <a:t> </a:t>
            </a:r>
            <a:endParaRPr lang="de-DE" sz="2400" b="1" dirty="0"/>
          </a:p>
        </p:txBody>
      </p:sp>
      <p:pic>
        <p:nvPicPr>
          <p:cNvPr id="19" name="Grafik 18">
            <a:extLst>
              <a:ext uri="{FF2B5EF4-FFF2-40B4-BE49-F238E27FC236}">
                <a16:creationId xmlns:a16="http://schemas.microsoft.com/office/drawing/2014/main" id="{1B832734-01CA-4071-A696-5E674D74AE19}"/>
              </a:ext>
            </a:extLst>
          </p:cNvPr>
          <p:cNvPicPr/>
          <p:nvPr/>
        </p:nvPicPr>
        <p:blipFill>
          <a:blip r:embed="rId3"/>
          <a:stretch>
            <a:fillRect/>
          </a:stretch>
        </p:blipFill>
        <p:spPr>
          <a:xfrm>
            <a:off x="395194" y="1738086"/>
            <a:ext cx="3539992" cy="3454399"/>
          </a:xfrm>
          <a:prstGeom prst="rect">
            <a:avLst/>
          </a:prstGeom>
          <a:ln>
            <a:solidFill>
              <a:sysClr val="windowText" lastClr="000000"/>
            </a:solidFill>
          </a:ln>
        </p:spPr>
      </p:pic>
      <p:pic>
        <p:nvPicPr>
          <p:cNvPr id="22" name="Grafik 21">
            <a:extLst>
              <a:ext uri="{FF2B5EF4-FFF2-40B4-BE49-F238E27FC236}">
                <a16:creationId xmlns:a16="http://schemas.microsoft.com/office/drawing/2014/main" id="{F2BAF9CD-5CC5-4D6B-8ABC-B32175EE9A9B}"/>
              </a:ext>
            </a:extLst>
          </p:cNvPr>
          <p:cNvPicPr/>
          <p:nvPr/>
        </p:nvPicPr>
        <p:blipFill rotWithShape="1">
          <a:blip r:embed="rId4" cstate="print">
            <a:extLst>
              <a:ext uri="{28A0092B-C50C-407E-A947-70E740481C1C}">
                <a14:useLocalDpi xmlns:a14="http://schemas.microsoft.com/office/drawing/2010/main" val="0"/>
              </a:ext>
            </a:extLst>
          </a:blip>
          <a:srcRect l="355" t="707" r="853" b="1092"/>
          <a:stretch/>
        </p:blipFill>
        <p:spPr bwMode="auto">
          <a:xfrm>
            <a:off x="4266401" y="1738086"/>
            <a:ext cx="3539992" cy="3454399"/>
          </a:xfrm>
          <a:prstGeom prst="rect">
            <a:avLst/>
          </a:prstGeom>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23" name="Text Box 14">
            <a:extLst>
              <a:ext uri="{FF2B5EF4-FFF2-40B4-BE49-F238E27FC236}">
                <a16:creationId xmlns:a16="http://schemas.microsoft.com/office/drawing/2014/main" id="{B1C52616-F9F3-464C-9D04-141D261FD535}"/>
              </a:ext>
            </a:extLst>
          </p:cNvPr>
          <p:cNvSpPr txBox="1">
            <a:spLocks noChangeArrowheads="1"/>
          </p:cNvSpPr>
          <p:nvPr/>
        </p:nvSpPr>
        <p:spPr bwMode="auto">
          <a:xfrm>
            <a:off x="1050840" y="5450159"/>
            <a:ext cx="7103483" cy="707886"/>
          </a:xfrm>
          <a:prstGeom prst="rect">
            <a:avLst/>
          </a:prstGeom>
          <a:solidFill>
            <a:schemeClr val="bg1"/>
          </a:solidFill>
          <a:ln w="9525">
            <a:noFill/>
            <a:miter lim="800000"/>
            <a:headEnd/>
            <a:tailEnd/>
          </a:ln>
        </p:spPr>
        <p:txBody>
          <a:bodyPr wrap="none">
            <a:spAutoFit/>
          </a:bodyPr>
          <a:lstStyle/>
          <a:p>
            <a:r>
              <a:rPr lang="en-US" sz="2000" dirty="0"/>
              <a:t>Links	- 2.27 </a:t>
            </a:r>
            <a:r>
              <a:rPr lang="en-US" sz="2000" dirty="0" err="1"/>
              <a:t>Millionen</a:t>
            </a:r>
            <a:r>
              <a:rPr lang="en-US" sz="2000" dirty="0"/>
              <a:t>  </a:t>
            </a:r>
            <a:r>
              <a:rPr lang="en-US" sz="2000" dirty="0" err="1"/>
              <a:t>Quadratkilometer</a:t>
            </a:r>
            <a:r>
              <a:rPr lang="en-US" sz="2000" dirty="0"/>
              <a:t>, 21 February 2022</a:t>
            </a:r>
          </a:p>
          <a:p>
            <a:r>
              <a:rPr lang="en-US" sz="2000" dirty="0" err="1"/>
              <a:t>Rechts</a:t>
            </a:r>
            <a:r>
              <a:rPr lang="en-US" sz="2000" dirty="0"/>
              <a:t>	- 2.01 </a:t>
            </a:r>
            <a:r>
              <a:rPr lang="en-US" sz="2000" dirty="0" err="1"/>
              <a:t>Millionen</a:t>
            </a:r>
            <a:r>
              <a:rPr lang="en-US" sz="2000" dirty="0"/>
              <a:t>  </a:t>
            </a:r>
            <a:r>
              <a:rPr lang="en-US" sz="2000" dirty="0" err="1"/>
              <a:t>Quadratkilometer</a:t>
            </a:r>
            <a:r>
              <a:rPr lang="en-US" sz="2000" dirty="0"/>
              <a:t>, 19 February 2023</a:t>
            </a:r>
          </a:p>
        </p:txBody>
      </p:sp>
      <p:pic>
        <p:nvPicPr>
          <p:cNvPr id="9" name="Grafik 8">
            <a:extLst>
              <a:ext uri="{FF2B5EF4-FFF2-40B4-BE49-F238E27FC236}">
                <a16:creationId xmlns:a16="http://schemas.microsoft.com/office/drawing/2014/main" id="{834FC426-96DC-42E8-8E0E-8E0714920564}"/>
              </a:ext>
            </a:extLst>
          </p:cNvPr>
          <p:cNvPicPr>
            <a:picLocks noChangeAspect="1"/>
          </p:cNvPicPr>
          <p:nvPr/>
        </p:nvPicPr>
        <p:blipFill>
          <a:blip r:embed="rId5"/>
          <a:stretch>
            <a:fillRect/>
          </a:stretch>
        </p:blipFill>
        <p:spPr>
          <a:xfrm>
            <a:off x="5623147" y="119674"/>
            <a:ext cx="1130163" cy="565082"/>
          </a:xfrm>
          <a:prstGeom prst="rect">
            <a:avLst/>
          </a:prstGeom>
        </p:spPr>
      </p:pic>
    </p:spTree>
    <p:extLst>
      <p:ext uri="{BB962C8B-B14F-4D97-AF65-F5344CB8AC3E}">
        <p14:creationId xmlns:p14="http://schemas.microsoft.com/office/powerpoint/2010/main" val="1277760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351926" cy="369332"/>
          </a:xfrm>
          <a:prstGeom prst="rect">
            <a:avLst/>
          </a:prstGeom>
        </p:spPr>
        <p:txBody>
          <a:bodyPr wrap="none">
            <a:spAutoFit/>
          </a:bodyPr>
          <a:lstStyle/>
          <a:p>
            <a:r>
              <a:rPr lang="en-US" dirty="0"/>
              <a:t>Lebensraum </a:t>
            </a:r>
            <a:r>
              <a:rPr lang="en-US" dirty="0" err="1"/>
              <a:t>Meereis</a:t>
            </a:r>
            <a:endParaRPr lang="de-DE" dirty="0"/>
          </a:p>
        </p:txBody>
      </p:sp>
      <p:pic>
        <p:nvPicPr>
          <p:cNvPr id="22" name="Picture 5" descr="D:\powerpoint\Touristik\Bodenwasser4.5.jpg">
            <a:extLst>
              <a:ext uri="{FF2B5EF4-FFF2-40B4-BE49-F238E27FC236}">
                <a16:creationId xmlns:a16="http://schemas.microsoft.com/office/drawing/2014/main" id="{4C8740E8-9D17-4267-995F-707314C21DA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604" y="1354915"/>
            <a:ext cx="4033714" cy="2894055"/>
          </a:xfrm>
          <a:prstGeom prst="rect">
            <a:avLst/>
          </a:prstGeom>
          <a:noFill/>
          <a:ln w="9525">
            <a:noFill/>
            <a:miter lim="800000"/>
            <a:headEnd/>
            <a:tailEnd/>
          </a:ln>
        </p:spPr>
      </p:pic>
      <p:sp>
        <p:nvSpPr>
          <p:cNvPr id="23" name="Text Box 6">
            <a:extLst>
              <a:ext uri="{FF2B5EF4-FFF2-40B4-BE49-F238E27FC236}">
                <a16:creationId xmlns:a16="http://schemas.microsoft.com/office/drawing/2014/main" id="{296FF8BE-905D-42ED-BD15-6BE612FFD574}"/>
              </a:ext>
            </a:extLst>
          </p:cNvPr>
          <p:cNvSpPr txBox="1">
            <a:spLocks noChangeArrowheads="1"/>
          </p:cNvSpPr>
          <p:nvPr/>
        </p:nvSpPr>
        <p:spPr bwMode="auto">
          <a:xfrm>
            <a:off x="87673" y="4334647"/>
            <a:ext cx="3213380" cy="1154162"/>
          </a:xfrm>
          <a:prstGeom prst="rect">
            <a:avLst/>
          </a:prstGeom>
          <a:noFill/>
          <a:ln w="9525">
            <a:noFill/>
            <a:miter lim="800000"/>
            <a:headEnd/>
            <a:tailEnd/>
          </a:ln>
        </p:spPr>
        <p:txBody>
          <a:bodyPr wrap="none">
            <a:spAutoFit/>
          </a:bodyPr>
          <a:lstStyle/>
          <a:p>
            <a:r>
              <a:rPr lang="de-DE" sz="2400" dirty="0">
                <a:latin typeface="Arial" panose="020B0604020202020204" pitchFamily="34" charset="0"/>
                <a:cs typeface="Arial" panose="020B0604020202020204" pitchFamily="34" charset="0"/>
              </a:rPr>
              <a:t>Offene Wasserflächen</a:t>
            </a:r>
          </a:p>
          <a:p>
            <a:pPr>
              <a:spcBef>
                <a:spcPts val="600"/>
              </a:spcBef>
            </a:pPr>
            <a:r>
              <a:rPr lang="de-DE" sz="2000" dirty="0">
                <a:latin typeface="Arial" panose="020B0604020202020204" pitchFamily="34" charset="0"/>
                <a:cs typeface="Arial" panose="020B0604020202020204" pitchFamily="34" charset="0"/>
              </a:rPr>
              <a:t>Leads:      10 - 100 m breit</a:t>
            </a:r>
          </a:p>
          <a:p>
            <a:r>
              <a:rPr lang="de-DE" sz="2000" dirty="0" err="1">
                <a:latin typeface="Arial" panose="020B0604020202020204" pitchFamily="34" charset="0"/>
                <a:cs typeface="Arial" panose="020B0604020202020204" pitchFamily="34" charset="0"/>
              </a:rPr>
              <a:t>Polynja</a:t>
            </a:r>
            <a:r>
              <a:rPr lang="de-DE" sz="2000" dirty="0">
                <a:latin typeface="Arial" panose="020B0604020202020204" pitchFamily="34" charset="0"/>
                <a:cs typeface="Arial" panose="020B0604020202020204" pitchFamily="34" charset="0"/>
              </a:rPr>
              <a:t>: &gt; 100 m breit</a:t>
            </a:r>
          </a:p>
        </p:txBody>
      </p:sp>
      <p:sp>
        <p:nvSpPr>
          <p:cNvPr id="25" name="Rectangle 4">
            <a:extLst>
              <a:ext uri="{FF2B5EF4-FFF2-40B4-BE49-F238E27FC236}">
                <a16:creationId xmlns:a16="http://schemas.microsoft.com/office/drawing/2014/main" id="{453A6AA3-7038-41DB-92AA-E1EF40789223}"/>
              </a:ext>
            </a:extLst>
          </p:cNvPr>
          <p:cNvSpPr txBox="1">
            <a:spLocks noChangeArrowheads="1"/>
          </p:cNvSpPr>
          <p:nvPr/>
        </p:nvSpPr>
        <p:spPr bwMode="auto">
          <a:xfrm>
            <a:off x="85169" y="833322"/>
            <a:ext cx="2592127" cy="417647"/>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b="0" dirty="0" err="1">
                <a:solidFill>
                  <a:schemeClr val="tx1"/>
                </a:solidFill>
                <a:latin typeface="Arial" pitchFamily="34" charset="0"/>
                <a:cs typeface="Arial" pitchFamily="34" charset="0"/>
              </a:rPr>
              <a:t>Polynjen</a:t>
            </a:r>
            <a:r>
              <a:rPr lang="en-GB" sz="2000" b="0" dirty="0">
                <a:solidFill>
                  <a:schemeClr val="tx1"/>
                </a:solidFill>
                <a:latin typeface="Arial" pitchFamily="34" charset="0"/>
                <a:cs typeface="Arial" pitchFamily="34" charset="0"/>
              </a:rPr>
              <a:t> und leads</a:t>
            </a:r>
          </a:p>
        </p:txBody>
      </p:sp>
      <p:sp>
        <p:nvSpPr>
          <p:cNvPr id="26" name="Rectangle 6">
            <a:extLst>
              <a:ext uri="{FF2B5EF4-FFF2-40B4-BE49-F238E27FC236}">
                <a16:creationId xmlns:a16="http://schemas.microsoft.com/office/drawing/2014/main" id="{CA81F718-B8B6-456D-837E-E4B5B7973A15}"/>
              </a:ext>
            </a:extLst>
          </p:cNvPr>
          <p:cNvSpPr txBox="1">
            <a:spLocks noChangeArrowheads="1"/>
          </p:cNvSpPr>
          <p:nvPr/>
        </p:nvSpPr>
        <p:spPr bwMode="auto">
          <a:xfrm>
            <a:off x="80604" y="5615095"/>
            <a:ext cx="4441378" cy="124290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400" b="0" dirty="0" err="1">
                <a:solidFill>
                  <a:schemeClr val="tx1"/>
                </a:solidFill>
                <a:latin typeface="Arial" pitchFamily="34" charset="0"/>
                <a:cs typeface="Arial" pitchFamily="34" charset="0"/>
              </a:rPr>
              <a:t>Küstenpolynjen</a:t>
            </a:r>
            <a:endParaRPr lang="en-GB" sz="2400" b="0" dirty="0">
              <a:solidFill>
                <a:schemeClr val="tx1"/>
              </a:solidFill>
              <a:latin typeface="Arial" pitchFamily="34" charset="0"/>
              <a:cs typeface="Arial" pitchFamily="34" charset="0"/>
            </a:endParaRPr>
          </a:p>
          <a:p>
            <a:pPr>
              <a:spcBef>
                <a:spcPts val="600"/>
              </a:spcBef>
            </a:pPr>
            <a:r>
              <a:rPr lang="de-DE" sz="2000" b="0" dirty="0">
                <a:solidFill>
                  <a:schemeClr val="tx1"/>
                </a:solidFill>
                <a:latin typeface="Arial" pitchFamily="34" charset="0"/>
                <a:cs typeface="Arial" pitchFamily="34" charset="0"/>
              </a:rPr>
              <a:t>"Eisfabriken der Antarktis"</a:t>
            </a:r>
          </a:p>
          <a:p>
            <a:r>
              <a:rPr lang="de-DE" sz="2000" b="0" dirty="0">
                <a:solidFill>
                  <a:schemeClr val="tx1"/>
                </a:solidFill>
                <a:latin typeface="Arial" pitchFamily="34" charset="0"/>
                <a:cs typeface="Arial" pitchFamily="34" charset="0"/>
              </a:rPr>
              <a:t>Eisproduktion ~ 10 m/Jahr</a:t>
            </a:r>
          </a:p>
        </p:txBody>
      </p:sp>
      <p:pic>
        <p:nvPicPr>
          <p:cNvPr id="28" name="Picture 3" descr="D:\Bilder\CoPolynya01.jpg">
            <a:extLst>
              <a:ext uri="{FF2B5EF4-FFF2-40B4-BE49-F238E27FC236}">
                <a16:creationId xmlns:a16="http://schemas.microsoft.com/office/drawing/2014/main" id="{B1375BB8-5E0B-43FA-B7E8-9343767C16A0}"/>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4532" b="11684"/>
          <a:stretch/>
        </p:blipFill>
        <p:spPr bwMode="auto">
          <a:xfrm>
            <a:off x="4373593" y="996036"/>
            <a:ext cx="4772683" cy="3227584"/>
          </a:xfrm>
          <a:prstGeom prst="rect">
            <a:avLst/>
          </a:prstGeom>
          <a:noFill/>
          <a:ln w="9525">
            <a:noFill/>
            <a:miter lim="800000"/>
            <a:headEnd/>
            <a:tailEnd/>
          </a:ln>
        </p:spPr>
      </p:pic>
      <p:sp>
        <p:nvSpPr>
          <p:cNvPr id="29" name="Text Box 4">
            <a:extLst>
              <a:ext uri="{FF2B5EF4-FFF2-40B4-BE49-F238E27FC236}">
                <a16:creationId xmlns:a16="http://schemas.microsoft.com/office/drawing/2014/main" id="{ED472C4E-AF48-47B4-BC86-09601E4300BA}"/>
              </a:ext>
            </a:extLst>
          </p:cNvPr>
          <p:cNvSpPr txBox="1">
            <a:spLocks noChangeArrowheads="1"/>
          </p:cNvSpPr>
          <p:nvPr/>
        </p:nvSpPr>
        <p:spPr bwMode="auto">
          <a:xfrm>
            <a:off x="5398504" y="2365595"/>
            <a:ext cx="1678665" cy="400110"/>
          </a:xfrm>
          <a:prstGeom prst="rect">
            <a:avLst/>
          </a:prstGeom>
          <a:noFill/>
          <a:ln w="9525">
            <a:noFill/>
            <a:miter lim="800000"/>
            <a:headEnd/>
            <a:tailEnd/>
          </a:ln>
        </p:spPr>
        <p:txBody>
          <a:bodyPr wrap="none">
            <a:spAutoFit/>
          </a:bodyPr>
          <a:lstStyle/>
          <a:p>
            <a:r>
              <a:rPr lang="de-DE" sz="2000" dirty="0" err="1">
                <a:solidFill>
                  <a:srgbClr val="FFFF00"/>
                </a:solidFill>
              </a:rPr>
              <a:t>Küstenpolynja</a:t>
            </a:r>
            <a:endParaRPr lang="de-DE" sz="2000" dirty="0">
              <a:solidFill>
                <a:srgbClr val="FFFF00"/>
              </a:solidFill>
            </a:endParaRPr>
          </a:p>
        </p:txBody>
      </p:sp>
      <p:sp>
        <p:nvSpPr>
          <p:cNvPr id="31" name="Text Box 6">
            <a:extLst>
              <a:ext uri="{FF2B5EF4-FFF2-40B4-BE49-F238E27FC236}">
                <a16:creationId xmlns:a16="http://schemas.microsoft.com/office/drawing/2014/main" id="{179A83DF-509C-4C2C-AAB0-B83FC49D0D68}"/>
              </a:ext>
            </a:extLst>
          </p:cNvPr>
          <p:cNvSpPr txBox="1">
            <a:spLocks noChangeArrowheads="1"/>
          </p:cNvSpPr>
          <p:nvPr/>
        </p:nvSpPr>
        <p:spPr bwMode="auto">
          <a:xfrm>
            <a:off x="5312102" y="3623533"/>
            <a:ext cx="1447832" cy="461665"/>
          </a:xfrm>
          <a:prstGeom prst="rect">
            <a:avLst/>
          </a:prstGeom>
          <a:noFill/>
          <a:ln w="9525">
            <a:noFill/>
            <a:miter lim="800000"/>
            <a:headEnd/>
            <a:tailEnd/>
          </a:ln>
        </p:spPr>
        <p:txBody>
          <a:bodyPr wrap="none">
            <a:spAutoFit/>
          </a:bodyPr>
          <a:lstStyle/>
          <a:p>
            <a:r>
              <a:rPr lang="de-DE" dirty="0"/>
              <a:t>Eisscholle</a:t>
            </a:r>
          </a:p>
        </p:txBody>
      </p:sp>
      <p:sp>
        <p:nvSpPr>
          <p:cNvPr id="32" name="Text Box 7">
            <a:extLst>
              <a:ext uri="{FF2B5EF4-FFF2-40B4-BE49-F238E27FC236}">
                <a16:creationId xmlns:a16="http://schemas.microsoft.com/office/drawing/2014/main" id="{622994D8-08D9-4A68-BACB-6A46CDCBCF94}"/>
              </a:ext>
            </a:extLst>
          </p:cNvPr>
          <p:cNvSpPr txBox="1">
            <a:spLocks noChangeArrowheads="1"/>
          </p:cNvSpPr>
          <p:nvPr/>
        </p:nvSpPr>
        <p:spPr bwMode="auto">
          <a:xfrm>
            <a:off x="7476954" y="2765705"/>
            <a:ext cx="894797" cy="400110"/>
          </a:xfrm>
          <a:prstGeom prst="rect">
            <a:avLst/>
          </a:prstGeom>
          <a:noFill/>
          <a:ln w="9525">
            <a:noFill/>
            <a:miter lim="800000"/>
            <a:headEnd/>
            <a:tailEnd/>
          </a:ln>
        </p:spPr>
        <p:txBody>
          <a:bodyPr wrap="none">
            <a:spAutoFit/>
          </a:bodyPr>
          <a:lstStyle/>
          <a:p>
            <a:r>
              <a:rPr lang="de-DE" sz="2000" dirty="0"/>
              <a:t>Festeis</a:t>
            </a:r>
          </a:p>
        </p:txBody>
      </p:sp>
      <p:sp>
        <p:nvSpPr>
          <p:cNvPr id="33" name="Text Box 7">
            <a:extLst>
              <a:ext uri="{FF2B5EF4-FFF2-40B4-BE49-F238E27FC236}">
                <a16:creationId xmlns:a16="http://schemas.microsoft.com/office/drawing/2014/main" id="{B1549B88-80C0-4A97-A61C-8908A619D16E}"/>
              </a:ext>
            </a:extLst>
          </p:cNvPr>
          <p:cNvSpPr txBox="1">
            <a:spLocks noChangeArrowheads="1"/>
          </p:cNvSpPr>
          <p:nvPr/>
        </p:nvSpPr>
        <p:spPr bwMode="auto">
          <a:xfrm>
            <a:off x="7924353" y="2063573"/>
            <a:ext cx="1212191" cy="400110"/>
          </a:xfrm>
          <a:prstGeom prst="rect">
            <a:avLst/>
          </a:prstGeom>
          <a:noFill/>
          <a:ln w="9525">
            <a:noFill/>
            <a:miter lim="800000"/>
            <a:headEnd/>
            <a:tailEnd/>
          </a:ln>
        </p:spPr>
        <p:txBody>
          <a:bodyPr wrap="none">
            <a:spAutoFit/>
          </a:bodyPr>
          <a:lstStyle/>
          <a:p>
            <a:r>
              <a:rPr lang="de-DE" sz="2000" dirty="0"/>
              <a:t>Eisschelf</a:t>
            </a:r>
          </a:p>
        </p:txBody>
      </p:sp>
      <p:pic>
        <p:nvPicPr>
          <p:cNvPr id="34" name="Picture 5" descr="D:\powerpoint\Touristik\Seerauch.jpg">
            <a:extLst>
              <a:ext uri="{FF2B5EF4-FFF2-40B4-BE49-F238E27FC236}">
                <a16:creationId xmlns:a16="http://schemas.microsoft.com/office/drawing/2014/main" id="{EB3E3809-BA2C-4A3A-BE81-54702CACDCF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9487"/>
          <a:stretch/>
        </p:blipFill>
        <p:spPr bwMode="auto">
          <a:xfrm>
            <a:off x="4373593" y="4249706"/>
            <a:ext cx="4770407" cy="2601411"/>
          </a:xfrm>
          <a:prstGeom prst="rect">
            <a:avLst/>
          </a:prstGeom>
          <a:noFill/>
          <a:ln w="9525">
            <a:noFill/>
            <a:miter lim="800000"/>
            <a:headEnd/>
            <a:tailEnd/>
          </a:ln>
        </p:spPr>
      </p:pic>
      <p:sp>
        <p:nvSpPr>
          <p:cNvPr id="3" name="Rechteck 2">
            <a:extLst>
              <a:ext uri="{FF2B5EF4-FFF2-40B4-BE49-F238E27FC236}">
                <a16:creationId xmlns:a16="http://schemas.microsoft.com/office/drawing/2014/main" id="{A286A6C7-B111-4253-9FD5-72A1F3521EE1}"/>
              </a:ext>
            </a:extLst>
          </p:cNvPr>
          <p:cNvSpPr/>
          <p:nvPr/>
        </p:nvSpPr>
        <p:spPr>
          <a:xfrm>
            <a:off x="4572000" y="5875957"/>
            <a:ext cx="3929796" cy="800219"/>
          </a:xfrm>
          <a:prstGeom prst="rect">
            <a:avLst/>
          </a:prstGeom>
        </p:spPr>
        <p:txBody>
          <a:bodyPr wrap="square">
            <a:spAutoFit/>
          </a:bodyPr>
          <a:lstStyle/>
          <a:p>
            <a:r>
              <a:rPr lang="en-GB" sz="2800" b="1" dirty="0">
                <a:solidFill>
                  <a:schemeClr val="bg1"/>
                </a:solidFill>
                <a:latin typeface="Arial" pitchFamily="34" charset="0"/>
                <a:cs typeface="Arial" pitchFamily="34" charset="0"/>
              </a:rPr>
              <a:t>"</a:t>
            </a:r>
            <a:r>
              <a:rPr lang="en-GB" sz="2800" b="1" dirty="0" err="1">
                <a:solidFill>
                  <a:schemeClr val="bg1"/>
                </a:solidFill>
                <a:latin typeface="Arial" pitchFamily="34" charset="0"/>
                <a:cs typeface="Arial" pitchFamily="34" charset="0"/>
              </a:rPr>
              <a:t>Seerauch</a:t>
            </a:r>
            <a:r>
              <a:rPr lang="en-GB" sz="2800" b="1" dirty="0">
                <a:solidFill>
                  <a:schemeClr val="bg1"/>
                </a:solidFill>
                <a:latin typeface="Arial" pitchFamily="34" charset="0"/>
                <a:cs typeface="Arial" pitchFamily="34" charset="0"/>
              </a:rPr>
              <a:t>" </a:t>
            </a:r>
          </a:p>
          <a:p>
            <a:r>
              <a:rPr lang="en-GB" dirty="0" err="1">
                <a:solidFill>
                  <a:schemeClr val="bg1"/>
                </a:solidFill>
                <a:latin typeface="Arial" pitchFamily="34" charset="0"/>
                <a:cs typeface="Arial" pitchFamily="34" charset="0"/>
              </a:rPr>
              <a:t>erhöhter</a:t>
            </a:r>
            <a:r>
              <a:rPr lang="en-GB" dirty="0">
                <a:solidFill>
                  <a:schemeClr val="bg1"/>
                </a:solidFill>
                <a:latin typeface="Arial" pitchFamily="34" charset="0"/>
                <a:cs typeface="Arial" pitchFamily="34" charset="0"/>
              </a:rPr>
              <a:t> </a:t>
            </a:r>
            <a:r>
              <a:rPr lang="en-GB" dirty="0" err="1">
                <a:solidFill>
                  <a:schemeClr val="bg1"/>
                </a:solidFill>
                <a:latin typeface="Arial" pitchFamily="34" charset="0"/>
                <a:cs typeface="Arial" pitchFamily="34" charset="0"/>
              </a:rPr>
              <a:t>Wärmeverlust</a:t>
            </a:r>
            <a:r>
              <a:rPr lang="en-GB" dirty="0">
                <a:solidFill>
                  <a:schemeClr val="bg1"/>
                </a:solidFill>
                <a:latin typeface="Arial" pitchFamily="34" charset="0"/>
                <a:cs typeface="Arial" pitchFamily="34" charset="0"/>
              </a:rPr>
              <a:t> in </a:t>
            </a:r>
            <a:r>
              <a:rPr lang="en-GB" dirty="0" err="1">
                <a:solidFill>
                  <a:schemeClr val="bg1"/>
                </a:solidFill>
                <a:latin typeface="Arial" pitchFamily="34" charset="0"/>
                <a:cs typeface="Arial" pitchFamily="34" charset="0"/>
              </a:rPr>
              <a:t>Polynjen</a:t>
            </a:r>
            <a:endParaRPr lang="de-DE" dirty="0">
              <a:solidFill>
                <a:schemeClr val="bg1"/>
              </a:solidFill>
            </a:endParaRPr>
          </a:p>
        </p:txBody>
      </p:sp>
      <p:pic>
        <p:nvPicPr>
          <p:cNvPr id="16" name="Grafik 15">
            <a:extLst>
              <a:ext uri="{FF2B5EF4-FFF2-40B4-BE49-F238E27FC236}">
                <a16:creationId xmlns:a16="http://schemas.microsoft.com/office/drawing/2014/main" id="{54AB25C6-E1DE-4AB4-AC53-8EE79C06B598}"/>
              </a:ext>
            </a:extLst>
          </p:cNvPr>
          <p:cNvPicPr>
            <a:picLocks noChangeAspect="1"/>
          </p:cNvPicPr>
          <p:nvPr/>
        </p:nvPicPr>
        <p:blipFill>
          <a:blip r:embed="rId6"/>
          <a:stretch>
            <a:fillRect/>
          </a:stretch>
        </p:blipFill>
        <p:spPr>
          <a:xfrm>
            <a:off x="5623147" y="152918"/>
            <a:ext cx="1130163" cy="565082"/>
          </a:xfrm>
          <a:prstGeom prst="rect">
            <a:avLst/>
          </a:prstGeom>
        </p:spPr>
      </p:pic>
    </p:spTree>
    <p:extLst>
      <p:ext uri="{BB962C8B-B14F-4D97-AF65-F5344CB8AC3E}">
        <p14:creationId xmlns:p14="http://schemas.microsoft.com/office/powerpoint/2010/main" val="86954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ou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E404E3F0-9F88-4B91-9691-C890FCEC2F86}"/>
              </a:ext>
            </a:extLst>
          </p:cNvPr>
          <p:cNvSpPr txBox="1">
            <a:spLocks/>
          </p:cNvSpPr>
          <p:nvPr/>
        </p:nvSpPr>
        <p:spPr>
          <a:xfrm>
            <a:off x="220722" y="184660"/>
            <a:ext cx="2766318"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pic>
        <p:nvPicPr>
          <p:cNvPr id="4" name="Grafik 3">
            <a:extLst>
              <a:ext uri="{FF2B5EF4-FFF2-40B4-BE49-F238E27FC236}">
                <a16:creationId xmlns:a16="http://schemas.microsoft.com/office/drawing/2014/main" id="{871EB49B-B8BC-4B34-8A8E-56DB1038A6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883"/>
          <a:stretch/>
        </p:blipFill>
        <p:spPr>
          <a:xfrm>
            <a:off x="281682" y="1780577"/>
            <a:ext cx="3452395" cy="2612860"/>
          </a:xfrm>
          <a:prstGeom prst="rect">
            <a:avLst/>
          </a:prstGeom>
        </p:spPr>
      </p:pic>
      <p:sp>
        <p:nvSpPr>
          <p:cNvPr id="3" name="Rechteck 2">
            <a:extLst>
              <a:ext uri="{FF2B5EF4-FFF2-40B4-BE49-F238E27FC236}">
                <a16:creationId xmlns:a16="http://schemas.microsoft.com/office/drawing/2014/main" id="{B225731C-DEC3-4BA8-A3BB-72C9CA24D832}"/>
              </a:ext>
            </a:extLst>
          </p:cNvPr>
          <p:cNvSpPr/>
          <p:nvPr/>
        </p:nvSpPr>
        <p:spPr>
          <a:xfrm>
            <a:off x="211882" y="1502593"/>
            <a:ext cx="4188967" cy="307777"/>
          </a:xfrm>
          <a:prstGeom prst="rect">
            <a:avLst/>
          </a:prstGeom>
        </p:spPr>
        <p:txBody>
          <a:bodyPr wrap="none">
            <a:spAutoFit/>
          </a:bodyPr>
          <a:lstStyle/>
          <a:p>
            <a:r>
              <a:rPr lang="de-DE" sz="1400" b="1" dirty="0"/>
              <a:t>Gondwana-Superkontinent vor 250 Mio. Jahren</a:t>
            </a:r>
          </a:p>
        </p:txBody>
      </p:sp>
      <p:sp>
        <p:nvSpPr>
          <p:cNvPr id="8" name="TextBox 7">
            <a:extLst>
              <a:ext uri="{FF2B5EF4-FFF2-40B4-BE49-F238E27FC236}">
                <a16:creationId xmlns:a16="http://schemas.microsoft.com/office/drawing/2014/main" id="{AB32C00C-6002-4B1F-84EE-60EF7F50C49B}"/>
              </a:ext>
            </a:extLst>
          </p:cNvPr>
          <p:cNvSpPr txBox="1"/>
          <p:nvPr/>
        </p:nvSpPr>
        <p:spPr>
          <a:xfrm>
            <a:off x="2125172" y="3019944"/>
            <a:ext cx="1005403" cy="261610"/>
          </a:xfrm>
          <a:prstGeom prst="rect">
            <a:avLst/>
          </a:prstGeom>
          <a:solidFill>
            <a:schemeClr val="bg1">
              <a:lumMod val="65000"/>
            </a:schemeClr>
          </a:solidFill>
        </p:spPr>
        <p:txBody>
          <a:bodyPr wrap="none" rtlCol="0">
            <a:spAutoFit/>
          </a:bodyPr>
          <a:lstStyle/>
          <a:p>
            <a:r>
              <a:rPr lang="de-DE" sz="1100" b="1" dirty="0">
                <a:solidFill>
                  <a:schemeClr val="bg1"/>
                </a:solidFill>
              </a:rPr>
              <a:t>Ostantarktis</a:t>
            </a:r>
          </a:p>
        </p:txBody>
      </p:sp>
      <p:pic>
        <p:nvPicPr>
          <p:cNvPr id="23" name="Picture 4">
            <a:extLst>
              <a:ext uri="{FF2B5EF4-FFF2-40B4-BE49-F238E27FC236}">
                <a16:creationId xmlns:a16="http://schemas.microsoft.com/office/drawing/2014/main" id="{FB8BC1F9-C9E7-4311-AC4F-13DE2088FCC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40" y="4534552"/>
            <a:ext cx="4765528" cy="213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Grafik 10">
            <a:extLst>
              <a:ext uri="{FF2B5EF4-FFF2-40B4-BE49-F238E27FC236}">
                <a16:creationId xmlns:a16="http://schemas.microsoft.com/office/drawing/2014/main" id="{3BDF919C-61BC-4CEB-8648-AA7F1156C06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88526" y="2933462"/>
            <a:ext cx="2031092" cy="2142860"/>
          </a:xfrm>
          <a:prstGeom prst="rect">
            <a:avLst/>
          </a:prstGeom>
        </p:spPr>
      </p:pic>
      <p:pic>
        <p:nvPicPr>
          <p:cNvPr id="9" name="Grafik 8">
            <a:extLst>
              <a:ext uri="{FF2B5EF4-FFF2-40B4-BE49-F238E27FC236}">
                <a16:creationId xmlns:a16="http://schemas.microsoft.com/office/drawing/2014/main" id="{3DAC4D98-883C-47F5-8692-67D8C2B4FB48}"/>
              </a:ext>
            </a:extLst>
          </p:cNvPr>
          <p:cNvPicPr>
            <a:picLocks noChangeAspect="1"/>
          </p:cNvPicPr>
          <p:nvPr/>
        </p:nvPicPr>
        <p:blipFill>
          <a:blip r:embed="rId6"/>
          <a:stretch>
            <a:fillRect/>
          </a:stretch>
        </p:blipFill>
        <p:spPr>
          <a:xfrm>
            <a:off x="5596458" y="184660"/>
            <a:ext cx="1130163" cy="565082"/>
          </a:xfrm>
          <a:prstGeom prst="rect">
            <a:avLst/>
          </a:prstGeom>
        </p:spPr>
      </p:pic>
      <p:sp>
        <p:nvSpPr>
          <p:cNvPr id="10" name="Rechteck 9">
            <a:extLst>
              <a:ext uri="{FF2B5EF4-FFF2-40B4-BE49-F238E27FC236}">
                <a16:creationId xmlns:a16="http://schemas.microsoft.com/office/drawing/2014/main" id="{494A07C4-11F9-4E10-A714-5914B4E86EC7}"/>
              </a:ext>
            </a:extLst>
          </p:cNvPr>
          <p:cNvSpPr/>
          <p:nvPr/>
        </p:nvSpPr>
        <p:spPr>
          <a:xfrm>
            <a:off x="4641254" y="1507511"/>
            <a:ext cx="4378364" cy="954107"/>
          </a:xfrm>
          <a:prstGeom prst="rect">
            <a:avLst/>
          </a:prstGeom>
        </p:spPr>
        <p:txBody>
          <a:bodyPr wrap="square">
            <a:spAutoFit/>
          </a:bodyPr>
          <a:lstStyle/>
          <a:p>
            <a:r>
              <a:rPr lang="de-DE" sz="1400" b="1" dirty="0"/>
              <a:t>Vor ca. 90 Mio. Jahren </a:t>
            </a:r>
            <a:r>
              <a:rPr lang="de-DE" sz="1400" dirty="0"/>
              <a:t>trennen sich Australien und Neuseeland und der antarktische Kontinent nimmt langsam heutige Gestalt an. In dieser Zeit gibt es Regenwälder in der Antarktis.</a:t>
            </a:r>
          </a:p>
        </p:txBody>
      </p:sp>
      <p:pic>
        <p:nvPicPr>
          <p:cNvPr id="6" name="Grafik 5">
            <a:extLst>
              <a:ext uri="{FF2B5EF4-FFF2-40B4-BE49-F238E27FC236}">
                <a16:creationId xmlns:a16="http://schemas.microsoft.com/office/drawing/2014/main" id="{E75F4E1C-4967-4137-BD48-11A137A62411}"/>
              </a:ext>
            </a:extLst>
          </p:cNvPr>
          <p:cNvPicPr>
            <a:picLocks noChangeAspect="1"/>
          </p:cNvPicPr>
          <p:nvPr/>
        </p:nvPicPr>
        <p:blipFill>
          <a:blip r:embed="rId7"/>
          <a:stretch>
            <a:fillRect/>
          </a:stretch>
        </p:blipFill>
        <p:spPr>
          <a:xfrm>
            <a:off x="4544663" y="2673352"/>
            <a:ext cx="2325772" cy="2465966"/>
          </a:xfrm>
          <a:prstGeom prst="rect">
            <a:avLst/>
          </a:prstGeom>
        </p:spPr>
      </p:pic>
      <p:sp>
        <p:nvSpPr>
          <p:cNvPr id="2" name="Rechteck 1">
            <a:extLst>
              <a:ext uri="{FF2B5EF4-FFF2-40B4-BE49-F238E27FC236}">
                <a16:creationId xmlns:a16="http://schemas.microsoft.com/office/drawing/2014/main" id="{F7D9FB80-17F5-4AF2-80DD-A4E00EFDD17E}"/>
              </a:ext>
            </a:extLst>
          </p:cNvPr>
          <p:cNvSpPr/>
          <p:nvPr/>
        </p:nvSpPr>
        <p:spPr>
          <a:xfrm>
            <a:off x="220722" y="926445"/>
            <a:ext cx="8840899" cy="369332"/>
          </a:xfrm>
          <a:prstGeom prst="rect">
            <a:avLst/>
          </a:prstGeom>
        </p:spPr>
        <p:txBody>
          <a:bodyPr wrap="square">
            <a:spAutoFit/>
          </a:bodyPr>
          <a:lstStyle/>
          <a:p>
            <a:pPr>
              <a:spcBef>
                <a:spcPts val="1200"/>
              </a:spcBef>
            </a:pPr>
            <a:r>
              <a:rPr lang="de-DE" b="1" dirty="0"/>
              <a:t>Antarktis </a:t>
            </a:r>
            <a:r>
              <a:rPr lang="de-DE" sz="1600" dirty="0"/>
              <a:t>- fünftgrößter Kontinent der Erde, Fläche 13,2 Mill. Quadratkilometer.</a:t>
            </a:r>
            <a:endParaRPr lang="de-DE" dirty="0"/>
          </a:p>
        </p:txBody>
      </p:sp>
    </p:spTree>
    <p:extLst>
      <p:ext uri="{BB962C8B-B14F-4D97-AF65-F5344CB8AC3E}">
        <p14:creationId xmlns:p14="http://schemas.microsoft.com/office/powerpoint/2010/main" val="549157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480166" cy="369332"/>
          </a:xfrm>
          <a:prstGeom prst="rect">
            <a:avLst/>
          </a:prstGeom>
        </p:spPr>
        <p:txBody>
          <a:bodyPr wrap="none">
            <a:spAutoFit/>
          </a:bodyPr>
          <a:lstStyle/>
          <a:p>
            <a:r>
              <a:rPr lang="en-US" b="1" dirty="0"/>
              <a:t>Lebensraum </a:t>
            </a:r>
            <a:r>
              <a:rPr lang="en-US" b="1" dirty="0" err="1"/>
              <a:t>Meereis</a:t>
            </a:r>
            <a:endParaRPr lang="de-DE" b="1" dirty="0"/>
          </a:p>
        </p:txBody>
      </p:sp>
      <p:sp>
        <p:nvSpPr>
          <p:cNvPr id="4" name="Rechteck 3">
            <a:extLst>
              <a:ext uri="{FF2B5EF4-FFF2-40B4-BE49-F238E27FC236}">
                <a16:creationId xmlns:a16="http://schemas.microsoft.com/office/drawing/2014/main" id="{273D5B77-8562-4099-8AA1-30F400C081D0}"/>
              </a:ext>
            </a:extLst>
          </p:cNvPr>
          <p:cNvSpPr/>
          <p:nvPr/>
        </p:nvSpPr>
        <p:spPr>
          <a:xfrm>
            <a:off x="231176" y="717343"/>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pic>
        <p:nvPicPr>
          <p:cNvPr id="2" name="Grafik 1">
            <a:extLst>
              <a:ext uri="{FF2B5EF4-FFF2-40B4-BE49-F238E27FC236}">
                <a16:creationId xmlns:a16="http://schemas.microsoft.com/office/drawing/2014/main" id="{E1340C2C-DB57-4332-96A5-34CC43E7ACD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941" t="1" r="21862" b="19925"/>
          <a:stretch/>
        </p:blipFill>
        <p:spPr>
          <a:xfrm>
            <a:off x="0" y="835685"/>
            <a:ext cx="6327373" cy="4091735"/>
          </a:xfrm>
          <a:prstGeom prst="rect">
            <a:avLst/>
          </a:prstGeom>
        </p:spPr>
      </p:pic>
      <p:pic>
        <p:nvPicPr>
          <p:cNvPr id="8" name="Grafik 7">
            <a:extLst>
              <a:ext uri="{FF2B5EF4-FFF2-40B4-BE49-F238E27FC236}">
                <a16:creationId xmlns:a16="http://schemas.microsoft.com/office/drawing/2014/main" id="{CDDEEB22-B257-45BF-B047-596F1A6E43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5000682"/>
            <a:ext cx="2443892" cy="1841672"/>
          </a:xfrm>
          <a:prstGeom prst="rect">
            <a:avLst/>
          </a:prstGeom>
        </p:spPr>
      </p:pic>
      <p:pic>
        <p:nvPicPr>
          <p:cNvPr id="11" name="Grafik 10">
            <a:extLst>
              <a:ext uri="{FF2B5EF4-FFF2-40B4-BE49-F238E27FC236}">
                <a16:creationId xmlns:a16="http://schemas.microsoft.com/office/drawing/2014/main" id="{F9EE4258-F3B1-45C7-9F67-47D8662C77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37936" y="4492621"/>
            <a:ext cx="2266123" cy="2314092"/>
          </a:xfrm>
          <a:prstGeom prst="rect">
            <a:avLst/>
          </a:prstGeom>
        </p:spPr>
      </p:pic>
      <p:pic>
        <p:nvPicPr>
          <p:cNvPr id="12" name="Grafik 11">
            <a:extLst>
              <a:ext uri="{FF2B5EF4-FFF2-40B4-BE49-F238E27FC236}">
                <a16:creationId xmlns:a16="http://schemas.microsoft.com/office/drawing/2014/main" id="{AA826318-E3C4-446F-A942-6C47D815B17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37936" y="849497"/>
            <a:ext cx="2806064" cy="3186228"/>
          </a:xfrm>
          <a:prstGeom prst="rect">
            <a:avLst/>
          </a:prstGeom>
        </p:spPr>
      </p:pic>
      <p:pic>
        <p:nvPicPr>
          <p:cNvPr id="13" name="Picture 4">
            <a:extLst>
              <a:ext uri="{FF2B5EF4-FFF2-40B4-BE49-F238E27FC236}">
                <a16:creationId xmlns:a16="http://schemas.microsoft.com/office/drawing/2014/main" id="{41621A88-73A7-4E34-ADE2-91C85C6124F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17745" y="5000683"/>
            <a:ext cx="3200845" cy="1841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Grafik 13">
            <a:extLst>
              <a:ext uri="{FF2B5EF4-FFF2-40B4-BE49-F238E27FC236}">
                <a16:creationId xmlns:a16="http://schemas.microsoft.com/office/drawing/2014/main" id="{26B5C6EE-2A25-4F51-8DB3-C5E46DA6B97F}"/>
              </a:ext>
            </a:extLst>
          </p:cNvPr>
          <p:cNvPicPr>
            <a:picLocks noChangeAspect="1"/>
          </p:cNvPicPr>
          <p:nvPr/>
        </p:nvPicPr>
        <p:blipFill>
          <a:blip r:embed="rId8"/>
          <a:stretch>
            <a:fillRect/>
          </a:stretch>
        </p:blipFill>
        <p:spPr>
          <a:xfrm>
            <a:off x="5623147" y="152918"/>
            <a:ext cx="1130163" cy="565082"/>
          </a:xfrm>
          <a:prstGeom prst="rect">
            <a:avLst/>
          </a:prstGeom>
        </p:spPr>
      </p:pic>
      <p:sp>
        <p:nvSpPr>
          <p:cNvPr id="15" name="Rechteck 14">
            <a:extLst>
              <a:ext uri="{FF2B5EF4-FFF2-40B4-BE49-F238E27FC236}">
                <a16:creationId xmlns:a16="http://schemas.microsoft.com/office/drawing/2014/main" id="{4BD3E928-1969-46A7-8850-668939AF243C}"/>
              </a:ext>
            </a:extLst>
          </p:cNvPr>
          <p:cNvSpPr/>
          <p:nvPr/>
        </p:nvSpPr>
        <p:spPr>
          <a:xfrm>
            <a:off x="-1" y="6280930"/>
            <a:ext cx="2256930" cy="584775"/>
          </a:xfrm>
          <a:prstGeom prst="rect">
            <a:avLst/>
          </a:prstGeom>
        </p:spPr>
        <p:txBody>
          <a:bodyPr wrap="square">
            <a:spAutoFit/>
          </a:bodyPr>
          <a:lstStyle/>
          <a:p>
            <a:r>
              <a:rPr lang="de-DE" sz="1600" dirty="0">
                <a:latin typeface="ArialMT"/>
              </a:rPr>
              <a:t>braune Algenschichten im Meereis</a:t>
            </a:r>
            <a:endParaRPr lang="de-DE" sz="1400" dirty="0"/>
          </a:p>
        </p:txBody>
      </p:sp>
      <p:sp>
        <p:nvSpPr>
          <p:cNvPr id="16" name="Rechteck 15">
            <a:extLst>
              <a:ext uri="{FF2B5EF4-FFF2-40B4-BE49-F238E27FC236}">
                <a16:creationId xmlns:a16="http://schemas.microsoft.com/office/drawing/2014/main" id="{49570D5F-6F66-434B-AAEE-AE3883C8DF06}"/>
              </a:ext>
            </a:extLst>
          </p:cNvPr>
          <p:cNvSpPr/>
          <p:nvPr/>
        </p:nvSpPr>
        <p:spPr>
          <a:xfrm>
            <a:off x="2551276" y="5844159"/>
            <a:ext cx="1677191" cy="830997"/>
          </a:xfrm>
          <a:prstGeom prst="rect">
            <a:avLst/>
          </a:prstGeom>
        </p:spPr>
        <p:txBody>
          <a:bodyPr wrap="square">
            <a:spAutoFit/>
          </a:bodyPr>
          <a:lstStyle/>
          <a:p>
            <a:r>
              <a:rPr lang="de-DE" sz="1600" dirty="0">
                <a:solidFill>
                  <a:schemeClr val="bg1"/>
                </a:solidFill>
                <a:latin typeface="ArialMT"/>
              </a:rPr>
              <a:t>Algen an der Meereis-Unterkante</a:t>
            </a:r>
            <a:endParaRPr lang="de-DE" sz="1400" dirty="0">
              <a:solidFill>
                <a:schemeClr val="bg1"/>
              </a:solidFill>
            </a:endParaRPr>
          </a:p>
        </p:txBody>
      </p:sp>
      <p:sp>
        <p:nvSpPr>
          <p:cNvPr id="18" name="Rechteck 17">
            <a:extLst>
              <a:ext uri="{FF2B5EF4-FFF2-40B4-BE49-F238E27FC236}">
                <a16:creationId xmlns:a16="http://schemas.microsoft.com/office/drawing/2014/main" id="{57060EFE-84FA-4800-83CB-A971FE092D53}"/>
              </a:ext>
            </a:extLst>
          </p:cNvPr>
          <p:cNvSpPr/>
          <p:nvPr/>
        </p:nvSpPr>
        <p:spPr>
          <a:xfrm>
            <a:off x="6327373" y="4094896"/>
            <a:ext cx="2883655" cy="338554"/>
          </a:xfrm>
          <a:prstGeom prst="rect">
            <a:avLst/>
          </a:prstGeom>
          <a:solidFill>
            <a:schemeClr val="bg1"/>
          </a:solidFill>
        </p:spPr>
        <p:txBody>
          <a:bodyPr wrap="square">
            <a:spAutoFit/>
          </a:bodyPr>
          <a:lstStyle/>
          <a:p>
            <a:r>
              <a:rPr lang="de-DE" sz="1600" dirty="0">
                <a:latin typeface="ArialMT"/>
              </a:rPr>
              <a:t>Gradienten im Meereis</a:t>
            </a:r>
            <a:endParaRPr lang="de-DE" sz="1400" dirty="0"/>
          </a:p>
        </p:txBody>
      </p:sp>
      <p:sp>
        <p:nvSpPr>
          <p:cNvPr id="19" name="Rechteck 18">
            <a:extLst>
              <a:ext uri="{FF2B5EF4-FFF2-40B4-BE49-F238E27FC236}">
                <a16:creationId xmlns:a16="http://schemas.microsoft.com/office/drawing/2014/main" id="{76A1A31C-2A86-4721-8064-5F2911A9FFC8}"/>
              </a:ext>
            </a:extLst>
          </p:cNvPr>
          <p:cNvSpPr/>
          <p:nvPr/>
        </p:nvSpPr>
        <p:spPr>
          <a:xfrm>
            <a:off x="2617745" y="848462"/>
            <a:ext cx="3952546" cy="338554"/>
          </a:xfrm>
          <a:prstGeom prst="rect">
            <a:avLst/>
          </a:prstGeom>
        </p:spPr>
        <p:txBody>
          <a:bodyPr wrap="square">
            <a:spAutoFit/>
          </a:bodyPr>
          <a:lstStyle/>
          <a:p>
            <a:r>
              <a:rPr lang="de-DE" sz="1600" dirty="0">
                <a:solidFill>
                  <a:schemeClr val="bg1"/>
                </a:solidFill>
                <a:latin typeface="ArialMT"/>
              </a:rPr>
              <a:t>Meereis Untersuchungsmethoden</a:t>
            </a:r>
            <a:endParaRPr lang="de-DE" sz="1400" dirty="0">
              <a:solidFill>
                <a:schemeClr val="bg1"/>
              </a:solidFill>
            </a:endParaRPr>
          </a:p>
        </p:txBody>
      </p:sp>
    </p:spTree>
    <p:extLst>
      <p:ext uri="{BB962C8B-B14F-4D97-AF65-F5344CB8AC3E}">
        <p14:creationId xmlns:p14="http://schemas.microsoft.com/office/powerpoint/2010/main" val="1006511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351926" cy="369332"/>
          </a:xfrm>
          <a:prstGeom prst="rect">
            <a:avLst/>
          </a:prstGeom>
        </p:spPr>
        <p:txBody>
          <a:bodyPr wrap="none">
            <a:spAutoFit/>
          </a:bodyPr>
          <a:lstStyle/>
          <a:p>
            <a:r>
              <a:rPr lang="en-US" dirty="0"/>
              <a:t>Lebensraum </a:t>
            </a:r>
            <a:r>
              <a:rPr lang="en-US" dirty="0" err="1"/>
              <a:t>Meereis</a:t>
            </a:r>
            <a:endParaRPr lang="de-DE" dirty="0"/>
          </a:p>
        </p:txBody>
      </p:sp>
      <p:sp>
        <p:nvSpPr>
          <p:cNvPr id="4" name="Rechteck 3">
            <a:extLst>
              <a:ext uri="{FF2B5EF4-FFF2-40B4-BE49-F238E27FC236}">
                <a16:creationId xmlns:a16="http://schemas.microsoft.com/office/drawing/2014/main" id="{273D5B77-8562-4099-8AA1-30F400C081D0}"/>
              </a:ext>
            </a:extLst>
          </p:cNvPr>
          <p:cNvSpPr/>
          <p:nvPr/>
        </p:nvSpPr>
        <p:spPr>
          <a:xfrm>
            <a:off x="231176" y="717343"/>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sp>
        <p:nvSpPr>
          <p:cNvPr id="3" name="Rechteck 2">
            <a:extLst>
              <a:ext uri="{FF2B5EF4-FFF2-40B4-BE49-F238E27FC236}">
                <a16:creationId xmlns:a16="http://schemas.microsoft.com/office/drawing/2014/main" id="{68506CE9-7254-44A8-A9EC-881098536CEA}"/>
              </a:ext>
            </a:extLst>
          </p:cNvPr>
          <p:cNvSpPr/>
          <p:nvPr/>
        </p:nvSpPr>
        <p:spPr>
          <a:xfrm>
            <a:off x="231176" y="717343"/>
            <a:ext cx="8372434" cy="1754326"/>
          </a:xfrm>
          <a:prstGeom prst="rect">
            <a:avLst/>
          </a:prstGeom>
        </p:spPr>
        <p:txBody>
          <a:bodyPr wrap="square">
            <a:spAutoFit/>
          </a:bodyPr>
          <a:lstStyle/>
          <a:p>
            <a:r>
              <a:rPr lang="de-DE" b="1" u="sng" dirty="0">
                <a:latin typeface="ArialMT"/>
              </a:rPr>
              <a:t>Meereis-Algen</a:t>
            </a:r>
          </a:p>
          <a:p>
            <a:pPr marL="182563" indent="-182563">
              <a:buFont typeface="Arial" panose="020B0604020202020204" pitchFamily="34" charset="0"/>
              <a:buChar char="•"/>
            </a:pPr>
            <a:r>
              <a:rPr lang="de-DE" dirty="0">
                <a:latin typeface="ArialMT"/>
              </a:rPr>
              <a:t>Tragen nur 1% zur totalen Primärproduktion im Südlichen Ozean bei, aber ihr Wachstum beginnt bereits im Frühjahr, wenn Nahrung im Wasser knapp ist -&gt; wichtig für den Krill und die Nahrungsnetze</a:t>
            </a:r>
          </a:p>
          <a:p>
            <a:pPr marL="182563" indent="-182563">
              <a:buFont typeface="Arial" panose="020B0604020202020204" pitchFamily="34" charset="0"/>
              <a:buChar char="•"/>
            </a:pPr>
            <a:r>
              <a:rPr lang="de-DE" dirty="0">
                <a:latin typeface="ArialMT"/>
              </a:rPr>
              <a:t>Eisalgen wachsen an Meereisunterseite hochkonzentriert:</a:t>
            </a:r>
          </a:p>
          <a:p>
            <a:pPr marL="182563" indent="-182563"/>
            <a:r>
              <a:rPr lang="de-DE" dirty="0">
                <a:latin typeface="ArialMT"/>
              </a:rPr>
              <a:t>	1 mg </a:t>
            </a:r>
            <a:r>
              <a:rPr lang="de-DE" dirty="0" err="1">
                <a:latin typeface="ArialMT"/>
              </a:rPr>
              <a:t>Chl</a:t>
            </a:r>
            <a:r>
              <a:rPr lang="de-DE" i="1" dirty="0" err="1">
                <a:latin typeface="Arial-ItalicMT"/>
              </a:rPr>
              <a:t>a</a:t>
            </a:r>
            <a:r>
              <a:rPr lang="de-DE" i="1" dirty="0">
                <a:latin typeface="Arial-ItalicMT"/>
              </a:rPr>
              <a:t> </a:t>
            </a:r>
            <a:r>
              <a:rPr lang="de-DE" dirty="0">
                <a:latin typeface="ArialMT"/>
              </a:rPr>
              <a:t>L</a:t>
            </a:r>
            <a:r>
              <a:rPr lang="de-DE" sz="1200" dirty="0">
                <a:latin typeface="ArialMT"/>
              </a:rPr>
              <a:t>-1 </a:t>
            </a:r>
            <a:r>
              <a:rPr lang="de-DE" dirty="0">
                <a:latin typeface="ArialMT"/>
              </a:rPr>
              <a:t>(Eis) &lt;-&gt; 0.001 mg </a:t>
            </a:r>
            <a:r>
              <a:rPr lang="de-DE" dirty="0" err="1">
                <a:latin typeface="ArialMT"/>
              </a:rPr>
              <a:t>Chl</a:t>
            </a:r>
            <a:r>
              <a:rPr lang="de-DE" i="1" dirty="0" err="1">
                <a:latin typeface="Arial-ItalicMT"/>
              </a:rPr>
              <a:t>a</a:t>
            </a:r>
            <a:r>
              <a:rPr lang="de-DE" i="1" dirty="0">
                <a:latin typeface="Arial-ItalicMT"/>
              </a:rPr>
              <a:t> </a:t>
            </a:r>
            <a:r>
              <a:rPr lang="de-DE" dirty="0">
                <a:latin typeface="ArialMT"/>
              </a:rPr>
              <a:t>L</a:t>
            </a:r>
            <a:r>
              <a:rPr lang="de-DE" sz="1200" dirty="0">
                <a:latin typeface="ArialMT"/>
              </a:rPr>
              <a:t>-1 </a:t>
            </a:r>
            <a:r>
              <a:rPr lang="de-DE" dirty="0">
                <a:latin typeface="ArialMT"/>
              </a:rPr>
              <a:t>(Wasser)</a:t>
            </a:r>
            <a:endParaRPr lang="de-DE" dirty="0"/>
          </a:p>
        </p:txBody>
      </p:sp>
      <p:pic>
        <p:nvPicPr>
          <p:cNvPr id="5" name="Grafik 4">
            <a:extLst>
              <a:ext uri="{FF2B5EF4-FFF2-40B4-BE49-F238E27FC236}">
                <a16:creationId xmlns:a16="http://schemas.microsoft.com/office/drawing/2014/main" id="{5A90BE72-67A7-4EED-BE54-66995C7555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1176" y="2665456"/>
            <a:ext cx="2201938" cy="1465479"/>
          </a:xfrm>
          <a:prstGeom prst="rect">
            <a:avLst/>
          </a:prstGeom>
        </p:spPr>
      </p:pic>
      <p:pic>
        <p:nvPicPr>
          <p:cNvPr id="6" name="Grafik 5">
            <a:extLst>
              <a:ext uri="{FF2B5EF4-FFF2-40B4-BE49-F238E27FC236}">
                <a16:creationId xmlns:a16="http://schemas.microsoft.com/office/drawing/2014/main" id="{A28D8038-C977-4CC6-B3B6-8AB95A8ED4A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0132" r="1164"/>
          <a:stretch/>
        </p:blipFill>
        <p:spPr>
          <a:xfrm>
            <a:off x="2802876" y="2681205"/>
            <a:ext cx="3669893" cy="1566447"/>
          </a:xfrm>
          <a:prstGeom prst="rect">
            <a:avLst/>
          </a:prstGeom>
        </p:spPr>
      </p:pic>
      <p:sp>
        <p:nvSpPr>
          <p:cNvPr id="9" name="Rechteck 8">
            <a:extLst>
              <a:ext uri="{FF2B5EF4-FFF2-40B4-BE49-F238E27FC236}">
                <a16:creationId xmlns:a16="http://schemas.microsoft.com/office/drawing/2014/main" id="{D27ED47C-ABCE-4165-835F-66F1D632AE3E}"/>
              </a:ext>
            </a:extLst>
          </p:cNvPr>
          <p:cNvSpPr/>
          <p:nvPr/>
        </p:nvSpPr>
        <p:spPr>
          <a:xfrm>
            <a:off x="3219543" y="4680462"/>
            <a:ext cx="3132074" cy="1569660"/>
          </a:xfrm>
          <a:prstGeom prst="rect">
            <a:avLst/>
          </a:prstGeom>
        </p:spPr>
        <p:txBody>
          <a:bodyPr wrap="square">
            <a:spAutoFit/>
          </a:bodyPr>
          <a:lstStyle/>
          <a:p>
            <a:pPr marL="285750" indent="-285750">
              <a:buFont typeface="Arial" panose="020B0604020202020204" pitchFamily="34" charset="0"/>
              <a:buChar char="•"/>
            </a:pPr>
            <a:r>
              <a:rPr lang="de-DE" sz="1600" dirty="0">
                <a:latin typeface="ArialMT"/>
              </a:rPr>
              <a:t>Gesamtbiomasse ~ 380 </a:t>
            </a:r>
            <a:r>
              <a:rPr lang="de-DE" sz="1600" dirty="0" err="1">
                <a:latin typeface="ArialMT"/>
              </a:rPr>
              <a:t>Mio</a:t>
            </a:r>
            <a:r>
              <a:rPr lang="de-DE" sz="1600" dirty="0">
                <a:latin typeface="ArialMT"/>
              </a:rPr>
              <a:t> t</a:t>
            </a:r>
            <a:br>
              <a:rPr lang="de-DE" sz="1600" dirty="0">
                <a:latin typeface="ArialMT"/>
              </a:rPr>
            </a:br>
            <a:r>
              <a:rPr lang="de-DE" sz="1600" dirty="0">
                <a:latin typeface="ArialMT"/>
              </a:rPr>
              <a:t>(NO-atl. Hering: ~ 6 </a:t>
            </a:r>
            <a:r>
              <a:rPr lang="de-DE" sz="1600" dirty="0" err="1">
                <a:latin typeface="ArialMT"/>
              </a:rPr>
              <a:t>Mio</a:t>
            </a:r>
            <a:r>
              <a:rPr lang="de-DE" sz="1600" dirty="0">
                <a:latin typeface="ArialMT"/>
              </a:rPr>
              <a:t> t)</a:t>
            </a:r>
          </a:p>
          <a:p>
            <a:pPr marL="285750" indent="-285750">
              <a:buFont typeface="Arial" panose="020B0604020202020204" pitchFamily="34" charset="0"/>
              <a:buChar char="•"/>
            </a:pPr>
            <a:r>
              <a:rPr lang="de-DE" sz="1600" dirty="0">
                <a:latin typeface="ArialMT"/>
              </a:rPr>
              <a:t>Riesige Schwärme -&gt; wichtige Nahrungsquelle antarktischer Vögel und Säugetiere</a:t>
            </a:r>
            <a:endParaRPr lang="de-DE" sz="1600" dirty="0"/>
          </a:p>
        </p:txBody>
      </p:sp>
      <p:pic>
        <p:nvPicPr>
          <p:cNvPr id="13" name="Grafik 12">
            <a:extLst>
              <a:ext uri="{FF2B5EF4-FFF2-40B4-BE49-F238E27FC236}">
                <a16:creationId xmlns:a16="http://schemas.microsoft.com/office/drawing/2014/main" id="{7CE2001A-BBCE-4908-9608-CA28DD14627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9457" t="29349" r="22815" b="17946"/>
          <a:stretch/>
        </p:blipFill>
        <p:spPr>
          <a:xfrm>
            <a:off x="231177" y="4324722"/>
            <a:ext cx="2256930" cy="1163907"/>
          </a:xfrm>
          <a:prstGeom prst="rect">
            <a:avLst/>
          </a:prstGeom>
        </p:spPr>
      </p:pic>
      <p:sp>
        <p:nvSpPr>
          <p:cNvPr id="14" name="Rechteck 13">
            <a:extLst>
              <a:ext uri="{FF2B5EF4-FFF2-40B4-BE49-F238E27FC236}">
                <a16:creationId xmlns:a16="http://schemas.microsoft.com/office/drawing/2014/main" id="{5ED49397-5A37-4F49-9241-AB07B083DE00}"/>
              </a:ext>
            </a:extLst>
          </p:cNvPr>
          <p:cNvSpPr/>
          <p:nvPr/>
        </p:nvSpPr>
        <p:spPr>
          <a:xfrm>
            <a:off x="580341" y="5215394"/>
            <a:ext cx="1912703" cy="276999"/>
          </a:xfrm>
          <a:prstGeom prst="rect">
            <a:avLst/>
          </a:prstGeom>
        </p:spPr>
        <p:txBody>
          <a:bodyPr wrap="none">
            <a:spAutoFit/>
          </a:bodyPr>
          <a:lstStyle/>
          <a:p>
            <a:r>
              <a:rPr lang="de-DE" sz="1200" i="1" dirty="0" err="1">
                <a:latin typeface="Arial-ItalicMT"/>
              </a:rPr>
              <a:t>Pagothenia</a:t>
            </a:r>
            <a:r>
              <a:rPr lang="de-DE" sz="1200" i="1" dirty="0">
                <a:latin typeface="Arial-ItalicMT"/>
              </a:rPr>
              <a:t> </a:t>
            </a:r>
            <a:r>
              <a:rPr lang="de-DE" sz="1200" i="1" dirty="0" err="1">
                <a:latin typeface="Arial-ItalicMT"/>
              </a:rPr>
              <a:t>borchgrevinki</a:t>
            </a:r>
            <a:endParaRPr lang="de-DE" sz="1200" dirty="0"/>
          </a:p>
        </p:txBody>
      </p:sp>
      <p:pic>
        <p:nvPicPr>
          <p:cNvPr id="15" name="Grafik 14">
            <a:extLst>
              <a:ext uri="{FF2B5EF4-FFF2-40B4-BE49-F238E27FC236}">
                <a16:creationId xmlns:a16="http://schemas.microsoft.com/office/drawing/2014/main" id="{AADCCBE2-78E8-44FC-A61C-FCAF2493CCA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195" r="20679"/>
          <a:stretch/>
        </p:blipFill>
        <p:spPr>
          <a:xfrm>
            <a:off x="6346680" y="4830979"/>
            <a:ext cx="2256930" cy="2027021"/>
          </a:xfrm>
          <a:prstGeom prst="rect">
            <a:avLst/>
          </a:prstGeom>
        </p:spPr>
      </p:pic>
      <p:pic>
        <p:nvPicPr>
          <p:cNvPr id="16" name="Grafik 15">
            <a:extLst>
              <a:ext uri="{FF2B5EF4-FFF2-40B4-BE49-F238E27FC236}">
                <a16:creationId xmlns:a16="http://schemas.microsoft.com/office/drawing/2014/main" id="{AA75BA6E-E126-43BD-AF3D-35FEB0576865}"/>
              </a:ext>
            </a:extLst>
          </p:cNvPr>
          <p:cNvPicPr>
            <a:picLocks noChangeAspect="1"/>
          </p:cNvPicPr>
          <p:nvPr/>
        </p:nvPicPr>
        <p:blipFill rotWithShape="1">
          <a:blip r:embed="rId7"/>
          <a:srcRect l="14768" t="18283" r="30301" b="20371"/>
          <a:stretch/>
        </p:blipFill>
        <p:spPr>
          <a:xfrm>
            <a:off x="231177" y="5552865"/>
            <a:ext cx="3248811" cy="1175584"/>
          </a:xfrm>
          <a:prstGeom prst="rect">
            <a:avLst/>
          </a:prstGeom>
        </p:spPr>
      </p:pic>
      <p:pic>
        <p:nvPicPr>
          <p:cNvPr id="18" name="Grafik 17">
            <a:extLst>
              <a:ext uri="{FF2B5EF4-FFF2-40B4-BE49-F238E27FC236}">
                <a16:creationId xmlns:a16="http://schemas.microsoft.com/office/drawing/2014/main" id="{765214E3-3E1B-4258-9497-3BC30E88C6C3}"/>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32454" r="33782"/>
          <a:stretch/>
        </p:blipFill>
        <p:spPr>
          <a:xfrm>
            <a:off x="6903330" y="2421021"/>
            <a:ext cx="1269719" cy="2352921"/>
          </a:xfrm>
          <a:prstGeom prst="rect">
            <a:avLst/>
          </a:prstGeom>
        </p:spPr>
      </p:pic>
      <p:sp>
        <p:nvSpPr>
          <p:cNvPr id="19" name="Rechteck 18">
            <a:extLst>
              <a:ext uri="{FF2B5EF4-FFF2-40B4-BE49-F238E27FC236}">
                <a16:creationId xmlns:a16="http://schemas.microsoft.com/office/drawing/2014/main" id="{F38985F7-1604-41D1-A172-ECC603ECA69B}"/>
              </a:ext>
            </a:extLst>
          </p:cNvPr>
          <p:cNvSpPr/>
          <p:nvPr/>
        </p:nvSpPr>
        <p:spPr>
          <a:xfrm>
            <a:off x="3509357" y="4255844"/>
            <a:ext cx="2256930" cy="369332"/>
          </a:xfrm>
          <a:prstGeom prst="rect">
            <a:avLst/>
          </a:prstGeom>
        </p:spPr>
        <p:txBody>
          <a:bodyPr wrap="square">
            <a:spAutoFit/>
          </a:bodyPr>
          <a:lstStyle/>
          <a:p>
            <a:r>
              <a:rPr lang="de-DE" b="1" u="sng" dirty="0">
                <a:latin typeface="ArialMT"/>
              </a:rPr>
              <a:t>Antarktischer</a:t>
            </a:r>
            <a:r>
              <a:rPr lang="de-DE" sz="1600" b="1" u="sng" dirty="0">
                <a:latin typeface="ArialMT"/>
              </a:rPr>
              <a:t> Krill</a:t>
            </a:r>
            <a:endParaRPr lang="de-DE" sz="1600" b="1" u="sng" dirty="0"/>
          </a:p>
        </p:txBody>
      </p:sp>
      <p:pic>
        <p:nvPicPr>
          <p:cNvPr id="20" name="Grafik 19">
            <a:extLst>
              <a:ext uri="{FF2B5EF4-FFF2-40B4-BE49-F238E27FC236}">
                <a16:creationId xmlns:a16="http://schemas.microsoft.com/office/drawing/2014/main" id="{3F5C38FA-FE39-4610-AF4F-854F06D8AD31}"/>
              </a:ext>
            </a:extLst>
          </p:cNvPr>
          <p:cNvPicPr>
            <a:picLocks noChangeAspect="1"/>
          </p:cNvPicPr>
          <p:nvPr/>
        </p:nvPicPr>
        <p:blipFill>
          <a:blip r:embed="rId9"/>
          <a:stretch>
            <a:fillRect/>
          </a:stretch>
        </p:blipFill>
        <p:spPr>
          <a:xfrm>
            <a:off x="5623147" y="152918"/>
            <a:ext cx="1130163" cy="565082"/>
          </a:xfrm>
          <a:prstGeom prst="rect">
            <a:avLst/>
          </a:prstGeom>
        </p:spPr>
      </p:pic>
    </p:spTree>
    <p:extLst>
      <p:ext uri="{BB962C8B-B14F-4D97-AF65-F5344CB8AC3E}">
        <p14:creationId xmlns:p14="http://schemas.microsoft.com/office/powerpoint/2010/main" val="30891309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1" name="Grafik 10">
            <a:extLst>
              <a:ext uri="{FF2B5EF4-FFF2-40B4-BE49-F238E27FC236}">
                <a16:creationId xmlns:a16="http://schemas.microsoft.com/office/drawing/2014/main" id="{497934D0-52DB-45B5-88A5-015D3C4A4F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36660" y="1813162"/>
            <a:ext cx="5069023" cy="3386478"/>
          </a:xfrm>
          <a:prstGeom prst="rect">
            <a:avLst/>
          </a:prstGeom>
        </p:spPr>
      </p:pic>
      <p:pic>
        <p:nvPicPr>
          <p:cNvPr id="14" name="Grafik 13">
            <a:extLst>
              <a:ext uri="{FF2B5EF4-FFF2-40B4-BE49-F238E27FC236}">
                <a16:creationId xmlns:a16="http://schemas.microsoft.com/office/drawing/2014/main" id="{11FE2B70-A9ED-49DE-899A-6004D52F348D}"/>
              </a:ext>
            </a:extLst>
          </p:cNvPr>
          <p:cNvPicPr>
            <a:picLocks noChangeAspect="1"/>
          </p:cNvPicPr>
          <p:nvPr/>
        </p:nvPicPr>
        <p:blipFill>
          <a:blip r:embed="rId4"/>
          <a:stretch>
            <a:fillRect/>
          </a:stretch>
        </p:blipFill>
        <p:spPr>
          <a:xfrm>
            <a:off x="6905295" y="708224"/>
            <a:ext cx="1130163" cy="565082"/>
          </a:xfrm>
          <a:prstGeom prst="rect">
            <a:avLst/>
          </a:prstGeom>
        </p:spPr>
      </p:pic>
    </p:spTree>
    <p:extLst>
      <p:ext uri="{BB962C8B-B14F-4D97-AF65-F5344CB8AC3E}">
        <p14:creationId xmlns:p14="http://schemas.microsoft.com/office/powerpoint/2010/main" val="380832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777020" y="224999"/>
            <a:ext cx="1967205" cy="369332"/>
          </a:xfrm>
          <a:prstGeom prst="rect">
            <a:avLst/>
          </a:prstGeom>
        </p:spPr>
        <p:txBody>
          <a:bodyPr wrap="none">
            <a:spAutoFit/>
          </a:bodyPr>
          <a:lstStyle/>
          <a:p>
            <a:r>
              <a:rPr lang="en-US" b="1" dirty="0"/>
              <a:t>Marine </a:t>
            </a:r>
            <a:r>
              <a:rPr lang="en-US" b="1" dirty="0" err="1"/>
              <a:t>Säuger</a:t>
            </a:r>
            <a:r>
              <a:rPr lang="en-US" b="1" dirty="0"/>
              <a:t> 1</a:t>
            </a:r>
            <a:endParaRPr lang="de-DE" b="1" dirty="0"/>
          </a:p>
        </p:txBody>
      </p:sp>
      <p:sp>
        <p:nvSpPr>
          <p:cNvPr id="2" name="Rechteck 1">
            <a:extLst>
              <a:ext uri="{FF2B5EF4-FFF2-40B4-BE49-F238E27FC236}">
                <a16:creationId xmlns:a16="http://schemas.microsoft.com/office/drawing/2014/main" id="{118C8D09-ABF9-4217-A5F4-46537901C24E}"/>
              </a:ext>
            </a:extLst>
          </p:cNvPr>
          <p:cNvSpPr/>
          <p:nvPr/>
        </p:nvSpPr>
        <p:spPr>
          <a:xfrm>
            <a:off x="2681209" y="3387262"/>
            <a:ext cx="3420936" cy="461665"/>
          </a:xfrm>
          <a:prstGeom prst="rect">
            <a:avLst/>
          </a:prstGeom>
        </p:spPr>
        <p:txBody>
          <a:bodyPr wrap="none">
            <a:spAutoFit/>
          </a:bodyPr>
          <a:lstStyle/>
          <a:p>
            <a:r>
              <a:rPr lang="de-DE" sz="2400" b="1"/>
              <a:t>davon in der Antarktis</a:t>
            </a:r>
          </a:p>
        </p:txBody>
      </p:sp>
      <p:grpSp>
        <p:nvGrpSpPr>
          <p:cNvPr id="27" name="Gruppieren 26">
            <a:extLst>
              <a:ext uri="{FF2B5EF4-FFF2-40B4-BE49-F238E27FC236}">
                <a16:creationId xmlns:a16="http://schemas.microsoft.com/office/drawing/2014/main" id="{1E9AF323-01E6-4438-94A5-00DA33628F11}"/>
              </a:ext>
            </a:extLst>
          </p:cNvPr>
          <p:cNvGrpSpPr/>
          <p:nvPr/>
        </p:nvGrpSpPr>
        <p:grpSpPr>
          <a:xfrm>
            <a:off x="4902536" y="1547693"/>
            <a:ext cx="1752060" cy="1628763"/>
            <a:chOff x="2597894" y="3037442"/>
            <a:chExt cx="1983596" cy="1273959"/>
          </a:xfrm>
        </p:grpSpPr>
        <p:pic>
          <p:nvPicPr>
            <p:cNvPr id="28" name="Picture 2" descr="E:\DSC_0016.JPG">
              <a:extLst>
                <a:ext uri="{FF2B5EF4-FFF2-40B4-BE49-F238E27FC236}">
                  <a16:creationId xmlns:a16="http://schemas.microsoft.com/office/drawing/2014/main" id="{A8BE2C90-5288-4118-B154-AD8744168C2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7783" r="11570"/>
            <a:stretch/>
          </p:blipFill>
          <p:spPr bwMode="auto">
            <a:xfrm>
              <a:off x="2597894" y="3037442"/>
              <a:ext cx="1839405" cy="12739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29" name="Textfeld 28">
              <a:extLst>
                <a:ext uri="{FF2B5EF4-FFF2-40B4-BE49-F238E27FC236}">
                  <a16:creationId xmlns:a16="http://schemas.microsoft.com/office/drawing/2014/main" id="{9C54AD87-2311-497C-B248-7FD9ED961939}"/>
                </a:ext>
              </a:extLst>
            </p:cNvPr>
            <p:cNvSpPr txBox="1"/>
            <p:nvPr/>
          </p:nvSpPr>
          <p:spPr>
            <a:xfrm>
              <a:off x="3561129" y="4170072"/>
              <a:ext cx="1020361" cy="122327"/>
            </a:xfrm>
            <a:prstGeom prst="rect">
              <a:avLst/>
            </a:prstGeom>
            <a:noFill/>
          </p:spPr>
          <p:txBody>
            <a:bodyPr wrap="square" rtlCol="0">
              <a:spAutoFit/>
            </a:bodyPr>
            <a:lstStyle/>
            <a:p>
              <a:r>
                <a:rPr lang="en-NZ" sz="500" dirty="0">
                  <a:solidFill>
                    <a:schemeClr val="bg2"/>
                  </a:solidFill>
                </a:rPr>
                <a:t>A © A. Cammareri</a:t>
              </a:r>
            </a:p>
          </p:txBody>
        </p:sp>
      </p:grpSp>
      <p:grpSp>
        <p:nvGrpSpPr>
          <p:cNvPr id="30" name="Gruppieren 13">
            <a:extLst>
              <a:ext uri="{FF2B5EF4-FFF2-40B4-BE49-F238E27FC236}">
                <a16:creationId xmlns:a16="http://schemas.microsoft.com/office/drawing/2014/main" id="{FAFC478F-6588-4386-8D03-7A441D1B95D6}"/>
              </a:ext>
            </a:extLst>
          </p:cNvPr>
          <p:cNvGrpSpPr/>
          <p:nvPr/>
        </p:nvGrpSpPr>
        <p:grpSpPr>
          <a:xfrm>
            <a:off x="2168894" y="1642943"/>
            <a:ext cx="1814100" cy="1534592"/>
            <a:chOff x="6379674" y="4947763"/>
            <a:chExt cx="1619477" cy="1505395"/>
          </a:xfrm>
        </p:grpSpPr>
        <p:pic>
          <p:nvPicPr>
            <p:cNvPr id="31" name="Picture 4" descr="C:\Users\bombosch\Annette_Dateien\MAPS_vis\ANT-XXIX_2\orca_pics_palaoa\blowhole_orca.jpg">
              <a:extLst>
                <a:ext uri="{FF2B5EF4-FFF2-40B4-BE49-F238E27FC236}">
                  <a16:creationId xmlns:a16="http://schemas.microsoft.com/office/drawing/2014/main" id="{A0573A7D-28C5-465D-B3D6-83ECC314C976}"/>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l="27653" t="31224" r="52976" b="41034"/>
            <a:stretch/>
          </p:blipFill>
          <p:spPr bwMode="auto">
            <a:xfrm>
              <a:off x="6379674" y="4947763"/>
              <a:ext cx="1619477" cy="15053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32" name="Textfeld 31">
              <a:extLst>
                <a:ext uri="{FF2B5EF4-FFF2-40B4-BE49-F238E27FC236}">
                  <a16:creationId xmlns:a16="http://schemas.microsoft.com/office/drawing/2014/main" id="{4C23FE42-435A-4A92-82F8-1E3C7E35D607}"/>
                </a:ext>
              </a:extLst>
            </p:cNvPr>
            <p:cNvSpPr txBox="1"/>
            <p:nvPr/>
          </p:nvSpPr>
          <p:spPr>
            <a:xfrm>
              <a:off x="6410411" y="6275633"/>
              <a:ext cx="1047344" cy="146822"/>
            </a:xfrm>
            <a:prstGeom prst="rect">
              <a:avLst/>
            </a:prstGeom>
            <a:noFill/>
          </p:spPr>
          <p:txBody>
            <a:bodyPr wrap="square" rtlCol="0">
              <a:spAutoFit/>
            </a:bodyPr>
            <a:lstStyle/>
            <a:p>
              <a:r>
                <a:rPr lang="en-NZ" sz="500" dirty="0">
                  <a:solidFill>
                    <a:schemeClr val="bg2"/>
                  </a:solidFill>
                </a:rPr>
                <a:t>© L. </a:t>
              </a:r>
              <a:r>
                <a:rPr lang="en-NZ" sz="500" dirty="0" err="1">
                  <a:solidFill>
                    <a:schemeClr val="bg2"/>
                  </a:solidFill>
                </a:rPr>
                <a:t>Lehnert</a:t>
              </a:r>
              <a:endParaRPr lang="en-NZ" sz="500" dirty="0">
                <a:solidFill>
                  <a:schemeClr val="bg2"/>
                </a:solidFill>
              </a:endParaRPr>
            </a:p>
          </p:txBody>
        </p:sp>
      </p:grpSp>
      <p:sp>
        <p:nvSpPr>
          <p:cNvPr id="33" name="Rechteck 32">
            <a:extLst>
              <a:ext uri="{FF2B5EF4-FFF2-40B4-BE49-F238E27FC236}">
                <a16:creationId xmlns:a16="http://schemas.microsoft.com/office/drawing/2014/main" id="{0467F6C4-5482-4BDB-84A7-781091738C8F}"/>
              </a:ext>
            </a:extLst>
          </p:cNvPr>
          <p:cNvSpPr/>
          <p:nvPr/>
        </p:nvSpPr>
        <p:spPr>
          <a:xfrm>
            <a:off x="726679" y="957284"/>
            <a:ext cx="1353255" cy="400110"/>
          </a:xfrm>
          <a:prstGeom prst="rect">
            <a:avLst/>
          </a:prstGeom>
        </p:spPr>
        <p:txBody>
          <a:bodyPr wrap="none">
            <a:spAutoFit/>
          </a:bodyPr>
          <a:lstStyle/>
          <a:p>
            <a:pPr algn="ctr"/>
            <a:r>
              <a:rPr lang="en-NZ" sz="2000" b="1" dirty="0" err="1"/>
              <a:t>Zahnwale</a:t>
            </a:r>
            <a:endParaRPr lang="en-NZ" sz="2000" b="1" dirty="0"/>
          </a:p>
        </p:txBody>
      </p:sp>
      <p:sp>
        <p:nvSpPr>
          <p:cNvPr id="34" name="Rechteck 33">
            <a:extLst>
              <a:ext uri="{FF2B5EF4-FFF2-40B4-BE49-F238E27FC236}">
                <a16:creationId xmlns:a16="http://schemas.microsoft.com/office/drawing/2014/main" id="{15EE2A90-FF34-4A62-84A1-5EE178B03CB1}"/>
              </a:ext>
            </a:extLst>
          </p:cNvPr>
          <p:cNvSpPr/>
          <p:nvPr/>
        </p:nvSpPr>
        <p:spPr>
          <a:xfrm>
            <a:off x="5107057" y="929221"/>
            <a:ext cx="1552027" cy="400110"/>
          </a:xfrm>
          <a:prstGeom prst="rect">
            <a:avLst/>
          </a:prstGeom>
        </p:spPr>
        <p:txBody>
          <a:bodyPr wrap="none">
            <a:spAutoFit/>
          </a:bodyPr>
          <a:lstStyle/>
          <a:p>
            <a:pPr algn="ctr"/>
            <a:r>
              <a:rPr lang="en-NZ" sz="2000" b="1" dirty="0" err="1"/>
              <a:t>Bartenwale</a:t>
            </a:r>
            <a:endParaRPr lang="en-NZ" sz="2000" b="1" dirty="0"/>
          </a:p>
        </p:txBody>
      </p:sp>
      <p:pic>
        <p:nvPicPr>
          <p:cNvPr id="35" name="Grafik 34">
            <a:extLst>
              <a:ext uri="{FF2B5EF4-FFF2-40B4-BE49-F238E27FC236}">
                <a16:creationId xmlns:a16="http://schemas.microsoft.com/office/drawing/2014/main" id="{20375CFD-8134-42AC-83BE-F83E53FCFA9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4376" b="29142"/>
          <a:stretch/>
        </p:blipFill>
        <p:spPr>
          <a:xfrm>
            <a:off x="6763935" y="1547693"/>
            <a:ext cx="1783622" cy="16886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6" name="Grafik 35">
            <a:extLst>
              <a:ext uri="{FF2B5EF4-FFF2-40B4-BE49-F238E27FC236}">
                <a16:creationId xmlns:a16="http://schemas.microsoft.com/office/drawing/2014/main" id="{F8E5AA4E-2571-4466-A54F-4874D7DEB0F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8537" t="5128" b="-1126"/>
          <a:stretch/>
        </p:blipFill>
        <p:spPr>
          <a:xfrm>
            <a:off x="364249" y="1642943"/>
            <a:ext cx="1694160" cy="15345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hteck 2">
            <a:extLst>
              <a:ext uri="{FF2B5EF4-FFF2-40B4-BE49-F238E27FC236}">
                <a16:creationId xmlns:a16="http://schemas.microsoft.com/office/drawing/2014/main" id="{B8F0E087-C9E6-411C-891B-7B65ACB92FE1}"/>
              </a:ext>
            </a:extLst>
          </p:cNvPr>
          <p:cNvSpPr/>
          <p:nvPr/>
        </p:nvSpPr>
        <p:spPr>
          <a:xfrm>
            <a:off x="670039" y="1905672"/>
            <a:ext cx="947695" cy="307777"/>
          </a:xfrm>
          <a:prstGeom prst="rect">
            <a:avLst/>
          </a:prstGeom>
        </p:spPr>
        <p:txBody>
          <a:bodyPr wrap="none">
            <a:spAutoFit/>
          </a:bodyPr>
          <a:lstStyle/>
          <a:p>
            <a:pPr marL="254250" lvl="1" indent="0">
              <a:buNone/>
            </a:pPr>
            <a:r>
              <a:rPr lang="en-NZ" sz="1400" dirty="0" err="1">
                <a:solidFill>
                  <a:schemeClr val="bg1"/>
                </a:solidFill>
              </a:rPr>
              <a:t>Zähne</a:t>
            </a:r>
            <a:endParaRPr lang="en-NZ" sz="1400" dirty="0">
              <a:solidFill>
                <a:schemeClr val="bg1"/>
              </a:solidFill>
            </a:endParaRPr>
          </a:p>
        </p:txBody>
      </p:sp>
      <p:sp>
        <p:nvSpPr>
          <p:cNvPr id="4" name="Rechteck 3">
            <a:extLst>
              <a:ext uri="{FF2B5EF4-FFF2-40B4-BE49-F238E27FC236}">
                <a16:creationId xmlns:a16="http://schemas.microsoft.com/office/drawing/2014/main" id="{BE7722F2-3B3B-4C82-802E-B54EC9F39838}"/>
              </a:ext>
            </a:extLst>
          </p:cNvPr>
          <p:cNvSpPr/>
          <p:nvPr/>
        </p:nvSpPr>
        <p:spPr>
          <a:xfrm>
            <a:off x="1923524" y="1699820"/>
            <a:ext cx="1268296" cy="307777"/>
          </a:xfrm>
          <a:prstGeom prst="rect">
            <a:avLst/>
          </a:prstGeom>
        </p:spPr>
        <p:txBody>
          <a:bodyPr wrap="none">
            <a:spAutoFit/>
          </a:bodyPr>
          <a:lstStyle/>
          <a:p>
            <a:pPr marL="254250" lvl="1" indent="0">
              <a:buNone/>
            </a:pPr>
            <a:r>
              <a:rPr lang="en-NZ" sz="1400" dirty="0">
                <a:solidFill>
                  <a:schemeClr val="bg1"/>
                </a:solidFill>
              </a:rPr>
              <a:t>1 </a:t>
            </a:r>
            <a:r>
              <a:rPr lang="en-NZ" sz="1400" dirty="0" err="1">
                <a:solidFill>
                  <a:schemeClr val="bg1"/>
                </a:solidFill>
              </a:rPr>
              <a:t>Blasloch</a:t>
            </a:r>
            <a:endParaRPr lang="en-NZ" sz="1400" dirty="0">
              <a:solidFill>
                <a:schemeClr val="bg1"/>
              </a:solidFill>
            </a:endParaRPr>
          </a:p>
        </p:txBody>
      </p:sp>
      <p:sp>
        <p:nvSpPr>
          <p:cNvPr id="5" name="Rechteck 4">
            <a:extLst>
              <a:ext uri="{FF2B5EF4-FFF2-40B4-BE49-F238E27FC236}">
                <a16:creationId xmlns:a16="http://schemas.microsoft.com/office/drawing/2014/main" id="{B7FE6258-1CC4-4ADE-BB7D-F83733758212}"/>
              </a:ext>
            </a:extLst>
          </p:cNvPr>
          <p:cNvSpPr/>
          <p:nvPr/>
        </p:nvSpPr>
        <p:spPr>
          <a:xfrm>
            <a:off x="5520918" y="1786058"/>
            <a:ext cx="968535" cy="307777"/>
          </a:xfrm>
          <a:prstGeom prst="rect">
            <a:avLst/>
          </a:prstGeom>
        </p:spPr>
        <p:txBody>
          <a:bodyPr wrap="none">
            <a:spAutoFit/>
          </a:bodyPr>
          <a:lstStyle/>
          <a:p>
            <a:pPr marL="254250" lvl="1" indent="0">
              <a:buNone/>
            </a:pPr>
            <a:r>
              <a:rPr lang="en-NZ" sz="1400" dirty="0" err="1">
                <a:solidFill>
                  <a:schemeClr val="bg1"/>
                </a:solidFill>
              </a:rPr>
              <a:t>Barten</a:t>
            </a:r>
            <a:endParaRPr lang="en-NZ" sz="1400" dirty="0">
              <a:solidFill>
                <a:schemeClr val="bg1"/>
              </a:solidFill>
            </a:endParaRPr>
          </a:p>
        </p:txBody>
      </p:sp>
      <p:sp>
        <p:nvSpPr>
          <p:cNvPr id="6" name="Rechteck 5">
            <a:extLst>
              <a:ext uri="{FF2B5EF4-FFF2-40B4-BE49-F238E27FC236}">
                <a16:creationId xmlns:a16="http://schemas.microsoft.com/office/drawing/2014/main" id="{A0193E02-E3D5-47F2-84DF-1D37BD117DCF}"/>
              </a:ext>
            </a:extLst>
          </p:cNvPr>
          <p:cNvSpPr/>
          <p:nvPr/>
        </p:nvSpPr>
        <p:spPr>
          <a:xfrm>
            <a:off x="6866903" y="2875128"/>
            <a:ext cx="1426994" cy="307777"/>
          </a:xfrm>
          <a:prstGeom prst="rect">
            <a:avLst/>
          </a:prstGeom>
        </p:spPr>
        <p:txBody>
          <a:bodyPr wrap="none">
            <a:spAutoFit/>
          </a:bodyPr>
          <a:lstStyle/>
          <a:p>
            <a:pPr marL="254250" lvl="1" indent="0">
              <a:buNone/>
            </a:pPr>
            <a:r>
              <a:rPr lang="en-NZ" sz="1400" dirty="0">
                <a:solidFill>
                  <a:schemeClr val="bg1"/>
                </a:solidFill>
              </a:rPr>
              <a:t>2 </a:t>
            </a:r>
            <a:r>
              <a:rPr lang="en-NZ" sz="1400" dirty="0" err="1">
                <a:solidFill>
                  <a:schemeClr val="bg1"/>
                </a:solidFill>
              </a:rPr>
              <a:t>Blaslöcher</a:t>
            </a:r>
            <a:endParaRPr lang="en-NZ" sz="1400" dirty="0">
              <a:solidFill>
                <a:schemeClr val="bg1"/>
              </a:solidFill>
            </a:endParaRPr>
          </a:p>
        </p:txBody>
      </p:sp>
      <p:sp>
        <p:nvSpPr>
          <p:cNvPr id="7" name="Rechteck 6">
            <a:extLst>
              <a:ext uri="{FF2B5EF4-FFF2-40B4-BE49-F238E27FC236}">
                <a16:creationId xmlns:a16="http://schemas.microsoft.com/office/drawing/2014/main" id="{8C9F4C2E-2275-49CA-B4A6-C8A35EEB9C1C}"/>
              </a:ext>
            </a:extLst>
          </p:cNvPr>
          <p:cNvSpPr/>
          <p:nvPr/>
        </p:nvSpPr>
        <p:spPr>
          <a:xfrm>
            <a:off x="2076052" y="964734"/>
            <a:ext cx="1941622" cy="369332"/>
          </a:xfrm>
          <a:prstGeom prst="rect">
            <a:avLst/>
          </a:prstGeom>
        </p:spPr>
        <p:txBody>
          <a:bodyPr wrap="none">
            <a:spAutoFit/>
          </a:bodyPr>
          <a:lstStyle/>
          <a:p>
            <a:r>
              <a:rPr lang="en-US" dirty="0"/>
              <a:t>(global 74 </a:t>
            </a:r>
            <a:r>
              <a:rPr lang="en-US" dirty="0" err="1"/>
              <a:t>Arten</a:t>
            </a:r>
            <a:r>
              <a:rPr lang="en-US" dirty="0"/>
              <a:t>) </a:t>
            </a:r>
            <a:endParaRPr lang="de-DE" dirty="0"/>
          </a:p>
        </p:txBody>
      </p:sp>
      <p:sp>
        <p:nvSpPr>
          <p:cNvPr id="8" name="Rechteck 7">
            <a:extLst>
              <a:ext uri="{FF2B5EF4-FFF2-40B4-BE49-F238E27FC236}">
                <a16:creationId xmlns:a16="http://schemas.microsoft.com/office/drawing/2014/main" id="{4054C1F0-C2D7-430B-8309-0CB68F42ED7D}"/>
              </a:ext>
            </a:extLst>
          </p:cNvPr>
          <p:cNvSpPr/>
          <p:nvPr/>
        </p:nvSpPr>
        <p:spPr>
          <a:xfrm>
            <a:off x="6690920" y="957517"/>
            <a:ext cx="1941622" cy="369332"/>
          </a:xfrm>
          <a:prstGeom prst="rect">
            <a:avLst/>
          </a:prstGeom>
        </p:spPr>
        <p:txBody>
          <a:bodyPr wrap="none">
            <a:spAutoFit/>
          </a:bodyPr>
          <a:lstStyle/>
          <a:p>
            <a:r>
              <a:rPr lang="en-US" dirty="0"/>
              <a:t>(global 15 </a:t>
            </a:r>
            <a:r>
              <a:rPr lang="en-US" dirty="0" err="1"/>
              <a:t>Arten</a:t>
            </a:r>
            <a:r>
              <a:rPr lang="en-US" dirty="0"/>
              <a:t>) </a:t>
            </a:r>
            <a:endParaRPr lang="de-DE" dirty="0"/>
          </a:p>
        </p:txBody>
      </p:sp>
      <p:pic>
        <p:nvPicPr>
          <p:cNvPr id="43" name="Grafik 42">
            <a:extLst>
              <a:ext uri="{FF2B5EF4-FFF2-40B4-BE49-F238E27FC236}">
                <a16:creationId xmlns:a16="http://schemas.microsoft.com/office/drawing/2014/main" id="{254E894C-9C4E-4256-9D08-EA21592D8526}"/>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b="8131"/>
          <a:stretch/>
        </p:blipFill>
        <p:spPr>
          <a:xfrm>
            <a:off x="6996801" y="4042124"/>
            <a:ext cx="2015569" cy="2021235"/>
          </a:xfrm>
          <a:prstGeom prst="rect">
            <a:avLst/>
          </a:prstGeom>
        </p:spPr>
      </p:pic>
      <p:pic>
        <p:nvPicPr>
          <p:cNvPr id="44" name="Grafik 43">
            <a:extLst>
              <a:ext uri="{FF2B5EF4-FFF2-40B4-BE49-F238E27FC236}">
                <a16:creationId xmlns:a16="http://schemas.microsoft.com/office/drawing/2014/main" id="{D83A61C9-AD13-4BBA-B1E8-8AC05112AAD2}"/>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b="10943"/>
          <a:stretch/>
        </p:blipFill>
        <p:spPr>
          <a:xfrm>
            <a:off x="2302219" y="4081605"/>
            <a:ext cx="2324281" cy="1981754"/>
          </a:xfrm>
          <a:prstGeom prst="rect">
            <a:avLst/>
          </a:prstGeom>
        </p:spPr>
      </p:pic>
      <p:sp>
        <p:nvSpPr>
          <p:cNvPr id="9" name="Rechteck 8">
            <a:extLst>
              <a:ext uri="{FF2B5EF4-FFF2-40B4-BE49-F238E27FC236}">
                <a16:creationId xmlns:a16="http://schemas.microsoft.com/office/drawing/2014/main" id="{1737C1DD-E2B2-4B27-A0E8-D907699DFEF1}"/>
              </a:ext>
            </a:extLst>
          </p:cNvPr>
          <p:cNvSpPr/>
          <p:nvPr/>
        </p:nvSpPr>
        <p:spPr>
          <a:xfrm>
            <a:off x="205235" y="4074155"/>
            <a:ext cx="2310647" cy="1815882"/>
          </a:xfrm>
          <a:prstGeom prst="rect">
            <a:avLst/>
          </a:prstGeom>
        </p:spPr>
        <p:txBody>
          <a:bodyPr wrap="square">
            <a:spAutoFit/>
          </a:bodyPr>
          <a:lstStyle/>
          <a:p>
            <a:pPr marL="90488" indent="-90488">
              <a:buFont typeface="Arial" panose="020B0604020202020204" pitchFamily="34" charset="0"/>
              <a:buChar char="•"/>
            </a:pPr>
            <a:r>
              <a:rPr lang="en-US" sz="1400" dirty="0" err="1"/>
              <a:t>Pottwal</a:t>
            </a:r>
            <a:r>
              <a:rPr lang="en-US" sz="1400" dirty="0"/>
              <a:t> </a:t>
            </a:r>
            <a:r>
              <a:rPr lang="en-US" sz="1400" dirty="0">
                <a:solidFill>
                  <a:schemeClr val="accent2">
                    <a:lumMod val="75000"/>
                  </a:schemeClr>
                </a:solidFill>
              </a:rPr>
              <a:t>(VU)</a:t>
            </a:r>
          </a:p>
          <a:p>
            <a:pPr marL="90488" indent="-90488">
              <a:buFont typeface="Arial" panose="020B0604020202020204" pitchFamily="34" charset="0"/>
              <a:buChar char="•"/>
            </a:pPr>
            <a:r>
              <a:rPr lang="en-US" sz="1400" dirty="0" err="1"/>
              <a:t>Schwertwal</a:t>
            </a:r>
            <a:r>
              <a:rPr lang="en-US" sz="1400" dirty="0"/>
              <a:t>  (DD)</a:t>
            </a:r>
          </a:p>
          <a:p>
            <a:pPr marL="90488" indent="-90488">
              <a:buFont typeface="Arial" panose="020B0604020202020204" pitchFamily="34" charset="0"/>
              <a:buChar char="•"/>
            </a:pPr>
            <a:r>
              <a:rPr lang="en-US" sz="1400" dirty="0" err="1"/>
              <a:t>Schnabelwale</a:t>
            </a:r>
            <a:r>
              <a:rPr lang="en-US" sz="1400" dirty="0"/>
              <a:t> (DD)</a:t>
            </a:r>
          </a:p>
          <a:p>
            <a:pPr marL="90488" indent="-90488">
              <a:buFont typeface="Arial" panose="020B0604020202020204" pitchFamily="34" charset="0"/>
              <a:buChar char="•"/>
            </a:pPr>
            <a:r>
              <a:rPr lang="en-US" sz="1400" dirty="0" err="1"/>
              <a:t>Grindwal</a:t>
            </a:r>
            <a:r>
              <a:rPr lang="en-US" sz="1400" dirty="0"/>
              <a:t> (DD)</a:t>
            </a:r>
          </a:p>
          <a:p>
            <a:pPr marL="90488" indent="-90488">
              <a:buFont typeface="Arial" panose="020B0604020202020204" pitchFamily="34" charset="0"/>
              <a:buChar char="•"/>
            </a:pPr>
            <a:r>
              <a:rPr lang="en-US" sz="1400" dirty="0" err="1"/>
              <a:t>Stundenglasdelfin</a:t>
            </a:r>
            <a:r>
              <a:rPr lang="en-US" sz="1400" dirty="0"/>
              <a:t> (LC)</a:t>
            </a:r>
          </a:p>
          <a:p>
            <a:pPr marL="90488" indent="-90488">
              <a:buFont typeface="Arial" panose="020B0604020202020204" pitchFamily="34" charset="0"/>
              <a:buChar char="•"/>
            </a:pPr>
            <a:r>
              <a:rPr lang="en-US" sz="1400" dirty="0" err="1">
                <a:solidFill>
                  <a:schemeClr val="bg1">
                    <a:lumMod val="50000"/>
                  </a:schemeClr>
                </a:solidFill>
              </a:rPr>
              <a:t>Commerson</a:t>
            </a:r>
            <a:r>
              <a:rPr lang="en-US" sz="1400" dirty="0">
                <a:solidFill>
                  <a:schemeClr val="bg1">
                    <a:lumMod val="50000"/>
                  </a:schemeClr>
                </a:solidFill>
              </a:rPr>
              <a:t> Delfin (DD)</a:t>
            </a:r>
          </a:p>
          <a:p>
            <a:pPr marL="90488" indent="-90488">
              <a:buFont typeface="Arial" panose="020B0604020202020204" pitchFamily="34" charset="0"/>
              <a:buChar char="•"/>
            </a:pPr>
            <a:r>
              <a:rPr lang="en-US" sz="1400" dirty="0" err="1">
                <a:solidFill>
                  <a:schemeClr val="bg1">
                    <a:lumMod val="50000"/>
                  </a:schemeClr>
                </a:solidFill>
              </a:rPr>
              <a:t>Brillentümmler</a:t>
            </a:r>
            <a:r>
              <a:rPr lang="en-US" sz="1400" dirty="0">
                <a:solidFill>
                  <a:schemeClr val="bg1">
                    <a:lumMod val="50000"/>
                  </a:schemeClr>
                </a:solidFill>
              </a:rPr>
              <a:t> (DD)</a:t>
            </a:r>
          </a:p>
          <a:p>
            <a:pPr marL="90488" indent="-90488">
              <a:buFont typeface="Arial" panose="020B0604020202020204" pitchFamily="34" charset="0"/>
              <a:buChar char="•"/>
            </a:pPr>
            <a:r>
              <a:rPr lang="en-US" sz="1400" dirty="0">
                <a:solidFill>
                  <a:schemeClr val="bg1">
                    <a:lumMod val="50000"/>
                  </a:schemeClr>
                </a:solidFill>
              </a:rPr>
              <a:t> ….</a:t>
            </a:r>
          </a:p>
        </p:txBody>
      </p:sp>
      <p:sp>
        <p:nvSpPr>
          <p:cNvPr id="11" name="Rechteck 10">
            <a:extLst>
              <a:ext uri="{FF2B5EF4-FFF2-40B4-BE49-F238E27FC236}">
                <a16:creationId xmlns:a16="http://schemas.microsoft.com/office/drawing/2014/main" id="{81A06B99-76DD-4B92-ACE4-4831C0A916DC}"/>
              </a:ext>
            </a:extLst>
          </p:cNvPr>
          <p:cNvSpPr/>
          <p:nvPr/>
        </p:nvSpPr>
        <p:spPr>
          <a:xfrm>
            <a:off x="4907742" y="4191709"/>
            <a:ext cx="2505430" cy="1815882"/>
          </a:xfrm>
          <a:prstGeom prst="rect">
            <a:avLst/>
          </a:prstGeom>
        </p:spPr>
        <p:txBody>
          <a:bodyPr wrap="square">
            <a:spAutoFit/>
          </a:bodyPr>
          <a:lstStyle/>
          <a:p>
            <a:pPr marL="90488" indent="-90488">
              <a:buFont typeface="Arial" panose="020B0604020202020204" pitchFamily="34" charset="0"/>
              <a:buChar char="•"/>
            </a:pPr>
            <a:r>
              <a:rPr lang="en-US" sz="1400" dirty="0"/>
              <a:t>Ant. </a:t>
            </a:r>
            <a:r>
              <a:rPr lang="en-US" sz="1400" dirty="0" err="1"/>
              <a:t>Blauwal</a:t>
            </a:r>
            <a:r>
              <a:rPr lang="en-US" sz="1400" dirty="0"/>
              <a:t> </a:t>
            </a:r>
            <a:r>
              <a:rPr lang="en-US" sz="1400" dirty="0">
                <a:solidFill>
                  <a:schemeClr val="accent2">
                    <a:lumMod val="75000"/>
                  </a:schemeClr>
                </a:solidFill>
              </a:rPr>
              <a:t>(CR)</a:t>
            </a:r>
          </a:p>
          <a:p>
            <a:pPr marL="90488" indent="-90488">
              <a:buFont typeface="Arial" panose="020B0604020202020204" pitchFamily="34" charset="0"/>
              <a:buChar char="•"/>
            </a:pPr>
            <a:r>
              <a:rPr lang="en-US" sz="1400" dirty="0" err="1">
                <a:solidFill>
                  <a:schemeClr val="tx1">
                    <a:lumMod val="50000"/>
                    <a:lumOff val="50000"/>
                  </a:schemeClr>
                </a:solidFill>
              </a:rPr>
              <a:t>Zwergblauwal</a:t>
            </a:r>
            <a:r>
              <a:rPr lang="en-US" sz="1400" dirty="0">
                <a:solidFill>
                  <a:schemeClr val="tx1">
                    <a:lumMod val="50000"/>
                    <a:lumOff val="50000"/>
                  </a:schemeClr>
                </a:solidFill>
              </a:rPr>
              <a:t> </a:t>
            </a:r>
            <a:r>
              <a:rPr lang="en-US" sz="1400" dirty="0"/>
              <a:t>(DD)</a:t>
            </a:r>
          </a:p>
          <a:p>
            <a:pPr marL="90488" indent="-90488">
              <a:buFont typeface="Arial" panose="020B0604020202020204" pitchFamily="34" charset="0"/>
              <a:buChar char="•"/>
            </a:pPr>
            <a:r>
              <a:rPr lang="en-US" sz="1400" dirty="0" err="1"/>
              <a:t>Finnwal</a:t>
            </a:r>
            <a:r>
              <a:rPr lang="en-US" sz="1400" dirty="0"/>
              <a:t> </a:t>
            </a:r>
            <a:r>
              <a:rPr lang="en-US" sz="1400" dirty="0">
                <a:solidFill>
                  <a:schemeClr val="accent2">
                    <a:lumMod val="75000"/>
                  </a:schemeClr>
                </a:solidFill>
              </a:rPr>
              <a:t>(VU)</a:t>
            </a:r>
          </a:p>
          <a:p>
            <a:pPr marL="90488" indent="-90488">
              <a:buFont typeface="Arial" panose="020B0604020202020204" pitchFamily="34" charset="0"/>
              <a:buChar char="•"/>
            </a:pPr>
            <a:r>
              <a:rPr lang="en-US" sz="1400" dirty="0" err="1"/>
              <a:t>Seiwal</a:t>
            </a:r>
            <a:r>
              <a:rPr lang="en-US" sz="1400" dirty="0"/>
              <a:t> </a:t>
            </a:r>
            <a:r>
              <a:rPr lang="en-US" sz="1400" dirty="0">
                <a:solidFill>
                  <a:schemeClr val="accent2">
                    <a:lumMod val="75000"/>
                  </a:schemeClr>
                </a:solidFill>
              </a:rPr>
              <a:t>(EN)</a:t>
            </a:r>
          </a:p>
          <a:p>
            <a:pPr marL="90488" indent="-90488">
              <a:buFont typeface="Arial" panose="020B0604020202020204" pitchFamily="34" charset="0"/>
              <a:buChar char="•"/>
            </a:pPr>
            <a:r>
              <a:rPr lang="en-US" sz="1400" dirty="0"/>
              <a:t>Ant. </a:t>
            </a:r>
            <a:r>
              <a:rPr lang="en-US" sz="1400" dirty="0" err="1"/>
              <a:t>Zwergwal</a:t>
            </a:r>
            <a:r>
              <a:rPr lang="en-US" sz="1400" dirty="0"/>
              <a:t> (NT)</a:t>
            </a:r>
          </a:p>
          <a:p>
            <a:pPr marL="90488" indent="-90488">
              <a:buFont typeface="Arial" panose="020B0604020202020204" pitchFamily="34" charset="0"/>
              <a:buChar char="•"/>
            </a:pPr>
            <a:r>
              <a:rPr lang="en-US" sz="1400" dirty="0">
                <a:solidFill>
                  <a:schemeClr val="tx1">
                    <a:lumMod val="50000"/>
                    <a:lumOff val="50000"/>
                  </a:schemeClr>
                </a:solidFill>
              </a:rPr>
              <a:t>Dwarf </a:t>
            </a:r>
            <a:r>
              <a:rPr lang="en-US" sz="1400" dirty="0" err="1">
                <a:solidFill>
                  <a:schemeClr val="tx1">
                    <a:lumMod val="50000"/>
                    <a:lumOff val="50000"/>
                  </a:schemeClr>
                </a:solidFill>
              </a:rPr>
              <a:t>minke</a:t>
            </a:r>
            <a:r>
              <a:rPr lang="en-US" sz="1400" dirty="0">
                <a:solidFill>
                  <a:schemeClr val="tx1">
                    <a:lumMod val="50000"/>
                    <a:lumOff val="50000"/>
                  </a:schemeClr>
                </a:solidFill>
              </a:rPr>
              <a:t> whale (LC)</a:t>
            </a:r>
          </a:p>
          <a:p>
            <a:pPr marL="90488" indent="-90488">
              <a:buFont typeface="Arial" panose="020B0604020202020204" pitchFamily="34" charset="0"/>
              <a:buChar char="•"/>
            </a:pPr>
            <a:r>
              <a:rPr lang="en-US" sz="1400" dirty="0" err="1"/>
              <a:t>Buckelwal</a:t>
            </a:r>
            <a:r>
              <a:rPr lang="en-US" sz="1400" dirty="0"/>
              <a:t> (LC)</a:t>
            </a:r>
          </a:p>
          <a:p>
            <a:pPr marL="90488" indent="-90488">
              <a:buFont typeface="Arial" panose="020B0604020202020204" pitchFamily="34" charset="0"/>
              <a:buChar char="•"/>
            </a:pPr>
            <a:r>
              <a:rPr lang="en-US" sz="1400" dirty="0" err="1">
                <a:solidFill>
                  <a:schemeClr val="tx1">
                    <a:lumMod val="50000"/>
                    <a:lumOff val="50000"/>
                  </a:schemeClr>
                </a:solidFill>
              </a:rPr>
              <a:t>Südkaper</a:t>
            </a:r>
            <a:r>
              <a:rPr lang="en-US" sz="1400" dirty="0">
                <a:solidFill>
                  <a:schemeClr val="tx1">
                    <a:lumMod val="50000"/>
                    <a:lumOff val="50000"/>
                  </a:schemeClr>
                </a:solidFill>
              </a:rPr>
              <a:t> (LC)</a:t>
            </a:r>
            <a:endParaRPr lang="de-DE" sz="1400" dirty="0"/>
          </a:p>
        </p:txBody>
      </p:sp>
      <p:pic>
        <p:nvPicPr>
          <p:cNvPr id="25" name="Grafik 24">
            <a:extLst>
              <a:ext uri="{FF2B5EF4-FFF2-40B4-BE49-F238E27FC236}">
                <a16:creationId xmlns:a16="http://schemas.microsoft.com/office/drawing/2014/main" id="{B6FC8DB6-39C2-4403-BA40-789B29C9672E}"/>
              </a:ext>
            </a:extLst>
          </p:cNvPr>
          <p:cNvPicPr>
            <a:picLocks noChangeAspect="1"/>
          </p:cNvPicPr>
          <p:nvPr/>
        </p:nvPicPr>
        <p:blipFill>
          <a:blip r:embed="rId10"/>
          <a:stretch>
            <a:fillRect/>
          </a:stretch>
        </p:blipFill>
        <p:spPr>
          <a:xfrm>
            <a:off x="5623147" y="205401"/>
            <a:ext cx="1130163" cy="565082"/>
          </a:xfrm>
          <a:prstGeom prst="rect">
            <a:avLst/>
          </a:prstGeom>
        </p:spPr>
      </p:pic>
      <p:sp>
        <p:nvSpPr>
          <p:cNvPr id="12" name="Rechteck 11">
            <a:extLst>
              <a:ext uri="{FF2B5EF4-FFF2-40B4-BE49-F238E27FC236}">
                <a16:creationId xmlns:a16="http://schemas.microsoft.com/office/drawing/2014/main" id="{5F6BAAD3-B8CD-4900-855C-F9D75A0EB8E5}"/>
              </a:ext>
            </a:extLst>
          </p:cNvPr>
          <p:cNvSpPr/>
          <p:nvPr/>
        </p:nvSpPr>
        <p:spPr>
          <a:xfrm>
            <a:off x="2449941" y="6295787"/>
            <a:ext cx="6562429" cy="369332"/>
          </a:xfrm>
          <a:prstGeom prst="rect">
            <a:avLst/>
          </a:prstGeom>
        </p:spPr>
        <p:txBody>
          <a:bodyPr wrap="square">
            <a:spAutoFit/>
          </a:bodyPr>
          <a:lstStyle/>
          <a:p>
            <a:r>
              <a:rPr lang="de-DE" dirty="0"/>
              <a:t>Vorkommen in antarktischen Gewässern </a:t>
            </a:r>
            <a:r>
              <a:rPr lang="de-DE" sz="1400" dirty="0"/>
              <a:t>(</a:t>
            </a:r>
            <a:r>
              <a:rPr lang="de-DE" sz="1200" dirty="0" err="1"/>
              <a:t>Ant</a:t>
            </a:r>
            <a:r>
              <a:rPr lang="de-DE" sz="1200" dirty="0"/>
              <a:t>. Konvergenz -&gt; </a:t>
            </a:r>
            <a:r>
              <a:rPr lang="de-DE" sz="1200" dirty="0" err="1"/>
              <a:t>Eisrand</a:t>
            </a:r>
            <a:r>
              <a:rPr lang="de-DE" sz="1200" dirty="0"/>
              <a:t>)</a:t>
            </a:r>
            <a:endParaRPr lang="de-DE" dirty="0"/>
          </a:p>
        </p:txBody>
      </p:sp>
      <p:sp>
        <p:nvSpPr>
          <p:cNvPr id="13" name="Pfeil: nach unten 12">
            <a:extLst>
              <a:ext uri="{FF2B5EF4-FFF2-40B4-BE49-F238E27FC236}">
                <a16:creationId xmlns:a16="http://schemas.microsoft.com/office/drawing/2014/main" id="{5B37F28B-2569-43D7-8FAD-3087F088FE17}"/>
              </a:ext>
            </a:extLst>
          </p:cNvPr>
          <p:cNvSpPr/>
          <p:nvPr/>
        </p:nvSpPr>
        <p:spPr>
          <a:xfrm>
            <a:off x="3522566" y="6009593"/>
            <a:ext cx="200025" cy="25616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7" name="Pfeil: nach unten 36">
            <a:extLst>
              <a:ext uri="{FF2B5EF4-FFF2-40B4-BE49-F238E27FC236}">
                <a16:creationId xmlns:a16="http://schemas.microsoft.com/office/drawing/2014/main" id="{EB8F700F-24D4-4439-8AB0-35EFB7A68A59}"/>
              </a:ext>
            </a:extLst>
          </p:cNvPr>
          <p:cNvSpPr/>
          <p:nvPr/>
        </p:nvSpPr>
        <p:spPr>
          <a:xfrm>
            <a:off x="7904572" y="6095390"/>
            <a:ext cx="200025" cy="25616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022431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3092583" y="217549"/>
            <a:ext cx="1967205" cy="369332"/>
          </a:xfrm>
          <a:prstGeom prst="rect">
            <a:avLst/>
          </a:prstGeom>
        </p:spPr>
        <p:txBody>
          <a:bodyPr wrap="none">
            <a:spAutoFit/>
          </a:bodyPr>
          <a:lstStyle/>
          <a:p>
            <a:r>
              <a:rPr lang="en-US" b="1" dirty="0"/>
              <a:t>Marine </a:t>
            </a:r>
            <a:r>
              <a:rPr lang="en-US" b="1" dirty="0" err="1"/>
              <a:t>Säuger</a:t>
            </a:r>
            <a:r>
              <a:rPr lang="en-US" b="1" dirty="0"/>
              <a:t> 1</a:t>
            </a:r>
            <a:endParaRPr lang="de-DE" b="1" dirty="0"/>
          </a:p>
        </p:txBody>
      </p:sp>
      <p:grpSp>
        <p:nvGrpSpPr>
          <p:cNvPr id="60" name="Gruppieren 46">
            <a:extLst>
              <a:ext uri="{FF2B5EF4-FFF2-40B4-BE49-F238E27FC236}">
                <a16:creationId xmlns:a16="http://schemas.microsoft.com/office/drawing/2014/main" id="{319BED77-1292-457D-9438-A18A169ADF23}"/>
              </a:ext>
            </a:extLst>
          </p:cNvPr>
          <p:cNvGrpSpPr/>
          <p:nvPr/>
        </p:nvGrpSpPr>
        <p:grpSpPr>
          <a:xfrm>
            <a:off x="136465" y="3726063"/>
            <a:ext cx="7123340" cy="1416736"/>
            <a:chOff x="-180528" y="4581128"/>
            <a:chExt cx="9026114" cy="1587487"/>
          </a:xfrm>
        </p:grpSpPr>
        <p:pic>
          <p:nvPicPr>
            <p:cNvPr id="61" name="Picture 2" descr="C:\Users\iopzeela\CONFERENCES &amp; VISITS\ECUA 2012\Talk\Acoustic presence\aural1.png">
              <a:extLst>
                <a:ext uri="{FF2B5EF4-FFF2-40B4-BE49-F238E27FC236}">
                  <a16:creationId xmlns:a16="http://schemas.microsoft.com/office/drawing/2014/main" id="{3805F981-C473-4529-BECA-216F90ABDE4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03890" y="4581128"/>
              <a:ext cx="8741696" cy="1587487"/>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C:\Users\iopzeela\CONFERENCES &amp; VISITS\ECUA 2012\Talk\Acoustic presence\aural1.png">
              <a:extLst>
                <a:ext uri="{FF2B5EF4-FFF2-40B4-BE49-F238E27FC236}">
                  <a16:creationId xmlns:a16="http://schemas.microsoft.com/office/drawing/2014/main" id="{C1D0BEF0-3881-4E96-8C8A-E5F61EB3F5A5}"/>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47"/>
            <a:stretch/>
          </p:blipFill>
          <p:spPr bwMode="auto">
            <a:xfrm>
              <a:off x="-180528" y="4581128"/>
              <a:ext cx="279973" cy="15589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3" name="Gruppieren 62">
            <a:extLst>
              <a:ext uri="{FF2B5EF4-FFF2-40B4-BE49-F238E27FC236}">
                <a16:creationId xmlns:a16="http://schemas.microsoft.com/office/drawing/2014/main" id="{D9553132-9E5C-4549-9C67-8789F53E4843}"/>
              </a:ext>
            </a:extLst>
          </p:cNvPr>
          <p:cNvGrpSpPr/>
          <p:nvPr/>
        </p:nvGrpSpPr>
        <p:grpSpPr>
          <a:xfrm>
            <a:off x="2196800" y="2000560"/>
            <a:ext cx="1601092" cy="1498086"/>
            <a:chOff x="4860032" y="908720"/>
            <a:chExt cx="4014469" cy="3527872"/>
          </a:xfrm>
        </p:grpSpPr>
        <p:pic>
          <p:nvPicPr>
            <p:cNvPr id="64" name="Picture 2">
              <a:extLst>
                <a:ext uri="{FF2B5EF4-FFF2-40B4-BE49-F238E27FC236}">
                  <a16:creationId xmlns:a16="http://schemas.microsoft.com/office/drawing/2014/main" id="{6150B69B-4E5E-4E62-8345-6C10C060239D}"/>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9809" r="16360"/>
            <a:stretch/>
          </p:blipFill>
          <p:spPr bwMode="auto">
            <a:xfrm>
              <a:off x="4860032" y="908720"/>
              <a:ext cx="4014469" cy="3527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Textfeld 64">
              <a:extLst>
                <a:ext uri="{FF2B5EF4-FFF2-40B4-BE49-F238E27FC236}">
                  <a16:creationId xmlns:a16="http://schemas.microsoft.com/office/drawing/2014/main" id="{C05187AA-3721-4B48-95FA-9D5E6FBF289A}"/>
                </a:ext>
              </a:extLst>
            </p:cNvPr>
            <p:cNvSpPr txBox="1"/>
            <p:nvPr/>
          </p:nvSpPr>
          <p:spPr>
            <a:xfrm>
              <a:off x="4860032" y="3894652"/>
              <a:ext cx="2379192" cy="439433"/>
            </a:xfrm>
            <a:prstGeom prst="rect">
              <a:avLst/>
            </a:prstGeom>
            <a:noFill/>
          </p:spPr>
          <p:txBody>
            <a:bodyPr wrap="none" rtlCol="0">
              <a:spAutoFit/>
            </a:bodyPr>
            <a:lstStyle/>
            <a:p>
              <a:r>
                <a:rPr lang="en-US" sz="1600" dirty="0" err="1"/>
                <a:t>Wintersichtungen</a:t>
              </a:r>
              <a:endParaRPr lang="en-US" sz="1600" dirty="0"/>
            </a:p>
          </p:txBody>
        </p:sp>
      </p:grpSp>
      <p:grpSp>
        <p:nvGrpSpPr>
          <p:cNvPr id="66" name="Gruppieren 65">
            <a:extLst>
              <a:ext uri="{FF2B5EF4-FFF2-40B4-BE49-F238E27FC236}">
                <a16:creationId xmlns:a16="http://schemas.microsoft.com/office/drawing/2014/main" id="{F3A3A8F5-BFD4-4B98-BFBE-18A16B7443F7}"/>
              </a:ext>
            </a:extLst>
          </p:cNvPr>
          <p:cNvGrpSpPr/>
          <p:nvPr/>
        </p:nvGrpSpPr>
        <p:grpSpPr>
          <a:xfrm>
            <a:off x="242784" y="1993472"/>
            <a:ext cx="1614493" cy="1505174"/>
            <a:chOff x="291118" y="883608"/>
            <a:chExt cx="4011851" cy="3496308"/>
          </a:xfrm>
        </p:grpSpPr>
        <p:pic>
          <p:nvPicPr>
            <p:cNvPr id="67" name="Picture 3">
              <a:extLst>
                <a:ext uri="{FF2B5EF4-FFF2-40B4-BE49-F238E27FC236}">
                  <a16:creationId xmlns:a16="http://schemas.microsoft.com/office/drawing/2014/main" id="{48210EA4-1B89-4843-A13E-F6732B296BB4}"/>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695" r="16111"/>
            <a:stretch/>
          </p:blipFill>
          <p:spPr bwMode="auto">
            <a:xfrm>
              <a:off x="324418" y="883608"/>
              <a:ext cx="3978551" cy="349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Textfeld 67">
              <a:extLst>
                <a:ext uri="{FF2B5EF4-FFF2-40B4-BE49-F238E27FC236}">
                  <a16:creationId xmlns:a16="http://schemas.microsoft.com/office/drawing/2014/main" id="{806C8C8E-EF43-4997-AC9B-30275887B118}"/>
                </a:ext>
              </a:extLst>
            </p:cNvPr>
            <p:cNvSpPr txBox="1"/>
            <p:nvPr/>
          </p:nvSpPr>
          <p:spPr>
            <a:xfrm>
              <a:off x="291118" y="3833970"/>
              <a:ext cx="2677920" cy="456618"/>
            </a:xfrm>
            <a:prstGeom prst="rect">
              <a:avLst/>
            </a:prstGeom>
            <a:noFill/>
          </p:spPr>
          <p:txBody>
            <a:bodyPr wrap="none" rtlCol="0">
              <a:spAutoFit/>
            </a:bodyPr>
            <a:lstStyle/>
            <a:p>
              <a:r>
                <a:rPr lang="en-US" sz="1600" dirty="0" err="1"/>
                <a:t>Sommersichtungen</a:t>
              </a:r>
              <a:endParaRPr lang="en-US" sz="1600" dirty="0"/>
            </a:p>
          </p:txBody>
        </p:sp>
      </p:grpSp>
      <p:pic>
        <p:nvPicPr>
          <p:cNvPr id="12" name="Grafik 11">
            <a:extLst>
              <a:ext uri="{FF2B5EF4-FFF2-40B4-BE49-F238E27FC236}">
                <a16:creationId xmlns:a16="http://schemas.microsoft.com/office/drawing/2014/main" id="{F021DA61-BC24-4F26-95A9-E516F6D25B61}"/>
              </a:ext>
            </a:extLst>
          </p:cNvPr>
          <p:cNvPicPr>
            <a:picLocks noChangeAspect="1"/>
          </p:cNvPicPr>
          <p:nvPr/>
        </p:nvPicPr>
        <p:blipFill>
          <a:blip r:embed="rId9"/>
          <a:stretch>
            <a:fillRect/>
          </a:stretch>
        </p:blipFill>
        <p:spPr>
          <a:xfrm>
            <a:off x="7556652" y="3715644"/>
            <a:ext cx="1314450" cy="1276350"/>
          </a:xfrm>
          <a:prstGeom prst="rect">
            <a:avLst/>
          </a:prstGeom>
        </p:spPr>
      </p:pic>
      <p:pic>
        <p:nvPicPr>
          <p:cNvPr id="69" name="Picture 5">
            <a:extLst>
              <a:ext uri="{FF2B5EF4-FFF2-40B4-BE49-F238E27FC236}">
                <a16:creationId xmlns:a16="http://schemas.microsoft.com/office/drawing/2014/main" id="{0BE5A79C-D2F6-4036-9995-E310A53AEBDA}"/>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7517173" y="1208741"/>
            <a:ext cx="933159" cy="2253594"/>
          </a:xfrm>
          <a:prstGeom prst="roundRect">
            <a:avLst>
              <a:gd name="adj" fmla="val 16667"/>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0" name="Picture 3">
            <a:extLst>
              <a:ext uri="{FF2B5EF4-FFF2-40B4-BE49-F238E27FC236}">
                <a16:creationId xmlns:a16="http://schemas.microsoft.com/office/drawing/2014/main" id="{DB12F031-5695-484A-9C3A-B63B80D25331}"/>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21693" r="19157"/>
          <a:stretch/>
        </p:blipFill>
        <p:spPr>
          <a:xfrm>
            <a:off x="4092758" y="930656"/>
            <a:ext cx="3016702" cy="2782152"/>
          </a:xfrm>
          <a:prstGeom prst="rect">
            <a:avLst/>
          </a:prstGeom>
        </p:spPr>
      </p:pic>
      <p:pic>
        <p:nvPicPr>
          <p:cNvPr id="75" name="Picture 15" descr="blue_whale">
            <a:extLst>
              <a:ext uri="{FF2B5EF4-FFF2-40B4-BE49-F238E27FC236}">
                <a16:creationId xmlns:a16="http://schemas.microsoft.com/office/drawing/2014/main" id="{D5733154-E78C-4CFF-B438-9FFC01F21388}"/>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t="23088" r="20689" b="14474"/>
          <a:stretch>
            <a:fillRect/>
          </a:stretch>
        </p:blipFill>
        <p:spPr bwMode="auto">
          <a:xfrm>
            <a:off x="323528" y="1213781"/>
            <a:ext cx="1368425" cy="706437"/>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sp>
        <p:nvSpPr>
          <p:cNvPr id="76" name="Text Box 24">
            <a:extLst>
              <a:ext uri="{FF2B5EF4-FFF2-40B4-BE49-F238E27FC236}">
                <a16:creationId xmlns:a16="http://schemas.microsoft.com/office/drawing/2014/main" id="{483646A6-F7EB-42C3-91A4-DC5A46C98CE4}"/>
              </a:ext>
            </a:extLst>
          </p:cNvPr>
          <p:cNvSpPr txBox="1">
            <a:spLocks noChangeArrowheads="1"/>
          </p:cNvSpPr>
          <p:nvPr/>
        </p:nvSpPr>
        <p:spPr bwMode="auto">
          <a:xfrm>
            <a:off x="1043608" y="820353"/>
            <a:ext cx="2117759"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i="1">
                <a:solidFill>
                  <a:schemeClr val="bg1"/>
                </a:solidFill>
                <a:latin typeface="Arial" charset="0"/>
                <a:ea typeface="ＭＳ Ｐゴシック" charset="0"/>
                <a:cs typeface="ＭＳ Ｐゴシック" charset="0"/>
              </a:defRPr>
            </a:lvl1pPr>
            <a:lvl2pPr marL="742950" indent="-285750" eaLnBrk="0" hangingPunct="0">
              <a:defRPr sz="1200" i="1">
                <a:solidFill>
                  <a:schemeClr val="bg1"/>
                </a:solidFill>
                <a:latin typeface="Arial" charset="0"/>
                <a:ea typeface="ＭＳ Ｐゴシック" charset="0"/>
              </a:defRPr>
            </a:lvl2pPr>
            <a:lvl3pPr marL="1143000" indent="-228600" eaLnBrk="0" hangingPunct="0">
              <a:defRPr sz="1200" i="1">
                <a:solidFill>
                  <a:schemeClr val="bg1"/>
                </a:solidFill>
                <a:latin typeface="Arial" charset="0"/>
                <a:ea typeface="ＭＳ Ｐゴシック" charset="0"/>
              </a:defRPr>
            </a:lvl3pPr>
            <a:lvl4pPr marL="1600200" indent="-228600" eaLnBrk="0" hangingPunct="0">
              <a:defRPr sz="1200" i="1">
                <a:solidFill>
                  <a:schemeClr val="bg1"/>
                </a:solidFill>
                <a:latin typeface="Arial" charset="0"/>
                <a:ea typeface="ＭＳ Ｐゴシック" charset="0"/>
              </a:defRPr>
            </a:lvl4pPr>
            <a:lvl5pPr marL="2057400" indent="-228600" eaLnBrk="0" hangingPunct="0">
              <a:defRPr sz="1200" i="1">
                <a:solidFill>
                  <a:schemeClr val="bg1"/>
                </a:solidFill>
                <a:latin typeface="Arial" charset="0"/>
                <a:ea typeface="ＭＳ Ｐゴシック" charset="0"/>
              </a:defRPr>
            </a:lvl5pPr>
            <a:lvl6pPr marL="2514600" indent="-228600" eaLnBrk="0" fontAlgn="base" hangingPunct="0">
              <a:spcBef>
                <a:spcPct val="0"/>
              </a:spcBef>
              <a:spcAft>
                <a:spcPct val="0"/>
              </a:spcAft>
              <a:defRPr sz="1200" i="1">
                <a:solidFill>
                  <a:schemeClr val="bg1"/>
                </a:solidFill>
                <a:latin typeface="Arial" charset="0"/>
                <a:ea typeface="ＭＳ Ｐゴシック" charset="0"/>
              </a:defRPr>
            </a:lvl6pPr>
            <a:lvl7pPr marL="2971800" indent="-228600" eaLnBrk="0" fontAlgn="base" hangingPunct="0">
              <a:spcBef>
                <a:spcPct val="0"/>
              </a:spcBef>
              <a:spcAft>
                <a:spcPct val="0"/>
              </a:spcAft>
              <a:defRPr sz="1200" i="1">
                <a:solidFill>
                  <a:schemeClr val="bg1"/>
                </a:solidFill>
                <a:latin typeface="Arial" charset="0"/>
                <a:ea typeface="ＭＳ Ｐゴシック" charset="0"/>
              </a:defRPr>
            </a:lvl7pPr>
            <a:lvl8pPr marL="3429000" indent="-228600" eaLnBrk="0" fontAlgn="base" hangingPunct="0">
              <a:spcBef>
                <a:spcPct val="0"/>
              </a:spcBef>
              <a:spcAft>
                <a:spcPct val="0"/>
              </a:spcAft>
              <a:defRPr sz="1200" i="1">
                <a:solidFill>
                  <a:schemeClr val="bg1"/>
                </a:solidFill>
                <a:latin typeface="Arial" charset="0"/>
                <a:ea typeface="ＭＳ Ｐゴシック" charset="0"/>
              </a:defRPr>
            </a:lvl8pPr>
            <a:lvl9pPr marL="3886200" indent="-228600" eaLnBrk="0" fontAlgn="base" hangingPunct="0">
              <a:spcBef>
                <a:spcPct val="0"/>
              </a:spcBef>
              <a:spcAft>
                <a:spcPct val="0"/>
              </a:spcAft>
              <a:defRPr sz="1200" i="1">
                <a:solidFill>
                  <a:schemeClr val="bg1"/>
                </a:solidFill>
                <a:latin typeface="Arial" charset="0"/>
                <a:ea typeface="ＭＳ Ｐゴシック" charset="0"/>
              </a:defRPr>
            </a:lvl9pPr>
          </a:lstStyle>
          <a:p>
            <a:pPr eaLnBrk="1" hangingPunct="1"/>
            <a:r>
              <a:rPr lang="en-US" sz="1400" b="1" dirty="0" err="1">
                <a:solidFill>
                  <a:schemeClr val="tx1"/>
                </a:solidFill>
                <a:latin typeface="Arial Rounded MT Bold"/>
                <a:cs typeface="Arial Rounded MT Bold"/>
              </a:rPr>
              <a:t>Antarktischer</a:t>
            </a:r>
            <a:r>
              <a:rPr lang="en-US" sz="1400" b="1" dirty="0">
                <a:solidFill>
                  <a:schemeClr val="tx1"/>
                </a:solidFill>
                <a:latin typeface="Arial Rounded MT Bold"/>
                <a:cs typeface="Arial Rounded MT Bold"/>
              </a:rPr>
              <a:t> </a:t>
            </a:r>
            <a:r>
              <a:rPr lang="en-US" sz="1400" b="1" dirty="0" err="1">
                <a:solidFill>
                  <a:schemeClr val="tx1"/>
                </a:solidFill>
                <a:latin typeface="Arial Rounded MT Bold"/>
                <a:cs typeface="Arial Rounded MT Bold"/>
              </a:rPr>
              <a:t>Blauwal</a:t>
            </a:r>
            <a:endParaRPr lang="en-US" sz="1400" b="1" dirty="0">
              <a:solidFill>
                <a:schemeClr val="tx1"/>
              </a:solidFill>
              <a:latin typeface="Arial Rounded MT Bold"/>
              <a:cs typeface="Arial Rounded MT Bold"/>
            </a:endParaRPr>
          </a:p>
        </p:txBody>
      </p:sp>
      <p:pic>
        <p:nvPicPr>
          <p:cNvPr id="78" name="Picture 55" descr="ABW_Sequence_SV1011_20130131.jpg">
            <a:extLst>
              <a:ext uri="{FF2B5EF4-FFF2-40B4-BE49-F238E27FC236}">
                <a16:creationId xmlns:a16="http://schemas.microsoft.com/office/drawing/2014/main" id="{4F178472-E220-4A65-9D31-840536745053}"/>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t="13624" r="16193" b="7583"/>
          <a:stretch/>
        </p:blipFill>
        <p:spPr>
          <a:xfrm>
            <a:off x="1762199" y="1213780"/>
            <a:ext cx="2017713" cy="706438"/>
          </a:xfrm>
          <a:prstGeom prst="rect">
            <a:avLst/>
          </a:prstGeom>
        </p:spPr>
      </p:pic>
      <p:pic>
        <p:nvPicPr>
          <p:cNvPr id="79" name="Antarctic Blue Whale_3 Oktaven hoeher">
            <a:hlinkClick r:id="" action="ppaction://media"/>
            <a:extLst>
              <a:ext uri="{FF2B5EF4-FFF2-40B4-BE49-F238E27FC236}">
                <a16:creationId xmlns:a16="http://schemas.microsoft.com/office/drawing/2014/main" id="{7BBF961D-A21E-4FF1-B337-068407C3151B}"/>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779912" y="1774120"/>
            <a:ext cx="487363" cy="487363"/>
          </a:xfrm>
          <a:prstGeom prst="rect">
            <a:avLst/>
          </a:prstGeom>
        </p:spPr>
      </p:pic>
      <p:pic>
        <p:nvPicPr>
          <p:cNvPr id="13" name="Grafik 12">
            <a:extLst>
              <a:ext uri="{FF2B5EF4-FFF2-40B4-BE49-F238E27FC236}">
                <a16:creationId xmlns:a16="http://schemas.microsoft.com/office/drawing/2014/main" id="{D1923ED4-881C-4DC9-A3E6-42D68CA217CB}"/>
              </a:ext>
            </a:extLst>
          </p:cNvPr>
          <p:cNvPicPr>
            <a:picLocks noChangeAspect="1"/>
          </p:cNvPicPr>
          <p:nvPr/>
        </p:nvPicPr>
        <p:blipFill>
          <a:blip r:embed="rId15"/>
          <a:stretch>
            <a:fillRect/>
          </a:stretch>
        </p:blipFill>
        <p:spPr>
          <a:xfrm>
            <a:off x="242784" y="3653497"/>
            <a:ext cx="7118136" cy="1696707"/>
          </a:xfrm>
          <a:prstGeom prst="rect">
            <a:avLst/>
          </a:prstGeom>
        </p:spPr>
      </p:pic>
      <p:pic>
        <p:nvPicPr>
          <p:cNvPr id="2" name="Grafik 1">
            <a:extLst>
              <a:ext uri="{FF2B5EF4-FFF2-40B4-BE49-F238E27FC236}">
                <a16:creationId xmlns:a16="http://schemas.microsoft.com/office/drawing/2014/main" id="{9A4F05CD-E6CE-4BAF-8A44-B1DA941EA768}"/>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42784" y="5383228"/>
            <a:ext cx="8628318" cy="1440521"/>
          </a:xfrm>
          <a:prstGeom prst="rect">
            <a:avLst/>
          </a:prstGeom>
        </p:spPr>
      </p:pic>
      <p:sp>
        <p:nvSpPr>
          <p:cNvPr id="26" name="Rechteck 25">
            <a:extLst>
              <a:ext uri="{FF2B5EF4-FFF2-40B4-BE49-F238E27FC236}">
                <a16:creationId xmlns:a16="http://schemas.microsoft.com/office/drawing/2014/main" id="{D49B72F5-A80C-4DF1-BD7B-1A7BAD912FED}"/>
              </a:ext>
            </a:extLst>
          </p:cNvPr>
          <p:cNvSpPr/>
          <p:nvPr/>
        </p:nvSpPr>
        <p:spPr>
          <a:xfrm>
            <a:off x="3615859" y="2172660"/>
            <a:ext cx="1043111" cy="523220"/>
          </a:xfrm>
          <a:prstGeom prst="rect">
            <a:avLst/>
          </a:prstGeom>
        </p:spPr>
        <p:txBody>
          <a:bodyPr wrap="square">
            <a:spAutoFit/>
          </a:bodyPr>
          <a:lstStyle/>
          <a:p>
            <a:r>
              <a:rPr lang="en-US" sz="1400" b="1" dirty="0" err="1">
                <a:solidFill>
                  <a:srgbClr val="FF0000"/>
                </a:solidFill>
              </a:rPr>
              <a:t>bitte</a:t>
            </a:r>
            <a:r>
              <a:rPr lang="en-US" sz="1400" b="1" dirty="0">
                <a:solidFill>
                  <a:srgbClr val="FF0000"/>
                </a:solidFill>
              </a:rPr>
              <a:t> </a:t>
            </a:r>
            <a:r>
              <a:rPr lang="en-US" sz="1400" b="1" dirty="0" err="1">
                <a:solidFill>
                  <a:srgbClr val="FF0000"/>
                </a:solidFill>
              </a:rPr>
              <a:t>hier</a:t>
            </a:r>
            <a:r>
              <a:rPr lang="en-US" sz="1400" b="1" dirty="0">
                <a:solidFill>
                  <a:srgbClr val="FF0000"/>
                </a:solidFill>
              </a:rPr>
              <a:t> </a:t>
            </a:r>
            <a:r>
              <a:rPr lang="en-US" sz="1400" b="1" dirty="0" err="1">
                <a:solidFill>
                  <a:srgbClr val="FF0000"/>
                </a:solidFill>
              </a:rPr>
              <a:t>klicken</a:t>
            </a:r>
            <a:endParaRPr lang="de-DE" sz="1400" b="1" dirty="0">
              <a:solidFill>
                <a:srgbClr val="FF0000"/>
              </a:solidFill>
            </a:endParaRPr>
          </a:p>
        </p:txBody>
      </p:sp>
      <p:pic>
        <p:nvPicPr>
          <p:cNvPr id="23" name="Grafik 22">
            <a:extLst>
              <a:ext uri="{FF2B5EF4-FFF2-40B4-BE49-F238E27FC236}">
                <a16:creationId xmlns:a16="http://schemas.microsoft.com/office/drawing/2014/main" id="{258013F5-540E-443F-8409-56C08094DD00}"/>
              </a:ext>
            </a:extLst>
          </p:cNvPr>
          <p:cNvPicPr>
            <a:picLocks noChangeAspect="1"/>
          </p:cNvPicPr>
          <p:nvPr/>
        </p:nvPicPr>
        <p:blipFill>
          <a:blip r:embed="rId17"/>
          <a:stretch>
            <a:fillRect/>
          </a:stretch>
        </p:blipFill>
        <p:spPr>
          <a:xfrm>
            <a:off x="5623147" y="205401"/>
            <a:ext cx="1130163" cy="565082"/>
          </a:xfrm>
          <a:prstGeom prst="rect">
            <a:avLst/>
          </a:prstGeom>
        </p:spPr>
      </p:pic>
    </p:spTree>
    <p:extLst>
      <p:ext uri="{BB962C8B-B14F-4D97-AF65-F5344CB8AC3E}">
        <p14:creationId xmlns:p14="http://schemas.microsoft.com/office/powerpoint/2010/main" val="335520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9"/>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1935" fill="hold"/>
                                        <p:tgtEl>
                                          <p:spTgt spid="79"/>
                                        </p:tgtEl>
                                      </p:cBhvr>
                                    </p:cmd>
                                  </p:childTnLst>
                                </p:cTn>
                              </p:par>
                            </p:childTnLst>
                          </p:cTn>
                        </p:par>
                      </p:childTnLst>
                    </p:cTn>
                  </p:par>
                </p:childTnLst>
              </p:cTn>
              <p:nextCondLst>
                <p:cond evt="onClick" delay="0">
                  <p:tgtEl>
                    <p:spTgt spid="79"/>
                  </p:tgtEl>
                </p:cond>
              </p:nextCondLst>
            </p:seq>
            <p:audio>
              <p:cMediaNode vol="100000">
                <p:cTn id="12" fill="hold" display="0">
                  <p:stCondLst>
                    <p:cond delay="indefinite"/>
                  </p:stCondLst>
                  <p:endCondLst>
                    <p:cond evt="onStopAudio" delay="0">
                      <p:tgtEl>
                        <p:sldTgt/>
                      </p:tgtEl>
                    </p:cond>
                  </p:endCondLst>
                </p:cTn>
                <p:tgtEl>
                  <p:spTgt spid="79"/>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4" name="Grafik 13">
            <a:extLst>
              <a:ext uri="{FF2B5EF4-FFF2-40B4-BE49-F238E27FC236}">
                <a16:creationId xmlns:a16="http://schemas.microsoft.com/office/drawing/2014/main" id="{0F4BB18B-0D50-4C1D-90CA-A05CC04DA5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59313" y="3688540"/>
            <a:ext cx="4893013" cy="2065182"/>
          </a:xfrm>
          <a:prstGeom prst="rect">
            <a:avLst/>
          </a:prstGeom>
        </p:spPr>
      </p:pic>
      <p:pic>
        <p:nvPicPr>
          <p:cNvPr id="11" name="Grafik 10">
            <a:extLst>
              <a:ext uri="{FF2B5EF4-FFF2-40B4-BE49-F238E27FC236}">
                <a16:creationId xmlns:a16="http://schemas.microsoft.com/office/drawing/2014/main" id="{5D47F4BE-3372-4684-906A-83CD79F9BA4F}"/>
              </a:ext>
            </a:extLst>
          </p:cNvPr>
          <p:cNvPicPr>
            <a:picLocks noChangeAspect="1"/>
          </p:cNvPicPr>
          <p:nvPr/>
        </p:nvPicPr>
        <p:blipFill>
          <a:blip r:embed="rId4"/>
          <a:stretch>
            <a:fillRect/>
          </a:stretch>
        </p:blipFill>
        <p:spPr>
          <a:xfrm>
            <a:off x="6909022" y="708224"/>
            <a:ext cx="1130163" cy="565082"/>
          </a:xfrm>
          <a:prstGeom prst="rect">
            <a:avLst/>
          </a:prstGeom>
        </p:spPr>
      </p:pic>
    </p:spTree>
    <p:extLst>
      <p:ext uri="{BB962C8B-B14F-4D97-AF65-F5344CB8AC3E}">
        <p14:creationId xmlns:p14="http://schemas.microsoft.com/office/powerpoint/2010/main" val="33382606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1954381" cy="369332"/>
          </a:xfrm>
          <a:prstGeom prst="rect">
            <a:avLst/>
          </a:prstGeom>
        </p:spPr>
        <p:txBody>
          <a:bodyPr wrap="none">
            <a:spAutoFit/>
          </a:bodyPr>
          <a:lstStyle/>
          <a:p>
            <a:r>
              <a:rPr lang="en-US" b="1" dirty="0"/>
              <a:t>Marine </a:t>
            </a:r>
            <a:r>
              <a:rPr lang="en-US" b="1" dirty="0" err="1"/>
              <a:t>Säuger</a:t>
            </a:r>
            <a:r>
              <a:rPr lang="en-US" b="1" dirty="0"/>
              <a:t> 2</a:t>
            </a:r>
            <a:endParaRPr lang="de-DE" b="1" dirty="0"/>
          </a:p>
        </p:txBody>
      </p:sp>
      <p:pic>
        <p:nvPicPr>
          <p:cNvPr id="7" name="Grafik 6">
            <a:extLst>
              <a:ext uri="{FF2B5EF4-FFF2-40B4-BE49-F238E27FC236}">
                <a16:creationId xmlns:a16="http://schemas.microsoft.com/office/drawing/2014/main" id="{87A2DAF8-8940-48CE-893B-DE7F61046F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408" y="807243"/>
            <a:ext cx="2790322" cy="2088000"/>
          </a:xfrm>
          <a:prstGeom prst="rect">
            <a:avLst/>
          </a:prstGeom>
        </p:spPr>
      </p:pic>
      <p:pic>
        <p:nvPicPr>
          <p:cNvPr id="8" name="Grafik 7">
            <a:extLst>
              <a:ext uri="{FF2B5EF4-FFF2-40B4-BE49-F238E27FC236}">
                <a16:creationId xmlns:a16="http://schemas.microsoft.com/office/drawing/2014/main" id="{653182AD-309A-43D3-8AE8-DAFD3C4C8A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408" y="3171125"/>
            <a:ext cx="2814450" cy="2088000"/>
          </a:xfrm>
          <a:prstGeom prst="rect">
            <a:avLst/>
          </a:prstGeom>
        </p:spPr>
      </p:pic>
      <p:pic>
        <p:nvPicPr>
          <p:cNvPr id="9" name="Grafik 8">
            <a:extLst>
              <a:ext uri="{FF2B5EF4-FFF2-40B4-BE49-F238E27FC236}">
                <a16:creationId xmlns:a16="http://schemas.microsoft.com/office/drawing/2014/main" id="{B717C86A-DD64-4572-8DE8-1D51362FF5B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0057" y="812006"/>
            <a:ext cx="2776402" cy="2088000"/>
          </a:xfrm>
          <a:prstGeom prst="rect">
            <a:avLst/>
          </a:prstGeom>
        </p:spPr>
      </p:pic>
      <p:pic>
        <p:nvPicPr>
          <p:cNvPr id="11" name="Grafik 10">
            <a:extLst>
              <a:ext uri="{FF2B5EF4-FFF2-40B4-BE49-F238E27FC236}">
                <a16:creationId xmlns:a16="http://schemas.microsoft.com/office/drawing/2014/main" id="{384BC0A4-1658-4583-89BD-485F4434365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51419" y="3173506"/>
            <a:ext cx="2775126" cy="2088000"/>
          </a:xfrm>
          <a:prstGeom prst="rect">
            <a:avLst/>
          </a:prstGeom>
        </p:spPr>
      </p:pic>
      <p:pic>
        <p:nvPicPr>
          <p:cNvPr id="12" name="Grafik 11">
            <a:extLst>
              <a:ext uri="{FF2B5EF4-FFF2-40B4-BE49-F238E27FC236}">
                <a16:creationId xmlns:a16="http://schemas.microsoft.com/office/drawing/2014/main" id="{D97F7CB6-8EA4-47B7-ABAB-2FF789DF59A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161062" y="807243"/>
            <a:ext cx="2775126" cy="2088000"/>
          </a:xfrm>
          <a:prstGeom prst="rect">
            <a:avLst/>
          </a:prstGeom>
        </p:spPr>
      </p:pic>
      <p:pic>
        <p:nvPicPr>
          <p:cNvPr id="13" name="Grafik 12">
            <a:extLst>
              <a:ext uri="{FF2B5EF4-FFF2-40B4-BE49-F238E27FC236}">
                <a16:creationId xmlns:a16="http://schemas.microsoft.com/office/drawing/2014/main" id="{6856CB0D-C07B-44B4-AACD-27EAF69A3FF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161063" y="3115605"/>
            <a:ext cx="2776394" cy="2088001"/>
          </a:xfrm>
          <a:prstGeom prst="rect">
            <a:avLst/>
          </a:prstGeom>
        </p:spPr>
      </p:pic>
      <p:grpSp>
        <p:nvGrpSpPr>
          <p:cNvPr id="60" name="Group 6">
            <a:extLst>
              <a:ext uri="{FF2B5EF4-FFF2-40B4-BE49-F238E27FC236}">
                <a16:creationId xmlns:a16="http://schemas.microsoft.com/office/drawing/2014/main" id="{BCC61E76-C183-4380-8B0B-F907C958C1A3}"/>
              </a:ext>
            </a:extLst>
          </p:cNvPr>
          <p:cNvGrpSpPr>
            <a:grpSpLocks/>
          </p:cNvGrpSpPr>
          <p:nvPr/>
        </p:nvGrpSpPr>
        <p:grpSpPr bwMode="auto">
          <a:xfrm>
            <a:off x="215915" y="5515486"/>
            <a:ext cx="1667459" cy="1230748"/>
            <a:chOff x="1021" y="888"/>
            <a:chExt cx="1657" cy="1116"/>
          </a:xfrm>
        </p:grpSpPr>
        <p:pic>
          <p:nvPicPr>
            <p:cNvPr id="61" name="Picture 7" descr="UK_Krill">
              <a:extLst>
                <a:ext uri="{FF2B5EF4-FFF2-40B4-BE49-F238E27FC236}">
                  <a16:creationId xmlns:a16="http://schemas.microsoft.com/office/drawing/2014/main" id="{F6408A67-4E75-4E29-A764-9647A6FE043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21" y="888"/>
              <a:ext cx="1618" cy="1080"/>
            </a:xfrm>
            <a:prstGeom prst="rect">
              <a:avLst/>
            </a:prstGeom>
            <a:noFill/>
            <a:ln w="9525">
              <a:noFill/>
              <a:miter lim="800000"/>
              <a:headEnd/>
              <a:tailEnd/>
            </a:ln>
          </p:spPr>
        </p:pic>
        <p:sp>
          <p:nvSpPr>
            <p:cNvPr id="62" name="Text Box 8">
              <a:extLst>
                <a:ext uri="{FF2B5EF4-FFF2-40B4-BE49-F238E27FC236}">
                  <a16:creationId xmlns:a16="http://schemas.microsoft.com/office/drawing/2014/main" id="{96E00641-FF0D-406A-A962-7A0281DA5237}"/>
                </a:ext>
              </a:extLst>
            </p:cNvPr>
            <p:cNvSpPr txBox="1">
              <a:spLocks noChangeArrowheads="1"/>
            </p:cNvSpPr>
            <p:nvPr/>
          </p:nvSpPr>
          <p:spPr bwMode="auto">
            <a:xfrm rot="16200000">
              <a:off x="2041" y="1368"/>
              <a:ext cx="1089" cy="184"/>
            </a:xfrm>
            <a:prstGeom prst="rect">
              <a:avLst/>
            </a:prstGeom>
            <a:noFill/>
            <a:ln w="9525">
              <a:noFill/>
              <a:miter lim="800000"/>
              <a:headEnd/>
              <a:tailEnd/>
            </a:ln>
          </p:spPr>
          <p:txBody>
            <a:bodyPr>
              <a:spAutoFit/>
            </a:bodyPr>
            <a:lstStyle/>
            <a:p>
              <a:pPr algn="l">
                <a:spcBef>
                  <a:spcPct val="50000"/>
                </a:spcBef>
              </a:pPr>
              <a:r>
                <a:rPr lang="de-DE" sz="600">
                  <a:solidFill>
                    <a:schemeClr val="bg1"/>
                  </a:solidFill>
                </a:rPr>
                <a:t>Foto: AWI</a:t>
              </a:r>
            </a:p>
          </p:txBody>
        </p:sp>
        <p:sp>
          <p:nvSpPr>
            <p:cNvPr id="63" name="Text Box 9">
              <a:extLst>
                <a:ext uri="{FF2B5EF4-FFF2-40B4-BE49-F238E27FC236}">
                  <a16:creationId xmlns:a16="http://schemas.microsoft.com/office/drawing/2014/main" id="{66AAA96E-3072-4CFB-965F-F8B4421C9205}"/>
                </a:ext>
              </a:extLst>
            </p:cNvPr>
            <p:cNvSpPr txBox="1">
              <a:spLocks noChangeArrowheads="1"/>
            </p:cNvSpPr>
            <p:nvPr/>
          </p:nvSpPr>
          <p:spPr bwMode="auto">
            <a:xfrm>
              <a:off x="1062" y="940"/>
              <a:ext cx="640" cy="237"/>
            </a:xfrm>
            <a:prstGeom prst="rect">
              <a:avLst/>
            </a:prstGeom>
            <a:noFill/>
            <a:ln w="9525">
              <a:noFill/>
              <a:miter lim="800000"/>
              <a:headEnd/>
              <a:tailEnd/>
            </a:ln>
          </p:spPr>
          <p:txBody>
            <a:bodyPr>
              <a:spAutoFit/>
            </a:bodyPr>
            <a:lstStyle/>
            <a:p>
              <a:pPr algn="l">
                <a:spcBef>
                  <a:spcPct val="50000"/>
                </a:spcBef>
              </a:pPr>
              <a:r>
                <a:rPr lang="de-DE" sz="1100">
                  <a:solidFill>
                    <a:schemeClr val="bg1"/>
                  </a:solidFill>
                </a:rPr>
                <a:t>Krill</a:t>
              </a:r>
            </a:p>
          </p:txBody>
        </p:sp>
      </p:grpSp>
      <p:grpSp>
        <p:nvGrpSpPr>
          <p:cNvPr id="64" name="Gruppieren 63">
            <a:extLst>
              <a:ext uri="{FF2B5EF4-FFF2-40B4-BE49-F238E27FC236}">
                <a16:creationId xmlns:a16="http://schemas.microsoft.com/office/drawing/2014/main" id="{9E2A60DC-8486-470A-A3ED-8EA14EFCCB04}"/>
              </a:ext>
            </a:extLst>
          </p:cNvPr>
          <p:cNvGrpSpPr/>
          <p:nvPr/>
        </p:nvGrpSpPr>
        <p:grpSpPr>
          <a:xfrm>
            <a:off x="3847889" y="5532732"/>
            <a:ext cx="1628213" cy="1200973"/>
            <a:chOff x="3895479" y="5229434"/>
            <a:chExt cx="1647087" cy="1337952"/>
          </a:xfrm>
        </p:grpSpPr>
        <p:pic>
          <p:nvPicPr>
            <p:cNvPr id="65" name="Picture 11" descr="Horst B28">
              <a:extLst>
                <a:ext uri="{FF2B5EF4-FFF2-40B4-BE49-F238E27FC236}">
                  <a16:creationId xmlns:a16="http://schemas.microsoft.com/office/drawing/2014/main" id="{750E3508-F7E7-4EA7-AB28-97DC9DC8256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895479" y="5229434"/>
              <a:ext cx="1628213" cy="1280992"/>
            </a:xfrm>
            <a:prstGeom prst="rect">
              <a:avLst/>
            </a:prstGeom>
            <a:noFill/>
            <a:ln w="9525">
              <a:noFill/>
              <a:miter lim="800000"/>
              <a:headEnd/>
              <a:tailEnd/>
            </a:ln>
          </p:spPr>
        </p:pic>
        <p:sp>
          <p:nvSpPr>
            <p:cNvPr id="66" name="Text Box 12">
              <a:extLst>
                <a:ext uri="{FF2B5EF4-FFF2-40B4-BE49-F238E27FC236}">
                  <a16:creationId xmlns:a16="http://schemas.microsoft.com/office/drawing/2014/main" id="{3F9D4A83-C2C2-453E-8042-E052929E07C0}"/>
                </a:ext>
              </a:extLst>
            </p:cNvPr>
            <p:cNvSpPr txBox="1">
              <a:spLocks noChangeArrowheads="1"/>
            </p:cNvSpPr>
            <p:nvPr/>
          </p:nvSpPr>
          <p:spPr bwMode="auto">
            <a:xfrm rot="16200000">
              <a:off x="4837160" y="5861980"/>
              <a:ext cx="1226146" cy="184666"/>
            </a:xfrm>
            <a:prstGeom prst="rect">
              <a:avLst/>
            </a:prstGeom>
            <a:noFill/>
            <a:ln w="9525">
              <a:noFill/>
              <a:miter lim="800000"/>
              <a:headEnd/>
              <a:tailEnd/>
            </a:ln>
          </p:spPr>
          <p:txBody>
            <a:bodyPr wrap="square">
              <a:spAutoFit/>
            </a:bodyPr>
            <a:lstStyle/>
            <a:p>
              <a:pPr algn="l">
                <a:spcBef>
                  <a:spcPct val="50000"/>
                </a:spcBef>
              </a:pPr>
              <a:r>
                <a:rPr lang="de-DE" sz="600" dirty="0">
                  <a:solidFill>
                    <a:schemeClr val="bg1"/>
                  </a:solidFill>
                </a:rPr>
                <a:t>Foto: Horst Bornemann, AWI</a:t>
              </a:r>
            </a:p>
          </p:txBody>
        </p:sp>
        <p:sp>
          <p:nvSpPr>
            <p:cNvPr id="67" name="Text Box 13">
              <a:extLst>
                <a:ext uri="{FF2B5EF4-FFF2-40B4-BE49-F238E27FC236}">
                  <a16:creationId xmlns:a16="http://schemas.microsoft.com/office/drawing/2014/main" id="{1470551A-BF4A-4CB4-B4B8-7B5716D942D6}"/>
                </a:ext>
              </a:extLst>
            </p:cNvPr>
            <p:cNvSpPr txBox="1">
              <a:spLocks noChangeArrowheads="1"/>
            </p:cNvSpPr>
            <p:nvPr/>
          </p:nvSpPr>
          <p:spPr bwMode="auto">
            <a:xfrm>
              <a:off x="3931706" y="5269427"/>
              <a:ext cx="644040" cy="287223"/>
            </a:xfrm>
            <a:prstGeom prst="rect">
              <a:avLst/>
            </a:prstGeom>
            <a:noFill/>
            <a:ln w="9525">
              <a:noFill/>
              <a:miter lim="800000"/>
              <a:headEnd/>
              <a:tailEnd/>
            </a:ln>
          </p:spPr>
          <p:txBody>
            <a:bodyPr>
              <a:spAutoFit/>
            </a:bodyPr>
            <a:lstStyle/>
            <a:p>
              <a:pPr algn="l">
                <a:spcBef>
                  <a:spcPct val="50000"/>
                </a:spcBef>
              </a:pPr>
              <a:r>
                <a:rPr lang="de-DE" sz="1100" dirty="0">
                  <a:solidFill>
                    <a:schemeClr val="bg1"/>
                  </a:solidFill>
                </a:rPr>
                <a:t>Fisch</a:t>
              </a:r>
            </a:p>
          </p:txBody>
        </p:sp>
      </p:grpSp>
      <p:grpSp>
        <p:nvGrpSpPr>
          <p:cNvPr id="68" name="Gruppieren 19">
            <a:extLst>
              <a:ext uri="{FF2B5EF4-FFF2-40B4-BE49-F238E27FC236}">
                <a16:creationId xmlns:a16="http://schemas.microsoft.com/office/drawing/2014/main" id="{C9CA8E43-5754-482C-8676-3DEA92949514}"/>
              </a:ext>
            </a:extLst>
          </p:cNvPr>
          <p:cNvGrpSpPr>
            <a:grpSpLocks/>
          </p:cNvGrpSpPr>
          <p:nvPr/>
        </p:nvGrpSpPr>
        <p:grpSpPr bwMode="auto">
          <a:xfrm>
            <a:off x="2049913" y="5459968"/>
            <a:ext cx="1673752" cy="1143625"/>
            <a:chOff x="1612901" y="3227388"/>
            <a:chExt cx="2640415" cy="1646238"/>
          </a:xfrm>
        </p:grpSpPr>
        <p:grpSp>
          <p:nvGrpSpPr>
            <p:cNvPr id="69" name="Gruppieren 18">
              <a:extLst>
                <a:ext uri="{FF2B5EF4-FFF2-40B4-BE49-F238E27FC236}">
                  <a16:creationId xmlns:a16="http://schemas.microsoft.com/office/drawing/2014/main" id="{FBE1FBBA-F93C-4A0C-99C9-495E7314A53D}"/>
                </a:ext>
              </a:extLst>
            </p:cNvPr>
            <p:cNvGrpSpPr>
              <a:grpSpLocks/>
            </p:cNvGrpSpPr>
            <p:nvPr/>
          </p:nvGrpSpPr>
          <p:grpSpPr bwMode="auto">
            <a:xfrm>
              <a:off x="1612901" y="3276602"/>
              <a:ext cx="2570163" cy="1535113"/>
              <a:chOff x="1612901" y="3276602"/>
              <a:chExt cx="2570163" cy="1535113"/>
            </a:xfrm>
          </p:grpSpPr>
          <p:sp>
            <p:nvSpPr>
              <p:cNvPr id="71" name="Rectangle 16">
                <a:extLst>
                  <a:ext uri="{FF2B5EF4-FFF2-40B4-BE49-F238E27FC236}">
                    <a16:creationId xmlns:a16="http://schemas.microsoft.com/office/drawing/2014/main" id="{D248D3DF-2641-4403-931F-19774E4EA89B}"/>
                  </a:ext>
                </a:extLst>
              </p:cNvPr>
              <p:cNvSpPr>
                <a:spLocks noChangeArrowheads="1"/>
              </p:cNvSpPr>
              <p:nvPr/>
            </p:nvSpPr>
            <p:spPr bwMode="auto">
              <a:xfrm>
                <a:off x="1612901" y="3276602"/>
                <a:ext cx="2570163" cy="1535113"/>
              </a:xfrm>
              <a:prstGeom prst="rect">
                <a:avLst/>
              </a:prstGeom>
              <a:solidFill>
                <a:schemeClr val="tx1"/>
              </a:solidFill>
              <a:ln w="9525">
                <a:solidFill>
                  <a:schemeClr val="tx1"/>
                </a:solidFill>
                <a:miter lim="800000"/>
                <a:headEnd/>
                <a:tailEnd/>
              </a:ln>
            </p:spPr>
            <p:txBody>
              <a:bodyPr wrap="none" anchor="ctr"/>
              <a:lstStyle/>
              <a:p>
                <a:endParaRPr lang="de-DE" sz="1400"/>
              </a:p>
            </p:txBody>
          </p:sp>
          <p:pic>
            <p:nvPicPr>
              <p:cNvPr id="72" name="Picture 17" descr="PsyPara">
                <a:extLst>
                  <a:ext uri="{FF2B5EF4-FFF2-40B4-BE49-F238E27FC236}">
                    <a16:creationId xmlns:a16="http://schemas.microsoft.com/office/drawing/2014/main" id="{805C66CB-990C-467C-ACEA-30FD5DE787E8}"/>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625592" y="3559176"/>
                <a:ext cx="2398713" cy="915988"/>
              </a:xfrm>
              <a:prstGeom prst="rect">
                <a:avLst/>
              </a:prstGeom>
              <a:noFill/>
              <a:ln w="9525">
                <a:noFill/>
                <a:miter lim="800000"/>
                <a:headEnd/>
                <a:tailEnd/>
              </a:ln>
            </p:spPr>
          </p:pic>
          <p:sp>
            <p:nvSpPr>
              <p:cNvPr id="73" name="Text Box 18">
                <a:extLst>
                  <a:ext uri="{FF2B5EF4-FFF2-40B4-BE49-F238E27FC236}">
                    <a16:creationId xmlns:a16="http://schemas.microsoft.com/office/drawing/2014/main" id="{4BEA71A5-BD11-4DE5-B000-A94B074B2078}"/>
                  </a:ext>
                </a:extLst>
              </p:cNvPr>
              <p:cNvSpPr txBox="1">
                <a:spLocks noChangeArrowheads="1"/>
              </p:cNvSpPr>
              <p:nvPr/>
            </p:nvSpPr>
            <p:spPr bwMode="auto">
              <a:xfrm>
                <a:off x="1668464" y="3338513"/>
                <a:ext cx="1422400" cy="376585"/>
              </a:xfrm>
              <a:prstGeom prst="rect">
                <a:avLst/>
              </a:prstGeom>
              <a:noFill/>
              <a:ln w="9525">
                <a:noFill/>
                <a:miter lim="800000"/>
                <a:headEnd/>
                <a:tailEnd/>
              </a:ln>
            </p:spPr>
            <p:txBody>
              <a:bodyPr>
                <a:spAutoFit/>
              </a:bodyPr>
              <a:lstStyle/>
              <a:p>
                <a:pPr algn="l">
                  <a:spcBef>
                    <a:spcPct val="50000"/>
                  </a:spcBef>
                </a:pPr>
                <a:r>
                  <a:rPr lang="de-DE" sz="1100" dirty="0">
                    <a:solidFill>
                      <a:schemeClr val="bg1"/>
                    </a:solidFill>
                  </a:rPr>
                  <a:t>Tintenfisch</a:t>
                </a:r>
              </a:p>
            </p:txBody>
          </p:sp>
        </p:grpSp>
        <p:sp>
          <p:nvSpPr>
            <p:cNvPr id="70" name="Text Box 19">
              <a:extLst>
                <a:ext uri="{FF2B5EF4-FFF2-40B4-BE49-F238E27FC236}">
                  <a16:creationId xmlns:a16="http://schemas.microsoft.com/office/drawing/2014/main" id="{93764992-C810-416F-81C0-F775C86032A9}"/>
                </a:ext>
              </a:extLst>
            </p:cNvPr>
            <p:cNvSpPr txBox="1">
              <a:spLocks noChangeArrowheads="1"/>
            </p:cNvSpPr>
            <p:nvPr/>
          </p:nvSpPr>
          <p:spPr bwMode="auto">
            <a:xfrm rot="16200000">
              <a:off x="3284538" y="3904848"/>
              <a:ext cx="1646238" cy="291318"/>
            </a:xfrm>
            <a:prstGeom prst="rect">
              <a:avLst/>
            </a:prstGeom>
            <a:noFill/>
            <a:ln w="9525">
              <a:noFill/>
              <a:miter lim="800000"/>
              <a:headEnd/>
              <a:tailEnd/>
            </a:ln>
          </p:spPr>
          <p:txBody>
            <a:bodyPr>
              <a:spAutoFit/>
            </a:bodyPr>
            <a:lstStyle/>
            <a:p>
              <a:pPr algn="l">
                <a:spcBef>
                  <a:spcPct val="50000"/>
                </a:spcBef>
              </a:pPr>
              <a:r>
                <a:rPr lang="de-DE" sz="600">
                  <a:solidFill>
                    <a:schemeClr val="bg1"/>
                  </a:solidFill>
                </a:rPr>
                <a:t>Foto: Uwe Piatkowski, IFM</a:t>
              </a:r>
            </a:p>
          </p:txBody>
        </p:sp>
      </p:grpSp>
      <p:sp>
        <p:nvSpPr>
          <p:cNvPr id="74" name="Titel 1">
            <a:extLst>
              <a:ext uri="{FF2B5EF4-FFF2-40B4-BE49-F238E27FC236}">
                <a16:creationId xmlns:a16="http://schemas.microsoft.com/office/drawing/2014/main" id="{3A978FEC-2048-4FBD-BC69-6F01292B5442}"/>
              </a:ext>
            </a:extLst>
          </p:cNvPr>
          <p:cNvSpPr txBox="1">
            <a:spLocks/>
          </p:cNvSpPr>
          <p:nvPr/>
        </p:nvSpPr>
        <p:spPr>
          <a:xfrm>
            <a:off x="5644150" y="5477106"/>
            <a:ext cx="2475407" cy="341599"/>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de-DE" sz="1800" b="0" dirty="0"/>
              <a:t>Beutespektrum</a:t>
            </a:r>
          </a:p>
        </p:txBody>
      </p:sp>
      <p:pic>
        <p:nvPicPr>
          <p:cNvPr id="25" name="Grafik 24">
            <a:extLst>
              <a:ext uri="{FF2B5EF4-FFF2-40B4-BE49-F238E27FC236}">
                <a16:creationId xmlns:a16="http://schemas.microsoft.com/office/drawing/2014/main" id="{9D06A7A2-4401-412B-A145-0C56FB484E3C}"/>
              </a:ext>
            </a:extLst>
          </p:cNvPr>
          <p:cNvPicPr>
            <a:picLocks noChangeAspect="1"/>
          </p:cNvPicPr>
          <p:nvPr/>
        </p:nvPicPr>
        <p:blipFill>
          <a:blip r:embed="rId12"/>
          <a:stretch>
            <a:fillRect/>
          </a:stretch>
        </p:blipFill>
        <p:spPr>
          <a:xfrm>
            <a:off x="5644150" y="105411"/>
            <a:ext cx="1130163" cy="565082"/>
          </a:xfrm>
          <a:prstGeom prst="rect">
            <a:avLst/>
          </a:prstGeom>
        </p:spPr>
      </p:pic>
      <p:sp>
        <p:nvSpPr>
          <p:cNvPr id="2" name="Textfeld 1">
            <a:extLst>
              <a:ext uri="{FF2B5EF4-FFF2-40B4-BE49-F238E27FC236}">
                <a16:creationId xmlns:a16="http://schemas.microsoft.com/office/drawing/2014/main" id="{DBE3E94D-4984-46A6-9B44-496400EFE4F8}"/>
              </a:ext>
            </a:extLst>
          </p:cNvPr>
          <p:cNvSpPr txBox="1"/>
          <p:nvPr/>
        </p:nvSpPr>
        <p:spPr>
          <a:xfrm>
            <a:off x="6812991" y="1089700"/>
            <a:ext cx="1615598" cy="369332"/>
          </a:xfrm>
          <a:prstGeom prst="rect">
            <a:avLst/>
          </a:prstGeom>
          <a:noFill/>
        </p:spPr>
        <p:txBody>
          <a:bodyPr wrap="square" rtlCol="0">
            <a:spAutoFit/>
          </a:bodyPr>
          <a:lstStyle/>
          <a:p>
            <a:r>
              <a:rPr lang="de-DE" dirty="0">
                <a:solidFill>
                  <a:schemeClr val="bg1"/>
                </a:solidFill>
              </a:rPr>
              <a:t>häufigste Art</a:t>
            </a:r>
          </a:p>
        </p:txBody>
      </p:sp>
      <p:sp>
        <p:nvSpPr>
          <p:cNvPr id="27" name="Textfeld 26">
            <a:extLst>
              <a:ext uri="{FF2B5EF4-FFF2-40B4-BE49-F238E27FC236}">
                <a16:creationId xmlns:a16="http://schemas.microsoft.com/office/drawing/2014/main" id="{9D57547A-7756-48F0-A38F-DB7F326D0213}"/>
              </a:ext>
            </a:extLst>
          </p:cNvPr>
          <p:cNvSpPr txBox="1"/>
          <p:nvPr/>
        </p:nvSpPr>
        <p:spPr>
          <a:xfrm>
            <a:off x="301795" y="4725254"/>
            <a:ext cx="1615598" cy="369332"/>
          </a:xfrm>
          <a:prstGeom prst="rect">
            <a:avLst/>
          </a:prstGeom>
          <a:noFill/>
        </p:spPr>
        <p:txBody>
          <a:bodyPr wrap="square" rtlCol="0">
            <a:spAutoFit/>
          </a:bodyPr>
          <a:lstStyle/>
          <a:p>
            <a:r>
              <a:rPr lang="de-DE" dirty="0">
                <a:solidFill>
                  <a:schemeClr val="bg1"/>
                </a:solidFill>
              </a:rPr>
              <a:t>größte Art</a:t>
            </a:r>
          </a:p>
        </p:txBody>
      </p:sp>
    </p:spTree>
    <p:extLst>
      <p:ext uri="{BB962C8B-B14F-4D97-AF65-F5344CB8AC3E}">
        <p14:creationId xmlns:p14="http://schemas.microsoft.com/office/powerpoint/2010/main" val="263965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1954381" cy="369332"/>
          </a:xfrm>
          <a:prstGeom prst="rect">
            <a:avLst/>
          </a:prstGeom>
        </p:spPr>
        <p:txBody>
          <a:bodyPr wrap="none">
            <a:spAutoFit/>
          </a:bodyPr>
          <a:lstStyle/>
          <a:p>
            <a:r>
              <a:rPr lang="en-US" b="1" dirty="0"/>
              <a:t>Marine </a:t>
            </a:r>
            <a:r>
              <a:rPr lang="en-US" b="1" dirty="0" err="1"/>
              <a:t>Säuger</a:t>
            </a:r>
            <a:r>
              <a:rPr lang="en-US" b="1" dirty="0"/>
              <a:t> 2</a:t>
            </a:r>
            <a:endParaRPr lang="de-DE" b="1" dirty="0"/>
          </a:p>
        </p:txBody>
      </p:sp>
      <p:pic>
        <p:nvPicPr>
          <p:cNvPr id="7" name="Grafik 6">
            <a:extLst>
              <a:ext uri="{FF2B5EF4-FFF2-40B4-BE49-F238E27FC236}">
                <a16:creationId xmlns:a16="http://schemas.microsoft.com/office/drawing/2014/main" id="{7945F174-AC00-4377-9642-E59DB2958A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8574" y="845316"/>
            <a:ext cx="4405907" cy="3313131"/>
          </a:xfrm>
          <a:prstGeom prst="rect">
            <a:avLst/>
          </a:prstGeom>
        </p:spPr>
      </p:pic>
      <p:pic>
        <p:nvPicPr>
          <p:cNvPr id="8" name="Grafik 7">
            <a:extLst>
              <a:ext uri="{FF2B5EF4-FFF2-40B4-BE49-F238E27FC236}">
                <a16:creationId xmlns:a16="http://schemas.microsoft.com/office/drawing/2014/main" id="{75C6D553-0BE4-4CA6-85A5-D0606E5A8F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4013" y="845316"/>
            <a:ext cx="3726128" cy="2812284"/>
          </a:xfrm>
          <a:prstGeom prst="rect">
            <a:avLst/>
          </a:prstGeom>
        </p:spPr>
      </p:pic>
      <p:pic>
        <p:nvPicPr>
          <p:cNvPr id="9" name="Grafik 8">
            <a:extLst>
              <a:ext uri="{FF2B5EF4-FFF2-40B4-BE49-F238E27FC236}">
                <a16:creationId xmlns:a16="http://schemas.microsoft.com/office/drawing/2014/main" id="{48690389-C890-437E-B645-16966B9E3D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4013" y="3826627"/>
            <a:ext cx="3726128" cy="2812283"/>
          </a:xfrm>
          <a:prstGeom prst="rect">
            <a:avLst/>
          </a:prstGeom>
        </p:spPr>
      </p:pic>
      <p:grpSp>
        <p:nvGrpSpPr>
          <p:cNvPr id="100" name="Gruppieren 99">
            <a:extLst>
              <a:ext uri="{FF2B5EF4-FFF2-40B4-BE49-F238E27FC236}">
                <a16:creationId xmlns:a16="http://schemas.microsoft.com/office/drawing/2014/main" id="{EC80F1CE-1A3A-4546-BD60-880B4C66C7CC}"/>
              </a:ext>
            </a:extLst>
          </p:cNvPr>
          <p:cNvGrpSpPr/>
          <p:nvPr/>
        </p:nvGrpSpPr>
        <p:grpSpPr>
          <a:xfrm>
            <a:off x="5786827" y="4294950"/>
            <a:ext cx="2808011" cy="2343959"/>
            <a:chOff x="1331640" y="1268760"/>
            <a:chExt cx="4500500" cy="4500500"/>
          </a:xfrm>
        </p:grpSpPr>
        <p:pic>
          <p:nvPicPr>
            <p:cNvPr id="101" name="Grafik 100" descr="Bite2 resized.jpg">
              <a:extLst>
                <a:ext uri="{FF2B5EF4-FFF2-40B4-BE49-F238E27FC236}">
                  <a16:creationId xmlns:a16="http://schemas.microsoft.com/office/drawing/2014/main" id="{66E209F5-389D-4A04-803E-D54B0D468A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31640" y="1268760"/>
              <a:ext cx="4500500" cy="4500500"/>
            </a:xfrm>
            <a:prstGeom prst="rect">
              <a:avLst/>
            </a:prstGeom>
          </p:spPr>
        </p:pic>
        <p:sp>
          <p:nvSpPr>
            <p:cNvPr id="102" name="Text Box 3">
              <a:extLst>
                <a:ext uri="{FF2B5EF4-FFF2-40B4-BE49-F238E27FC236}">
                  <a16:creationId xmlns:a16="http://schemas.microsoft.com/office/drawing/2014/main" id="{BA758938-5B09-4056-8F99-9117559FA124}"/>
                </a:ext>
              </a:extLst>
            </p:cNvPr>
            <p:cNvSpPr txBox="1">
              <a:spLocks noChangeArrowheads="1"/>
            </p:cNvSpPr>
            <p:nvPr/>
          </p:nvSpPr>
          <p:spPr bwMode="auto">
            <a:xfrm rot="16200000">
              <a:off x="-672584" y="3404515"/>
              <a:ext cx="4404495" cy="276999"/>
            </a:xfrm>
            <a:prstGeom prst="rect">
              <a:avLst/>
            </a:prstGeom>
            <a:noFill/>
            <a:ln w="9525">
              <a:noFill/>
              <a:miter lim="800000"/>
              <a:headEnd/>
              <a:tailEnd/>
            </a:ln>
          </p:spPr>
          <p:txBody>
            <a:bodyPr wrap="square">
              <a:spAutoFit/>
            </a:bodyPr>
            <a:lstStyle/>
            <a:p>
              <a:pPr algn="l">
                <a:spcBef>
                  <a:spcPct val="50000"/>
                </a:spcBef>
              </a:pPr>
              <a:r>
                <a:rPr lang="de-DE" sz="1200" dirty="0">
                  <a:solidFill>
                    <a:schemeClr val="bg1"/>
                  </a:solidFill>
                </a:rPr>
                <a:t>Foto: P.J. Nico de Bruyn, MRI</a:t>
              </a:r>
            </a:p>
          </p:txBody>
        </p:sp>
      </p:grpSp>
      <p:pic>
        <p:nvPicPr>
          <p:cNvPr id="11" name="Grafik 10">
            <a:extLst>
              <a:ext uri="{FF2B5EF4-FFF2-40B4-BE49-F238E27FC236}">
                <a16:creationId xmlns:a16="http://schemas.microsoft.com/office/drawing/2014/main" id="{F4A0D503-3998-48E4-BE2F-F333DA863A2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198574" y="4294951"/>
            <a:ext cx="1344186" cy="2343959"/>
          </a:xfrm>
          <a:prstGeom prst="rect">
            <a:avLst/>
          </a:prstGeom>
        </p:spPr>
      </p:pic>
      <p:sp>
        <p:nvSpPr>
          <p:cNvPr id="13" name="Rechteck 12">
            <a:extLst>
              <a:ext uri="{FF2B5EF4-FFF2-40B4-BE49-F238E27FC236}">
                <a16:creationId xmlns:a16="http://schemas.microsoft.com/office/drawing/2014/main" id="{52897475-3516-4B9A-B04A-716EFE82CF0D}"/>
              </a:ext>
            </a:extLst>
          </p:cNvPr>
          <p:cNvSpPr/>
          <p:nvPr/>
        </p:nvSpPr>
        <p:spPr>
          <a:xfrm>
            <a:off x="5996795" y="5872589"/>
            <a:ext cx="2685351" cy="646331"/>
          </a:xfrm>
          <a:prstGeom prst="rect">
            <a:avLst/>
          </a:prstGeom>
        </p:spPr>
        <p:txBody>
          <a:bodyPr wrap="none">
            <a:spAutoFit/>
          </a:bodyPr>
          <a:lstStyle/>
          <a:p>
            <a:r>
              <a:rPr lang="en-US" dirty="0">
                <a:solidFill>
                  <a:srgbClr val="FFC000"/>
                </a:solidFill>
                <a:effectLst>
                  <a:outerShdw blurRad="38100" dist="38100" dir="2700000" algn="tl">
                    <a:srgbClr val="000000">
                      <a:alpha val="43137"/>
                    </a:srgbClr>
                  </a:outerShdw>
                </a:effectLst>
              </a:rPr>
              <a:t>Das </a:t>
            </a:r>
            <a:r>
              <a:rPr lang="en-US" dirty="0" err="1">
                <a:solidFill>
                  <a:srgbClr val="FFC000"/>
                </a:solidFill>
                <a:effectLst>
                  <a:outerShdw blurRad="38100" dist="38100" dir="2700000" algn="tl">
                    <a:srgbClr val="000000">
                      <a:alpha val="43137"/>
                    </a:srgbClr>
                  </a:outerShdw>
                </a:effectLst>
              </a:rPr>
              <a:t>sofortige</a:t>
            </a:r>
            <a:r>
              <a:rPr lang="en-US" dirty="0">
                <a:solidFill>
                  <a:srgbClr val="FFC000"/>
                </a:solidFill>
                <a:effectLst>
                  <a:outerShdw blurRad="38100" dist="38100" dir="2700000" algn="tl">
                    <a:srgbClr val="000000">
                      <a:alpha val="43137"/>
                    </a:srgbClr>
                  </a:outerShdw>
                </a:effectLst>
              </a:rPr>
              <a:t> Ende </a:t>
            </a:r>
            <a:r>
              <a:rPr lang="en-US" dirty="0" err="1">
                <a:solidFill>
                  <a:srgbClr val="FFC000"/>
                </a:solidFill>
                <a:effectLst>
                  <a:outerShdw blurRad="38100" dist="38100" dir="2700000" algn="tl">
                    <a:srgbClr val="000000">
                      <a:alpha val="43137"/>
                    </a:srgbClr>
                  </a:outerShdw>
                </a:effectLst>
              </a:rPr>
              <a:t>Ihrer</a:t>
            </a:r>
            <a:endParaRPr lang="en-US" dirty="0">
              <a:solidFill>
                <a:srgbClr val="FFC000"/>
              </a:solidFill>
              <a:effectLst>
                <a:outerShdw blurRad="38100" dist="38100" dir="2700000" algn="tl">
                  <a:srgbClr val="000000">
                    <a:alpha val="43137"/>
                  </a:srgbClr>
                </a:outerShdw>
              </a:effectLst>
            </a:endParaRPr>
          </a:p>
          <a:p>
            <a:r>
              <a:rPr lang="en-US" dirty="0" err="1">
                <a:solidFill>
                  <a:srgbClr val="FFC000"/>
                </a:solidFill>
                <a:effectLst>
                  <a:outerShdw blurRad="38100" dist="38100" dir="2700000" algn="tl">
                    <a:srgbClr val="000000">
                      <a:alpha val="43137"/>
                    </a:srgbClr>
                  </a:outerShdw>
                </a:effectLst>
              </a:rPr>
              <a:t>Antarktisreise</a:t>
            </a:r>
            <a:r>
              <a:rPr lang="en-US" dirty="0">
                <a:solidFill>
                  <a:srgbClr val="FFC000"/>
                </a:solidFill>
                <a:effectLst>
                  <a:outerShdw blurRad="38100" dist="38100" dir="2700000" algn="tl">
                    <a:srgbClr val="000000">
                      <a:alpha val="43137"/>
                    </a:srgbClr>
                  </a:outerShdw>
                </a:effectLst>
              </a:rPr>
              <a:t> !</a:t>
            </a:r>
            <a:endParaRPr lang="de-DE" dirty="0">
              <a:solidFill>
                <a:srgbClr val="FFC000"/>
              </a:solidFill>
              <a:effectLst>
                <a:outerShdw blurRad="38100" dist="38100" dir="2700000" algn="tl">
                  <a:srgbClr val="000000">
                    <a:alpha val="43137"/>
                  </a:srgbClr>
                </a:outerShdw>
              </a:effectLst>
            </a:endParaRPr>
          </a:p>
        </p:txBody>
      </p:sp>
      <p:pic>
        <p:nvPicPr>
          <p:cNvPr id="12" name="Grafik 11">
            <a:extLst>
              <a:ext uri="{FF2B5EF4-FFF2-40B4-BE49-F238E27FC236}">
                <a16:creationId xmlns:a16="http://schemas.microsoft.com/office/drawing/2014/main" id="{20BC6AA0-AD3B-4E1B-9DDA-63FFFEC4E8B8}"/>
              </a:ext>
            </a:extLst>
          </p:cNvPr>
          <p:cNvPicPr>
            <a:picLocks noChangeAspect="1"/>
          </p:cNvPicPr>
          <p:nvPr/>
        </p:nvPicPr>
        <p:blipFill>
          <a:blip r:embed="rId8"/>
          <a:stretch>
            <a:fillRect/>
          </a:stretch>
        </p:blipFill>
        <p:spPr>
          <a:xfrm>
            <a:off x="5699347" y="119674"/>
            <a:ext cx="1130163" cy="565082"/>
          </a:xfrm>
          <a:prstGeom prst="rect">
            <a:avLst/>
          </a:prstGeom>
        </p:spPr>
      </p:pic>
    </p:spTree>
    <p:extLst>
      <p:ext uri="{BB962C8B-B14F-4D97-AF65-F5344CB8AC3E}">
        <p14:creationId xmlns:p14="http://schemas.microsoft.com/office/powerpoint/2010/main" val="80028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Antarktische Vögel </a:t>
            </a:r>
            <a:r>
              <a:rPr lang="de-DE" sz="2000" b="1" u="sng" dirty="0">
                <a:solidFill>
                  <a:srgbClr val="FF0000"/>
                </a:solidFill>
                <a:ea typeface="ＭＳ Ｐゴシック" pitchFamily="84" charset="-128"/>
              </a:rPr>
              <a:t>(+ Aktuell)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1" name="Grafik 10">
            <a:extLst>
              <a:ext uri="{FF2B5EF4-FFF2-40B4-BE49-F238E27FC236}">
                <a16:creationId xmlns:a16="http://schemas.microsoft.com/office/drawing/2014/main" id="{8790B400-8125-45D3-8CFC-F32EB2294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10031" y="3052272"/>
            <a:ext cx="3754877" cy="3069032"/>
          </a:xfrm>
          <a:prstGeom prst="rect">
            <a:avLst/>
          </a:prstGeom>
        </p:spPr>
      </p:pic>
      <p:pic>
        <p:nvPicPr>
          <p:cNvPr id="14" name="Grafik 13">
            <a:extLst>
              <a:ext uri="{FF2B5EF4-FFF2-40B4-BE49-F238E27FC236}">
                <a16:creationId xmlns:a16="http://schemas.microsoft.com/office/drawing/2014/main" id="{ACA561EC-6820-4A2B-B730-66C668819776}"/>
              </a:ext>
            </a:extLst>
          </p:cNvPr>
          <p:cNvPicPr>
            <a:picLocks noChangeAspect="1"/>
          </p:cNvPicPr>
          <p:nvPr/>
        </p:nvPicPr>
        <p:blipFill>
          <a:blip r:embed="rId4"/>
          <a:stretch>
            <a:fillRect/>
          </a:stretch>
        </p:blipFill>
        <p:spPr>
          <a:xfrm>
            <a:off x="6918547" y="708224"/>
            <a:ext cx="1130163" cy="565082"/>
          </a:xfrm>
          <a:prstGeom prst="rect">
            <a:avLst/>
          </a:prstGeom>
        </p:spPr>
      </p:pic>
    </p:spTree>
    <p:extLst>
      <p:ext uri="{BB962C8B-B14F-4D97-AF65-F5344CB8AC3E}">
        <p14:creationId xmlns:p14="http://schemas.microsoft.com/office/powerpoint/2010/main" val="3172915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  </a:t>
            </a:r>
          </a:p>
        </p:txBody>
      </p:sp>
      <p:pic>
        <p:nvPicPr>
          <p:cNvPr id="5" name="Grafik 4">
            <a:extLst>
              <a:ext uri="{FF2B5EF4-FFF2-40B4-BE49-F238E27FC236}">
                <a16:creationId xmlns:a16="http://schemas.microsoft.com/office/drawing/2014/main" id="{C08716E2-EEEC-470C-AF91-C44B7C68A3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3514" t="21756" r="27361" b="15935"/>
          <a:stretch/>
        </p:blipFill>
        <p:spPr>
          <a:xfrm>
            <a:off x="4604164" y="1748766"/>
            <a:ext cx="1807008" cy="1899310"/>
          </a:xfrm>
          <a:prstGeom prst="rect">
            <a:avLst/>
          </a:prstGeom>
        </p:spPr>
      </p:pic>
      <p:pic>
        <p:nvPicPr>
          <p:cNvPr id="7" name="Grafik 6">
            <a:extLst>
              <a:ext uri="{FF2B5EF4-FFF2-40B4-BE49-F238E27FC236}">
                <a16:creationId xmlns:a16="http://schemas.microsoft.com/office/drawing/2014/main" id="{180C32F2-0DB2-44D0-A86A-D368772BF80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8145" r="21966" b="14029"/>
          <a:stretch/>
        </p:blipFill>
        <p:spPr>
          <a:xfrm>
            <a:off x="2154653" y="1748765"/>
            <a:ext cx="2270192" cy="1845936"/>
          </a:xfrm>
          <a:prstGeom prst="rect">
            <a:avLst/>
          </a:prstGeom>
        </p:spPr>
      </p:pic>
      <p:pic>
        <p:nvPicPr>
          <p:cNvPr id="9" name="Grafik 8">
            <a:extLst>
              <a:ext uri="{FF2B5EF4-FFF2-40B4-BE49-F238E27FC236}">
                <a16:creationId xmlns:a16="http://schemas.microsoft.com/office/drawing/2014/main" id="{B74F9264-B29F-45CA-9CF8-226E8E6C1B5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4145" t="4013" r="42803" b="12072"/>
          <a:stretch/>
        </p:blipFill>
        <p:spPr>
          <a:xfrm>
            <a:off x="6744466" y="1748766"/>
            <a:ext cx="2171738" cy="2821973"/>
          </a:xfrm>
          <a:prstGeom prst="rect">
            <a:avLst/>
          </a:prstGeom>
        </p:spPr>
      </p:pic>
      <p:pic>
        <p:nvPicPr>
          <p:cNvPr id="11" name="Grafik 10">
            <a:extLst>
              <a:ext uri="{FF2B5EF4-FFF2-40B4-BE49-F238E27FC236}">
                <a16:creationId xmlns:a16="http://schemas.microsoft.com/office/drawing/2014/main" id="{6D0F9718-E0EA-442E-8161-5C60DD7E038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5929" r="20986"/>
          <a:stretch/>
        </p:blipFill>
        <p:spPr>
          <a:xfrm>
            <a:off x="257760" y="1728699"/>
            <a:ext cx="1717575" cy="1845936"/>
          </a:xfrm>
          <a:prstGeom prst="rect">
            <a:avLst/>
          </a:prstGeom>
        </p:spPr>
      </p:pic>
      <p:sp>
        <p:nvSpPr>
          <p:cNvPr id="32" name="Rechteck 31">
            <a:extLst>
              <a:ext uri="{FF2B5EF4-FFF2-40B4-BE49-F238E27FC236}">
                <a16:creationId xmlns:a16="http://schemas.microsoft.com/office/drawing/2014/main" id="{28B7CA39-2FC2-4DAB-9096-C22C70FCFBE4}"/>
              </a:ext>
            </a:extLst>
          </p:cNvPr>
          <p:cNvSpPr/>
          <p:nvPr/>
        </p:nvSpPr>
        <p:spPr>
          <a:xfrm>
            <a:off x="243678" y="3958621"/>
            <a:ext cx="1717574" cy="2246769"/>
          </a:xfrm>
          <a:prstGeom prst="rect">
            <a:avLst/>
          </a:prstGeom>
        </p:spPr>
        <p:txBody>
          <a:bodyPr wrap="square">
            <a:spAutoFit/>
          </a:bodyPr>
          <a:lstStyle/>
          <a:p>
            <a:pPr>
              <a:spcBef>
                <a:spcPts val="600"/>
              </a:spcBef>
              <a:tabLst>
                <a:tab pos="1431925" algn="r"/>
              </a:tabLst>
            </a:pPr>
            <a:r>
              <a:rPr lang="en-GB" sz="1200" b="1" dirty="0" err="1">
                <a:latin typeface="Arial" pitchFamily="34" charset="0"/>
                <a:cs typeface="Arial" pitchFamily="34" charset="0"/>
              </a:rPr>
              <a:t>Höhe</a:t>
            </a:r>
            <a:r>
              <a:rPr lang="en-GB" sz="1200" dirty="0">
                <a:latin typeface="Arial" pitchFamily="34" charset="0"/>
                <a:cs typeface="Arial" pitchFamily="34" charset="0"/>
              </a:rPr>
              <a:t>:	71 cm</a:t>
            </a:r>
          </a:p>
          <a:p>
            <a:pPr>
              <a:spcBef>
                <a:spcPts val="600"/>
              </a:spcBef>
              <a:tabLst>
                <a:tab pos="1431925" algn="r"/>
              </a:tabLst>
            </a:pPr>
            <a:r>
              <a:rPr lang="en-GB" sz="1200" b="1" dirty="0" err="1">
                <a:latin typeface="Arial" pitchFamily="34" charset="0"/>
                <a:cs typeface="Arial" pitchFamily="34" charset="0"/>
              </a:rPr>
              <a:t>Gewicht</a:t>
            </a:r>
            <a:r>
              <a:rPr lang="en-GB" sz="1200" dirty="0">
                <a:latin typeface="Arial" pitchFamily="34" charset="0"/>
                <a:cs typeface="Arial" pitchFamily="34" charset="0"/>
              </a:rPr>
              <a:t>.	 5,5 kg</a:t>
            </a:r>
          </a:p>
          <a:p>
            <a:pPr>
              <a:spcBef>
                <a:spcPts val="600"/>
              </a:spcBef>
              <a:tabLst>
                <a:tab pos="1431925" algn="r"/>
              </a:tabLst>
            </a:pPr>
            <a:r>
              <a:rPr lang="en-GB" sz="1200" b="1" dirty="0" err="1">
                <a:latin typeface="Arial" pitchFamily="34" charset="0"/>
                <a:cs typeface="Arial" pitchFamily="34" charset="0"/>
              </a:rPr>
              <a:t>Brutsaison</a:t>
            </a:r>
            <a:r>
              <a:rPr lang="en-GB" sz="1200" dirty="0">
                <a:latin typeface="Arial" pitchFamily="34" charset="0"/>
                <a:cs typeface="Arial" pitchFamily="34" charset="0"/>
              </a:rPr>
              <a:t>:	Dez-Mar</a:t>
            </a:r>
          </a:p>
          <a:p>
            <a:pPr>
              <a:spcBef>
                <a:spcPts val="600"/>
              </a:spcBef>
              <a:tabLst>
                <a:tab pos="1431925" algn="r"/>
              </a:tabLst>
            </a:pPr>
            <a:r>
              <a:rPr lang="en-GB" sz="1200" b="1" dirty="0" err="1">
                <a:latin typeface="Arial" pitchFamily="34" charset="0"/>
                <a:cs typeface="Arial" pitchFamily="34" charset="0"/>
              </a:rPr>
              <a:t>Verbreitung</a:t>
            </a:r>
            <a:r>
              <a:rPr lang="en-GB" sz="1200" dirty="0">
                <a:latin typeface="Arial" pitchFamily="34" charset="0"/>
                <a:cs typeface="Arial" pitchFamily="34" charset="0"/>
              </a:rPr>
              <a:t>:</a:t>
            </a:r>
          </a:p>
          <a:p>
            <a:pPr>
              <a:spcBef>
                <a:spcPts val="600"/>
              </a:spcBef>
              <a:tabLst>
                <a:tab pos="1431925" algn="r"/>
              </a:tabLst>
            </a:pPr>
            <a:r>
              <a:rPr lang="en-GB" sz="1200" dirty="0">
                <a:latin typeface="Arial" pitchFamily="34" charset="0"/>
                <a:cs typeface="Arial" pitchFamily="34" charset="0"/>
              </a:rPr>
              <a:t>Die </a:t>
            </a:r>
            <a:r>
              <a:rPr lang="en-GB" sz="1200" dirty="0" err="1">
                <a:latin typeface="Arial" pitchFamily="34" charset="0"/>
                <a:cs typeface="Arial" pitchFamily="34" charset="0"/>
              </a:rPr>
              <a:t>nördlichste</a:t>
            </a:r>
            <a:r>
              <a:rPr lang="en-GB" sz="1200" dirty="0">
                <a:latin typeface="Arial" pitchFamily="34" charset="0"/>
                <a:cs typeface="Arial" pitchFamily="34" charset="0"/>
              </a:rPr>
              <a:t> der 4 </a:t>
            </a:r>
            <a:r>
              <a:rPr lang="en-GB" sz="1200" dirty="0" err="1">
                <a:latin typeface="Arial" pitchFamily="34" charset="0"/>
                <a:cs typeface="Arial" pitchFamily="34" charset="0"/>
              </a:rPr>
              <a:t>antarktischen</a:t>
            </a:r>
            <a:r>
              <a:rPr lang="en-GB" sz="1200" dirty="0">
                <a:latin typeface="Arial" pitchFamily="34" charset="0"/>
                <a:cs typeface="Arial" pitchFamily="34" charset="0"/>
              </a:rPr>
              <a:t> </a:t>
            </a:r>
            <a:r>
              <a:rPr lang="en-GB" sz="1200" dirty="0" err="1">
                <a:latin typeface="Arial" pitchFamily="34" charset="0"/>
                <a:cs typeface="Arial" pitchFamily="34" charset="0"/>
              </a:rPr>
              <a:t>Pinguin-Arten</a:t>
            </a:r>
            <a:r>
              <a:rPr lang="en-GB" sz="1200" dirty="0">
                <a:latin typeface="Arial" pitchFamily="34" charset="0"/>
                <a:cs typeface="Arial" pitchFamily="34" charset="0"/>
              </a:rPr>
              <a:t>. Falkland </a:t>
            </a:r>
            <a:r>
              <a:rPr lang="en-GB" sz="1200" dirty="0" err="1">
                <a:latin typeface="Arial" pitchFamily="34" charset="0"/>
                <a:cs typeface="Arial" pitchFamily="34" charset="0"/>
              </a:rPr>
              <a:t>Inseln</a:t>
            </a:r>
            <a:r>
              <a:rPr lang="en-GB" sz="1200" dirty="0">
                <a:latin typeface="Arial" pitchFamily="34" charset="0"/>
                <a:cs typeface="Arial" pitchFamily="34" charset="0"/>
              </a:rPr>
              <a:t> und die </a:t>
            </a:r>
            <a:r>
              <a:rPr lang="en-GB" sz="1200" dirty="0" err="1">
                <a:latin typeface="Arial" pitchFamily="34" charset="0"/>
                <a:cs typeface="Arial" pitchFamily="34" charset="0"/>
              </a:rPr>
              <a:t>südlich</a:t>
            </a:r>
            <a:r>
              <a:rPr lang="en-GB" sz="1200" dirty="0">
                <a:latin typeface="Arial" pitchFamily="34" charset="0"/>
                <a:cs typeface="Arial" pitchFamily="34" charset="0"/>
              </a:rPr>
              <a:t> </a:t>
            </a:r>
            <a:r>
              <a:rPr lang="en-GB" sz="1200" dirty="0" err="1">
                <a:latin typeface="Arial" pitchFamily="34" charset="0"/>
                <a:cs typeface="Arial" pitchFamily="34" charset="0"/>
              </a:rPr>
              <a:t>davon</a:t>
            </a:r>
            <a:r>
              <a:rPr lang="en-GB" sz="1200" dirty="0">
                <a:latin typeface="Arial" pitchFamily="34" charset="0"/>
                <a:cs typeface="Arial" pitchFamily="34" charset="0"/>
              </a:rPr>
              <a:t> </a:t>
            </a:r>
            <a:r>
              <a:rPr lang="en-GB" sz="1200" dirty="0" err="1">
                <a:latin typeface="Arial" pitchFamily="34" charset="0"/>
                <a:cs typeface="Arial" pitchFamily="34" charset="0"/>
              </a:rPr>
              <a:t>gelegenen</a:t>
            </a:r>
            <a:r>
              <a:rPr lang="en-GB" sz="1200" dirty="0">
                <a:latin typeface="Arial" pitchFamily="34" charset="0"/>
                <a:cs typeface="Arial" pitchFamily="34" charset="0"/>
              </a:rPr>
              <a:t> </a:t>
            </a:r>
            <a:r>
              <a:rPr lang="en-GB" sz="1200" dirty="0" err="1">
                <a:latin typeface="Arial" pitchFamily="34" charset="0"/>
                <a:cs typeface="Arial" pitchFamily="34" charset="0"/>
              </a:rPr>
              <a:t>subantark-tischen</a:t>
            </a:r>
            <a:r>
              <a:rPr lang="en-GB" sz="1200" dirty="0">
                <a:latin typeface="Arial" pitchFamily="34" charset="0"/>
                <a:cs typeface="Arial" pitchFamily="34" charset="0"/>
              </a:rPr>
              <a:t> </a:t>
            </a:r>
            <a:r>
              <a:rPr lang="en-GB" sz="1200" dirty="0" err="1">
                <a:latin typeface="Arial" pitchFamily="34" charset="0"/>
                <a:cs typeface="Arial" pitchFamily="34" charset="0"/>
              </a:rPr>
              <a:t>Inseln</a:t>
            </a:r>
            <a:r>
              <a:rPr lang="en-GB" sz="1200" dirty="0">
                <a:latin typeface="Arial" pitchFamily="34" charset="0"/>
                <a:cs typeface="Arial" pitchFamily="34" charset="0"/>
              </a:rPr>
              <a:t>.</a:t>
            </a:r>
            <a:endParaRPr lang="en-GB" sz="1200" dirty="0"/>
          </a:p>
        </p:txBody>
      </p:sp>
      <p:sp>
        <p:nvSpPr>
          <p:cNvPr id="34" name="Rechteck 33">
            <a:extLst>
              <a:ext uri="{FF2B5EF4-FFF2-40B4-BE49-F238E27FC236}">
                <a16:creationId xmlns:a16="http://schemas.microsoft.com/office/drawing/2014/main" id="{57CECCD0-435F-4AAF-BCB1-2DFEBAF469D4}"/>
              </a:ext>
            </a:extLst>
          </p:cNvPr>
          <p:cNvSpPr/>
          <p:nvPr/>
        </p:nvSpPr>
        <p:spPr>
          <a:xfrm>
            <a:off x="6796819" y="4840315"/>
            <a:ext cx="2171738" cy="1877437"/>
          </a:xfrm>
          <a:prstGeom prst="rect">
            <a:avLst/>
          </a:prstGeom>
        </p:spPr>
        <p:txBody>
          <a:bodyPr wrap="square">
            <a:spAutoFit/>
          </a:bodyPr>
          <a:lstStyle/>
          <a:p>
            <a:pPr>
              <a:spcBef>
                <a:spcPts val="600"/>
              </a:spcBef>
              <a:tabLst>
                <a:tab pos="1619250" algn="r"/>
              </a:tabLst>
            </a:pPr>
            <a:r>
              <a:rPr lang="en-GB" sz="1200" b="1">
                <a:latin typeface="Arial" pitchFamily="34" charset="0"/>
                <a:cs typeface="Arial" pitchFamily="34" charset="0"/>
              </a:rPr>
              <a:t>Höhe</a:t>
            </a:r>
            <a:r>
              <a:rPr lang="en-GB" sz="1200">
                <a:latin typeface="Arial" pitchFamily="34" charset="0"/>
                <a:cs typeface="Arial" pitchFamily="34" charset="0"/>
              </a:rPr>
              <a:t>:	115 cm</a:t>
            </a:r>
          </a:p>
          <a:p>
            <a:pPr>
              <a:spcBef>
                <a:spcPts val="600"/>
              </a:spcBef>
              <a:tabLst>
                <a:tab pos="1619250" algn="r"/>
              </a:tabLst>
            </a:pPr>
            <a:r>
              <a:rPr lang="en-GB" sz="1200" b="1">
                <a:latin typeface="Arial" pitchFamily="34" charset="0"/>
                <a:cs typeface="Arial" pitchFamily="34" charset="0"/>
              </a:rPr>
              <a:t>Gewicht</a:t>
            </a:r>
            <a:r>
              <a:rPr lang="en-GB" sz="1200">
                <a:latin typeface="Arial" pitchFamily="34" charset="0"/>
                <a:cs typeface="Arial" pitchFamily="34" charset="0"/>
              </a:rPr>
              <a:t>:	30 kg</a:t>
            </a:r>
          </a:p>
          <a:p>
            <a:pPr>
              <a:spcBef>
                <a:spcPts val="600"/>
              </a:spcBef>
              <a:tabLst>
                <a:tab pos="1619250" algn="r"/>
              </a:tabLst>
            </a:pPr>
            <a:r>
              <a:rPr lang="en-GB" sz="1200" b="1">
                <a:latin typeface="Arial" pitchFamily="34" charset="0"/>
                <a:cs typeface="Arial" pitchFamily="34" charset="0"/>
              </a:rPr>
              <a:t>Brutsaison</a:t>
            </a:r>
            <a:r>
              <a:rPr lang="en-GB" sz="1200">
                <a:latin typeface="Arial" pitchFamily="34" charset="0"/>
                <a:cs typeface="Arial" pitchFamily="34" charset="0"/>
              </a:rPr>
              <a:t>:	Apr - Dez</a:t>
            </a:r>
          </a:p>
          <a:p>
            <a:pPr>
              <a:spcBef>
                <a:spcPts val="600"/>
              </a:spcBef>
              <a:tabLst>
                <a:tab pos="1619250" algn="r"/>
              </a:tabLst>
            </a:pPr>
            <a:r>
              <a:rPr lang="en-GB" sz="1200" b="1">
                <a:latin typeface="Arial" pitchFamily="34" charset="0"/>
                <a:cs typeface="Arial" pitchFamily="34" charset="0"/>
              </a:rPr>
              <a:t>Verbreitung</a:t>
            </a:r>
            <a:r>
              <a:rPr lang="en-GB" sz="1200">
                <a:latin typeface="Arial" pitchFamily="34" charset="0"/>
                <a:cs typeface="Arial" pitchFamily="34" charset="0"/>
              </a:rPr>
              <a:t>:</a:t>
            </a:r>
          </a:p>
          <a:p>
            <a:pPr>
              <a:spcBef>
                <a:spcPts val="600"/>
              </a:spcBef>
              <a:tabLst>
                <a:tab pos="1619250" algn="r"/>
              </a:tabLst>
            </a:pPr>
            <a:r>
              <a:rPr lang="en-GB" sz="1200">
                <a:latin typeface="Arial" pitchFamily="34" charset="0"/>
                <a:cs typeface="Arial" pitchFamily="34" charset="0"/>
              </a:rPr>
              <a:t>Kontinentale Antarktis auf dem Meereis, selten auf dem Schelfeis. Die südlichste aller Pinguinarten. </a:t>
            </a:r>
          </a:p>
        </p:txBody>
      </p:sp>
      <p:sp>
        <p:nvSpPr>
          <p:cNvPr id="35" name="Rechteck 34">
            <a:extLst>
              <a:ext uri="{FF2B5EF4-FFF2-40B4-BE49-F238E27FC236}">
                <a16:creationId xmlns:a16="http://schemas.microsoft.com/office/drawing/2014/main" id="{8594491F-A355-4F8C-A218-71009DF77BD7}"/>
              </a:ext>
            </a:extLst>
          </p:cNvPr>
          <p:cNvSpPr/>
          <p:nvPr/>
        </p:nvSpPr>
        <p:spPr>
          <a:xfrm>
            <a:off x="4604164" y="3817407"/>
            <a:ext cx="1807008" cy="1877437"/>
          </a:xfrm>
          <a:prstGeom prst="rect">
            <a:avLst/>
          </a:prstGeom>
        </p:spPr>
        <p:txBody>
          <a:bodyPr wrap="square">
            <a:spAutoFit/>
          </a:bodyPr>
          <a:lstStyle/>
          <a:p>
            <a:pPr>
              <a:spcBef>
                <a:spcPts val="600"/>
              </a:spcBef>
              <a:tabLst>
                <a:tab pos="1520825" algn="r"/>
              </a:tabLst>
            </a:pPr>
            <a:r>
              <a:rPr lang="en-GB" sz="1200" b="1" dirty="0" err="1">
                <a:latin typeface="Arial" pitchFamily="34" charset="0"/>
                <a:cs typeface="Arial" pitchFamily="34" charset="0"/>
              </a:rPr>
              <a:t>Höhe</a:t>
            </a:r>
            <a:r>
              <a:rPr lang="en-GB" sz="1200" dirty="0">
                <a:latin typeface="Arial" pitchFamily="34" charset="0"/>
                <a:cs typeface="Arial" pitchFamily="34" charset="0"/>
              </a:rPr>
              <a:t>:	70 cm</a:t>
            </a:r>
          </a:p>
          <a:p>
            <a:pPr>
              <a:spcBef>
                <a:spcPts val="600"/>
              </a:spcBef>
              <a:tabLst>
                <a:tab pos="1520825" algn="r"/>
              </a:tabLst>
            </a:pPr>
            <a:r>
              <a:rPr lang="en-GB" sz="1200" b="1" dirty="0" err="1">
                <a:latin typeface="Arial" pitchFamily="34" charset="0"/>
                <a:cs typeface="Arial" pitchFamily="34" charset="0"/>
              </a:rPr>
              <a:t>Gewicht</a:t>
            </a:r>
            <a:r>
              <a:rPr lang="en-GB" sz="1200" dirty="0">
                <a:latin typeface="Arial" pitchFamily="34" charset="0"/>
                <a:cs typeface="Arial" pitchFamily="34" charset="0"/>
              </a:rPr>
              <a:t>:	5 kg</a:t>
            </a:r>
          </a:p>
          <a:p>
            <a:pPr>
              <a:spcBef>
                <a:spcPts val="600"/>
              </a:spcBef>
              <a:tabLst>
                <a:tab pos="1520825" algn="r"/>
              </a:tabLst>
            </a:pPr>
            <a:r>
              <a:rPr lang="en-GB" sz="1200" b="1" dirty="0" err="1">
                <a:latin typeface="Arial" pitchFamily="34" charset="0"/>
                <a:cs typeface="Arial" pitchFamily="34" charset="0"/>
              </a:rPr>
              <a:t>Brutsaison</a:t>
            </a:r>
            <a:r>
              <a:rPr lang="en-GB" sz="1200" dirty="0">
                <a:latin typeface="Arial" pitchFamily="34" charset="0"/>
                <a:cs typeface="Arial" pitchFamily="34" charset="0"/>
              </a:rPr>
              <a:t>:	Nov-Feb</a:t>
            </a:r>
          </a:p>
          <a:p>
            <a:pPr>
              <a:spcBef>
                <a:spcPts val="600"/>
              </a:spcBef>
              <a:tabLst>
                <a:tab pos="1520825" algn="r"/>
              </a:tabLst>
            </a:pPr>
            <a:r>
              <a:rPr lang="en-GB" sz="1200" b="1" dirty="0" err="1">
                <a:latin typeface="Arial" pitchFamily="34" charset="0"/>
                <a:cs typeface="Arial" pitchFamily="34" charset="0"/>
              </a:rPr>
              <a:t>Verbreitung</a:t>
            </a:r>
            <a:r>
              <a:rPr lang="en-GB" sz="1200" dirty="0">
                <a:latin typeface="Arial" pitchFamily="34" charset="0"/>
                <a:cs typeface="Arial" pitchFamily="34" charset="0"/>
              </a:rPr>
              <a:t>:</a:t>
            </a:r>
          </a:p>
          <a:p>
            <a:pPr>
              <a:spcBef>
                <a:spcPts val="600"/>
              </a:spcBef>
              <a:tabLst>
                <a:tab pos="1520825" algn="r"/>
              </a:tabLst>
            </a:pPr>
            <a:r>
              <a:rPr lang="en-GB" sz="1200" dirty="0" err="1">
                <a:latin typeface="Arial" pitchFamily="34" charset="0"/>
                <a:cs typeface="Arial" pitchFamily="34" charset="0"/>
              </a:rPr>
              <a:t>Subantarktische</a:t>
            </a:r>
            <a:r>
              <a:rPr lang="en-GB" sz="1200" dirty="0">
                <a:latin typeface="Arial" pitchFamily="34" charset="0"/>
                <a:cs typeface="Arial" pitchFamily="34" charset="0"/>
              </a:rPr>
              <a:t> </a:t>
            </a:r>
            <a:r>
              <a:rPr lang="en-GB" sz="1200" dirty="0" err="1">
                <a:latin typeface="Arial" pitchFamily="34" charset="0"/>
                <a:cs typeface="Arial" pitchFamily="34" charset="0"/>
              </a:rPr>
              <a:t>Inseln</a:t>
            </a:r>
            <a:r>
              <a:rPr lang="en-GB" sz="1200" dirty="0">
                <a:latin typeface="Arial" pitchFamily="34" charset="0"/>
                <a:cs typeface="Arial" pitchFamily="34" charset="0"/>
              </a:rPr>
              <a:t> und </a:t>
            </a:r>
            <a:r>
              <a:rPr lang="en-GB" sz="1200" dirty="0" err="1">
                <a:latin typeface="Arial" pitchFamily="34" charset="0"/>
                <a:cs typeface="Arial" pitchFamily="34" charset="0"/>
              </a:rPr>
              <a:t>Antarktischer</a:t>
            </a:r>
            <a:r>
              <a:rPr lang="en-GB" sz="1200" dirty="0">
                <a:latin typeface="Arial" pitchFamily="34" charset="0"/>
                <a:cs typeface="Arial" pitchFamily="34" charset="0"/>
              </a:rPr>
              <a:t> </a:t>
            </a:r>
            <a:r>
              <a:rPr lang="en-GB" sz="1200" dirty="0" err="1">
                <a:latin typeface="Arial" pitchFamily="34" charset="0"/>
                <a:cs typeface="Arial" pitchFamily="34" charset="0"/>
              </a:rPr>
              <a:t>Kontinent</a:t>
            </a:r>
            <a:r>
              <a:rPr lang="en-GB" sz="1200" dirty="0">
                <a:latin typeface="Arial" pitchFamily="34" charset="0"/>
                <a:cs typeface="Arial" pitchFamily="34" charset="0"/>
              </a:rPr>
              <a:t>. Die </a:t>
            </a:r>
            <a:r>
              <a:rPr lang="en-GB" sz="1200" dirty="0" err="1">
                <a:latin typeface="Arial" pitchFamily="34" charset="0"/>
                <a:cs typeface="Arial" pitchFamily="34" charset="0"/>
              </a:rPr>
              <a:t>zweit-südlichste</a:t>
            </a:r>
            <a:r>
              <a:rPr lang="en-GB" sz="1200" dirty="0">
                <a:latin typeface="Arial" pitchFamily="34" charset="0"/>
                <a:cs typeface="Arial" pitchFamily="34" charset="0"/>
              </a:rPr>
              <a:t> </a:t>
            </a:r>
            <a:r>
              <a:rPr lang="en-GB" sz="1200" dirty="0" err="1">
                <a:latin typeface="Arial" pitchFamily="34" charset="0"/>
                <a:cs typeface="Arial" pitchFamily="34" charset="0"/>
              </a:rPr>
              <a:t>Pinguinart</a:t>
            </a:r>
            <a:r>
              <a:rPr lang="en-GB" sz="1200" dirty="0">
                <a:latin typeface="Arial" pitchFamily="34" charset="0"/>
                <a:cs typeface="Arial" pitchFamily="34" charset="0"/>
              </a:rPr>
              <a:t>.</a:t>
            </a:r>
          </a:p>
        </p:txBody>
      </p:sp>
      <p:sp>
        <p:nvSpPr>
          <p:cNvPr id="36" name="Rechteck 35">
            <a:extLst>
              <a:ext uri="{FF2B5EF4-FFF2-40B4-BE49-F238E27FC236}">
                <a16:creationId xmlns:a16="http://schemas.microsoft.com/office/drawing/2014/main" id="{7EF260B6-460B-4441-9494-44F07132EF99}"/>
              </a:ext>
            </a:extLst>
          </p:cNvPr>
          <p:cNvSpPr/>
          <p:nvPr/>
        </p:nvSpPr>
        <p:spPr>
          <a:xfrm>
            <a:off x="2127899" y="3958621"/>
            <a:ext cx="1959359" cy="1692771"/>
          </a:xfrm>
          <a:prstGeom prst="rect">
            <a:avLst/>
          </a:prstGeom>
        </p:spPr>
        <p:txBody>
          <a:bodyPr wrap="square">
            <a:spAutoFit/>
          </a:bodyPr>
          <a:lstStyle/>
          <a:p>
            <a:pPr>
              <a:spcBef>
                <a:spcPts val="600"/>
              </a:spcBef>
              <a:tabLst>
                <a:tab pos="1619250" algn="r"/>
              </a:tabLst>
            </a:pPr>
            <a:r>
              <a:rPr lang="en-GB" sz="1200" b="1">
                <a:latin typeface="Arial" pitchFamily="34" charset="0"/>
                <a:cs typeface="Arial" pitchFamily="34" charset="0"/>
              </a:rPr>
              <a:t>Höhe</a:t>
            </a:r>
            <a:r>
              <a:rPr lang="en-GB" sz="1200">
                <a:latin typeface="Arial" pitchFamily="34" charset="0"/>
                <a:cs typeface="Arial" pitchFamily="34" charset="0"/>
              </a:rPr>
              <a:t>:	68 cm</a:t>
            </a:r>
          </a:p>
          <a:p>
            <a:pPr>
              <a:spcBef>
                <a:spcPts val="600"/>
              </a:spcBef>
              <a:tabLst>
                <a:tab pos="1619250" algn="r"/>
              </a:tabLst>
            </a:pPr>
            <a:r>
              <a:rPr lang="en-GB" sz="1200" b="1">
                <a:latin typeface="Arial" pitchFamily="34" charset="0"/>
                <a:cs typeface="Arial" pitchFamily="34" charset="0"/>
              </a:rPr>
              <a:t>Gewicht</a:t>
            </a:r>
            <a:r>
              <a:rPr lang="en-GB" sz="1200">
                <a:latin typeface="Arial" pitchFamily="34" charset="0"/>
                <a:cs typeface="Arial" pitchFamily="34" charset="0"/>
              </a:rPr>
              <a:t>:	4,5 kg</a:t>
            </a:r>
          </a:p>
          <a:p>
            <a:pPr>
              <a:spcBef>
                <a:spcPts val="600"/>
              </a:spcBef>
              <a:tabLst>
                <a:tab pos="1619250" algn="r"/>
              </a:tabLst>
            </a:pPr>
            <a:r>
              <a:rPr lang="en-GB" sz="1200" b="1">
                <a:latin typeface="Arial" pitchFamily="34" charset="0"/>
                <a:cs typeface="Arial" pitchFamily="34" charset="0"/>
              </a:rPr>
              <a:t>Brutsaison</a:t>
            </a:r>
            <a:r>
              <a:rPr lang="en-GB" sz="1200">
                <a:latin typeface="Arial" pitchFamily="34" charset="0"/>
                <a:cs typeface="Arial" pitchFamily="34" charset="0"/>
              </a:rPr>
              <a:t>:	Dez - Mar</a:t>
            </a:r>
          </a:p>
          <a:p>
            <a:pPr>
              <a:spcBef>
                <a:spcPts val="600"/>
              </a:spcBef>
              <a:tabLst>
                <a:tab pos="1619250" algn="r"/>
              </a:tabLst>
            </a:pPr>
            <a:r>
              <a:rPr lang="en-GB" sz="1200" b="1">
                <a:latin typeface="Arial" pitchFamily="34" charset="0"/>
                <a:cs typeface="Arial" pitchFamily="34" charset="0"/>
              </a:rPr>
              <a:t>Verbreitung</a:t>
            </a:r>
            <a:r>
              <a:rPr lang="en-GB" sz="1200">
                <a:latin typeface="Arial" pitchFamily="34" charset="0"/>
                <a:cs typeface="Arial" pitchFamily="34" charset="0"/>
              </a:rPr>
              <a:t>:</a:t>
            </a:r>
          </a:p>
          <a:p>
            <a:pPr>
              <a:spcBef>
                <a:spcPts val="600"/>
              </a:spcBef>
              <a:tabLst>
                <a:tab pos="1619250" algn="r"/>
              </a:tabLst>
            </a:pPr>
            <a:r>
              <a:rPr lang="en-GB" sz="1200">
                <a:latin typeface="Arial" pitchFamily="34" charset="0"/>
                <a:cs typeface="Arial" pitchFamily="34" charset="0"/>
              </a:rPr>
              <a:t>Subantarktische Inseln und Antarktische Halbinsel. </a:t>
            </a:r>
          </a:p>
        </p:txBody>
      </p:sp>
      <p:sp>
        <p:nvSpPr>
          <p:cNvPr id="14" name="Rechteck 13">
            <a:extLst>
              <a:ext uri="{FF2B5EF4-FFF2-40B4-BE49-F238E27FC236}">
                <a16:creationId xmlns:a16="http://schemas.microsoft.com/office/drawing/2014/main" id="{1085CC94-2369-44D0-931F-5EDA4C7514D7}"/>
              </a:ext>
            </a:extLst>
          </p:cNvPr>
          <p:cNvSpPr/>
          <p:nvPr/>
        </p:nvSpPr>
        <p:spPr>
          <a:xfrm>
            <a:off x="1990421" y="1085289"/>
            <a:ext cx="2434424" cy="523220"/>
          </a:xfrm>
          <a:prstGeom prst="rect">
            <a:avLst/>
          </a:prstGeom>
        </p:spPr>
        <p:txBody>
          <a:bodyPr wrap="square">
            <a:spAutoFit/>
          </a:bodyPr>
          <a:lstStyle/>
          <a:p>
            <a:r>
              <a:rPr lang="en-GB" sz="1400" b="1" dirty="0"/>
              <a:t>Chinstrap penguin</a:t>
            </a:r>
            <a:br>
              <a:rPr lang="en-GB" sz="1400" b="1" dirty="0"/>
            </a:br>
            <a:r>
              <a:rPr lang="en-GB" sz="1400" i="1" dirty="0" err="1"/>
              <a:t>Pygoscelis</a:t>
            </a:r>
            <a:r>
              <a:rPr lang="en-GB" sz="1400" i="1" dirty="0"/>
              <a:t> </a:t>
            </a:r>
            <a:r>
              <a:rPr lang="en-GB" sz="1400" i="1" dirty="0" err="1"/>
              <a:t>antarctica</a:t>
            </a:r>
            <a:endParaRPr lang="en-GB" sz="1400" i="1" dirty="0"/>
          </a:p>
        </p:txBody>
      </p:sp>
      <p:sp>
        <p:nvSpPr>
          <p:cNvPr id="15" name="Rechteck 14">
            <a:extLst>
              <a:ext uri="{FF2B5EF4-FFF2-40B4-BE49-F238E27FC236}">
                <a16:creationId xmlns:a16="http://schemas.microsoft.com/office/drawing/2014/main" id="{4C5B0552-06E7-49FA-93AB-D6212B83BF6C}"/>
              </a:ext>
            </a:extLst>
          </p:cNvPr>
          <p:cNvSpPr/>
          <p:nvPr/>
        </p:nvSpPr>
        <p:spPr>
          <a:xfrm>
            <a:off x="4604164" y="1085289"/>
            <a:ext cx="1737723" cy="523220"/>
          </a:xfrm>
          <a:prstGeom prst="rect">
            <a:avLst/>
          </a:prstGeom>
        </p:spPr>
        <p:txBody>
          <a:bodyPr wrap="square">
            <a:spAutoFit/>
          </a:bodyPr>
          <a:lstStyle/>
          <a:p>
            <a:r>
              <a:rPr lang="en-GB" sz="1400" b="1" dirty="0" err="1"/>
              <a:t>Adélie</a:t>
            </a:r>
            <a:r>
              <a:rPr lang="en-GB" sz="1400" b="1" dirty="0"/>
              <a:t> penguin</a:t>
            </a:r>
          </a:p>
          <a:p>
            <a:r>
              <a:rPr lang="en-GB" sz="1400" i="1" dirty="0" err="1"/>
              <a:t>Pygoscelis</a:t>
            </a:r>
            <a:r>
              <a:rPr lang="en-GB" sz="1400" i="1" dirty="0"/>
              <a:t> </a:t>
            </a:r>
            <a:r>
              <a:rPr lang="en-GB" sz="1400" i="1" dirty="0" err="1"/>
              <a:t>adeliae</a:t>
            </a:r>
            <a:endParaRPr lang="en-GB" sz="1400" i="1" dirty="0"/>
          </a:p>
        </p:txBody>
      </p:sp>
      <p:sp>
        <p:nvSpPr>
          <p:cNvPr id="16" name="Rechteck 15">
            <a:extLst>
              <a:ext uri="{FF2B5EF4-FFF2-40B4-BE49-F238E27FC236}">
                <a16:creationId xmlns:a16="http://schemas.microsoft.com/office/drawing/2014/main" id="{D93B03A9-0B1A-479E-A292-C86DCEBCF88E}"/>
              </a:ext>
            </a:extLst>
          </p:cNvPr>
          <p:cNvSpPr/>
          <p:nvPr/>
        </p:nvSpPr>
        <p:spPr>
          <a:xfrm>
            <a:off x="6844184" y="1085289"/>
            <a:ext cx="1988545" cy="523220"/>
          </a:xfrm>
          <a:prstGeom prst="rect">
            <a:avLst/>
          </a:prstGeom>
        </p:spPr>
        <p:txBody>
          <a:bodyPr wrap="square">
            <a:spAutoFit/>
          </a:bodyPr>
          <a:lstStyle/>
          <a:p>
            <a:r>
              <a:rPr lang="en-GB" sz="1400" b="1" dirty="0"/>
              <a:t>Emperor penguin</a:t>
            </a:r>
            <a:br>
              <a:rPr lang="en-GB" sz="1400" b="1" dirty="0"/>
            </a:br>
            <a:r>
              <a:rPr lang="en-GB" sz="1400" i="1" dirty="0"/>
              <a:t>Aptenodytes </a:t>
            </a:r>
            <a:r>
              <a:rPr lang="en-GB" sz="1400" i="1" dirty="0" err="1"/>
              <a:t>forsteri</a:t>
            </a:r>
            <a:endParaRPr lang="en-GB" sz="1400" i="1" dirty="0"/>
          </a:p>
        </p:txBody>
      </p:sp>
      <p:sp>
        <p:nvSpPr>
          <p:cNvPr id="18" name="Rechteck 17">
            <a:extLst>
              <a:ext uri="{FF2B5EF4-FFF2-40B4-BE49-F238E27FC236}">
                <a16:creationId xmlns:a16="http://schemas.microsoft.com/office/drawing/2014/main" id="{40F91635-C02D-4A31-9FAC-540BACD48581}"/>
              </a:ext>
            </a:extLst>
          </p:cNvPr>
          <p:cNvSpPr/>
          <p:nvPr/>
        </p:nvSpPr>
        <p:spPr>
          <a:xfrm>
            <a:off x="237612" y="1085289"/>
            <a:ext cx="1737723" cy="523220"/>
          </a:xfrm>
          <a:prstGeom prst="rect">
            <a:avLst/>
          </a:prstGeom>
        </p:spPr>
        <p:txBody>
          <a:bodyPr wrap="square">
            <a:spAutoFit/>
          </a:bodyPr>
          <a:lstStyle/>
          <a:p>
            <a:r>
              <a:rPr lang="en-GB" sz="1400" b="1" dirty="0"/>
              <a:t>Gentoo penguin</a:t>
            </a:r>
            <a:br>
              <a:rPr lang="en-GB" sz="1400" b="1" dirty="0"/>
            </a:br>
            <a:r>
              <a:rPr lang="en-GB" sz="1400" i="1" dirty="0" err="1"/>
              <a:t>Pygoscelis</a:t>
            </a:r>
            <a:r>
              <a:rPr lang="en-GB" sz="1400" i="1" dirty="0"/>
              <a:t> </a:t>
            </a:r>
            <a:r>
              <a:rPr lang="en-GB" sz="1400" i="1" dirty="0" err="1"/>
              <a:t>papua</a:t>
            </a:r>
            <a:endParaRPr lang="en-GB" sz="1400" i="1" dirty="0"/>
          </a:p>
        </p:txBody>
      </p:sp>
      <p:sp>
        <p:nvSpPr>
          <p:cNvPr id="19" name="Rechteck 18">
            <a:extLst>
              <a:ext uri="{FF2B5EF4-FFF2-40B4-BE49-F238E27FC236}">
                <a16:creationId xmlns:a16="http://schemas.microsoft.com/office/drawing/2014/main" id="{C7140E8C-7FFA-406E-8288-7214B95FB63B}"/>
              </a:ext>
            </a:extLst>
          </p:cNvPr>
          <p:cNvSpPr/>
          <p:nvPr/>
        </p:nvSpPr>
        <p:spPr>
          <a:xfrm>
            <a:off x="2529061" y="156360"/>
            <a:ext cx="2274982" cy="369332"/>
          </a:xfrm>
          <a:prstGeom prst="rect">
            <a:avLst/>
          </a:prstGeom>
        </p:spPr>
        <p:txBody>
          <a:bodyPr wrap="none">
            <a:spAutoFit/>
          </a:bodyPr>
          <a:lstStyle/>
          <a:p>
            <a:r>
              <a:rPr lang="de-DE" b="1"/>
              <a:t>Antarktische Vögel</a:t>
            </a:r>
          </a:p>
        </p:txBody>
      </p:sp>
      <p:pic>
        <p:nvPicPr>
          <p:cNvPr id="20" name="Grafik 19">
            <a:extLst>
              <a:ext uri="{FF2B5EF4-FFF2-40B4-BE49-F238E27FC236}">
                <a16:creationId xmlns:a16="http://schemas.microsoft.com/office/drawing/2014/main" id="{B1FA335A-9896-4A9F-8880-01CD57E7DA45}"/>
              </a:ext>
            </a:extLst>
          </p:cNvPr>
          <p:cNvPicPr>
            <a:picLocks noChangeAspect="1"/>
          </p:cNvPicPr>
          <p:nvPr/>
        </p:nvPicPr>
        <p:blipFill>
          <a:blip r:embed="rId7"/>
          <a:stretch>
            <a:fillRect/>
          </a:stretch>
        </p:blipFill>
        <p:spPr>
          <a:xfrm>
            <a:off x="5623147" y="205401"/>
            <a:ext cx="1130163" cy="565082"/>
          </a:xfrm>
          <a:prstGeom prst="rect">
            <a:avLst/>
          </a:prstGeom>
        </p:spPr>
      </p:pic>
    </p:spTree>
    <p:extLst>
      <p:ext uri="{BB962C8B-B14F-4D97-AF65-F5344CB8AC3E}">
        <p14:creationId xmlns:p14="http://schemas.microsoft.com/office/powerpoint/2010/main" val="87696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E404E3F0-9F88-4B91-9691-C890FCEC2F86}"/>
              </a:ext>
            </a:extLst>
          </p:cNvPr>
          <p:cNvSpPr txBox="1">
            <a:spLocks/>
          </p:cNvSpPr>
          <p:nvPr/>
        </p:nvSpPr>
        <p:spPr>
          <a:xfrm>
            <a:off x="188978" y="215749"/>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sp>
        <p:nvSpPr>
          <p:cNvPr id="16" name="Rechteck 15">
            <a:extLst>
              <a:ext uri="{FF2B5EF4-FFF2-40B4-BE49-F238E27FC236}">
                <a16:creationId xmlns:a16="http://schemas.microsoft.com/office/drawing/2014/main" id="{81AAAF51-EE81-4775-A59B-FE72A03D87EA}"/>
              </a:ext>
            </a:extLst>
          </p:cNvPr>
          <p:cNvSpPr/>
          <p:nvPr/>
        </p:nvSpPr>
        <p:spPr>
          <a:xfrm>
            <a:off x="4016781" y="1324599"/>
            <a:ext cx="2210862" cy="369332"/>
          </a:xfrm>
          <a:prstGeom prst="rect">
            <a:avLst/>
          </a:prstGeom>
        </p:spPr>
        <p:txBody>
          <a:bodyPr wrap="none">
            <a:spAutoFit/>
          </a:bodyPr>
          <a:lstStyle/>
          <a:p>
            <a:r>
              <a:rPr lang="de-DE" dirty="0"/>
              <a:t>ohne Eisbedeckung</a:t>
            </a:r>
          </a:p>
        </p:txBody>
      </p:sp>
      <p:grpSp>
        <p:nvGrpSpPr>
          <p:cNvPr id="3" name="Gruppieren 2">
            <a:extLst>
              <a:ext uri="{FF2B5EF4-FFF2-40B4-BE49-F238E27FC236}">
                <a16:creationId xmlns:a16="http://schemas.microsoft.com/office/drawing/2014/main" id="{B60704BC-CA75-4F87-9A71-08C1C8658CF4}"/>
              </a:ext>
            </a:extLst>
          </p:cNvPr>
          <p:cNvGrpSpPr/>
          <p:nvPr/>
        </p:nvGrpSpPr>
        <p:grpSpPr>
          <a:xfrm>
            <a:off x="4895787" y="1661367"/>
            <a:ext cx="3922899" cy="3489687"/>
            <a:chOff x="307041" y="1223968"/>
            <a:chExt cx="3493503" cy="2980267"/>
          </a:xfrm>
        </p:grpSpPr>
        <p:pic>
          <p:nvPicPr>
            <p:cNvPr id="14" name="Bild 7" descr="Fretwell-etal_BEDMAP2_Cryosphere-Discussions_2012.jpg">
              <a:extLst>
                <a:ext uri="{FF2B5EF4-FFF2-40B4-BE49-F238E27FC236}">
                  <a16:creationId xmlns:a16="http://schemas.microsoft.com/office/drawing/2014/main" id="{7FF50694-CE88-4827-A75B-A0FCBE33CB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7041" y="1223968"/>
              <a:ext cx="3493503" cy="2980267"/>
            </a:xfrm>
            <a:prstGeom prst="rect">
              <a:avLst/>
            </a:prstGeom>
          </p:spPr>
        </p:pic>
        <p:sp>
          <p:nvSpPr>
            <p:cNvPr id="17" name="Rechteck 16">
              <a:extLst>
                <a:ext uri="{FF2B5EF4-FFF2-40B4-BE49-F238E27FC236}">
                  <a16:creationId xmlns:a16="http://schemas.microsoft.com/office/drawing/2014/main" id="{96BEFED2-ACEE-409C-B766-62C8F5571253}"/>
                </a:ext>
              </a:extLst>
            </p:cNvPr>
            <p:cNvSpPr/>
            <p:nvPr/>
          </p:nvSpPr>
          <p:spPr>
            <a:xfrm rot="3893661">
              <a:off x="2466453" y="2277602"/>
              <a:ext cx="1082348" cy="646331"/>
            </a:xfrm>
            <a:prstGeom prst="rect">
              <a:avLst/>
            </a:prstGeom>
          </p:spPr>
          <p:txBody>
            <a:bodyPr wrap="none">
              <a:spAutoFit/>
            </a:bodyPr>
            <a:lstStyle/>
            <a:p>
              <a:r>
                <a:rPr lang="en-US" dirty="0"/>
                <a:t>Ost-</a:t>
              </a:r>
              <a:br>
                <a:rPr lang="en-US" dirty="0"/>
              </a:br>
              <a:r>
                <a:rPr lang="en-US" dirty="0" err="1"/>
                <a:t>Antarktis</a:t>
              </a:r>
              <a:endParaRPr lang="de-DE" dirty="0"/>
            </a:p>
          </p:txBody>
        </p:sp>
        <p:sp>
          <p:nvSpPr>
            <p:cNvPr id="18" name="Rechteck 17">
              <a:extLst>
                <a:ext uri="{FF2B5EF4-FFF2-40B4-BE49-F238E27FC236}">
                  <a16:creationId xmlns:a16="http://schemas.microsoft.com/office/drawing/2014/main" id="{7C83CE69-B4C1-413B-9CBE-3C0A0FC1441A}"/>
                </a:ext>
              </a:extLst>
            </p:cNvPr>
            <p:cNvSpPr/>
            <p:nvPr/>
          </p:nvSpPr>
          <p:spPr>
            <a:xfrm rot="3787654">
              <a:off x="1254543" y="2434399"/>
              <a:ext cx="1082348" cy="646331"/>
            </a:xfrm>
            <a:prstGeom prst="rect">
              <a:avLst/>
            </a:prstGeom>
          </p:spPr>
          <p:txBody>
            <a:bodyPr wrap="none">
              <a:spAutoFit/>
            </a:bodyPr>
            <a:lstStyle/>
            <a:p>
              <a:r>
                <a:rPr lang="en-US" dirty="0"/>
                <a:t>West-</a:t>
              </a:r>
              <a:br>
                <a:rPr lang="en-US" dirty="0"/>
              </a:br>
              <a:r>
                <a:rPr lang="en-US" dirty="0" err="1"/>
                <a:t>Antarktis</a:t>
              </a:r>
              <a:endParaRPr lang="de-DE" dirty="0"/>
            </a:p>
          </p:txBody>
        </p:sp>
      </p:grpSp>
      <p:pic>
        <p:nvPicPr>
          <p:cNvPr id="21" name="Grafik 20">
            <a:extLst>
              <a:ext uri="{FF2B5EF4-FFF2-40B4-BE49-F238E27FC236}">
                <a16:creationId xmlns:a16="http://schemas.microsoft.com/office/drawing/2014/main" id="{2093B8F4-3966-4906-A1D9-1166F54954F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7810" t="3467" r="580" b="3467"/>
          <a:stretch/>
        </p:blipFill>
        <p:spPr>
          <a:xfrm>
            <a:off x="57565" y="1665174"/>
            <a:ext cx="4074820" cy="3411393"/>
          </a:xfrm>
          <a:prstGeom prst="rect">
            <a:avLst/>
          </a:prstGeom>
        </p:spPr>
      </p:pic>
      <p:sp>
        <p:nvSpPr>
          <p:cNvPr id="22" name="Rechteck 21">
            <a:extLst>
              <a:ext uri="{FF2B5EF4-FFF2-40B4-BE49-F238E27FC236}">
                <a16:creationId xmlns:a16="http://schemas.microsoft.com/office/drawing/2014/main" id="{0B9BF4B5-E8DB-45F3-ACF2-54DE8D7DF5CC}"/>
              </a:ext>
            </a:extLst>
          </p:cNvPr>
          <p:cNvSpPr/>
          <p:nvPr/>
        </p:nvSpPr>
        <p:spPr>
          <a:xfrm>
            <a:off x="188978" y="750468"/>
            <a:ext cx="1755737" cy="400110"/>
          </a:xfrm>
          <a:prstGeom prst="rect">
            <a:avLst/>
          </a:prstGeom>
          <a:solidFill>
            <a:schemeClr val="bg1"/>
          </a:solidFill>
        </p:spPr>
        <p:txBody>
          <a:bodyPr wrap="none">
            <a:spAutoFit/>
          </a:bodyPr>
          <a:lstStyle/>
          <a:p>
            <a:r>
              <a:rPr lang="de-DE" sz="2000" b="1" dirty="0"/>
              <a:t>Die Antarktis</a:t>
            </a:r>
          </a:p>
        </p:txBody>
      </p:sp>
      <p:sp>
        <p:nvSpPr>
          <p:cNvPr id="32" name="Rechteck 31">
            <a:extLst>
              <a:ext uri="{FF2B5EF4-FFF2-40B4-BE49-F238E27FC236}">
                <a16:creationId xmlns:a16="http://schemas.microsoft.com/office/drawing/2014/main" id="{D3C9AD2A-D2E3-4533-B323-F9EFC2E4A121}"/>
              </a:ext>
            </a:extLst>
          </p:cNvPr>
          <p:cNvSpPr/>
          <p:nvPr/>
        </p:nvSpPr>
        <p:spPr>
          <a:xfrm>
            <a:off x="504694" y="5151054"/>
            <a:ext cx="8313992" cy="1015663"/>
          </a:xfrm>
          <a:prstGeom prst="rect">
            <a:avLst/>
          </a:prstGeom>
        </p:spPr>
        <p:txBody>
          <a:bodyPr wrap="square">
            <a:spAutoFit/>
          </a:bodyPr>
          <a:lstStyle/>
          <a:p>
            <a:r>
              <a:rPr lang="en-US" b="1" dirty="0" err="1"/>
              <a:t>Zentrale</a:t>
            </a:r>
            <a:r>
              <a:rPr lang="en-US" b="1" dirty="0"/>
              <a:t> </a:t>
            </a:r>
            <a:r>
              <a:rPr lang="en-US" b="1" dirty="0" err="1"/>
              <a:t>Fragen</a:t>
            </a:r>
            <a:r>
              <a:rPr lang="en-US" b="1" dirty="0"/>
              <a:t>:</a:t>
            </a:r>
          </a:p>
          <a:p>
            <a:pPr marL="182563" indent="-182563">
              <a:spcBef>
                <a:spcPts val="600"/>
              </a:spcBef>
              <a:buFont typeface="Arial" panose="020B0604020202020204" pitchFamily="34" charset="0"/>
              <a:buChar char="•"/>
            </a:pPr>
            <a:r>
              <a:rPr lang="de-DE" sz="1600" dirty="0"/>
              <a:t>Wann war die Antarktis eisfrei?</a:t>
            </a:r>
          </a:p>
          <a:p>
            <a:pPr marL="182563" indent="-182563">
              <a:spcBef>
                <a:spcPts val="600"/>
              </a:spcBef>
              <a:buFont typeface="Arial" panose="020B0604020202020204" pitchFamily="34" charset="0"/>
              <a:buChar char="•"/>
            </a:pPr>
            <a:r>
              <a:rPr lang="de-DE" sz="1600" dirty="0"/>
              <a:t>Gab es Zeiten, die mit den momentan prognostizierten Bedingungen vergleichbar sind?</a:t>
            </a:r>
          </a:p>
        </p:txBody>
      </p:sp>
      <p:pic>
        <p:nvPicPr>
          <p:cNvPr id="23" name="Grafik 22">
            <a:extLst>
              <a:ext uri="{FF2B5EF4-FFF2-40B4-BE49-F238E27FC236}">
                <a16:creationId xmlns:a16="http://schemas.microsoft.com/office/drawing/2014/main" id="{15BB5756-BCA5-4F8D-9AD4-6C1048F34BC2}"/>
              </a:ext>
            </a:extLst>
          </p:cNvPr>
          <p:cNvPicPr>
            <a:picLocks noChangeAspect="1"/>
          </p:cNvPicPr>
          <p:nvPr/>
        </p:nvPicPr>
        <p:blipFill>
          <a:blip r:embed="rId5"/>
          <a:stretch>
            <a:fillRect/>
          </a:stretch>
        </p:blipFill>
        <p:spPr>
          <a:xfrm>
            <a:off x="5512376" y="131611"/>
            <a:ext cx="1130163" cy="565082"/>
          </a:xfrm>
          <a:prstGeom prst="rect">
            <a:avLst/>
          </a:prstGeom>
        </p:spPr>
      </p:pic>
      <p:sp>
        <p:nvSpPr>
          <p:cNvPr id="4" name="Rechteck 3">
            <a:extLst>
              <a:ext uri="{FF2B5EF4-FFF2-40B4-BE49-F238E27FC236}">
                <a16:creationId xmlns:a16="http://schemas.microsoft.com/office/drawing/2014/main" id="{98AF9A77-7F94-4A0E-974E-4F790C426336}"/>
              </a:ext>
            </a:extLst>
          </p:cNvPr>
          <p:cNvSpPr/>
          <p:nvPr/>
        </p:nvSpPr>
        <p:spPr>
          <a:xfrm>
            <a:off x="188978" y="1332382"/>
            <a:ext cx="2005677" cy="369332"/>
          </a:xfrm>
          <a:prstGeom prst="rect">
            <a:avLst/>
          </a:prstGeom>
        </p:spPr>
        <p:txBody>
          <a:bodyPr wrap="none">
            <a:spAutoFit/>
          </a:bodyPr>
          <a:lstStyle/>
          <a:p>
            <a:r>
              <a:rPr lang="de-DE" dirty="0"/>
              <a:t>mit Eisbedeckung</a:t>
            </a:r>
          </a:p>
        </p:txBody>
      </p:sp>
    </p:spTree>
    <p:extLst>
      <p:ext uri="{BB962C8B-B14F-4D97-AF65-F5344CB8AC3E}">
        <p14:creationId xmlns:p14="http://schemas.microsoft.com/office/powerpoint/2010/main" val="35894099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pic>
        <p:nvPicPr>
          <p:cNvPr id="2" name="Grafik 1">
            <a:extLst>
              <a:ext uri="{FF2B5EF4-FFF2-40B4-BE49-F238E27FC236}">
                <a16:creationId xmlns:a16="http://schemas.microsoft.com/office/drawing/2014/main" id="{23232476-FDE1-4814-870F-B63BDE8B52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4356"/>
          <a:stretch/>
        </p:blipFill>
        <p:spPr>
          <a:xfrm>
            <a:off x="185529" y="606576"/>
            <a:ext cx="4525473" cy="3758854"/>
          </a:xfrm>
          <a:prstGeom prst="rect">
            <a:avLst/>
          </a:prstGeom>
        </p:spPr>
      </p:pic>
      <p:sp>
        <p:nvSpPr>
          <p:cNvPr id="4" name="Rechteck 3">
            <a:extLst>
              <a:ext uri="{FF2B5EF4-FFF2-40B4-BE49-F238E27FC236}">
                <a16:creationId xmlns:a16="http://schemas.microsoft.com/office/drawing/2014/main" id="{D6A545D8-6298-4233-81D7-6E3DB070A7C7}"/>
              </a:ext>
            </a:extLst>
          </p:cNvPr>
          <p:cNvSpPr/>
          <p:nvPr/>
        </p:nvSpPr>
        <p:spPr>
          <a:xfrm>
            <a:off x="2529061" y="137310"/>
            <a:ext cx="2274982" cy="369332"/>
          </a:xfrm>
          <a:prstGeom prst="rect">
            <a:avLst/>
          </a:prstGeom>
        </p:spPr>
        <p:txBody>
          <a:bodyPr wrap="none">
            <a:spAutoFit/>
          </a:bodyPr>
          <a:lstStyle/>
          <a:p>
            <a:r>
              <a:rPr lang="en-US" b="1" dirty="0" err="1"/>
              <a:t>Antarktische</a:t>
            </a:r>
            <a:r>
              <a:rPr lang="en-US" b="1" dirty="0"/>
              <a:t> </a:t>
            </a:r>
            <a:r>
              <a:rPr lang="en-US" b="1" dirty="0" err="1"/>
              <a:t>Vögel</a:t>
            </a:r>
            <a:endParaRPr lang="de-DE" b="1" dirty="0"/>
          </a:p>
        </p:txBody>
      </p:sp>
      <p:pic>
        <p:nvPicPr>
          <p:cNvPr id="6" name="Grafik 5">
            <a:extLst>
              <a:ext uri="{FF2B5EF4-FFF2-40B4-BE49-F238E27FC236}">
                <a16:creationId xmlns:a16="http://schemas.microsoft.com/office/drawing/2014/main" id="{A57AA7C6-E5AD-4B02-9E5D-386FC23DA95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842" t="11404" r="1711"/>
          <a:stretch/>
        </p:blipFill>
        <p:spPr>
          <a:xfrm>
            <a:off x="227756" y="4527287"/>
            <a:ext cx="8819147" cy="2330713"/>
          </a:xfrm>
          <a:prstGeom prst="rect">
            <a:avLst/>
          </a:prstGeom>
        </p:spPr>
      </p:pic>
      <p:pic>
        <p:nvPicPr>
          <p:cNvPr id="3" name="Grafik 2">
            <a:extLst>
              <a:ext uri="{FF2B5EF4-FFF2-40B4-BE49-F238E27FC236}">
                <a16:creationId xmlns:a16="http://schemas.microsoft.com/office/drawing/2014/main" id="{99783268-5345-4351-83B5-DE01D0F17B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11001" y="1963564"/>
            <a:ext cx="2578061" cy="2400175"/>
          </a:xfrm>
          <a:prstGeom prst="rect">
            <a:avLst/>
          </a:prstGeom>
        </p:spPr>
      </p:pic>
      <p:sp>
        <p:nvSpPr>
          <p:cNvPr id="7" name="Rechteck 6">
            <a:extLst>
              <a:ext uri="{FF2B5EF4-FFF2-40B4-BE49-F238E27FC236}">
                <a16:creationId xmlns:a16="http://schemas.microsoft.com/office/drawing/2014/main" id="{E3DAB059-F191-4AB9-B91B-4515711F523C}"/>
              </a:ext>
            </a:extLst>
          </p:cNvPr>
          <p:cNvSpPr/>
          <p:nvPr/>
        </p:nvSpPr>
        <p:spPr>
          <a:xfrm>
            <a:off x="1203157" y="6473906"/>
            <a:ext cx="7098632" cy="369332"/>
          </a:xfrm>
          <a:prstGeom prst="rect">
            <a:avLst/>
          </a:prstGeom>
        </p:spPr>
        <p:txBody>
          <a:bodyPr wrap="square">
            <a:spAutoFit/>
          </a:bodyPr>
          <a:lstStyle/>
          <a:p>
            <a:r>
              <a:rPr lang="en-US" dirty="0">
                <a:solidFill>
                  <a:schemeClr val="bg1"/>
                </a:solidFill>
              </a:rPr>
              <a:t>Panoramic of the Atka emperor penguin colony in November 2017</a:t>
            </a:r>
            <a:endParaRPr lang="de-DE" dirty="0">
              <a:solidFill>
                <a:schemeClr val="bg1"/>
              </a:solidFill>
            </a:endParaRPr>
          </a:p>
        </p:txBody>
      </p:sp>
      <p:sp>
        <p:nvSpPr>
          <p:cNvPr id="8" name="Ellipse 7">
            <a:extLst>
              <a:ext uri="{FF2B5EF4-FFF2-40B4-BE49-F238E27FC236}">
                <a16:creationId xmlns:a16="http://schemas.microsoft.com/office/drawing/2014/main" id="{44360709-646D-4566-9CD4-91F8FB512C6D}"/>
              </a:ext>
            </a:extLst>
          </p:cNvPr>
          <p:cNvSpPr/>
          <p:nvPr/>
        </p:nvSpPr>
        <p:spPr>
          <a:xfrm>
            <a:off x="1984550" y="914710"/>
            <a:ext cx="236136" cy="236136"/>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8963B9A9-09E7-4C2C-88F5-ED262D1F9A27}"/>
              </a:ext>
            </a:extLst>
          </p:cNvPr>
          <p:cNvSpPr/>
          <p:nvPr/>
        </p:nvSpPr>
        <p:spPr>
          <a:xfrm>
            <a:off x="1893850" y="1420792"/>
            <a:ext cx="2169161" cy="338554"/>
          </a:xfrm>
          <a:prstGeom prst="rect">
            <a:avLst/>
          </a:prstGeom>
        </p:spPr>
        <p:txBody>
          <a:bodyPr wrap="square">
            <a:spAutoFit/>
          </a:bodyPr>
          <a:lstStyle/>
          <a:p>
            <a:r>
              <a:rPr lang="en-US" sz="1600" dirty="0">
                <a:solidFill>
                  <a:srgbClr val="FF0000"/>
                </a:solidFill>
                <a:effectLst>
                  <a:outerShdw blurRad="38100" dist="38100" dir="2700000" algn="tl">
                    <a:srgbClr val="000000">
                      <a:alpha val="43137"/>
                    </a:srgbClr>
                  </a:outerShdw>
                </a:effectLst>
              </a:rPr>
              <a:t>Atka </a:t>
            </a:r>
            <a:r>
              <a:rPr lang="en-US" sz="1600" dirty="0" err="1">
                <a:solidFill>
                  <a:srgbClr val="FF0000"/>
                </a:solidFill>
                <a:effectLst>
                  <a:outerShdw blurRad="38100" dist="38100" dir="2700000" algn="tl">
                    <a:srgbClr val="000000">
                      <a:alpha val="43137"/>
                    </a:srgbClr>
                  </a:outerShdw>
                </a:effectLst>
              </a:rPr>
              <a:t>Bucht</a:t>
            </a:r>
            <a:r>
              <a:rPr lang="en-US" sz="1600" dirty="0">
                <a:solidFill>
                  <a:srgbClr val="FF0000"/>
                </a:solidFill>
                <a:effectLst>
                  <a:outerShdw blurRad="38100" dist="38100" dir="2700000" algn="tl">
                    <a:srgbClr val="000000">
                      <a:alpha val="43137"/>
                    </a:srgbClr>
                  </a:outerShdw>
                </a:effectLst>
              </a:rPr>
              <a:t> </a:t>
            </a:r>
            <a:r>
              <a:rPr lang="en-US" sz="1600" dirty="0" err="1">
                <a:solidFill>
                  <a:srgbClr val="FF0000"/>
                </a:solidFill>
                <a:effectLst>
                  <a:outerShdw blurRad="38100" dist="38100" dir="2700000" algn="tl">
                    <a:srgbClr val="000000">
                      <a:alpha val="43137"/>
                    </a:srgbClr>
                  </a:outerShdw>
                </a:effectLst>
              </a:rPr>
              <a:t>Kolonie</a:t>
            </a:r>
            <a:endParaRPr lang="en-US" sz="1600" dirty="0">
              <a:solidFill>
                <a:srgbClr val="FF0000"/>
              </a:solidFill>
              <a:effectLst>
                <a:outerShdw blurRad="38100" dist="38100" dir="2700000" algn="tl">
                  <a:srgbClr val="000000">
                    <a:alpha val="43137"/>
                  </a:srgbClr>
                </a:outerShdw>
              </a:effectLst>
            </a:endParaRPr>
          </a:p>
        </p:txBody>
      </p:sp>
      <p:sp>
        <p:nvSpPr>
          <p:cNvPr id="11" name="Rechteck 10">
            <a:extLst>
              <a:ext uri="{FF2B5EF4-FFF2-40B4-BE49-F238E27FC236}">
                <a16:creationId xmlns:a16="http://schemas.microsoft.com/office/drawing/2014/main" id="{21643137-5229-4C2B-B8A1-BB412A534B9D}"/>
              </a:ext>
            </a:extLst>
          </p:cNvPr>
          <p:cNvSpPr/>
          <p:nvPr/>
        </p:nvSpPr>
        <p:spPr>
          <a:xfrm>
            <a:off x="4711001" y="952837"/>
            <a:ext cx="4134530" cy="553998"/>
          </a:xfrm>
          <a:prstGeom prst="rect">
            <a:avLst/>
          </a:prstGeom>
        </p:spPr>
        <p:txBody>
          <a:bodyPr wrap="none">
            <a:spAutoFit/>
          </a:bodyPr>
          <a:lstStyle/>
          <a:p>
            <a:r>
              <a:rPr lang="de-DE" dirty="0"/>
              <a:t>Kaiserpinguin Kolonien in der Antarktis</a:t>
            </a:r>
          </a:p>
          <a:p>
            <a:r>
              <a:rPr lang="de-DE" sz="1200" dirty="0"/>
              <a:t>(derzeit ca. 66 Kolonien, die meisten per Satellit entdeckt)</a:t>
            </a:r>
          </a:p>
        </p:txBody>
      </p:sp>
      <p:pic>
        <p:nvPicPr>
          <p:cNvPr id="12" name="Grafik 11">
            <a:extLst>
              <a:ext uri="{FF2B5EF4-FFF2-40B4-BE49-F238E27FC236}">
                <a16:creationId xmlns:a16="http://schemas.microsoft.com/office/drawing/2014/main" id="{8AB2AEB9-F755-42C6-8CAD-0112E3D8D1D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0653" t="10287" r="30820" b="18024"/>
          <a:stretch/>
        </p:blipFill>
        <p:spPr>
          <a:xfrm>
            <a:off x="7354160" y="1583629"/>
            <a:ext cx="1692743" cy="2781801"/>
          </a:xfrm>
          <a:prstGeom prst="rect">
            <a:avLst/>
          </a:prstGeom>
        </p:spPr>
      </p:pic>
      <p:sp>
        <p:nvSpPr>
          <p:cNvPr id="13" name="Rechteck 12">
            <a:extLst>
              <a:ext uri="{FF2B5EF4-FFF2-40B4-BE49-F238E27FC236}">
                <a16:creationId xmlns:a16="http://schemas.microsoft.com/office/drawing/2014/main" id="{026D2C77-B04D-4990-BA92-7D60D2C5B3C2}"/>
              </a:ext>
            </a:extLst>
          </p:cNvPr>
          <p:cNvSpPr/>
          <p:nvPr/>
        </p:nvSpPr>
        <p:spPr>
          <a:xfrm>
            <a:off x="1893850" y="1705392"/>
            <a:ext cx="2045852" cy="461665"/>
          </a:xfrm>
          <a:prstGeom prst="rect">
            <a:avLst/>
          </a:prstGeom>
        </p:spPr>
        <p:txBody>
          <a:bodyPr wrap="square">
            <a:spAutoFit/>
          </a:bodyPr>
          <a:lstStyle/>
          <a:p>
            <a:r>
              <a:rPr lang="en-US" sz="1200" dirty="0"/>
              <a:t>ca. 13 -14.000 </a:t>
            </a:r>
            <a:r>
              <a:rPr lang="en-US" sz="1200" dirty="0" err="1"/>
              <a:t>Brutpaare</a:t>
            </a:r>
            <a:endParaRPr lang="en-US" sz="1200" dirty="0"/>
          </a:p>
          <a:p>
            <a:r>
              <a:rPr lang="en-US" sz="1200" dirty="0"/>
              <a:t>ca. 6.500 - 7.000 </a:t>
            </a:r>
            <a:r>
              <a:rPr lang="en-US" sz="1200" dirty="0" err="1"/>
              <a:t>Küken</a:t>
            </a:r>
            <a:endParaRPr lang="de-DE" sz="1200" dirty="0"/>
          </a:p>
        </p:txBody>
      </p:sp>
      <p:cxnSp>
        <p:nvCxnSpPr>
          <p:cNvPr id="15" name="Gerader Verbinder 14">
            <a:extLst>
              <a:ext uri="{FF2B5EF4-FFF2-40B4-BE49-F238E27FC236}">
                <a16:creationId xmlns:a16="http://schemas.microsoft.com/office/drawing/2014/main" id="{EA8D066F-5FA2-4D60-98FB-003197CB6F30}"/>
              </a:ext>
            </a:extLst>
          </p:cNvPr>
          <p:cNvCxnSpPr/>
          <p:nvPr/>
        </p:nvCxnSpPr>
        <p:spPr>
          <a:xfrm>
            <a:off x="4711002" y="2524915"/>
            <a:ext cx="2578060" cy="0"/>
          </a:xfrm>
          <a:prstGeom prst="line">
            <a:avLst/>
          </a:prstGeom>
          <a:ln w="9525">
            <a:solidFill>
              <a:srgbClr val="FF0000"/>
            </a:solidFill>
          </a:ln>
        </p:spPr>
        <p:style>
          <a:lnRef idx="2">
            <a:schemeClr val="accent1"/>
          </a:lnRef>
          <a:fillRef idx="0">
            <a:schemeClr val="accent1"/>
          </a:fillRef>
          <a:effectRef idx="1">
            <a:schemeClr val="accent1"/>
          </a:effectRef>
          <a:fontRef idx="minor">
            <a:schemeClr val="tx1"/>
          </a:fontRef>
        </p:style>
      </p:cxnSp>
      <p:sp>
        <p:nvSpPr>
          <p:cNvPr id="16" name="Rechteck 15">
            <a:extLst>
              <a:ext uri="{FF2B5EF4-FFF2-40B4-BE49-F238E27FC236}">
                <a16:creationId xmlns:a16="http://schemas.microsoft.com/office/drawing/2014/main" id="{F9A4C515-3354-4119-A007-AEAC8225B740}"/>
              </a:ext>
            </a:extLst>
          </p:cNvPr>
          <p:cNvSpPr/>
          <p:nvPr/>
        </p:nvSpPr>
        <p:spPr>
          <a:xfrm>
            <a:off x="4754197" y="2382591"/>
            <a:ext cx="66801" cy="74695"/>
          </a:xfrm>
          <a:prstGeom prst="rect">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8" name="Grafik 17">
            <a:extLst>
              <a:ext uri="{FF2B5EF4-FFF2-40B4-BE49-F238E27FC236}">
                <a16:creationId xmlns:a16="http://schemas.microsoft.com/office/drawing/2014/main" id="{5B066A3B-EA64-4ECF-AA50-F0DF90FC21D7}"/>
              </a:ext>
            </a:extLst>
          </p:cNvPr>
          <p:cNvPicPr>
            <a:picLocks noChangeAspect="1"/>
          </p:cNvPicPr>
          <p:nvPr/>
        </p:nvPicPr>
        <p:blipFill>
          <a:blip r:embed="rId7"/>
          <a:stretch>
            <a:fillRect/>
          </a:stretch>
        </p:blipFill>
        <p:spPr>
          <a:xfrm>
            <a:off x="5623147" y="205401"/>
            <a:ext cx="1130163" cy="565082"/>
          </a:xfrm>
          <a:prstGeom prst="rect">
            <a:avLst/>
          </a:prstGeom>
        </p:spPr>
      </p:pic>
    </p:spTree>
    <p:extLst>
      <p:ext uri="{BB962C8B-B14F-4D97-AF65-F5344CB8AC3E}">
        <p14:creationId xmlns:p14="http://schemas.microsoft.com/office/powerpoint/2010/main" val="39300497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 </a:t>
            </a:r>
            <a:r>
              <a:rPr lang="en-GB" sz="2000" b="0" dirty="0" err="1">
                <a:solidFill>
                  <a:schemeClr val="tx1"/>
                </a:solidFill>
              </a:rPr>
              <a:t>Antarktische</a:t>
            </a:r>
            <a:r>
              <a:rPr lang="en-GB" sz="2000" b="0" dirty="0">
                <a:solidFill>
                  <a:schemeClr val="tx1"/>
                </a:solidFill>
              </a:rPr>
              <a:t> </a:t>
            </a:r>
            <a:r>
              <a:rPr lang="en-GB" sz="2000" b="0" dirty="0" err="1">
                <a:solidFill>
                  <a:schemeClr val="tx1"/>
                </a:solidFill>
              </a:rPr>
              <a:t>Vögel</a:t>
            </a:r>
            <a:r>
              <a:rPr lang="en-GB" sz="2000" b="0" dirty="0">
                <a:solidFill>
                  <a:schemeClr val="tx1"/>
                </a:solidFill>
              </a:rPr>
              <a:t> (</a:t>
            </a:r>
            <a:r>
              <a:rPr lang="en-GB" sz="2000" b="0" dirty="0" err="1">
                <a:solidFill>
                  <a:schemeClr val="tx1"/>
                </a:solidFill>
              </a:rPr>
              <a:t>Auswahl</a:t>
            </a:r>
            <a:r>
              <a:rPr lang="en-GB" sz="2000" b="0" dirty="0">
                <a:solidFill>
                  <a:schemeClr val="tx1"/>
                </a:solidFill>
              </a:rPr>
              <a:t>)</a:t>
            </a:r>
          </a:p>
        </p:txBody>
      </p:sp>
      <p:grpSp>
        <p:nvGrpSpPr>
          <p:cNvPr id="15" name="Gruppieren 14">
            <a:extLst>
              <a:ext uri="{FF2B5EF4-FFF2-40B4-BE49-F238E27FC236}">
                <a16:creationId xmlns:a16="http://schemas.microsoft.com/office/drawing/2014/main" id="{CFA6DB89-ED12-4134-A3EA-CD17EEBA76B0}"/>
              </a:ext>
            </a:extLst>
          </p:cNvPr>
          <p:cNvGrpSpPr/>
          <p:nvPr/>
        </p:nvGrpSpPr>
        <p:grpSpPr>
          <a:xfrm>
            <a:off x="5559048" y="2468703"/>
            <a:ext cx="1587294" cy="1960171"/>
            <a:chOff x="9341254" y="-233332"/>
            <a:chExt cx="1587294" cy="1960171"/>
          </a:xfrm>
        </p:grpSpPr>
        <p:pic>
          <p:nvPicPr>
            <p:cNvPr id="32" name="Grafik 31">
              <a:extLst>
                <a:ext uri="{FF2B5EF4-FFF2-40B4-BE49-F238E27FC236}">
                  <a16:creationId xmlns:a16="http://schemas.microsoft.com/office/drawing/2014/main" id="{773BF32C-0335-430E-874D-AB3A6D875C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7862" t="10298" r="36542"/>
            <a:stretch/>
          </p:blipFill>
          <p:spPr>
            <a:xfrm>
              <a:off x="9453490" y="-233332"/>
              <a:ext cx="1077674" cy="1529284"/>
            </a:xfrm>
            <a:prstGeom prst="rect">
              <a:avLst/>
            </a:prstGeom>
          </p:spPr>
        </p:pic>
        <p:sp>
          <p:nvSpPr>
            <p:cNvPr id="2" name="Rechteck 1">
              <a:extLst>
                <a:ext uri="{FF2B5EF4-FFF2-40B4-BE49-F238E27FC236}">
                  <a16:creationId xmlns:a16="http://schemas.microsoft.com/office/drawing/2014/main" id="{771BF7E6-E662-448F-821C-E603A8837571}"/>
                </a:ext>
              </a:extLst>
            </p:cNvPr>
            <p:cNvSpPr/>
            <p:nvPr/>
          </p:nvSpPr>
          <p:spPr>
            <a:xfrm>
              <a:off x="9341254" y="1295952"/>
              <a:ext cx="1587294" cy="430887"/>
            </a:xfrm>
            <a:prstGeom prst="rect">
              <a:avLst/>
            </a:prstGeom>
          </p:spPr>
          <p:txBody>
            <a:bodyPr wrap="none">
              <a:spAutoFit/>
            </a:bodyPr>
            <a:lstStyle/>
            <a:p>
              <a:pPr>
                <a:defRPr/>
              </a:pPr>
              <a:r>
                <a:rPr lang="de-DE" sz="1100" dirty="0" err="1">
                  <a:solidFill>
                    <a:srgbClr val="000000"/>
                  </a:solidFill>
                </a:rPr>
                <a:t>Wilson’s</a:t>
              </a:r>
              <a:r>
                <a:rPr lang="de-DE" sz="1100" dirty="0">
                  <a:solidFill>
                    <a:srgbClr val="000000"/>
                  </a:solidFill>
                </a:rPr>
                <a:t> Storm-</a:t>
              </a:r>
              <a:r>
                <a:rPr lang="de-DE" sz="1100" dirty="0" err="1">
                  <a:solidFill>
                    <a:srgbClr val="000000"/>
                  </a:solidFill>
                </a:rPr>
                <a:t>petrel</a:t>
              </a:r>
              <a:endParaRPr lang="de-DE" sz="1100" dirty="0">
                <a:solidFill>
                  <a:srgbClr val="000000"/>
                </a:solidFill>
              </a:endParaRPr>
            </a:p>
            <a:p>
              <a:pPr>
                <a:defRPr/>
              </a:pPr>
              <a:r>
                <a:rPr lang="de-DE" sz="1100" i="1" dirty="0">
                  <a:solidFill>
                    <a:srgbClr val="000000"/>
                  </a:solidFill>
                </a:rPr>
                <a:t>(</a:t>
              </a:r>
              <a:r>
                <a:rPr lang="de-DE" sz="1100" i="1" dirty="0" err="1">
                  <a:solidFill>
                    <a:srgbClr val="000000"/>
                  </a:solidFill>
                </a:rPr>
                <a:t>Oceanites</a:t>
              </a:r>
              <a:r>
                <a:rPr lang="de-DE" sz="1100" i="1" dirty="0">
                  <a:solidFill>
                    <a:srgbClr val="000000"/>
                  </a:solidFill>
                </a:rPr>
                <a:t> </a:t>
              </a:r>
              <a:r>
                <a:rPr lang="de-DE" sz="1100" i="1" dirty="0" err="1">
                  <a:solidFill>
                    <a:srgbClr val="000000"/>
                  </a:solidFill>
                </a:rPr>
                <a:t>oceanicus</a:t>
              </a:r>
              <a:r>
                <a:rPr lang="de-DE" sz="1100" i="1" dirty="0">
                  <a:solidFill>
                    <a:srgbClr val="000000"/>
                  </a:solidFill>
                </a:rPr>
                <a:t>)</a:t>
              </a:r>
              <a:endParaRPr lang="de-DE" sz="1100" dirty="0">
                <a:solidFill>
                  <a:schemeClr val="dk1"/>
                </a:solidFill>
              </a:endParaRPr>
            </a:p>
          </p:txBody>
        </p:sp>
      </p:grpSp>
      <p:grpSp>
        <p:nvGrpSpPr>
          <p:cNvPr id="11" name="Gruppieren 10">
            <a:extLst>
              <a:ext uri="{FF2B5EF4-FFF2-40B4-BE49-F238E27FC236}">
                <a16:creationId xmlns:a16="http://schemas.microsoft.com/office/drawing/2014/main" id="{C7CD320A-B7BF-494A-A993-4C71D355E915}"/>
              </a:ext>
            </a:extLst>
          </p:cNvPr>
          <p:cNvGrpSpPr/>
          <p:nvPr/>
        </p:nvGrpSpPr>
        <p:grpSpPr>
          <a:xfrm>
            <a:off x="3954407" y="659804"/>
            <a:ext cx="1800493" cy="1854576"/>
            <a:chOff x="-2358308" y="-486447"/>
            <a:chExt cx="1800493" cy="1854576"/>
          </a:xfrm>
        </p:grpSpPr>
        <p:pic>
          <p:nvPicPr>
            <p:cNvPr id="54" name="Grafik 53">
              <a:extLst>
                <a:ext uri="{FF2B5EF4-FFF2-40B4-BE49-F238E27FC236}">
                  <a16:creationId xmlns:a16="http://schemas.microsoft.com/office/drawing/2014/main" id="{E189A3C4-F48D-4810-BC37-4F03130B2DE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1011" t="12717" r="12546" b="29837"/>
            <a:stretch/>
          </p:blipFill>
          <p:spPr>
            <a:xfrm>
              <a:off x="-2292772" y="-486447"/>
              <a:ext cx="1412159" cy="1357560"/>
            </a:xfrm>
            <a:prstGeom prst="rect">
              <a:avLst/>
            </a:prstGeom>
          </p:spPr>
        </p:pic>
        <p:sp>
          <p:nvSpPr>
            <p:cNvPr id="4" name="Rechteck 3">
              <a:extLst>
                <a:ext uri="{FF2B5EF4-FFF2-40B4-BE49-F238E27FC236}">
                  <a16:creationId xmlns:a16="http://schemas.microsoft.com/office/drawing/2014/main" id="{FD65492A-68DF-446C-9951-37BF0E2A0A38}"/>
                </a:ext>
              </a:extLst>
            </p:cNvPr>
            <p:cNvSpPr/>
            <p:nvPr/>
          </p:nvSpPr>
          <p:spPr>
            <a:xfrm>
              <a:off x="-2358308" y="937242"/>
              <a:ext cx="1800493" cy="430887"/>
            </a:xfrm>
            <a:prstGeom prst="rect">
              <a:avLst/>
            </a:prstGeom>
          </p:spPr>
          <p:txBody>
            <a:bodyPr wrap="none">
              <a:spAutoFit/>
            </a:bodyPr>
            <a:lstStyle/>
            <a:p>
              <a:pPr lvl="0">
                <a:defRPr/>
              </a:pPr>
              <a:r>
                <a:rPr lang="de-DE" sz="1100" dirty="0">
                  <a:solidFill>
                    <a:srgbClr val="000000"/>
                  </a:solidFill>
                </a:rPr>
                <a:t>Black-</a:t>
              </a:r>
              <a:r>
                <a:rPr lang="de-DE" sz="1100" dirty="0" err="1">
                  <a:solidFill>
                    <a:srgbClr val="000000"/>
                  </a:solidFill>
                </a:rPr>
                <a:t>bellied</a:t>
              </a:r>
              <a:r>
                <a:rPr lang="de-DE" sz="1100" dirty="0">
                  <a:solidFill>
                    <a:srgbClr val="000000"/>
                  </a:solidFill>
                </a:rPr>
                <a:t> </a:t>
              </a:r>
              <a:r>
                <a:rPr lang="de-DE" sz="1100" dirty="0" err="1">
                  <a:solidFill>
                    <a:srgbClr val="000000"/>
                  </a:solidFill>
                </a:rPr>
                <a:t>Stormpetrel</a:t>
              </a:r>
              <a:endParaRPr lang="de-DE" sz="1100" dirty="0">
                <a:solidFill>
                  <a:srgbClr val="000000"/>
                </a:solidFill>
              </a:endParaRPr>
            </a:p>
            <a:p>
              <a:pPr>
                <a:defRPr/>
              </a:pPr>
              <a:r>
                <a:rPr lang="de-DE" sz="1100" dirty="0">
                  <a:solidFill>
                    <a:srgbClr val="000000"/>
                  </a:solidFill>
                </a:rPr>
                <a:t>(</a:t>
              </a:r>
              <a:r>
                <a:rPr lang="de-DE" sz="1100" i="1" dirty="0" err="1">
                  <a:solidFill>
                    <a:srgbClr val="000000"/>
                  </a:solidFill>
                </a:rPr>
                <a:t>Fregetta</a:t>
              </a:r>
              <a:r>
                <a:rPr lang="de-DE" sz="1100" i="1" dirty="0">
                  <a:solidFill>
                    <a:srgbClr val="000000"/>
                  </a:solidFill>
                </a:rPr>
                <a:t> </a:t>
              </a:r>
              <a:r>
                <a:rPr lang="de-DE" sz="1100" i="1" dirty="0" err="1">
                  <a:solidFill>
                    <a:srgbClr val="000000"/>
                  </a:solidFill>
                </a:rPr>
                <a:t>tropica</a:t>
              </a:r>
              <a:r>
                <a:rPr lang="de-DE" sz="1100" i="1" dirty="0">
                  <a:solidFill>
                    <a:srgbClr val="000000"/>
                  </a:solidFill>
                </a:rPr>
                <a:t>)</a:t>
              </a:r>
              <a:endParaRPr lang="de-DE" sz="1100" dirty="0">
                <a:solidFill>
                  <a:schemeClr val="dk1"/>
                </a:solidFill>
              </a:endParaRPr>
            </a:p>
          </p:txBody>
        </p:sp>
      </p:grpSp>
      <p:grpSp>
        <p:nvGrpSpPr>
          <p:cNvPr id="13" name="Gruppieren 12">
            <a:extLst>
              <a:ext uri="{FF2B5EF4-FFF2-40B4-BE49-F238E27FC236}">
                <a16:creationId xmlns:a16="http://schemas.microsoft.com/office/drawing/2014/main" id="{663B9A82-A74B-44B0-87D8-8DB99B42F299}"/>
              </a:ext>
            </a:extLst>
          </p:cNvPr>
          <p:cNvGrpSpPr/>
          <p:nvPr/>
        </p:nvGrpSpPr>
        <p:grpSpPr>
          <a:xfrm>
            <a:off x="7293477" y="2494832"/>
            <a:ext cx="1704313" cy="1868336"/>
            <a:chOff x="-2695631" y="3644959"/>
            <a:chExt cx="1704313" cy="1868336"/>
          </a:xfrm>
        </p:grpSpPr>
        <p:pic>
          <p:nvPicPr>
            <p:cNvPr id="50" name="Grafik 49">
              <a:extLst>
                <a:ext uri="{FF2B5EF4-FFF2-40B4-BE49-F238E27FC236}">
                  <a16:creationId xmlns:a16="http://schemas.microsoft.com/office/drawing/2014/main" id="{7256217D-D65A-4FFD-8940-C6004278C2C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228" t="7447" r="29691" b="2099"/>
            <a:stretch/>
          </p:blipFill>
          <p:spPr>
            <a:xfrm>
              <a:off x="-2592321" y="3644959"/>
              <a:ext cx="959009" cy="1417194"/>
            </a:xfrm>
            <a:prstGeom prst="rect">
              <a:avLst/>
            </a:prstGeom>
          </p:spPr>
        </p:pic>
        <p:sp>
          <p:nvSpPr>
            <p:cNvPr id="5" name="Rechteck 4">
              <a:extLst>
                <a:ext uri="{FF2B5EF4-FFF2-40B4-BE49-F238E27FC236}">
                  <a16:creationId xmlns:a16="http://schemas.microsoft.com/office/drawing/2014/main" id="{84B5C0AB-A328-4481-8DD6-E941BF3BEC5D}"/>
                </a:ext>
              </a:extLst>
            </p:cNvPr>
            <p:cNvSpPr/>
            <p:nvPr/>
          </p:nvSpPr>
          <p:spPr>
            <a:xfrm>
              <a:off x="-2695631" y="5082408"/>
              <a:ext cx="1704313" cy="430887"/>
            </a:xfrm>
            <a:prstGeom prst="rect">
              <a:avLst/>
            </a:prstGeom>
          </p:spPr>
          <p:txBody>
            <a:bodyPr wrap="none">
              <a:spAutoFit/>
            </a:bodyPr>
            <a:lstStyle/>
            <a:p>
              <a:pPr lvl="0">
                <a:defRPr/>
              </a:pPr>
              <a:r>
                <a:rPr lang="de-DE" sz="1100" dirty="0">
                  <a:solidFill>
                    <a:srgbClr val="000000"/>
                  </a:solidFill>
                </a:rPr>
                <a:t>Light-</a:t>
              </a:r>
              <a:r>
                <a:rPr lang="de-DE" sz="1100" dirty="0" err="1">
                  <a:solidFill>
                    <a:srgbClr val="000000"/>
                  </a:solidFill>
                </a:rPr>
                <a:t>mantled</a:t>
              </a:r>
              <a:r>
                <a:rPr lang="de-DE" sz="1100" dirty="0">
                  <a:solidFill>
                    <a:srgbClr val="000000"/>
                  </a:solidFill>
                </a:rPr>
                <a:t> </a:t>
              </a:r>
              <a:r>
                <a:rPr lang="de-DE" sz="1100" dirty="0" err="1">
                  <a:solidFill>
                    <a:srgbClr val="000000"/>
                  </a:solidFill>
                </a:rPr>
                <a:t>Albatross</a:t>
              </a:r>
              <a:endParaRPr lang="de-DE" sz="1100" dirty="0">
                <a:solidFill>
                  <a:srgbClr val="000000"/>
                </a:solidFill>
              </a:endParaRPr>
            </a:p>
            <a:p>
              <a:pPr>
                <a:defRPr/>
              </a:pPr>
              <a:r>
                <a:rPr lang="de-DE" sz="1100" dirty="0">
                  <a:solidFill>
                    <a:srgbClr val="000000"/>
                  </a:solidFill>
                </a:rPr>
                <a:t>(</a:t>
              </a:r>
              <a:r>
                <a:rPr lang="de-DE" sz="1100" i="1" dirty="0" err="1">
                  <a:solidFill>
                    <a:srgbClr val="000000"/>
                  </a:solidFill>
                </a:rPr>
                <a:t>Phoebetria</a:t>
              </a:r>
              <a:r>
                <a:rPr lang="de-DE" sz="1100" i="1" dirty="0">
                  <a:solidFill>
                    <a:srgbClr val="000000"/>
                  </a:solidFill>
                </a:rPr>
                <a:t> </a:t>
              </a:r>
              <a:r>
                <a:rPr lang="de-DE" sz="1100" i="1" dirty="0" err="1">
                  <a:solidFill>
                    <a:srgbClr val="000000"/>
                  </a:solidFill>
                </a:rPr>
                <a:t>palpebrata</a:t>
              </a:r>
              <a:r>
                <a:rPr lang="de-DE" sz="1100" i="1" dirty="0">
                  <a:solidFill>
                    <a:srgbClr val="000000"/>
                  </a:solidFill>
                </a:rPr>
                <a:t>)</a:t>
              </a:r>
              <a:r>
                <a:rPr lang="de-DE" sz="1100" dirty="0">
                  <a:solidFill>
                    <a:srgbClr val="000000"/>
                  </a:solidFill>
                </a:rPr>
                <a:t> </a:t>
              </a:r>
              <a:endParaRPr lang="de-DE" sz="1100" dirty="0">
                <a:solidFill>
                  <a:schemeClr val="dk1"/>
                </a:solidFill>
              </a:endParaRPr>
            </a:p>
          </p:txBody>
        </p:sp>
      </p:grpSp>
      <p:grpSp>
        <p:nvGrpSpPr>
          <p:cNvPr id="9" name="Gruppieren 8">
            <a:extLst>
              <a:ext uri="{FF2B5EF4-FFF2-40B4-BE49-F238E27FC236}">
                <a16:creationId xmlns:a16="http://schemas.microsoft.com/office/drawing/2014/main" id="{7D240092-8BA6-4642-A3E1-56CD99C57276}"/>
              </a:ext>
            </a:extLst>
          </p:cNvPr>
          <p:cNvGrpSpPr/>
          <p:nvPr/>
        </p:nvGrpSpPr>
        <p:grpSpPr>
          <a:xfrm>
            <a:off x="1916669" y="678321"/>
            <a:ext cx="2071078" cy="1826054"/>
            <a:chOff x="-2374540" y="5424087"/>
            <a:chExt cx="2529210" cy="2269399"/>
          </a:xfrm>
        </p:grpSpPr>
        <p:pic>
          <p:nvPicPr>
            <p:cNvPr id="23" name="Grafik 22">
              <a:extLst>
                <a:ext uri="{FF2B5EF4-FFF2-40B4-BE49-F238E27FC236}">
                  <a16:creationId xmlns:a16="http://schemas.microsoft.com/office/drawing/2014/main" id="{5AB7532B-5FE0-46BC-AAF8-C4E075B32D9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0361" t="7965" r="17230"/>
            <a:stretch/>
          </p:blipFill>
          <p:spPr>
            <a:xfrm>
              <a:off x="-2374540" y="5424087"/>
              <a:ext cx="2416768" cy="1727879"/>
            </a:xfrm>
            <a:prstGeom prst="rect">
              <a:avLst/>
            </a:prstGeom>
          </p:spPr>
        </p:pic>
        <p:sp>
          <p:nvSpPr>
            <p:cNvPr id="7" name="Rechteck 6">
              <a:extLst>
                <a:ext uri="{FF2B5EF4-FFF2-40B4-BE49-F238E27FC236}">
                  <a16:creationId xmlns:a16="http://schemas.microsoft.com/office/drawing/2014/main" id="{A6961537-C4A0-4C9B-B6F3-B96D6E2E1FF4}"/>
                </a:ext>
              </a:extLst>
            </p:cNvPr>
            <p:cNvSpPr/>
            <p:nvPr/>
          </p:nvSpPr>
          <p:spPr>
            <a:xfrm>
              <a:off x="-2292771" y="7112274"/>
              <a:ext cx="2447441" cy="581212"/>
            </a:xfrm>
            <a:prstGeom prst="rect">
              <a:avLst/>
            </a:prstGeom>
          </p:spPr>
          <p:txBody>
            <a:bodyPr wrap="square">
              <a:spAutoFit/>
            </a:bodyPr>
            <a:lstStyle/>
            <a:p>
              <a:pPr lvl="0">
                <a:defRPr/>
              </a:pPr>
              <a:r>
                <a:rPr lang="de-DE" sz="1050" dirty="0">
                  <a:solidFill>
                    <a:srgbClr val="000000"/>
                  </a:solidFill>
                </a:rPr>
                <a:t>Southern Giant </a:t>
              </a:r>
              <a:r>
                <a:rPr lang="de-DE" sz="1050" dirty="0" err="1">
                  <a:solidFill>
                    <a:srgbClr val="000000"/>
                  </a:solidFill>
                </a:rPr>
                <a:t>Petrel</a:t>
              </a:r>
              <a:endParaRPr lang="de-DE" sz="1050" dirty="0">
                <a:solidFill>
                  <a:srgbClr val="000000"/>
                </a:solidFill>
              </a:endParaRPr>
            </a:p>
            <a:p>
              <a:pPr>
                <a:defRPr/>
              </a:pPr>
              <a:r>
                <a:rPr lang="de-DE" sz="1050" dirty="0">
                  <a:solidFill>
                    <a:srgbClr val="000000"/>
                  </a:solidFill>
                </a:rPr>
                <a:t>(</a:t>
              </a:r>
              <a:r>
                <a:rPr lang="de-DE" sz="1050" i="1" dirty="0" err="1">
                  <a:solidFill>
                    <a:srgbClr val="000000"/>
                  </a:solidFill>
                </a:rPr>
                <a:t>Macronectes</a:t>
              </a:r>
              <a:r>
                <a:rPr lang="de-DE" sz="1050" i="1" dirty="0">
                  <a:solidFill>
                    <a:srgbClr val="000000"/>
                  </a:solidFill>
                </a:rPr>
                <a:t> </a:t>
              </a:r>
              <a:r>
                <a:rPr lang="de-DE" sz="1050" i="1" dirty="0" err="1">
                  <a:solidFill>
                    <a:srgbClr val="000000"/>
                  </a:solidFill>
                </a:rPr>
                <a:t>giganteus</a:t>
              </a:r>
              <a:r>
                <a:rPr lang="de-DE" sz="1050" dirty="0">
                  <a:solidFill>
                    <a:schemeClr val="dk1"/>
                  </a:solidFill>
                </a:rPr>
                <a:t>)</a:t>
              </a:r>
            </a:p>
          </p:txBody>
        </p:sp>
      </p:grpSp>
      <p:grpSp>
        <p:nvGrpSpPr>
          <p:cNvPr id="21" name="Gruppieren 20">
            <a:extLst>
              <a:ext uri="{FF2B5EF4-FFF2-40B4-BE49-F238E27FC236}">
                <a16:creationId xmlns:a16="http://schemas.microsoft.com/office/drawing/2014/main" id="{9EE95A95-012D-4319-9B67-C40EAE161880}"/>
              </a:ext>
            </a:extLst>
          </p:cNvPr>
          <p:cNvGrpSpPr/>
          <p:nvPr/>
        </p:nvGrpSpPr>
        <p:grpSpPr>
          <a:xfrm>
            <a:off x="5609480" y="4515059"/>
            <a:ext cx="2018374" cy="2095507"/>
            <a:chOff x="-3117274" y="4177275"/>
            <a:chExt cx="2018374" cy="2095507"/>
          </a:xfrm>
        </p:grpSpPr>
        <p:pic>
          <p:nvPicPr>
            <p:cNvPr id="46" name="Grafik 45">
              <a:extLst>
                <a:ext uri="{FF2B5EF4-FFF2-40B4-BE49-F238E27FC236}">
                  <a16:creationId xmlns:a16="http://schemas.microsoft.com/office/drawing/2014/main" id="{4DDA2B95-EFF5-4595-AECF-5BEE145F91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39872" t="30927" r="42661" b="36704"/>
            <a:stretch/>
          </p:blipFill>
          <p:spPr>
            <a:xfrm>
              <a:off x="-3063712" y="4177275"/>
              <a:ext cx="1392916" cy="1641515"/>
            </a:xfrm>
            <a:prstGeom prst="rect">
              <a:avLst/>
            </a:prstGeom>
          </p:spPr>
        </p:pic>
        <p:sp>
          <p:nvSpPr>
            <p:cNvPr id="19" name="Rechteck 18">
              <a:extLst>
                <a:ext uri="{FF2B5EF4-FFF2-40B4-BE49-F238E27FC236}">
                  <a16:creationId xmlns:a16="http://schemas.microsoft.com/office/drawing/2014/main" id="{0441D006-07D3-4470-AEC3-D76857419A86}"/>
                </a:ext>
              </a:extLst>
            </p:cNvPr>
            <p:cNvSpPr/>
            <p:nvPr/>
          </p:nvSpPr>
          <p:spPr>
            <a:xfrm>
              <a:off x="-3117274" y="5841895"/>
              <a:ext cx="2018374" cy="430887"/>
            </a:xfrm>
            <a:prstGeom prst="rect">
              <a:avLst/>
            </a:prstGeom>
          </p:spPr>
          <p:txBody>
            <a:bodyPr wrap="square">
              <a:spAutoFit/>
            </a:bodyPr>
            <a:lstStyle/>
            <a:p>
              <a:pPr lvl="0">
                <a:defRPr/>
              </a:pPr>
              <a:r>
                <a:rPr lang="de-DE" sz="1100" dirty="0">
                  <a:solidFill>
                    <a:srgbClr val="000000"/>
                  </a:solidFill>
                </a:rPr>
                <a:t>Southern Fulmar</a:t>
              </a:r>
            </a:p>
            <a:p>
              <a:pPr>
                <a:defRPr/>
              </a:pPr>
              <a:r>
                <a:rPr lang="de-DE" sz="1100" dirty="0">
                  <a:solidFill>
                    <a:srgbClr val="000000"/>
                  </a:solidFill>
                </a:rPr>
                <a:t>(</a:t>
              </a:r>
              <a:r>
                <a:rPr lang="de-DE" sz="1100" i="1" dirty="0" err="1">
                  <a:solidFill>
                    <a:srgbClr val="000000"/>
                  </a:solidFill>
                </a:rPr>
                <a:t>Fulmarus</a:t>
              </a:r>
              <a:r>
                <a:rPr lang="de-DE" sz="1100" i="1" dirty="0">
                  <a:solidFill>
                    <a:srgbClr val="000000"/>
                  </a:solidFill>
                </a:rPr>
                <a:t> </a:t>
              </a:r>
              <a:r>
                <a:rPr lang="de-DE" sz="1100" i="1" dirty="0" err="1">
                  <a:solidFill>
                    <a:srgbClr val="000000"/>
                  </a:solidFill>
                </a:rPr>
                <a:t>glacialoides</a:t>
              </a:r>
              <a:r>
                <a:rPr lang="de-DE" sz="1100" dirty="0">
                  <a:solidFill>
                    <a:srgbClr val="000000"/>
                  </a:solidFill>
                </a:rPr>
                <a:t>) </a:t>
              </a:r>
              <a:endParaRPr lang="de-DE" sz="1100" dirty="0">
                <a:solidFill>
                  <a:schemeClr val="dk1"/>
                </a:solidFill>
              </a:endParaRPr>
            </a:p>
          </p:txBody>
        </p:sp>
      </p:grpSp>
      <p:grpSp>
        <p:nvGrpSpPr>
          <p:cNvPr id="24" name="Gruppieren 23">
            <a:extLst>
              <a:ext uri="{FF2B5EF4-FFF2-40B4-BE49-F238E27FC236}">
                <a16:creationId xmlns:a16="http://schemas.microsoft.com/office/drawing/2014/main" id="{78024865-0897-45FA-A699-39B51E1B2A09}"/>
              </a:ext>
            </a:extLst>
          </p:cNvPr>
          <p:cNvGrpSpPr/>
          <p:nvPr/>
        </p:nvGrpSpPr>
        <p:grpSpPr>
          <a:xfrm>
            <a:off x="2033365" y="4734340"/>
            <a:ext cx="1810541" cy="2047863"/>
            <a:chOff x="-3551983" y="4148984"/>
            <a:chExt cx="1810541" cy="2047863"/>
          </a:xfrm>
        </p:grpSpPr>
        <p:pic>
          <p:nvPicPr>
            <p:cNvPr id="14" name="Grafik 13">
              <a:extLst>
                <a:ext uri="{FF2B5EF4-FFF2-40B4-BE49-F238E27FC236}">
                  <a16:creationId xmlns:a16="http://schemas.microsoft.com/office/drawing/2014/main" id="{9C646234-DD8A-40CE-8475-0E0763711726}"/>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17470" t="10617" r="21536" b="5798"/>
            <a:stretch/>
          </p:blipFill>
          <p:spPr>
            <a:xfrm>
              <a:off x="-3494625" y="4148984"/>
              <a:ext cx="1597150" cy="1641515"/>
            </a:xfrm>
            <a:prstGeom prst="rect">
              <a:avLst/>
            </a:prstGeom>
          </p:spPr>
        </p:pic>
        <p:sp>
          <p:nvSpPr>
            <p:cNvPr id="22" name="Rechteck 21">
              <a:extLst>
                <a:ext uri="{FF2B5EF4-FFF2-40B4-BE49-F238E27FC236}">
                  <a16:creationId xmlns:a16="http://schemas.microsoft.com/office/drawing/2014/main" id="{4CE0BFE8-C469-4967-A720-C924493A8A7C}"/>
                </a:ext>
              </a:extLst>
            </p:cNvPr>
            <p:cNvSpPr/>
            <p:nvPr/>
          </p:nvSpPr>
          <p:spPr>
            <a:xfrm>
              <a:off x="-3551983" y="5765960"/>
              <a:ext cx="1810541" cy="430887"/>
            </a:xfrm>
            <a:prstGeom prst="rect">
              <a:avLst/>
            </a:prstGeom>
          </p:spPr>
          <p:txBody>
            <a:bodyPr wrap="square">
              <a:spAutoFit/>
            </a:bodyPr>
            <a:lstStyle/>
            <a:p>
              <a:r>
                <a:rPr lang="de-DE" sz="1100" dirty="0" err="1">
                  <a:solidFill>
                    <a:srgbClr val="000000"/>
                  </a:solidFill>
                </a:rPr>
                <a:t>Antarctic</a:t>
              </a:r>
              <a:r>
                <a:rPr lang="de-DE" sz="1100" dirty="0">
                  <a:solidFill>
                    <a:srgbClr val="000000"/>
                  </a:solidFill>
                </a:rPr>
                <a:t> </a:t>
              </a:r>
              <a:r>
                <a:rPr lang="de-DE" sz="1100" dirty="0" err="1">
                  <a:solidFill>
                    <a:srgbClr val="000000"/>
                  </a:solidFill>
                </a:rPr>
                <a:t>Petrel</a:t>
              </a:r>
              <a:endParaRPr lang="de-DE" sz="1100" dirty="0">
                <a:solidFill>
                  <a:srgbClr val="000000"/>
                </a:solidFill>
              </a:endParaRPr>
            </a:p>
            <a:p>
              <a:r>
                <a:rPr lang="de-DE" sz="1100" i="1" dirty="0">
                  <a:solidFill>
                    <a:srgbClr val="000000"/>
                  </a:solidFill>
                </a:rPr>
                <a:t>(</a:t>
              </a:r>
              <a:r>
                <a:rPr lang="de-DE" sz="1100" i="1" dirty="0" err="1">
                  <a:solidFill>
                    <a:srgbClr val="000000"/>
                  </a:solidFill>
                </a:rPr>
                <a:t>Thalassoica</a:t>
              </a:r>
              <a:r>
                <a:rPr lang="de-DE" sz="1100" i="1" dirty="0">
                  <a:solidFill>
                    <a:srgbClr val="000000"/>
                  </a:solidFill>
                </a:rPr>
                <a:t> </a:t>
              </a:r>
              <a:r>
                <a:rPr lang="de-DE" sz="1100" i="1" dirty="0" err="1">
                  <a:solidFill>
                    <a:srgbClr val="000000"/>
                  </a:solidFill>
                </a:rPr>
                <a:t>antarctica</a:t>
              </a:r>
              <a:r>
                <a:rPr lang="de-DE" sz="1100" i="1" dirty="0">
                  <a:solidFill>
                    <a:srgbClr val="000000"/>
                  </a:solidFill>
                </a:rPr>
                <a:t>)</a:t>
              </a:r>
              <a:r>
                <a:rPr lang="de-DE" sz="1100" dirty="0">
                  <a:solidFill>
                    <a:srgbClr val="000000"/>
                  </a:solidFill>
                </a:rPr>
                <a:t> </a:t>
              </a:r>
              <a:endParaRPr lang="de-DE" sz="1100" dirty="0"/>
            </a:p>
          </p:txBody>
        </p:sp>
      </p:grpSp>
      <p:grpSp>
        <p:nvGrpSpPr>
          <p:cNvPr id="27" name="Gruppieren 26">
            <a:extLst>
              <a:ext uri="{FF2B5EF4-FFF2-40B4-BE49-F238E27FC236}">
                <a16:creationId xmlns:a16="http://schemas.microsoft.com/office/drawing/2014/main" id="{E2518FB5-FF53-47DD-8F83-6479242089BD}"/>
              </a:ext>
            </a:extLst>
          </p:cNvPr>
          <p:cNvGrpSpPr/>
          <p:nvPr/>
        </p:nvGrpSpPr>
        <p:grpSpPr>
          <a:xfrm>
            <a:off x="1939621" y="2576413"/>
            <a:ext cx="1358649" cy="2093763"/>
            <a:chOff x="-2214814" y="5305473"/>
            <a:chExt cx="1358649" cy="2093763"/>
          </a:xfrm>
        </p:grpSpPr>
        <p:pic>
          <p:nvPicPr>
            <p:cNvPr id="12" name="Grafik 11">
              <a:extLst>
                <a:ext uri="{FF2B5EF4-FFF2-40B4-BE49-F238E27FC236}">
                  <a16:creationId xmlns:a16="http://schemas.microsoft.com/office/drawing/2014/main" id="{83753AC6-E7E2-4E8D-AC91-00740F583DC6}"/>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44437" t="31968" r="13962" b="31245"/>
            <a:stretch/>
          </p:blipFill>
          <p:spPr>
            <a:xfrm>
              <a:off x="-2089093" y="5305473"/>
              <a:ext cx="1232928" cy="1641514"/>
            </a:xfrm>
            <a:prstGeom prst="rect">
              <a:avLst/>
            </a:prstGeom>
          </p:spPr>
        </p:pic>
        <p:sp>
          <p:nvSpPr>
            <p:cNvPr id="26" name="Rechteck 25">
              <a:extLst>
                <a:ext uri="{FF2B5EF4-FFF2-40B4-BE49-F238E27FC236}">
                  <a16:creationId xmlns:a16="http://schemas.microsoft.com/office/drawing/2014/main" id="{9B734715-2D44-46EA-A97B-AAA5E7D43E42}"/>
                </a:ext>
              </a:extLst>
            </p:cNvPr>
            <p:cNvSpPr/>
            <p:nvPr/>
          </p:nvSpPr>
          <p:spPr>
            <a:xfrm>
              <a:off x="-2214814" y="6968349"/>
              <a:ext cx="1337226" cy="430887"/>
            </a:xfrm>
            <a:prstGeom prst="rect">
              <a:avLst/>
            </a:prstGeom>
          </p:spPr>
          <p:txBody>
            <a:bodyPr wrap="none">
              <a:spAutoFit/>
            </a:bodyPr>
            <a:lstStyle/>
            <a:p>
              <a:pPr>
                <a:defRPr/>
              </a:pPr>
              <a:r>
                <a:rPr lang="de-DE" sz="1100" dirty="0">
                  <a:solidFill>
                    <a:srgbClr val="000000"/>
                  </a:solidFill>
                </a:rPr>
                <a:t>Cape </a:t>
              </a:r>
              <a:r>
                <a:rPr lang="de-DE" sz="1100" dirty="0" err="1">
                  <a:solidFill>
                    <a:srgbClr val="000000"/>
                  </a:solidFill>
                </a:rPr>
                <a:t>Petrel</a:t>
              </a:r>
              <a:endParaRPr lang="de-DE" sz="1100" dirty="0">
                <a:solidFill>
                  <a:srgbClr val="000000"/>
                </a:solidFill>
              </a:endParaRPr>
            </a:p>
            <a:p>
              <a:pPr>
                <a:defRPr/>
              </a:pPr>
              <a:r>
                <a:rPr lang="de-DE" sz="1100" i="1" dirty="0">
                  <a:solidFill>
                    <a:srgbClr val="000000"/>
                  </a:solidFill>
                </a:rPr>
                <a:t>(</a:t>
              </a:r>
              <a:r>
                <a:rPr lang="de-DE" sz="1100" i="1" dirty="0" err="1">
                  <a:solidFill>
                    <a:srgbClr val="000000"/>
                  </a:solidFill>
                </a:rPr>
                <a:t>Daption</a:t>
              </a:r>
              <a:r>
                <a:rPr lang="de-DE" sz="1100" i="1" dirty="0">
                  <a:solidFill>
                    <a:srgbClr val="000000"/>
                  </a:solidFill>
                </a:rPr>
                <a:t> </a:t>
              </a:r>
              <a:r>
                <a:rPr lang="de-DE" sz="1100" i="1" dirty="0" err="1">
                  <a:solidFill>
                    <a:srgbClr val="000000"/>
                  </a:solidFill>
                </a:rPr>
                <a:t>capense</a:t>
              </a:r>
              <a:r>
                <a:rPr lang="de-DE" sz="1100" i="1" dirty="0">
                  <a:solidFill>
                    <a:srgbClr val="000000"/>
                  </a:solidFill>
                </a:rPr>
                <a:t>)</a:t>
              </a:r>
              <a:endParaRPr lang="de-DE" sz="1100" dirty="0">
                <a:solidFill>
                  <a:schemeClr val="dk1"/>
                </a:solidFill>
              </a:endParaRPr>
            </a:p>
          </p:txBody>
        </p:sp>
      </p:grpSp>
      <p:grpSp>
        <p:nvGrpSpPr>
          <p:cNvPr id="31" name="Gruppieren 30">
            <a:extLst>
              <a:ext uri="{FF2B5EF4-FFF2-40B4-BE49-F238E27FC236}">
                <a16:creationId xmlns:a16="http://schemas.microsoft.com/office/drawing/2014/main" id="{3F51B6AC-63E6-45EE-BB50-A3CC1A3DB478}"/>
              </a:ext>
            </a:extLst>
          </p:cNvPr>
          <p:cNvGrpSpPr/>
          <p:nvPr/>
        </p:nvGrpSpPr>
        <p:grpSpPr>
          <a:xfrm>
            <a:off x="353113" y="4798237"/>
            <a:ext cx="1523852" cy="1916282"/>
            <a:chOff x="-2783952" y="5676068"/>
            <a:chExt cx="1468378" cy="1916282"/>
          </a:xfrm>
        </p:grpSpPr>
        <p:pic>
          <p:nvPicPr>
            <p:cNvPr id="38" name="Grafik 37">
              <a:extLst>
                <a:ext uri="{FF2B5EF4-FFF2-40B4-BE49-F238E27FC236}">
                  <a16:creationId xmlns:a16="http://schemas.microsoft.com/office/drawing/2014/main" id="{C7CFC3A7-AE10-4467-9CFD-B5CD69FE67C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57177" r="27350" b="44736"/>
            <a:stretch/>
          </p:blipFill>
          <p:spPr>
            <a:xfrm>
              <a:off x="-2674250" y="5676068"/>
              <a:ext cx="1055724" cy="1508247"/>
            </a:xfrm>
            <a:prstGeom prst="rect">
              <a:avLst/>
            </a:prstGeom>
          </p:spPr>
        </p:pic>
        <p:sp>
          <p:nvSpPr>
            <p:cNvPr id="30" name="Rechteck 29">
              <a:extLst>
                <a:ext uri="{FF2B5EF4-FFF2-40B4-BE49-F238E27FC236}">
                  <a16:creationId xmlns:a16="http://schemas.microsoft.com/office/drawing/2014/main" id="{3FEB1A94-3716-40D1-8388-160EFDEDE42F}"/>
                </a:ext>
              </a:extLst>
            </p:cNvPr>
            <p:cNvSpPr/>
            <p:nvPr/>
          </p:nvSpPr>
          <p:spPr>
            <a:xfrm>
              <a:off x="-2783952" y="7161463"/>
              <a:ext cx="1468378" cy="430887"/>
            </a:xfrm>
            <a:prstGeom prst="rect">
              <a:avLst/>
            </a:prstGeom>
          </p:spPr>
          <p:txBody>
            <a:bodyPr wrap="square">
              <a:spAutoFit/>
            </a:bodyPr>
            <a:lstStyle/>
            <a:p>
              <a:r>
                <a:rPr lang="de-DE" sz="1100" dirty="0" err="1">
                  <a:solidFill>
                    <a:srgbClr val="000000"/>
                  </a:solidFill>
                </a:rPr>
                <a:t>Antarctic</a:t>
              </a:r>
              <a:r>
                <a:rPr lang="de-DE" sz="1100" dirty="0">
                  <a:solidFill>
                    <a:srgbClr val="000000"/>
                  </a:solidFill>
                </a:rPr>
                <a:t> Prion</a:t>
              </a:r>
            </a:p>
            <a:p>
              <a:r>
                <a:rPr lang="de-DE" sz="1100" i="1" dirty="0">
                  <a:solidFill>
                    <a:srgbClr val="000000"/>
                  </a:solidFill>
                </a:rPr>
                <a:t>(</a:t>
              </a:r>
              <a:r>
                <a:rPr lang="de-DE" sz="1100" i="1" dirty="0" err="1">
                  <a:solidFill>
                    <a:srgbClr val="000000"/>
                  </a:solidFill>
                </a:rPr>
                <a:t>Pachyptila</a:t>
              </a:r>
              <a:r>
                <a:rPr lang="de-DE" sz="1100" i="1" dirty="0">
                  <a:solidFill>
                    <a:srgbClr val="000000"/>
                  </a:solidFill>
                </a:rPr>
                <a:t> </a:t>
              </a:r>
              <a:r>
                <a:rPr lang="de-DE" sz="1100" i="1" dirty="0" err="1">
                  <a:solidFill>
                    <a:srgbClr val="000000"/>
                  </a:solidFill>
                </a:rPr>
                <a:t>desolata</a:t>
              </a:r>
              <a:r>
                <a:rPr lang="de-DE" sz="1100" i="1" dirty="0">
                  <a:solidFill>
                    <a:srgbClr val="000000"/>
                  </a:solidFill>
                </a:rPr>
                <a:t>)</a:t>
              </a:r>
              <a:endParaRPr lang="de-DE" sz="1100" dirty="0">
                <a:solidFill>
                  <a:schemeClr val="dk1"/>
                </a:solidFill>
              </a:endParaRPr>
            </a:p>
          </p:txBody>
        </p:sp>
      </p:grpSp>
      <p:grpSp>
        <p:nvGrpSpPr>
          <p:cNvPr id="34" name="Gruppieren 33">
            <a:extLst>
              <a:ext uri="{FF2B5EF4-FFF2-40B4-BE49-F238E27FC236}">
                <a16:creationId xmlns:a16="http://schemas.microsoft.com/office/drawing/2014/main" id="{32B10DEC-0B4A-4E98-AC80-8B5406B46481}"/>
              </a:ext>
            </a:extLst>
          </p:cNvPr>
          <p:cNvGrpSpPr/>
          <p:nvPr/>
        </p:nvGrpSpPr>
        <p:grpSpPr>
          <a:xfrm>
            <a:off x="200856" y="2722240"/>
            <a:ext cx="1742785" cy="2010917"/>
            <a:chOff x="-3686499" y="6154262"/>
            <a:chExt cx="1742785" cy="2010917"/>
          </a:xfrm>
        </p:grpSpPr>
        <p:pic>
          <p:nvPicPr>
            <p:cNvPr id="59" name="Grafik 58">
              <a:extLst>
                <a:ext uri="{FF2B5EF4-FFF2-40B4-BE49-F238E27FC236}">
                  <a16:creationId xmlns:a16="http://schemas.microsoft.com/office/drawing/2014/main" id="{3D2E568E-F106-4F4A-9DFE-A1FE6131D236}"/>
                </a:ext>
              </a:extLst>
            </p:cNvPr>
            <p:cNvPicPr>
              <a:picLocks noChangeAspect="1"/>
            </p:cNvPicPr>
            <p:nvPr/>
          </p:nvPicPr>
          <p:blipFill rotWithShape="1">
            <a:blip r:embed="rId11"/>
            <a:srcRect l="35076" t="11892" r="15644" b="4744"/>
            <a:stretch/>
          </p:blipFill>
          <p:spPr>
            <a:xfrm>
              <a:off x="-3605402" y="6154262"/>
              <a:ext cx="1242144" cy="1400825"/>
            </a:xfrm>
            <a:prstGeom prst="rect">
              <a:avLst/>
            </a:prstGeom>
          </p:spPr>
        </p:pic>
        <p:sp>
          <p:nvSpPr>
            <p:cNvPr id="33" name="Rechteck 32">
              <a:extLst>
                <a:ext uri="{FF2B5EF4-FFF2-40B4-BE49-F238E27FC236}">
                  <a16:creationId xmlns:a16="http://schemas.microsoft.com/office/drawing/2014/main" id="{4A917AA9-0C2F-405D-B087-02F8D8E0F29C}"/>
                </a:ext>
              </a:extLst>
            </p:cNvPr>
            <p:cNvSpPr/>
            <p:nvPr/>
          </p:nvSpPr>
          <p:spPr>
            <a:xfrm>
              <a:off x="-3686499" y="7565015"/>
              <a:ext cx="1742785" cy="600164"/>
            </a:xfrm>
            <a:prstGeom prst="rect">
              <a:avLst/>
            </a:prstGeom>
          </p:spPr>
          <p:txBody>
            <a:bodyPr wrap="none">
              <a:spAutoFit/>
            </a:bodyPr>
            <a:lstStyle/>
            <a:p>
              <a:pPr>
                <a:defRPr/>
              </a:pPr>
              <a:r>
                <a:rPr lang="de-DE" sz="1100" dirty="0">
                  <a:solidFill>
                    <a:srgbClr val="000000"/>
                  </a:solidFill>
                </a:rPr>
                <a:t>Imperial (</a:t>
              </a:r>
              <a:r>
                <a:rPr lang="de-DE" sz="1100" dirty="0" err="1">
                  <a:solidFill>
                    <a:srgbClr val="000000"/>
                  </a:solidFill>
                </a:rPr>
                <a:t>Antarctic</a:t>
              </a:r>
              <a:r>
                <a:rPr lang="de-DE" sz="1100" dirty="0">
                  <a:solidFill>
                    <a:srgbClr val="000000"/>
                  </a:solidFill>
                </a:rPr>
                <a:t>) Shag</a:t>
              </a:r>
            </a:p>
            <a:p>
              <a:pPr>
                <a:defRPr/>
              </a:pPr>
              <a:r>
                <a:rPr lang="de-DE" sz="1100" i="1" dirty="0">
                  <a:solidFill>
                    <a:srgbClr val="000000"/>
                  </a:solidFill>
                </a:rPr>
                <a:t>(</a:t>
              </a:r>
              <a:r>
                <a:rPr lang="de-DE" sz="1100" i="1" dirty="0" err="1">
                  <a:solidFill>
                    <a:srgbClr val="000000"/>
                  </a:solidFill>
                </a:rPr>
                <a:t>Phalacrocorax</a:t>
              </a:r>
              <a:r>
                <a:rPr lang="de-DE" sz="1100" i="1" dirty="0">
                  <a:solidFill>
                    <a:srgbClr val="000000"/>
                  </a:solidFill>
                </a:rPr>
                <a:t> </a:t>
              </a:r>
              <a:r>
                <a:rPr lang="de-DE" sz="1100" dirty="0">
                  <a:solidFill>
                    <a:srgbClr val="000000"/>
                  </a:solidFill>
                </a:rPr>
                <a:t>[</a:t>
              </a:r>
              <a:r>
                <a:rPr lang="de-DE" sz="1100" i="1" dirty="0" err="1">
                  <a:solidFill>
                    <a:srgbClr val="000000"/>
                  </a:solidFill>
                </a:rPr>
                <a:t>atriceps</a:t>
              </a:r>
              <a:r>
                <a:rPr lang="de-DE" sz="1100" dirty="0">
                  <a:solidFill>
                    <a:srgbClr val="000000"/>
                  </a:solidFill>
                </a:rPr>
                <a:t>]</a:t>
              </a:r>
              <a:br>
                <a:rPr lang="de-DE" sz="1100" dirty="0">
                  <a:solidFill>
                    <a:srgbClr val="000000"/>
                  </a:solidFill>
                </a:rPr>
              </a:br>
              <a:r>
                <a:rPr lang="de-DE" sz="1100" i="1" dirty="0" err="1">
                  <a:solidFill>
                    <a:srgbClr val="000000"/>
                  </a:solidFill>
                </a:rPr>
                <a:t>bransfieldensis</a:t>
              </a:r>
              <a:r>
                <a:rPr lang="de-DE" sz="1100" i="1" dirty="0">
                  <a:solidFill>
                    <a:srgbClr val="000000"/>
                  </a:solidFill>
                </a:rPr>
                <a:t>)</a:t>
              </a:r>
              <a:endParaRPr lang="de-DE" sz="1100" dirty="0">
                <a:solidFill>
                  <a:schemeClr val="dk1"/>
                </a:solidFill>
              </a:endParaRPr>
            </a:p>
          </p:txBody>
        </p:sp>
      </p:grpSp>
      <p:grpSp>
        <p:nvGrpSpPr>
          <p:cNvPr id="37" name="Gruppieren 36">
            <a:extLst>
              <a:ext uri="{FF2B5EF4-FFF2-40B4-BE49-F238E27FC236}">
                <a16:creationId xmlns:a16="http://schemas.microsoft.com/office/drawing/2014/main" id="{D26B1811-6B3F-4C85-8756-2E7782646D3E}"/>
              </a:ext>
            </a:extLst>
          </p:cNvPr>
          <p:cNvGrpSpPr/>
          <p:nvPr/>
        </p:nvGrpSpPr>
        <p:grpSpPr>
          <a:xfrm>
            <a:off x="7348517" y="4428874"/>
            <a:ext cx="1571086" cy="2348020"/>
            <a:chOff x="-2593467" y="5196683"/>
            <a:chExt cx="1571086" cy="2348020"/>
          </a:xfrm>
        </p:grpSpPr>
        <p:pic>
          <p:nvPicPr>
            <p:cNvPr id="28" name="Grafik 27">
              <a:extLst>
                <a:ext uri="{FF2B5EF4-FFF2-40B4-BE49-F238E27FC236}">
                  <a16:creationId xmlns:a16="http://schemas.microsoft.com/office/drawing/2014/main" id="{9418FE24-2B86-487D-BB8D-07591499A514}"/>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33770" t="15958" r="35525" b="25448"/>
            <a:stretch/>
          </p:blipFill>
          <p:spPr>
            <a:xfrm>
              <a:off x="-2519805" y="5196683"/>
              <a:ext cx="1497424" cy="1912740"/>
            </a:xfrm>
            <a:prstGeom prst="rect">
              <a:avLst/>
            </a:prstGeom>
          </p:spPr>
        </p:pic>
        <p:sp>
          <p:nvSpPr>
            <p:cNvPr id="36" name="Rechteck 35">
              <a:extLst>
                <a:ext uri="{FF2B5EF4-FFF2-40B4-BE49-F238E27FC236}">
                  <a16:creationId xmlns:a16="http://schemas.microsoft.com/office/drawing/2014/main" id="{B69904BB-941C-4E49-881B-A8F27553546E}"/>
                </a:ext>
              </a:extLst>
            </p:cNvPr>
            <p:cNvSpPr/>
            <p:nvPr/>
          </p:nvSpPr>
          <p:spPr>
            <a:xfrm>
              <a:off x="-2593467" y="7113816"/>
              <a:ext cx="1422184" cy="430887"/>
            </a:xfrm>
            <a:prstGeom prst="rect">
              <a:avLst/>
            </a:prstGeom>
            <a:solidFill>
              <a:schemeClr val="bg1"/>
            </a:solidFill>
          </p:spPr>
          <p:txBody>
            <a:bodyPr wrap="none">
              <a:spAutoFit/>
            </a:bodyPr>
            <a:lstStyle/>
            <a:p>
              <a:pPr>
                <a:defRPr/>
              </a:pPr>
              <a:r>
                <a:rPr lang="de-DE" sz="1100" dirty="0">
                  <a:solidFill>
                    <a:srgbClr val="000000"/>
                  </a:solidFill>
                </a:rPr>
                <a:t>Snow </a:t>
              </a:r>
              <a:r>
                <a:rPr lang="de-DE" sz="1100" dirty="0" err="1">
                  <a:solidFill>
                    <a:srgbClr val="000000"/>
                  </a:solidFill>
                </a:rPr>
                <a:t>Petrel</a:t>
              </a:r>
              <a:endParaRPr lang="de-DE" sz="1100" dirty="0">
                <a:solidFill>
                  <a:srgbClr val="000000"/>
                </a:solidFill>
              </a:endParaRPr>
            </a:p>
            <a:p>
              <a:pPr>
                <a:defRPr/>
              </a:pPr>
              <a:r>
                <a:rPr lang="de-DE" sz="1100" i="1" dirty="0">
                  <a:solidFill>
                    <a:srgbClr val="000000"/>
                  </a:solidFill>
                </a:rPr>
                <a:t>(</a:t>
              </a:r>
              <a:r>
                <a:rPr lang="de-DE" sz="1100" i="1" dirty="0" err="1">
                  <a:solidFill>
                    <a:srgbClr val="000000"/>
                  </a:solidFill>
                </a:rPr>
                <a:t>Pagodroma</a:t>
              </a:r>
              <a:r>
                <a:rPr lang="de-DE" sz="1100" i="1" dirty="0">
                  <a:solidFill>
                    <a:srgbClr val="000000"/>
                  </a:solidFill>
                </a:rPr>
                <a:t> </a:t>
              </a:r>
              <a:r>
                <a:rPr lang="de-DE" sz="1100" i="1" dirty="0" err="1">
                  <a:solidFill>
                    <a:srgbClr val="000000"/>
                  </a:solidFill>
                </a:rPr>
                <a:t>nivea</a:t>
              </a:r>
              <a:r>
                <a:rPr lang="de-DE" sz="1100" i="1" dirty="0">
                  <a:solidFill>
                    <a:srgbClr val="000000"/>
                  </a:solidFill>
                </a:rPr>
                <a:t>)</a:t>
              </a:r>
              <a:r>
                <a:rPr lang="de-DE" sz="1100" dirty="0">
                  <a:solidFill>
                    <a:srgbClr val="000000"/>
                  </a:solidFill>
                </a:rPr>
                <a:t> </a:t>
              </a:r>
              <a:endParaRPr lang="de-DE" sz="1100" dirty="0">
                <a:solidFill>
                  <a:schemeClr val="dk1"/>
                </a:solidFill>
              </a:endParaRPr>
            </a:p>
          </p:txBody>
        </p:sp>
      </p:grpSp>
      <p:grpSp>
        <p:nvGrpSpPr>
          <p:cNvPr id="41" name="Gruppieren 40">
            <a:extLst>
              <a:ext uri="{FF2B5EF4-FFF2-40B4-BE49-F238E27FC236}">
                <a16:creationId xmlns:a16="http://schemas.microsoft.com/office/drawing/2014/main" id="{C5B60096-6705-47D1-8AE5-512F666BC75B}"/>
              </a:ext>
            </a:extLst>
          </p:cNvPr>
          <p:cNvGrpSpPr/>
          <p:nvPr/>
        </p:nvGrpSpPr>
        <p:grpSpPr>
          <a:xfrm>
            <a:off x="5541742" y="825846"/>
            <a:ext cx="1657556" cy="1281142"/>
            <a:chOff x="-3063380" y="6415753"/>
            <a:chExt cx="1899639" cy="1281142"/>
          </a:xfrm>
        </p:grpSpPr>
        <p:pic>
          <p:nvPicPr>
            <p:cNvPr id="8" name="Grafik 7">
              <a:extLst>
                <a:ext uri="{FF2B5EF4-FFF2-40B4-BE49-F238E27FC236}">
                  <a16:creationId xmlns:a16="http://schemas.microsoft.com/office/drawing/2014/main" id="{4BB730FD-668D-44BE-AEBA-0381DCC2FA8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l="8943" t="6200" r="10840" b="8435"/>
            <a:stretch/>
          </p:blipFill>
          <p:spPr>
            <a:xfrm>
              <a:off x="-3058643" y="6415753"/>
              <a:ext cx="1894902" cy="806613"/>
            </a:xfrm>
            <a:prstGeom prst="rect">
              <a:avLst/>
            </a:prstGeom>
          </p:spPr>
        </p:pic>
        <p:sp>
          <p:nvSpPr>
            <p:cNvPr id="40" name="Rechteck 39">
              <a:extLst>
                <a:ext uri="{FF2B5EF4-FFF2-40B4-BE49-F238E27FC236}">
                  <a16:creationId xmlns:a16="http://schemas.microsoft.com/office/drawing/2014/main" id="{C434243C-8321-48CC-9033-1F755EFBEFDD}"/>
                </a:ext>
              </a:extLst>
            </p:cNvPr>
            <p:cNvSpPr/>
            <p:nvPr/>
          </p:nvSpPr>
          <p:spPr>
            <a:xfrm>
              <a:off x="-3063380" y="7266008"/>
              <a:ext cx="1462260" cy="430887"/>
            </a:xfrm>
            <a:prstGeom prst="rect">
              <a:avLst/>
            </a:prstGeom>
          </p:spPr>
          <p:txBody>
            <a:bodyPr wrap="none">
              <a:spAutoFit/>
            </a:bodyPr>
            <a:lstStyle/>
            <a:p>
              <a:pPr>
                <a:defRPr/>
              </a:pPr>
              <a:r>
                <a:rPr lang="de-DE" sz="1100" dirty="0" err="1">
                  <a:solidFill>
                    <a:srgbClr val="000000"/>
                  </a:solidFill>
                </a:rPr>
                <a:t>Kelp</a:t>
              </a:r>
              <a:r>
                <a:rPr lang="de-DE" sz="1100" dirty="0">
                  <a:solidFill>
                    <a:srgbClr val="000000"/>
                  </a:solidFill>
                </a:rPr>
                <a:t> </a:t>
              </a:r>
              <a:r>
                <a:rPr lang="de-DE" sz="1100" dirty="0" err="1">
                  <a:solidFill>
                    <a:srgbClr val="000000"/>
                  </a:solidFill>
                </a:rPr>
                <a:t>Gull</a:t>
              </a:r>
              <a:endParaRPr lang="de-DE" sz="1100" dirty="0">
                <a:solidFill>
                  <a:srgbClr val="000000"/>
                </a:solidFill>
              </a:endParaRPr>
            </a:p>
            <a:p>
              <a:pPr>
                <a:defRPr/>
              </a:pPr>
              <a:r>
                <a:rPr lang="de-DE" sz="1100" i="1" dirty="0">
                  <a:solidFill>
                    <a:srgbClr val="000000"/>
                  </a:solidFill>
                </a:rPr>
                <a:t>(</a:t>
              </a:r>
              <a:r>
                <a:rPr lang="de-DE" sz="1100" i="1" dirty="0" err="1">
                  <a:solidFill>
                    <a:srgbClr val="000000"/>
                  </a:solidFill>
                </a:rPr>
                <a:t>Larus</a:t>
              </a:r>
              <a:r>
                <a:rPr lang="de-DE" sz="1100" i="1" dirty="0">
                  <a:solidFill>
                    <a:srgbClr val="000000"/>
                  </a:solidFill>
                </a:rPr>
                <a:t> </a:t>
              </a:r>
              <a:r>
                <a:rPr lang="de-DE" sz="1100" i="1" dirty="0" err="1">
                  <a:solidFill>
                    <a:srgbClr val="000000"/>
                  </a:solidFill>
                </a:rPr>
                <a:t>dominicanus</a:t>
              </a:r>
              <a:r>
                <a:rPr lang="de-DE" sz="1100" i="1" dirty="0">
                  <a:solidFill>
                    <a:srgbClr val="000000"/>
                  </a:solidFill>
                </a:rPr>
                <a:t>)</a:t>
              </a:r>
              <a:endParaRPr lang="de-DE" sz="1100" dirty="0">
                <a:solidFill>
                  <a:srgbClr val="000000"/>
                </a:solidFill>
              </a:endParaRPr>
            </a:p>
          </p:txBody>
        </p:sp>
      </p:grpSp>
      <p:grpSp>
        <p:nvGrpSpPr>
          <p:cNvPr id="45" name="Gruppieren 44">
            <a:extLst>
              <a:ext uri="{FF2B5EF4-FFF2-40B4-BE49-F238E27FC236}">
                <a16:creationId xmlns:a16="http://schemas.microsoft.com/office/drawing/2014/main" id="{E1BD4ED8-EA0C-4D3A-A992-F188369A1C81}"/>
              </a:ext>
            </a:extLst>
          </p:cNvPr>
          <p:cNvGrpSpPr/>
          <p:nvPr/>
        </p:nvGrpSpPr>
        <p:grpSpPr>
          <a:xfrm>
            <a:off x="7250997" y="840246"/>
            <a:ext cx="1789272" cy="1510296"/>
            <a:chOff x="3586165" y="6357047"/>
            <a:chExt cx="1789272" cy="1510296"/>
          </a:xfrm>
        </p:grpSpPr>
        <p:pic>
          <p:nvPicPr>
            <p:cNvPr id="62" name="Grafik 61">
              <a:extLst>
                <a:ext uri="{FF2B5EF4-FFF2-40B4-BE49-F238E27FC236}">
                  <a16:creationId xmlns:a16="http://schemas.microsoft.com/office/drawing/2014/main" id="{C383456D-CA7D-4148-A886-F39FD5CB524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644106" y="6357047"/>
              <a:ext cx="1557451" cy="1015267"/>
            </a:xfrm>
            <a:prstGeom prst="rect">
              <a:avLst/>
            </a:prstGeom>
          </p:spPr>
        </p:pic>
        <p:sp>
          <p:nvSpPr>
            <p:cNvPr id="44" name="Rechteck 43">
              <a:extLst>
                <a:ext uri="{FF2B5EF4-FFF2-40B4-BE49-F238E27FC236}">
                  <a16:creationId xmlns:a16="http://schemas.microsoft.com/office/drawing/2014/main" id="{5DBA9AF8-FE4D-4FB2-A932-9CBF94ACC378}"/>
                </a:ext>
              </a:extLst>
            </p:cNvPr>
            <p:cNvSpPr/>
            <p:nvPr/>
          </p:nvSpPr>
          <p:spPr>
            <a:xfrm>
              <a:off x="3586165" y="7405678"/>
              <a:ext cx="1789272" cy="461665"/>
            </a:xfrm>
            <a:prstGeom prst="rect">
              <a:avLst/>
            </a:prstGeom>
          </p:spPr>
          <p:txBody>
            <a:bodyPr wrap="none">
              <a:spAutoFit/>
            </a:bodyPr>
            <a:lstStyle/>
            <a:p>
              <a:pPr>
                <a:defRPr/>
              </a:pPr>
              <a:r>
                <a:rPr lang="de-DE" sz="1200" dirty="0">
                  <a:solidFill>
                    <a:srgbClr val="000000"/>
                  </a:solidFill>
                </a:rPr>
                <a:t>Brown Skua</a:t>
              </a:r>
            </a:p>
            <a:p>
              <a:pPr>
                <a:defRPr/>
              </a:pPr>
              <a:r>
                <a:rPr lang="de-DE" sz="1200" i="1" dirty="0">
                  <a:solidFill>
                    <a:srgbClr val="000000"/>
                  </a:solidFill>
                </a:rPr>
                <a:t>(</a:t>
              </a:r>
              <a:r>
                <a:rPr lang="de-DE" sz="1200" i="1" dirty="0" err="1">
                  <a:solidFill>
                    <a:srgbClr val="000000"/>
                  </a:solidFill>
                </a:rPr>
                <a:t>Catharacta</a:t>
              </a:r>
              <a:r>
                <a:rPr lang="de-DE" sz="1200" i="1" dirty="0">
                  <a:solidFill>
                    <a:srgbClr val="000000"/>
                  </a:solidFill>
                </a:rPr>
                <a:t> </a:t>
              </a:r>
              <a:r>
                <a:rPr lang="de-DE" sz="1200" i="1" dirty="0" err="1">
                  <a:solidFill>
                    <a:srgbClr val="000000"/>
                  </a:solidFill>
                </a:rPr>
                <a:t>antarctica</a:t>
              </a:r>
              <a:r>
                <a:rPr lang="de-DE" sz="1200" i="1" dirty="0">
                  <a:solidFill>
                    <a:srgbClr val="000000"/>
                  </a:solidFill>
                </a:rPr>
                <a:t>)</a:t>
              </a:r>
              <a:r>
                <a:rPr lang="de-DE" sz="1200" dirty="0">
                  <a:solidFill>
                    <a:srgbClr val="000000"/>
                  </a:solidFill>
                </a:rPr>
                <a:t> </a:t>
              </a:r>
            </a:p>
          </p:txBody>
        </p:sp>
      </p:grpSp>
      <p:grpSp>
        <p:nvGrpSpPr>
          <p:cNvPr id="49" name="Gruppieren 48">
            <a:extLst>
              <a:ext uri="{FF2B5EF4-FFF2-40B4-BE49-F238E27FC236}">
                <a16:creationId xmlns:a16="http://schemas.microsoft.com/office/drawing/2014/main" id="{0421E2CD-A479-417F-89F7-ACC6496848D8}"/>
              </a:ext>
            </a:extLst>
          </p:cNvPr>
          <p:cNvGrpSpPr/>
          <p:nvPr/>
        </p:nvGrpSpPr>
        <p:grpSpPr>
          <a:xfrm>
            <a:off x="3495890" y="2639870"/>
            <a:ext cx="1901508" cy="1958975"/>
            <a:chOff x="-2889737" y="5335603"/>
            <a:chExt cx="1901508" cy="1958975"/>
          </a:xfrm>
        </p:grpSpPr>
        <p:pic>
          <p:nvPicPr>
            <p:cNvPr id="10" name="Grafik 9">
              <a:extLst>
                <a:ext uri="{FF2B5EF4-FFF2-40B4-BE49-F238E27FC236}">
                  <a16:creationId xmlns:a16="http://schemas.microsoft.com/office/drawing/2014/main" id="{E3B62FC7-164F-4207-803E-FFC02B537965}"/>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l="37229" t="3989" r="29759" b="27788"/>
            <a:stretch/>
          </p:blipFill>
          <p:spPr>
            <a:xfrm>
              <a:off x="-2836777" y="5335603"/>
              <a:ext cx="1848548" cy="1528088"/>
            </a:xfrm>
            <a:prstGeom prst="rect">
              <a:avLst/>
            </a:prstGeom>
          </p:spPr>
        </p:pic>
        <p:sp>
          <p:nvSpPr>
            <p:cNvPr id="48" name="Rechteck 47">
              <a:extLst>
                <a:ext uri="{FF2B5EF4-FFF2-40B4-BE49-F238E27FC236}">
                  <a16:creationId xmlns:a16="http://schemas.microsoft.com/office/drawing/2014/main" id="{70C37C58-2356-442F-9EDD-3D31FB6886A6}"/>
                </a:ext>
              </a:extLst>
            </p:cNvPr>
            <p:cNvSpPr/>
            <p:nvPr/>
          </p:nvSpPr>
          <p:spPr>
            <a:xfrm>
              <a:off x="-2889737" y="6863691"/>
              <a:ext cx="1789272" cy="430887"/>
            </a:xfrm>
            <a:prstGeom prst="rect">
              <a:avLst/>
            </a:prstGeom>
          </p:spPr>
          <p:txBody>
            <a:bodyPr wrap="none">
              <a:spAutoFit/>
            </a:bodyPr>
            <a:lstStyle/>
            <a:p>
              <a:pPr>
                <a:defRPr/>
              </a:pPr>
              <a:r>
                <a:rPr lang="de-DE" sz="1100" dirty="0">
                  <a:solidFill>
                    <a:srgbClr val="000000"/>
                  </a:solidFill>
                </a:rPr>
                <a:t>South Polar Skua</a:t>
              </a:r>
            </a:p>
            <a:p>
              <a:pPr>
                <a:defRPr/>
              </a:pPr>
              <a:r>
                <a:rPr lang="de-DE" sz="1100" i="1" dirty="0">
                  <a:solidFill>
                    <a:srgbClr val="000000"/>
                  </a:solidFill>
                </a:rPr>
                <a:t>(</a:t>
              </a:r>
              <a:r>
                <a:rPr lang="de-DE" sz="1100" i="1" dirty="0" err="1">
                  <a:solidFill>
                    <a:srgbClr val="000000"/>
                  </a:solidFill>
                </a:rPr>
                <a:t>Catharacta</a:t>
              </a:r>
              <a:r>
                <a:rPr lang="de-DE" sz="1100" i="1" dirty="0">
                  <a:solidFill>
                    <a:srgbClr val="000000"/>
                  </a:solidFill>
                </a:rPr>
                <a:t> </a:t>
              </a:r>
              <a:r>
                <a:rPr lang="de-DE" sz="1100" i="1" dirty="0" err="1">
                  <a:solidFill>
                    <a:srgbClr val="000000"/>
                  </a:solidFill>
                </a:rPr>
                <a:t>maccormicki</a:t>
              </a:r>
              <a:r>
                <a:rPr lang="de-DE" sz="1100" i="1" dirty="0">
                  <a:solidFill>
                    <a:srgbClr val="000000"/>
                  </a:solidFill>
                </a:rPr>
                <a:t>)</a:t>
              </a:r>
              <a:endParaRPr lang="de-DE" sz="1100" dirty="0">
                <a:solidFill>
                  <a:srgbClr val="000000"/>
                </a:solidFill>
              </a:endParaRPr>
            </a:p>
          </p:txBody>
        </p:sp>
      </p:grpSp>
      <p:grpSp>
        <p:nvGrpSpPr>
          <p:cNvPr id="53" name="Gruppieren 52">
            <a:extLst>
              <a:ext uri="{FF2B5EF4-FFF2-40B4-BE49-F238E27FC236}">
                <a16:creationId xmlns:a16="http://schemas.microsoft.com/office/drawing/2014/main" id="{93357300-EB3E-4447-AD1E-BFF3C408B910}"/>
              </a:ext>
            </a:extLst>
          </p:cNvPr>
          <p:cNvGrpSpPr/>
          <p:nvPr/>
        </p:nvGrpSpPr>
        <p:grpSpPr>
          <a:xfrm>
            <a:off x="3970237" y="4709593"/>
            <a:ext cx="1463231" cy="1975974"/>
            <a:chOff x="-2886469" y="5421033"/>
            <a:chExt cx="1463231" cy="1975974"/>
          </a:xfrm>
        </p:grpSpPr>
        <p:pic>
          <p:nvPicPr>
            <p:cNvPr id="42" name="Grafik 41">
              <a:extLst>
                <a:ext uri="{FF2B5EF4-FFF2-40B4-BE49-F238E27FC236}">
                  <a16:creationId xmlns:a16="http://schemas.microsoft.com/office/drawing/2014/main" id="{2A7329D1-366D-4A3D-995B-C0CC022DD490}"/>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l="37324" t="18888" r="16277" b="13881"/>
            <a:stretch/>
          </p:blipFill>
          <p:spPr>
            <a:xfrm>
              <a:off x="-2872357" y="5421033"/>
              <a:ext cx="1449119" cy="1545087"/>
            </a:xfrm>
            <a:prstGeom prst="rect">
              <a:avLst/>
            </a:prstGeom>
          </p:spPr>
        </p:pic>
        <p:sp>
          <p:nvSpPr>
            <p:cNvPr id="52" name="Rechteck 51">
              <a:extLst>
                <a:ext uri="{FF2B5EF4-FFF2-40B4-BE49-F238E27FC236}">
                  <a16:creationId xmlns:a16="http://schemas.microsoft.com/office/drawing/2014/main" id="{D10F04F8-2D42-4A97-AEDE-CE55F757D5B4}"/>
                </a:ext>
              </a:extLst>
            </p:cNvPr>
            <p:cNvSpPr/>
            <p:nvPr/>
          </p:nvSpPr>
          <p:spPr>
            <a:xfrm>
              <a:off x="-2886469" y="6966120"/>
              <a:ext cx="1144865" cy="430887"/>
            </a:xfrm>
            <a:prstGeom prst="rect">
              <a:avLst/>
            </a:prstGeom>
          </p:spPr>
          <p:txBody>
            <a:bodyPr wrap="none">
              <a:spAutoFit/>
            </a:bodyPr>
            <a:lstStyle/>
            <a:p>
              <a:pPr>
                <a:defRPr/>
              </a:pPr>
              <a:r>
                <a:rPr lang="de-DE" sz="1100" dirty="0" err="1">
                  <a:solidFill>
                    <a:srgbClr val="000000"/>
                  </a:solidFill>
                </a:rPr>
                <a:t>Antarctic</a:t>
              </a:r>
              <a:r>
                <a:rPr lang="de-DE" sz="1100" dirty="0">
                  <a:solidFill>
                    <a:srgbClr val="000000"/>
                  </a:solidFill>
                </a:rPr>
                <a:t> </a:t>
              </a:r>
              <a:r>
                <a:rPr lang="de-DE" sz="1100" dirty="0" err="1">
                  <a:solidFill>
                    <a:srgbClr val="000000"/>
                  </a:solidFill>
                </a:rPr>
                <a:t>Tern</a:t>
              </a:r>
              <a:endParaRPr lang="de-DE" sz="1100" dirty="0">
                <a:solidFill>
                  <a:srgbClr val="000000"/>
                </a:solidFill>
              </a:endParaRPr>
            </a:p>
            <a:p>
              <a:pPr>
                <a:defRPr/>
              </a:pPr>
              <a:r>
                <a:rPr lang="de-DE" sz="1100" i="1" dirty="0">
                  <a:solidFill>
                    <a:srgbClr val="000000"/>
                  </a:solidFill>
                </a:rPr>
                <a:t>(Sterna </a:t>
              </a:r>
              <a:r>
                <a:rPr lang="de-DE" sz="1100" i="1" dirty="0" err="1">
                  <a:solidFill>
                    <a:srgbClr val="000000"/>
                  </a:solidFill>
                </a:rPr>
                <a:t>vittata</a:t>
              </a:r>
              <a:r>
                <a:rPr lang="de-DE" sz="1100" i="1" dirty="0">
                  <a:solidFill>
                    <a:srgbClr val="000000"/>
                  </a:solidFill>
                </a:rPr>
                <a:t>)</a:t>
              </a:r>
              <a:r>
                <a:rPr lang="de-DE" sz="1100" dirty="0">
                  <a:solidFill>
                    <a:srgbClr val="000000"/>
                  </a:solidFill>
                </a:rPr>
                <a:t> </a:t>
              </a:r>
            </a:p>
          </p:txBody>
        </p:sp>
      </p:grpSp>
      <p:grpSp>
        <p:nvGrpSpPr>
          <p:cNvPr id="64" name="Gruppieren 63">
            <a:extLst>
              <a:ext uri="{FF2B5EF4-FFF2-40B4-BE49-F238E27FC236}">
                <a16:creationId xmlns:a16="http://schemas.microsoft.com/office/drawing/2014/main" id="{FB577A8F-250E-401F-9A04-6D767E0F1E5B}"/>
              </a:ext>
            </a:extLst>
          </p:cNvPr>
          <p:cNvGrpSpPr/>
          <p:nvPr/>
        </p:nvGrpSpPr>
        <p:grpSpPr>
          <a:xfrm>
            <a:off x="215277" y="557059"/>
            <a:ext cx="1877437" cy="2072852"/>
            <a:chOff x="-2587515" y="1855776"/>
            <a:chExt cx="1877437" cy="2072852"/>
          </a:xfrm>
        </p:grpSpPr>
        <p:pic>
          <p:nvPicPr>
            <p:cNvPr id="58" name="Grafik 57">
              <a:extLst>
                <a:ext uri="{FF2B5EF4-FFF2-40B4-BE49-F238E27FC236}">
                  <a16:creationId xmlns:a16="http://schemas.microsoft.com/office/drawing/2014/main" id="{84ADC98B-EF5C-406F-B705-C3BB3065A8B7}"/>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587515" y="1855776"/>
              <a:ext cx="1500609" cy="1650370"/>
            </a:xfrm>
            <a:prstGeom prst="rect">
              <a:avLst/>
            </a:prstGeom>
          </p:spPr>
        </p:pic>
        <p:sp>
          <p:nvSpPr>
            <p:cNvPr id="61" name="Rechteck 60">
              <a:extLst>
                <a:ext uri="{FF2B5EF4-FFF2-40B4-BE49-F238E27FC236}">
                  <a16:creationId xmlns:a16="http://schemas.microsoft.com/office/drawing/2014/main" id="{EAA65046-CEF6-4032-93E2-828720202332}"/>
                </a:ext>
              </a:extLst>
            </p:cNvPr>
            <p:cNvSpPr/>
            <p:nvPr/>
          </p:nvSpPr>
          <p:spPr>
            <a:xfrm>
              <a:off x="-2587515" y="3497741"/>
              <a:ext cx="1877437" cy="430887"/>
            </a:xfrm>
            <a:prstGeom prst="rect">
              <a:avLst/>
            </a:prstGeom>
          </p:spPr>
          <p:txBody>
            <a:bodyPr wrap="none">
              <a:spAutoFit/>
            </a:bodyPr>
            <a:lstStyle/>
            <a:p>
              <a:pPr lvl="0">
                <a:defRPr/>
              </a:pPr>
              <a:r>
                <a:rPr lang="de-DE" sz="1100" dirty="0" err="1">
                  <a:solidFill>
                    <a:srgbClr val="000000"/>
                  </a:solidFill>
                </a:rPr>
                <a:t>Snowy</a:t>
              </a:r>
              <a:r>
                <a:rPr lang="de-DE" sz="1100" dirty="0">
                  <a:solidFill>
                    <a:srgbClr val="000000"/>
                  </a:solidFill>
                </a:rPr>
                <a:t> (</a:t>
              </a:r>
              <a:r>
                <a:rPr lang="de-DE" sz="1100" dirty="0" err="1">
                  <a:solidFill>
                    <a:srgbClr val="000000"/>
                  </a:solidFill>
                </a:rPr>
                <a:t>Greater</a:t>
              </a:r>
              <a:r>
                <a:rPr lang="de-DE" sz="1100" dirty="0">
                  <a:solidFill>
                    <a:srgbClr val="000000"/>
                  </a:solidFill>
                </a:rPr>
                <a:t>) </a:t>
              </a:r>
              <a:r>
                <a:rPr lang="de-DE" sz="1100" dirty="0" err="1">
                  <a:solidFill>
                    <a:srgbClr val="000000"/>
                  </a:solidFill>
                </a:rPr>
                <a:t>Sheathbill</a:t>
              </a:r>
              <a:endParaRPr lang="de-DE" sz="1100" dirty="0">
                <a:solidFill>
                  <a:srgbClr val="000000"/>
                </a:solidFill>
              </a:endParaRPr>
            </a:p>
            <a:p>
              <a:pPr>
                <a:defRPr/>
              </a:pPr>
              <a:r>
                <a:rPr lang="de-DE" sz="1100" i="1" dirty="0">
                  <a:solidFill>
                    <a:srgbClr val="000000"/>
                  </a:solidFill>
                </a:rPr>
                <a:t>(</a:t>
              </a:r>
              <a:r>
                <a:rPr lang="de-DE" sz="1100" i="1" dirty="0" err="1">
                  <a:solidFill>
                    <a:srgbClr val="000000"/>
                  </a:solidFill>
                </a:rPr>
                <a:t>Chionis</a:t>
              </a:r>
              <a:r>
                <a:rPr lang="de-DE" sz="1100" i="1" dirty="0">
                  <a:solidFill>
                    <a:srgbClr val="000000"/>
                  </a:solidFill>
                </a:rPr>
                <a:t> </a:t>
              </a:r>
              <a:r>
                <a:rPr lang="de-DE" sz="1100" i="1" dirty="0" err="1">
                  <a:solidFill>
                    <a:srgbClr val="000000"/>
                  </a:solidFill>
                </a:rPr>
                <a:t>albus</a:t>
              </a:r>
              <a:r>
                <a:rPr lang="de-DE" sz="1100" i="1" dirty="0">
                  <a:solidFill>
                    <a:srgbClr val="000000"/>
                  </a:solidFill>
                </a:rPr>
                <a:t>)</a:t>
              </a:r>
              <a:r>
                <a:rPr lang="de-DE" sz="1100" dirty="0">
                  <a:solidFill>
                    <a:srgbClr val="000000"/>
                  </a:solidFill>
                </a:rPr>
                <a:t> </a:t>
              </a:r>
            </a:p>
          </p:txBody>
        </p:sp>
      </p:grpSp>
      <p:pic>
        <p:nvPicPr>
          <p:cNvPr id="51" name="Grafik 50">
            <a:extLst>
              <a:ext uri="{FF2B5EF4-FFF2-40B4-BE49-F238E27FC236}">
                <a16:creationId xmlns:a16="http://schemas.microsoft.com/office/drawing/2014/main" id="{035DF7BB-43C2-4973-B6F2-84776D602CF6}"/>
              </a:ext>
            </a:extLst>
          </p:cNvPr>
          <p:cNvPicPr>
            <a:picLocks noChangeAspect="1"/>
          </p:cNvPicPr>
          <p:nvPr/>
        </p:nvPicPr>
        <p:blipFill>
          <a:blip r:embed="rId18"/>
          <a:stretch>
            <a:fillRect/>
          </a:stretch>
        </p:blipFill>
        <p:spPr>
          <a:xfrm>
            <a:off x="5865443" y="154727"/>
            <a:ext cx="1010153" cy="505077"/>
          </a:xfrm>
          <a:prstGeom prst="rect">
            <a:avLst/>
          </a:prstGeom>
        </p:spPr>
      </p:pic>
    </p:spTree>
    <p:extLst>
      <p:ext uri="{BB962C8B-B14F-4D97-AF65-F5344CB8AC3E}">
        <p14:creationId xmlns:p14="http://schemas.microsoft.com/office/powerpoint/2010/main" val="2756677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r>
              <a:rPr lang="en-GB" sz="2000" dirty="0">
                <a:solidFill>
                  <a:srgbClr val="FF0000"/>
                </a:solidFill>
              </a:rPr>
              <a:t>	</a:t>
            </a:r>
            <a:endParaRPr lang="en-GB" sz="2000" b="0" dirty="0">
              <a:solidFill>
                <a:srgbClr val="FF0000"/>
              </a:solidFill>
            </a:endParaRPr>
          </a:p>
        </p:txBody>
      </p:sp>
      <p:sp>
        <p:nvSpPr>
          <p:cNvPr id="6" name="Rechteck 5">
            <a:extLst>
              <a:ext uri="{FF2B5EF4-FFF2-40B4-BE49-F238E27FC236}">
                <a16:creationId xmlns:a16="http://schemas.microsoft.com/office/drawing/2014/main" id="{5C478845-0385-42C4-A837-78995C34DB96}"/>
              </a:ext>
            </a:extLst>
          </p:cNvPr>
          <p:cNvSpPr/>
          <p:nvPr/>
        </p:nvSpPr>
        <p:spPr>
          <a:xfrm>
            <a:off x="443651" y="662358"/>
            <a:ext cx="7956152" cy="369332"/>
          </a:xfrm>
          <a:prstGeom prst="rect">
            <a:avLst/>
          </a:prstGeom>
        </p:spPr>
        <p:txBody>
          <a:bodyPr wrap="none">
            <a:spAutoFit/>
          </a:bodyPr>
          <a:lstStyle/>
          <a:p>
            <a:r>
              <a:rPr lang="de-DE" b="1" dirty="0">
                <a:solidFill>
                  <a:srgbClr val="000000"/>
                </a:solidFill>
                <a:latin typeface="Arial" panose="020B0604020202020204" pitchFamily="34" charset="0"/>
              </a:rPr>
              <a:t>Hochansteckende Vogelgrippe</a:t>
            </a:r>
            <a:r>
              <a:rPr lang="de-DE" dirty="0">
                <a:solidFill>
                  <a:srgbClr val="000000"/>
                </a:solidFill>
                <a:latin typeface="Arial" panose="020B0604020202020204" pitchFamily="34" charset="0"/>
              </a:rPr>
              <a:t> (</a:t>
            </a:r>
            <a:r>
              <a:rPr lang="de-DE" dirty="0" err="1">
                <a:solidFill>
                  <a:srgbClr val="000000"/>
                </a:solidFill>
                <a:latin typeface="Arial" panose="020B0604020202020204" pitchFamily="34" charset="0"/>
              </a:rPr>
              <a:t>Highly</a:t>
            </a:r>
            <a:r>
              <a:rPr lang="de-DE" dirty="0">
                <a:solidFill>
                  <a:srgbClr val="000000"/>
                </a:solidFill>
                <a:latin typeface="Arial" panose="020B0604020202020204" pitchFamily="34" charset="0"/>
              </a:rPr>
              <a:t> </a:t>
            </a:r>
            <a:r>
              <a:rPr lang="de-DE" dirty="0" err="1">
                <a:solidFill>
                  <a:srgbClr val="000000"/>
                </a:solidFill>
                <a:latin typeface="Arial" panose="020B0604020202020204" pitchFamily="34" charset="0"/>
              </a:rPr>
              <a:t>Pathogenic</a:t>
            </a:r>
            <a:r>
              <a:rPr lang="de-DE" dirty="0">
                <a:solidFill>
                  <a:srgbClr val="000000"/>
                </a:solidFill>
                <a:latin typeface="Arial" panose="020B0604020202020204" pitchFamily="34" charset="0"/>
              </a:rPr>
              <a:t> </a:t>
            </a:r>
            <a:r>
              <a:rPr lang="de-DE" dirty="0" err="1">
                <a:solidFill>
                  <a:srgbClr val="000000"/>
                </a:solidFill>
                <a:latin typeface="Arial" panose="020B0604020202020204" pitchFamily="34" charset="0"/>
              </a:rPr>
              <a:t>Avian</a:t>
            </a:r>
            <a:r>
              <a:rPr lang="de-DE" dirty="0">
                <a:solidFill>
                  <a:srgbClr val="000000"/>
                </a:solidFill>
                <a:latin typeface="Arial" panose="020B0604020202020204" pitchFamily="34" charset="0"/>
              </a:rPr>
              <a:t> Influenza, HPAI) </a:t>
            </a:r>
            <a:endParaRPr lang="de-DE" dirty="0"/>
          </a:p>
        </p:txBody>
      </p:sp>
      <p:pic>
        <p:nvPicPr>
          <p:cNvPr id="25" name="Grafik 24">
            <a:extLst>
              <a:ext uri="{FF2B5EF4-FFF2-40B4-BE49-F238E27FC236}">
                <a16:creationId xmlns:a16="http://schemas.microsoft.com/office/drawing/2014/main" id="{52BD66CD-555E-4BD0-8DEB-54C6BEA8A6DA}"/>
              </a:ext>
            </a:extLst>
          </p:cNvPr>
          <p:cNvPicPr>
            <a:picLocks noChangeAspect="1"/>
          </p:cNvPicPr>
          <p:nvPr/>
        </p:nvPicPr>
        <p:blipFill>
          <a:blip r:embed="rId3"/>
          <a:stretch>
            <a:fillRect/>
          </a:stretch>
        </p:blipFill>
        <p:spPr>
          <a:xfrm>
            <a:off x="44760" y="1243878"/>
            <a:ext cx="3604131" cy="1718249"/>
          </a:xfrm>
          <a:prstGeom prst="rect">
            <a:avLst/>
          </a:prstGeom>
        </p:spPr>
      </p:pic>
      <p:pic>
        <p:nvPicPr>
          <p:cNvPr id="35" name="Grafik 34">
            <a:extLst>
              <a:ext uri="{FF2B5EF4-FFF2-40B4-BE49-F238E27FC236}">
                <a16:creationId xmlns:a16="http://schemas.microsoft.com/office/drawing/2014/main" id="{D2C62806-9DB9-479B-937E-B8899E7257C3}"/>
              </a:ext>
            </a:extLst>
          </p:cNvPr>
          <p:cNvPicPr>
            <a:picLocks noChangeAspect="1"/>
          </p:cNvPicPr>
          <p:nvPr/>
        </p:nvPicPr>
        <p:blipFill>
          <a:blip r:embed="rId4"/>
          <a:stretch>
            <a:fillRect/>
          </a:stretch>
        </p:blipFill>
        <p:spPr>
          <a:xfrm>
            <a:off x="108723" y="2986308"/>
            <a:ext cx="3787002" cy="597927"/>
          </a:xfrm>
          <a:prstGeom prst="rect">
            <a:avLst/>
          </a:prstGeom>
        </p:spPr>
      </p:pic>
      <p:cxnSp>
        <p:nvCxnSpPr>
          <p:cNvPr id="15" name="Verbinder: gekrümmt 14">
            <a:extLst>
              <a:ext uri="{FF2B5EF4-FFF2-40B4-BE49-F238E27FC236}">
                <a16:creationId xmlns:a16="http://schemas.microsoft.com/office/drawing/2014/main" id="{E5D8EBA9-1E4B-42E4-BD6B-5CAF5179DE8D}"/>
              </a:ext>
            </a:extLst>
          </p:cNvPr>
          <p:cNvCxnSpPr>
            <a:cxnSpLocks/>
          </p:cNvCxnSpPr>
          <p:nvPr/>
        </p:nvCxnSpPr>
        <p:spPr>
          <a:xfrm rot="16200000" flipH="1">
            <a:off x="590624" y="2367171"/>
            <a:ext cx="692449" cy="164110"/>
          </a:xfrm>
          <a:prstGeom prst="curvedConnector3">
            <a:avLst>
              <a:gd name="adj1" fmla="val 50000"/>
            </a:avLst>
          </a:prstGeom>
          <a:ln w="34925">
            <a:tailEnd type="triangle"/>
          </a:ln>
        </p:spPr>
        <p:style>
          <a:lnRef idx="2">
            <a:schemeClr val="accent1"/>
          </a:lnRef>
          <a:fillRef idx="0">
            <a:schemeClr val="accent1"/>
          </a:fillRef>
          <a:effectRef idx="1">
            <a:schemeClr val="accent1"/>
          </a:effectRef>
          <a:fontRef idx="minor">
            <a:schemeClr val="tx1"/>
          </a:fontRef>
        </p:style>
      </p:cxnSp>
      <p:pic>
        <p:nvPicPr>
          <p:cNvPr id="3" name="Grafik 2">
            <a:extLst>
              <a:ext uri="{FF2B5EF4-FFF2-40B4-BE49-F238E27FC236}">
                <a16:creationId xmlns:a16="http://schemas.microsoft.com/office/drawing/2014/main" id="{3EB81CE1-2155-4CEB-A9F7-E1CBC6ED8911}"/>
              </a:ext>
            </a:extLst>
          </p:cNvPr>
          <p:cNvPicPr>
            <a:picLocks noChangeAspect="1"/>
          </p:cNvPicPr>
          <p:nvPr/>
        </p:nvPicPr>
        <p:blipFill>
          <a:blip r:embed="rId5"/>
          <a:stretch>
            <a:fillRect/>
          </a:stretch>
        </p:blipFill>
        <p:spPr>
          <a:xfrm>
            <a:off x="4158939" y="1112655"/>
            <a:ext cx="3703905" cy="3140089"/>
          </a:xfrm>
          <a:prstGeom prst="rect">
            <a:avLst/>
          </a:prstGeom>
        </p:spPr>
      </p:pic>
      <p:pic>
        <p:nvPicPr>
          <p:cNvPr id="7" name="Grafik 6">
            <a:extLst>
              <a:ext uri="{FF2B5EF4-FFF2-40B4-BE49-F238E27FC236}">
                <a16:creationId xmlns:a16="http://schemas.microsoft.com/office/drawing/2014/main" id="{34EC11D2-122E-442C-BDAA-8B19DD54A433}"/>
              </a:ext>
            </a:extLst>
          </p:cNvPr>
          <p:cNvPicPr>
            <a:picLocks noChangeAspect="1"/>
          </p:cNvPicPr>
          <p:nvPr/>
        </p:nvPicPr>
        <p:blipFill>
          <a:blip r:embed="rId6"/>
          <a:stretch>
            <a:fillRect/>
          </a:stretch>
        </p:blipFill>
        <p:spPr>
          <a:xfrm>
            <a:off x="154374" y="3905643"/>
            <a:ext cx="3333750" cy="2505075"/>
          </a:xfrm>
          <a:prstGeom prst="rect">
            <a:avLst/>
          </a:prstGeom>
        </p:spPr>
      </p:pic>
      <p:sp>
        <p:nvSpPr>
          <p:cNvPr id="19" name="Rechteck 18">
            <a:extLst>
              <a:ext uri="{FF2B5EF4-FFF2-40B4-BE49-F238E27FC236}">
                <a16:creationId xmlns:a16="http://schemas.microsoft.com/office/drawing/2014/main" id="{F4BC4BDB-BD0F-4A6E-9FAA-251A8571A55D}"/>
              </a:ext>
            </a:extLst>
          </p:cNvPr>
          <p:cNvSpPr/>
          <p:nvPr/>
        </p:nvSpPr>
        <p:spPr>
          <a:xfrm>
            <a:off x="48441" y="6494001"/>
            <a:ext cx="3990159" cy="276999"/>
          </a:xfrm>
          <a:prstGeom prst="rect">
            <a:avLst/>
          </a:prstGeom>
        </p:spPr>
        <p:txBody>
          <a:bodyPr wrap="square">
            <a:spAutoFit/>
          </a:bodyPr>
          <a:lstStyle/>
          <a:p>
            <a:r>
              <a:rPr lang="en-GB" sz="1200" dirty="0"/>
              <a:t>Dead skuas, Antarctic Peninsula (March 2024) </a:t>
            </a:r>
          </a:p>
        </p:txBody>
      </p:sp>
      <p:sp>
        <p:nvSpPr>
          <p:cNvPr id="20" name="Rechteck 19">
            <a:extLst>
              <a:ext uri="{FF2B5EF4-FFF2-40B4-BE49-F238E27FC236}">
                <a16:creationId xmlns:a16="http://schemas.microsoft.com/office/drawing/2014/main" id="{56F28FE4-EC2D-4BAE-B3D8-872AEBDEC4F8}"/>
              </a:ext>
            </a:extLst>
          </p:cNvPr>
          <p:cNvSpPr/>
          <p:nvPr/>
        </p:nvSpPr>
        <p:spPr>
          <a:xfrm>
            <a:off x="4206860" y="3138896"/>
            <a:ext cx="3608061" cy="461665"/>
          </a:xfrm>
          <a:prstGeom prst="rect">
            <a:avLst/>
          </a:prstGeom>
          <a:ln>
            <a:noFill/>
          </a:ln>
        </p:spPr>
        <p:txBody>
          <a:bodyPr wrap="square">
            <a:spAutoFit/>
          </a:bodyPr>
          <a:lstStyle/>
          <a:p>
            <a:r>
              <a:rPr lang="en-GB" sz="1200" b="1" dirty="0"/>
              <a:t>First confirmed HPAI cases in Antarctica (Ant. Peninsula) in February 2024 </a:t>
            </a:r>
          </a:p>
        </p:txBody>
      </p:sp>
      <p:pic>
        <p:nvPicPr>
          <p:cNvPr id="8" name="Grafik 7">
            <a:extLst>
              <a:ext uri="{FF2B5EF4-FFF2-40B4-BE49-F238E27FC236}">
                <a16:creationId xmlns:a16="http://schemas.microsoft.com/office/drawing/2014/main" id="{AEA169DD-CE94-4246-B772-EDDECB77AA37}"/>
              </a:ext>
            </a:extLst>
          </p:cNvPr>
          <p:cNvPicPr>
            <a:picLocks noChangeAspect="1"/>
          </p:cNvPicPr>
          <p:nvPr/>
        </p:nvPicPr>
        <p:blipFill rotWithShape="1">
          <a:blip r:embed="rId7"/>
          <a:srcRect t="14156" b="13445"/>
          <a:stretch/>
        </p:blipFill>
        <p:spPr>
          <a:xfrm>
            <a:off x="3770696" y="4679103"/>
            <a:ext cx="3487354" cy="2056766"/>
          </a:xfrm>
          <a:prstGeom prst="rect">
            <a:avLst/>
          </a:prstGeom>
        </p:spPr>
      </p:pic>
      <p:sp>
        <p:nvSpPr>
          <p:cNvPr id="21" name="Rechteck 20">
            <a:extLst>
              <a:ext uri="{FF2B5EF4-FFF2-40B4-BE49-F238E27FC236}">
                <a16:creationId xmlns:a16="http://schemas.microsoft.com/office/drawing/2014/main" id="{FBE14F79-E7CB-44F5-A10C-B14FE209540C}"/>
              </a:ext>
            </a:extLst>
          </p:cNvPr>
          <p:cNvSpPr/>
          <p:nvPr/>
        </p:nvSpPr>
        <p:spPr>
          <a:xfrm>
            <a:off x="7275851" y="6032336"/>
            <a:ext cx="1819707" cy="461665"/>
          </a:xfrm>
          <a:prstGeom prst="rect">
            <a:avLst/>
          </a:prstGeom>
        </p:spPr>
        <p:txBody>
          <a:bodyPr wrap="square">
            <a:spAutoFit/>
          </a:bodyPr>
          <a:lstStyle/>
          <a:p>
            <a:r>
              <a:rPr lang="en-GB" sz="1200" dirty="0"/>
              <a:t>(HPAI testing of a dead seal on South Georgia)</a:t>
            </a:r>
          </a:p>
        </p:txBody>
      </p:sp>
      <p:sp>
        <p:nvSpPr>
          <p:cNvPr id="9" name="Rechteck 8">
            <a:extLst>
              <a:ext uri="{FF2B5EF4-FFF2-40B4-BE49-F238E27FC236}">
                <a16:creationId xmlns:a16="http://schemas.microsoft.com/office/drawing/2014/main" id="{F3024ABA-62A4-4242-A0E7-2DECDDA32728}"/>
              </a:ext>
            </a:extLst>
          </p:cNvPr>
          <p:cNvSpPr/>
          <p:nvPr/>
        </p:nvSpPr>
        <p:spPr>
          <a:xfrm>
            <a:off x="3648891" y="4318820"/>
            <a:ext cx="5055757" cy="276999"/>
          </a:xfrm>
          <a:prstGeom prst="rect">
            <a:avLst/>
          </a:prstGeom>
        </p:spPr>
        <p:txBody>
          <a:bodyPr wrap="square">
            <a:spAutoFit/>
          </a:bodyPr>
          <a:lstStyle/>
          <a:p>
            <a:r>
              <a:rPr lang="en-GB" sz="1200" dirty="0"/>
              <a:t>Elephant and fur seals can also die from HPAI</a:t>
            </a:r>
          </a:p>
        </p:txBody>
      </p:sp>
    </p:spTree>
    <p:extLst>
      <p:ext uri="{BB962C8B-B14F-4D97-AF65-F5344CB8AC3E}">
        <p14:creationId xmlns:p14="http://schemas.microsoft.com/office/powerpoint/2010/main" val="2054654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endParaRPr lang="en-GB" sz="2000" b="0" dirty="0">
              <a:solidFill>
                <a:srgbClr val="FF0000"/>
              </a:solidFill>
            </a:endParaRPr>
          </a:p>
        </p:txBody>
      </p:sp>
      <p:sp>
        <p:nvSpPr>
          <p:cNvPr id="6" name="Rechteck 5">
            <a:extLst>
              <a:ext uri="{FF2B5EF4-FFF2-40B4-BE49-F238E27FC236}">
                <a16:creationId xmlns:a16="http://schemas.microsoft.com/office/drawing/2014/main" id="{5C478845-0385-42C4-A837-78995C34DB96}"/>
              </a:ext>
            </a:extLst>
          </p:cNvPr>
          <p:cNvSpPr/>
          <p:nvPr/>
        </p:nvSpPr>
        <p:spPr>
          <a:xfrm>
            <a:off x="443651" y="757874"/>
            <a:ext cx="6754862" cy="369332"/>
          </a:xfrm>
          <a:prstGeom prst="rect">
            <a:avLst/>
          </a:prstGeom>
        </p:spPr>
        <p:txBody>
          <a:bodyPr wrap="none">
            <a:spAutoFit/>
          </a:bodyPr>
          <a:lstStyle/>
          <a:p>
            <a:r>
              <a:rPr lang="de-DE" b="1" dirty="0">
                <a:solidFill>
                  <a:srgbClr val="000000"/>
                </a:solidFill>
                <a:latin typeface="Arial" panose="020B0604020202020204" pitchFamily="34" charset="0"/>
              </a:rPr>
              <a:t>Hochansteckende Vogelgrippe</a:t>
            </a:r>
            <a:r>
              <a:rPr lang="de-DE" dirty="0">
                <a:solidFill>
                  <a:srgbClr val="000000"/>
                </a:solidFill>
                <a:latin typeface="Arial" panose="020B0604020202020204" pitchFamily="34" charset="0"/>
              </a:rPr>
              <a:t> (HPAI) hat die Antarktis erreicht</a:t>
            </a:r>
            <a:endParaRPr lang="de-DE" dirty="0"/>
          </a:p>
        </p:txBody>
      </p:sp>
      <p:pic>
        <p:nvPicPr>
          <p:cNvPr id="13" name="Grafik 12">
            <a:extLst>
              <a:ext uri="{FF2B5EF4-FFF2-40B4-BE49-F238E27FC236}">
                <a16:creationId xmlns:a16="http://schemas.microsoft.com/office/drawing/2014/main" id="{D25C4687-E66E-41E6-8318-0B71E0D8FC63}"/>
              </a:ext>
            </a:extLst>
          </p:cNvPr>
          <p:cNvPicPr>
            <a:picLocks noChangeAspect="1"/>
          </p:cNvPicPr>
          <p:nvPr/>
        </p:nvPicPr>
        <p:blipFill>
          <a:blip r:embed="rId3"/>
          <a:stretch>
            <a:fillRect/>
          </a:stretch>
        </p:blipFill>
        <p:spPr>
          <a:xfrm>
            <a:off x="5623147" y="137310"/>
            <a:ext cx="1130163" cy="565082"/>
          </a:xfrm>
          <a:prstGeom prst="rect">
            <a:avLst/>
          </a:prstGeom>
        </p:spPr>
      </p:pic>
      <p:pic>
        <p:nvPicPr>
          <p:cNvPr id="3" name="Grafik 2">
            <a:extLst>
              <a:ext uri="{FF2B5EF4-FFF2-40B4-BE49-F238E27FC236}">
                <a16:creationId xmlns:a16="http://schemas.microsoft.com/office/drawing/2014/main" id="{A0E02F17-2EFD-4D87-B5CB-88AE1FAA1BBC}"/>
              </a:ext>
            </a:extLst>
          </p:cNvPr>
          <p:cNvPicPr>
            <a:picLocks noChangeAspect="1"/>
          </p:cNvPicPr>
          <p:nvPr/>
        </p:nvPicPr>
        <p:blipFill>
          <a:blip r:embed="rId4"/>
          <a:stretch>
            <a:fillRect/>
          </a:stretch>
        </p:blipFill>
        <p:spPr>
          <a:xfrm>
            <a:off x="130715" y="1353770"/>
            <a:ext cx="3279236" cy="2285638"/>
          </a:xfrm>
          <a:prstGeom prst="rect">
            <a:avLst/>
          </a:prstGeom>
        </p:spPr>
      </p:pic>
      <p:pic>
        <p:nvPicPr>
          <p:cNvPr id="4" name="Grafik 3">
            <a:extLst>
              <a:ext uri="{FF2B5EF4-FFF2-40B4-BE49-F238E27FC236}">
                <a16:creationId xmlns:a16="http://schemas.microsoft.com/office/drawing/2014/main" id="{AF29028C-B244-4B41-B0D8-B5D87A2797AB}"/>
              </a:ext>
            </a:extLst>
          </p:cNvPr>
          <p:cNvPicPr>
            <a:picLocks noChangeAspect="1"/>
          </p:cNvPicPr>
          <p:nvPr/>
        </p:nvPicPr>
        <p:blipFill>
          <a:blip r:embed="rId5"/>
          <a:stretch>
            <a:fillRect/>
          </a:stretch>
        </p:blipFill>
        <p:spPr>
          <a:xfrm>
            <a:off x="6618333" y="1344318"/>
            <a:ext cx="2111313" cy="4098000"/>
          </a:xfrm>
          <a:prstGeom prst="rect">
            <a:avLst/>
          </a:prstGeom>
          <a:ln w="15875">
            <a:solidFill>
              <a:srgbClr val="FF0000"/>
            </a:solidFill>
          </a:ln>
        </p:spPr>
      </p:pic>
      <p:pic>
        <p:nvPicPr>
          <p:cNvPr id="2" name="Grafik 1">
            <a:extLst>
              <a:ext uri="{FF2B5EF4-FFF2-40B4-BE49-F238E27FC236}">
                <a16:creationId xmlns:a16="http://schemas.microsoft.com/office/drawing/2014/main" id="{1881CF32-EB9B-4C3C-9EB1-20EDCB6C88D9}"/>
              </a:ext>
            </a:extLst>
          </p:cNvPr>
          <p:cNvPicPr>
            <a:picLocks noChangeAspect="1"/>
          </p:cNvPicPr>
          <p:nvPr/>
        </p:nvPicPr>
        <p:blipFill>
          <a:blip r:embed="rId6"/>
          <a:stretch>
            <a:fillRect/>
          </a:stretch>
        </p:blipFill>
        <p:spPr>
          <a:xfrm>
            <a:off x="130715" y="3865972"/>
            <a:ext cx="3019943" cy="2916697"/>
          </a:xfrm>
          <a:prstGeom prst="rect">
            <a:avLst/>
          </a:prstGeom>
          <a:ln w="15875">
            <a:solidFill>
              <a:srgbClr val="FF0000"/>
            </a:solidFill>
          </a:ln>
        </p:spPr>
      </p:pic>
      <p:pic>
        <p:nvPicPr>
          <p:cNvPr id="5" name="Grafik 4">
            <a:extLst>
              <a:ext uri="{FF2B5EF4-FFF2-40B4-BE49-F238E27FC236}">
                <a16:creationId xmlns:a16="http://schemas.microsoft.com/office/drawing/2014/main" id="{F5927CBB-28E3-4C01-8A79-1244E2723477}"/>
              </a:ext>
            </a:extLst>
          </p:cNvPr>
          <p:cNvPicPr>
            <a:picLocks noChangeAspect="1"/>
          </p:cNvPicPr>
          <p:nvPr/>
        </p:nvPicPr>
        <p:blipFill>
          <a:blip r:embed="rId7"/>
          <a:stretch>
            <a:fillRect/>
          </a:stretch>
        </p:blipFill>
        <p:spPr>
          <a:xfrm>
            <a:off x="3549673" y="1353770"/>
            <a:ext cx="2928938" cy="1527279"/>
          </a:xfrm>
          <a:prstGeom prst="rect">
            <a:avLst/>
          </a:prstGeom>
          <a:ln w="15875">
            <a:solidFill>
              <a:srgbClr val="FF0000"/>
            </a:solidFill>
          </a:ln>
        </p:spPr>
      </p:pic>
      <p:pic>
        <p:nvPicPr>
          <p:cNvPr id="7" name="Grafik 6">
            <a:extLst>
              <a:ext uri="{FF2B5EF4-FFF2-40B4-BE49-F238E27FC236}">
                <a16:creationId xmlns:a16="http://schemas.microsoft.com/office/drawing/2014/main" id="{3B3D2C27-DCE8-4C5D-B4DC-488AA47E21FC}"/>
              </a:ext>
            </a:extLst>
          </p:cNvPr>
          <p:cNvPicPr>
            <a:picLocks noChangeAspect="1"/>
          </p:cNvPicPr>
          <p:nvPr/>
        </p:nvPicPr>
        <p:blipFill>
          <a:blip r:embed="rId8"/>
          <a:stretch>
            <a:fillRect/>
          </a:stretch>
        </p:blipFill>
        <p:spPr>
          <a:xfrm>
            <a:off x="3235856" y="5742843"/>
            <a:ext cx="5594937" cy="1039826"/>
          </a:xfrm>
          <a:prstGeom prst="rect">
            <a:avLst/>
          </a:prstGeom>
        </p:spPr>
      </p:pic>
      <p:sp>
        <p:nvSpPr>
          <p:cNvPr id="8" name="Ellipse 7">
            <a:extLst>
              <a:ext uri="{FF2B5EF4-FFF2-40B4-BE49-F238E27FC236}">
                <a16:creationId xmlns:a16="http://schemas.microsoft.com/office/drawing/2014/main" id="{1A222590-AFC1-4798-A9BD-4EADF650FEC0}"/>
              </a:ext>
            </a:extLst>
          </p:cNvPr>
          <p:cNvSpPr/>
          <p:nvPr/>
        </p:nvSpPr>
        <p:spPr>
          <a:xfrm>
            <a:off x="1981200" y="1334720"/>
            <a:ext cx="361950" cy="36933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9" name="Ellipse 18">
            <a:extLst>
              <a:ext uri="{FF2B5EF4-FFF2-40B4-BE49-F238E27FC236}">
                <a16:creationId xmlns:a16="http://schemas.microsoft.com/office/drawing/2014/main" id="{CA6C2EDD-B095-4550-8E91-975C27323BC6}"/>
              </a:ext>
            </a:extLst>
          </p:cNvPr>
          <p:cNvSpPr/>
          <p:nvPr/>
        </p:nvSpPr>
        <p:spPr>
          <a:xfrm>
            <a:off x="1920897" y="2827355"/>
            <a:ext cx="361950" cy="36933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0" name="Ellipse 19">
            <a:extLst>
              <a:ext uri="{FF2B5EF4-FFF2-40B4-BE49-F238E27FC236}">
                <a16:creationId xmlns:a16="http://schemas.microsoft.com/office/drawing/2014/main" id="{7178B26A-078F-48E8-A801-B1CDC1AEAE3F}"/>
              </a:ext>
            </a:extLst>
          </p:cNvPr>
          <p:cNvSpPr/>
          <p:nvPr/>
        </p:nvSpPr>
        <p:spPr>
          <a:xfrm>
            <a:off x="762000" y="2265157"/>
            <a:ext cx="361950" cy="36933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10" name="Gerade Verbindung mit Pfeil 9">
            <a:extLst>
              <a:ext uri="{FF2B5EF4-FFF2-40B4-BE49-F238E27FC236}">
                <a16:creationId xmlns:a16="http://schemas.microsoft.com/office/drawing/2014/main" id="{8031F847-DA03-44A3-9D0E-9A661E49BE9B}"/>
              </a:ext>
            </a:extLst>
          </p:cNvPr>
          <p:cNvCxnSpPr>
            <a:cxnSpLocks/>
          </p:cNvCxnSpPr>
          <p:nvPr/>
        </p:nvCxnSpPr>
        <p:spPr>
          <a:xfrm>
            <a:off x="1009650" y="2634489"/>
            <a:ext cx="447675" cy="12314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Gerade Verbindung mit Pfeil 22">
            <a:extLst>
              <a:ext uri="{FF2B5EF4-FFF2-40B4-BE49-F238E27FC236}">
                <a16:creationId xmlns:a16="http://schemas.microsoft.com/office/drawing/2014/main" id="{00EDD96D-9D41-46CB-8F9B-20B5B3BA96C0}"/>
              </a:ext>
            </a:extLst>
          </p:cNvPr>
          <p:cNvCxnSpPr>
            <a:cxnSpLocks/>
          </p:cNvCxnSpPr>
          <p:nvPr/>
        </p:nvCxnSpPr>
        <p:spPr>
          <a:xfrm>
            <a:off x="2282847" y="3040882"/>
            <a:ext cx="4335486"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Gerade Verbindung mit Pfeil 25">
            <a:extLst>
              <a:ext uri="{FF2B5EF4-FFF2-40B4-BE49-F238E27FC236}">
                <a16:creationId xmlns:a16="http://schemas.microsoft.com/office/drawing/2014/main" id="{E2D0AB07-567F-44A8-8BFC-D2B1D11A8008}"/>
              </a:ext>
            </a:extLst>
          </p:cNvPr>
          <p:cNvCxnSpPr>
            <a:cxnSpLocks/>
          </p:cNvCxnSpPr>
          <p:nvPr/>
        </p:nvCxnSpPr>
        <p:spPr>
          <a:xfrm flipV="1">
            <a:off x="2345785" y="1486982"/>
            <a:ext cx="1213413"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Rechteck 26">
            <a:extLst>
              <a:ext uri="{FF2B5EF4-FFF2-40B4-BE49-F238E27FC236}">
                <a16:creationId xmlns:a16="http://schemas.microsoft.com/office/drawing/2014/main" id="{E6B0B6F9-9B69-4729-BF76-7E3FE9E2ED1F}"/>
              </a:ext>
            </a:extLst>
          </p:cNvPr>
          <p:cNvSpPr/>
          <p:nvPr/>
        </p:nvSpPr>
        <p:spPr>
          <a:xfrm>
            <a:off x="6618333" y="1376900"/>
            <a:ext cx="1143604" cy="538609"/>
          </a:xfrm>
          <a:prstGeom prst="rect">
            <a:avLst/>
          </a:prstGeom>
        </p:spPr>
        <p:txBody>
          <a:bodyPr wrap="square">
            <a:spAutoFit/>
          </a:bodyPr>
          <a:lstStyle/>
          <a:p>
            <a:pPr>
              <a:spcBef>
                <a:spcPts val="600"/>
              </a:spcBef>
              <a:tabLst>
                <a:tab pos="1431925" algn="r"/>
              </a:tabLst>
            </a:pPr>
            <a:r>
              <a:rPr lang="en-GB" sz="1200" dirty="0" err="1"/>
              <a:t>Antarktische</a:t>
            </a:r>
            <a:endParaRPr lang="en-GB" sz="1200" dirty="0"/>
          </a:p>
          <a:p>
            <a:pPr>
              <a:spcBef>
                <a:spcPts val="600"/>
              </a:spcBef>
              <a:tabLst>
                <a:tab pos="1431925" algn="r"/>
              </a:tabLst>
            </a:pPr>
            <a:r>
              <a:rPr lang="en-GB" sz="1200" dirty="0" err="1"/>
              <a:t>Halbinsel</a:t>
            </a:r>
            <a:endParaRPr lang="en-GB" sz="1200" dirty="0"/>
          </a:p>
        </p:txBody>
      </p:sp>
      <p:sp>
        <p:nvSpPr>
          <p:cNvPr id="28" name="Rechteck 27">
            <a:extLst>
              <a:ext uri="{FF2B5EF4-FFF2-40B4-BE49-F238E27FC236}">
                <a16:creationId xmlns:a16="http://schemas.microsoft.com/office/drawing/2014/main" id="{6D230A38-00B8-4051-AB9A-4364C090EA91}"/>
              </a:ext>
            </a:extLst>
          </p:cNvPr>
          <p:cNvSpPr/>
          <p:nvPr/>
        </p:nvSpPr>
        <p:spPr>
          <a:xfrm>
            <a:off x="190198" y="4003368"/>
            <a:ext cx="1143604" cy="461665"/>
          </a:xfrm>
          <a:prstGeom prst="rect">
            <a:avLst/>
          </a:prstGeom>
        </p:spPr>
        <p:txBody>
          <a:bodyPr wrap="square">
            <a:spAutoFit/>
          </a:bodyPr>
          <a:lstStyle/>
          <a:p>
            <a:pPr>
              <a:spcBef>
                <a:spcPts val="600"/>
              </a:spcBef>
              <a:tabLst>
                <a:tab pos="1431925" algn="r"/>
              </a:tabLst>
            </a:pPr>
            <a:r>
              <a:rPr lang="en-GB" sz="1200" dirty="0"/>
              <a:t>Falkland </a:t>
            </a:r>
            <a:r>
              <a:rPr lang="en-GB" sz="1200" dirty="0" err="1"/>
              <a:t>Inseln</a:t>
            </a:r>
            <a:endParaRPr lang="en-GB" sz="1200" dirty="0"/>
          </a:p>
        </p:txBody>
      </p:sp>
      <p:sp>
        <p:nvSpPr>
          <p:cNvPr id="29" name="Rechteck 28">
            <a:extLst>
              <a:ext uri="{FF2B5EF4-FFF2-40B4-BE49-F238E27FC236}">
                <a16:creationId xmlns:a16="http://schemas.microsoft.com/office/drawing/2014/main" id="{5B8D449E-931F-400C-8EDD-832621E11D5F}"/>
              </a:ext>
            </a:extLst>
          </p:cNvPr>
          <p:cNvSpPr/>
          <p:nvPr/>
        </p:nvSpPr>
        <p:spPr>
          <a:xfrm>
            <a:off x="5085382" y="2523883"/>
            <a:ext cx="1143604" cy="276999"/>
          </a:xfrm>
          <a:prstGeom prst="rect">
            <a:avLst/>
          </a:prstGeom>
        </p:spPr>
        <p:txBody>
          <a:bodyPr wrap="square">
            <a:spAutoFit/>
          </a:bodyPr>
          <a:lstStyle/>
          <a:p>
            <a:pPr>
              <a:spcBef>
                <a:spcPts val="600"/>
              </a:spcBef>
              <a:tabLst>
                <a:tab pos="1431925" algn="r"/>
              </a:tabLst>
            </a:pPr>
            <a:r>
              <a:rPr lang="en-GB" sz="1200" dirty="0"/>
              <a:t>Süd </a:t>
            </a:r>
            <a:r>
              <a:rPr lang="en-GB" sz="1200" dirty="0" err="1"/>
              <a:t>Georgien</a:t>
            </a:r>
            <a:endParaRPr lang="en-GB" sz="1200" dirty="0"/>
          </a:p>
        </p:txBody>
      </p:sp>
      <p:sp>
        <p:nvSpPr>
          <p:cNvPr id="30" name="Rechteck 29">
            <a:extLst>
              <a:ext uri="{FF2B5EF4-FFF2-40B4-BE49-F238E27FC236}">
                <a16:creationId xmlns:a16="http://schemas.microsoft.com/office/drawing/2014/main" id="{B4A90F5C-834F-4584-A860-DEA393D5DEEE}"/>
              </a:ext>
            </a:extLst>
          </p:cNvPr>
          <p:cNvSpPr/>
          <p:nvPr/>
        </p:nvSpPr>
        <p:spPr>
          <a:xfrm>
            <a:off x="3504309" y="3271343"/>
            <a:ext cx="2841381" cy="1323439"/>
          </a:xfrm>
          <a:prstGeom prst="rect">
            <a:avLst/>
          </a:prstGeom>
          <a:ln w="15875">
            <a:solidFill>
              <a:srgbClr val="FF0000"/>
            </a:solidFill>
          </a:ln>
        </p:spPr>
        <p:txBody>
          <a:bodyPr wrap="square">
            <a:spAutoFit/>
          </a:bodyPr>
          <a:lstStyle/>
          <a:p>
            <a:pPr>
              <a:spcBef>
                <a:spcPts val="600"/>
              </a:spcBef>
              <a:tabLst>
                <a:tab pos="1431925" algn="r"/>
              </a:tabLst>
            </a:pPr>
            <a:r>
              <a:rPr lang="en-GB" sz="1600" b="1" dirty="0" err="1"/>
              <a:t>Erster</a:t>
            </a:r>
            <a:r>
              <a:rPr lang="en-GB" sz="1600" b="1" dirty="0"/>
              <a:t> </a:t>
            </a:r>
            <a:r>
              <a:rPr lang="en-GB" sz="1600" b="1" dirty="0" err="1"/>
              <a:t>Nachweis</a:t>
            </a:r>
            <a:r>
              <a:rPr lang="en-GB" sz="1600" b="1" dirty="0"/>
              <a:t> von HPAI auf </a:t>
            </a:r>
            <a:r>
              <a:rPr lang="en-GB" sz="1600" b="1" dirty="0" err="1"/>
              <a:t>dem</a:t>
            </a:r>
            <a:r>
              <a:rPr lang="en-GB" sz="1600" b="1" dirty="0"/>
              <a:t> </a:t>
            </a:r>
            <a:r>
              <a:rPr lang="en-GB" sz="1600" b="1" dirty="0" err="1"/>
              <a:t>Antarktischen</a:t>
            </a:r>
            <a:r>
              <a:rPr lang="en-GB" sz="1600" b="1" dirty="0"/>
              <a:t> </a:t>
            </a:r>
            <a:r>
              <a:rPr lang="en-GB" sz="1600" b="1" dirty="0" err="1"/>
              <a:t>Kontinent</a:t>
            </a:r>
            <a:br>
              <a:rPr lang="en-GB" sz="1600" b="1" dirty="0"/>
            </a:br>
            <a:r>
              <a:rPr lang="en-GB" sz="1600" dirty="0"/>
              <a:t>(Brown Skua, Primavera Station, 8. Feb. 2024)  </a:t>
            </a:r>
            <a:endParaRPr lang="en-GB" sz="1200" dirty="0"/>
          </a:p>
        </p:txBody>
      </p:sp>
      <p:sp>
        <p:nvSpPr>
          <p:cNvPr id="31" name="Rechteck 30">
            <a:extLst>
              <a:ext uri="{FF2B5EF4-FFF2-40B4-BE49-F238E27FC236}">
                <a16:creationId xmlns:a16="http://schemas.microsoft.com/office/drawing/2014/main" id="{F0F49BA0-F929-4DA9-A875-813B71FF560E}"/>
              </a:ext>
            </a:extLst>
          </p:cNvPr>
          <p:cNvSpPr/>
          <p:nvPr/>
        </p:nvSpPr>
        <p:spPr>
          <a:xfrm>
            <a:off x="3448442" y="5102374"/>
            <a:ext cx="3131401" cy="553998"/>
          </a:xfrm>
          <a:prstGeom prst="rect">
            <a:avLst/>
          </a:prstGeom>
        </p:spPr>
        <p:txBody>
          <a:bodyPr wrap="square">
            <a:spAutoFit/>
          </a:bodyPr>
          <a:lstStyle/>
          <a:p>
            <a:pPr>
              <a:spcBef>
                <a:spcPts val="600"/>
              </a:spcBef>
              <a:tabLst>
                <a:tab pos="1431925" algn="r"/>
              </a:tabLst>
            </a:pPr>
            <a:r>
              <a:rPr lang="en-GB" sz="1600" b="1" dirty="0"/>
              <a:t>Stand 12.03.2024</a:t>
            </a:r>
          </a:p>
          <a:p>
            <a:pPr>
              <a:spcBef>
                <a:spcPts val="600"/>
              </a:spcBef>
              <a:tabLst>
                <a:tab pos="1431925" algn="r"/>
              </a:tabLst>
            </a:pPr>
            <a:r>
              <a:rPr lang="en-GB" sz="900" dirty="0"/>
              <a:t>Screenshots von https://scar.org/library-data/avian-flu</a:t>
            </a:r>
          </a:p>
        </p:txBody>
      </p:sp>
      <p:cxnSp>
        <p:nvCxnSpPr>
          <p:cNvPr id="32" name="Gerade Verbindung mit Pfeil 31">
            <a:extLst>
              <a:ext uri="{FF2B5EF4-FFF2-40B4-BE49-F238E27FC236}">
                <a16:creationId xmlns:a16="http://schemas.microsoft.com/office/drawing/2014/main" id="{7C476D77-C01D-4F78-AE6C-997A45041C05}"/>
              </a:ext>
            </a:extLst>
          </p:cNvPr>
          <p:cNvCxnSpPr>
            <a:cxnSpLocks/>
          </p:cNvCxnSpPr>
          <p:nvPr/>
        </p:nvCxnSpPr>
        <p:spPr>
          <a:xfrm>
            <a:off x="6345690" y="3933062"/>
            <a:ext cx="912360" cy="2007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68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0" y="13731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r>
              <a:rPr lang="en-GB" sz="2000" dirty="0">
                <a:solidFill>
                  <a:srgbClr val="FF0000"/>
                </a:solidFill>
              </a:rPr>
              <a:t>	</a:t>
            </a:r>
            <a:endParaRPr lang="en-GB" sz="2000" b="0" dirty="0">
              <a:solidFill>
                <a:srgbClr val="FF0000"/>
              </a:solidFill>
            </a:endParaRPr>
          </a:p>
        </p:txBody>
      </p:sp>
      <p:sp>
        <p:nvSpPr>
          <p:cNvPr id="6" name="Rechteck 5">
            <a:extLst>
              <a:ext uri="{FF2B5EF4-FFF2-40B4-BE49-F238E27FC236}">
                <a16:creationId xmlns:a16="http://schemas.microsoft.com/office/drawing/2014/main" id="{5C478845-0385-42C4-A837-78995C34DB96}"/>
              </a:ext>
            </a:extLst>
          </p:cNvPr>
          <p:cNvSpPr/>
          <p:nvPr/>
        </p:nvSpPr>
        <p:spPr>
          <a:xfrm>
            <a:off x="443651" y="857296"/>
            <a:ext cx="4343881" cy="369332"/>
          </a:xfrm>
          <a:prstGeom prst="rect">
            <a:avLst/>
          </a:prstGeom>
        </p:spPr>
        <p:txBody>
          <a:bodyPr wrap="none">
            <a:spAutoFit/>
          </a:bodyPr>
          <a:lstStyle/>
          <a:p>
            <a:r>
              <a:rPr lang="de-DE" b="1" dirty="0">
                <a:solidFill>
                  <a:srgbClr val="000000"/>
                </a:solidFill>
                <a:latin typeface="Arial" panose="020B0604020202020204" pitchFamily="34" charset="0"/>
              </a:rPr>
              <a:t>Hochansteckende Vogelgrippe (HPAI) </a:t>
            </a:r>
            <a:endParaRPr lang="de-DE" b="1" dirty="0"/>
          </a:p>
        </p:txBody>
      </p:sp>
      <p:sp>
        <p:nvSpPr>
          <p:cNvPr id="20" name="Rechteck 19">
            <a:extLst>
              <a:ext uri="{FF2B5EF4-FFF2-40B4-BE49-F238E27FC236}">
                <a16:creationId xmlns:a16="http://schemas.microsoft.com/office/drawing/2014/main" id="{CB1679E5-FCEC-4A31-9F16-94FF72536742}"/>
              </a:ext>
            </a:extLst>
          </p:cNvPr>
          <p:cNvSpPr/>
          <p:nvPr/>
        </p:nvSpPr>
        <p:spPr>
          <a:xfrm>
            <a:off x="7836438" y="7056414"/>
            <a:ext cx="1544012" cy="369332"/>
          </a:xfrm>
          <a:prstGeom prst="rect">
            <a:avLst/>
          </a:prstGeom>
        </p:spPr>
        <p:txBody>
          <a:bodyPr wrap="none">
            <a:spAutoFit/>
          </a:bodyPr>
          <a:lstStyle/>
          <a:p>
            <a:r>
              <a:rPr lang="de-DE" b="1" dirty="0">
                <a:solidFill>
                  <a:srgbClr val="000000"/>
                </a:solidFill>
                <a:latin typeface="Arial" panose="020B0604020202020204" pitchFamily="34" charset="0"/>
              </a:rPr>
              <a:t>weitere Info:</a:t>
            </a:r>
            <a:endParaRPr lang="de-DE" dirty="0"/>
          </a:p>
        </p:txBody>
      </p:sp>
      <p:sp>
        <p:nvSpPr>
          <p:cNvPr id="21" name="Rechteck 20">
            <a:extLst>
              <a:ext uri="{FF2B5EF4-FFF2-40B4-BE49-F238E27FC236}">
                <a16:creationId xmlns:a16="http://schemas.microsoft.com/office/drawing/2014/main" id="{2DC02F34-61F7-473E-B4F8-A7C20E1F5BF6}"/>
              </a:ext>
            </a:extLst>
          </p:cNvPr>
          <p:cNvSpPr/>
          <p:nvPr/>
        </p:nvSpPr>
        <p:spPr>
          <a:xfrm>
            <a:off x="279853" y="4417780"/>
            <a:ext cx="8547624" cy="1365365"/>
          </a:xfrm>
          <a:prstGeom prst="rect">
            <a:avLst/>
          </a:prstGeom>
          <a:solidFill>
            <a:srgbClr val="FF0000"/>
          </a:solidFill>
        </p:spPr>
        <p:txBody>
          <a:bodyPr wrap="square" lIns="36000" tIns="36000" rIns="36000" bIns="36000">
            <a:spAutoFit/>
          </a:bodyPr>
          <a:lstStyle/>
          <a:p>
            <a:pPr marL="2962275" indent="-2962275"/>
            <a:r>
              <a:rPr lang="de-DE" sz="3200" b="1" u="sng" dirty="0">
                <a:solidFill>
                  <a:schemeClr val="bg1"/>
                </a:solidFill>
                <a:latin typeface="Arial" panose="020B0604020202020204" pitchFamily="34" charset="0"/>
              </a:rPr>
              <a:t>VERBINDLICH</a:t>
            </a:r>
            <a:r>
              <a:rPr lang="de-DE" sz="1400" b="1" dirty="0">
                <a:solidFill>
                  <a:schemeClr val="bg1"/>
                </a:solidFill>
                <a:latin typeface="Arial" panose="020B0604020202020204" pitchFamily="34" charset="0"/>
              </a:rPr>
              <a:t>	</a:t>
            </a:r>
            <a:r>
              <a:rPr lang="de-DE" b="1" dirty="0">
                <a:solidFill>
                  <a:schemeClr val="bg1"/>
                </a:solidFill>
                <a:latin typeface="Arial" panose="020B0604020202020204" pitchFamily="34" charset="0"/>
              </a:rPr>
              <a:t>für alle Personen, die mit einer UBA Genehmigung in die Antarktis reisen</a:t>
            </a:r>
          </a:p>
          <a:p>
            <a:pPr marL="2962275" indent="-2962275"/>
            <a:r>
              <a:rPr lang="de-DE" b="1" dirty="0">
                <a:solidFill>
                  <a:schemeClr val="bg1"/>
                </a:solidFill>
                <a:latin typeface="Arial" panose="020B0604020202020204" pitchFamily="34" charset="0"/>
              </a:rPr>
              <a:t>erhältlich unter:</a:t>
            </a:r>
          </a:p>
          <a:p>
            <a:pPr marL="2962275" indent="-2962275"/>
            <a:r>
              <a:rPr lang="de-DE" sz="1600" b="1" dirty="0">
                <a:solidFill>
                  <a:schemeClr val="bg1"/>
                </a:solidFill>
                <a:latin typeface="Arial" panose="020B0604020202020204" pitchFamily="34" charset="0"/>
              </a:rPr>
              <a:t>https://www.awi.de/ueber-uns/logistik/informationen-fuer-expeditionsteilnehmer.html</a:t>
            </a:r>
            <a:endParaRPr lang="de-DE" sz="1600" dirty="0">
              <a:solidFill>
                <a:schemeClr val="bg1"/>
              </a:solidFill>
            </a:endParaRPr>
          </a:p>
        </p:txBody>
      </p:sp>
      <p:sp>
        <p:nvSpPr>
          <p:cNvPr id="10" name="Rechteck 9">
            <a:extLst>
              <a:ext uri="{FF2B5EF4-FFF2-40B4-BE49-F238E27FC236}">
                <a16:creationId xmlns:a16="http://schemas.microsoft.com/office/drawing/2014/main" id="{D08961AD-2B6A-4159-A84B-F328712C58B5}"/>
              </a:ext>
            </a:extLst>
          </p:cNvPr>
          <p:cNvSpPr/>
          <p:nvPr/>
        </p:nvSpPr>
        <p:spPr>
          <a:xfrm>
            <a:off x="656953" y="6079176"/>
            <a:ext cx="7665741" cy="369332"/>
          </a:xfrm>
          <a:prstGeom prst="rect">
            <a:avLst/>
          </a:prstGeom>
        </p:spPr>
        <p:txBody>
          <a:bodyPr wrap="square">
            <a:spAutoFit/>
          </a:bodyPr>
          <a:lstStyle/>
          <a:p>
            <a:r>
              <a:rPr lang="de-DE" b="1" dirty="0"/>
              <a:t>Die HPAI Task Force kann unter </a:t>
            </a:r>
            <a:r>
              <a:rPr lang="de-DE" b="1" dirty="0">
                <a:hlinkClick r:id="rId3"/>
              </a:rPr>
              <a:t>HPAI@awi.de</a:t>
            </a:r>
            <a:r>
              <a:rPr lang="de-DE" b="1" dirty="0"/>
              <a:t> kontaktiert werden.</a:t>
            </a:r>
          </a:p>
        </p:txBody>
      </p:sp>
      <p:pic>
        <p:nvPicPr>
          <p:cNvPr id="2" name="Grafik 1">
            <a:extLst>
              <a:ext uri="{FF2B5EF4-FFF2-40B4-BE49-F238E27FC236}">
                <a16:creationId xmlns:a16="http://schemas.microsoft.com/office/drawing/2014/main" id="{FFFA4EA2-2AA6-4D9C-8248-6A8219165926}"/>
              </a:ext>
            </a:extLst>
          </p:cNvPr>
          <p:cNvPicPr>
            <a:picLocks noChangeAspect="1"/>
          </p:cNvPicPr>
          <p:nvPr/>
        </p:nvPicPr>
        <p:blipFill>
          <a:blip r:embed="rId4"/>
          <a:stretch>
            <a:fillRect/>
          </a:stretch>
        </p:blipFill>
        <p:spPr>
          <a:xfrm>
            <a:off x="1007013" y="1498229"/>
            <a:ext cx="6829425" cy="2647950"/>
          </a:xfrm>
          <a:prstGeom prst="rect">
            <a:avLst/>
          </a:prstGeom>
          <a:ln w="25400">
            <a:solidFill>
              <a:schemeClr val="accent1"/>
            </a:solidFill>
          </a:ln>
        </p:spPr>
      </p:pic>
    </p:spTree>
    <p:extLst>
      <p:ext uri="{BB962C8B-B14F-4D97-AF65-F5344CB8AC3E}">
        <p14:creationId xmlns:p14="http://schemas.microsoft.com/office/powerpoint/2010/main" val="1029375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039265"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14" name="Grafik 13">
            <a:extLst>
              <a:ext uri="{FF2B5EF4-FFF2-40B4-BE49-F238E27FC236}">
                <a16:creationId xmlns:a16="http://schemas.microsoft.com/office/drawing/2014/main" id="{B23F4312-BB63-4ACC-B168-88C248E519CD}"/>
              </a:ext>
            </a:extLst>
          </p:cNvPr>
          <p:cNvPicPr>
            <a:picLocks noChangeAspect="1"/>
          </p:cNvPicPr>
          <p:nvPr/>
        </p:nvPicPr>
        <p:blipFill>
          <a:blip r:embed="rId3"/>
          <a:stretch>
            <a:fillRect/>
          </a:stretch>
        </p:blipFill>
        <p:spPr>
          <a:xfrm>
            <a:off x="5918846" y="1555910"/>
            <a:ext cx="2497678" cy="5013653"/>
          </a:xfrm>
          <a:prstGeom prst="rect">
            <a:avLst/>
          </a:prstGeom>
        </p:spPr>
      </p:pic>
      <p:pic>
        <p:nvPicPr>
          <p:cNvPr id="11" name="Grafik 10">
            <a:extLst>
              <a:ext uri="{FF2B5EF4-FFF2-40B4-BE49-F238E27FC236}">
                <a16:creationId xmlns:a16="http://schemas.microsoft.com/office/drawing/2014/main" id="{61E0BF69-49A0-405F-A177-E028A53BC7F0}"/>
              </a:ext>
            </a:extLst>
          </p:cNvPr>
          <p:cNvPicPr>
            <a:picLocks noChangeAspect="1"/>
          </p:cNvPicPr>
          <p:nvPr/>
        </p:nvPicPr>
        <p:blipFill>
          <a:blip r:embed="rId4"/>
          <a:stretch>
            <a:fillRect/>
          </a:stretch>
        </p:blipFill>
        <p:spPr>
          <a:xfrm>
            <a:off x="6918547" y="702392"/>
            <a:ext cx="1130163" cy="565082"/>
          </a:xfrm>
          <a:prstGeom prst="rect">
            <a:avLst/>
          </a:prstGeom>
        </p:spPr>
      </p:pic>
    </p:spTree>
    <p:extLst>
      <p:ext uri="{BB962C8B-B14F-4D97-AF65-F5344CB8AC3E}">
        <p14:creationId xmlns:p14="http://schemas.microsoft.com/office/powerpoint/2010/main" val="8899684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3108543" cy="369332"/>
          </a:xfrm>
          <a:prstGeom prst="rect">
            <a:avLst/>
          </a:prstGeom>
        </p:spPr>
        <p:txBody>
          <a:bodyPr wrap="none">
            <a:spAutoFit/>
          </a:bodyPr>
          <a:lstStyle/>
          <a:p>
            <a:r>
              <a:rPr lang="en-US" b="1" dirty="0"/>
              <a:t>Lebensraum </a:t>
            </a:r>
            <a:r>
              <a:rPr lang="en-US" b="1" dirty="0" err="1"/>
              <a:t>Meeresboden</a:t>
            </a:r>
            <a:endParaRPr lang="de-DE" b="1" dirty="0"/>
          </a:p>
        </p:txBody>
      </p:sp>
      <p:sp>
        <p:nvSpPr>
          <p:cNvPr id="4" name="Rechteck 3">
            <a:extLst>
              <a:ext uri="{FF2B5EF4-FFF2-40B4-BE49-F238E27FC236}">
                <a16:creationId xmlns:a16="http://schemas.microsoft.com/office/drawing/2014/main" id="{273D5B77-8562-4099-8AA1-30F400C081D0}"/>
              </a:ext>
            </a:extLst>
          </p:cNvPr>
          <p:cNvSpPr/>
          <p:nvPr/>
        </p:nvSpPr>
        <p:spPr>
          <a:xfrm>
            <a:off x="231176" y="545218"/>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pic>
        <p:nvPicPr>
          <p:cNvPr id="5" name="Grafik 4">
            <a:extLst>
              <a:ext uri="{FF2B5EF4-FFF2-40B4-BE49-F238E27FC236}">
                <a16:creationId xmlns:a16="http://schemas.microsoft.com/office/drawing/2014/main" id="{8515D366-FD51-423C-8E82-828E78B669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342" y="710153"/>
            <a:ext cx="3485314" cy="2140498"/>
          </a:xfrm>
          <a:prstGeom prst="rect">
            <a:avLst/>
          </a:prstGeom>
        </p:spPr>
      </p:pic>
      <p:pic>
        <p:nvPicPr>
          <p:cNvPr id="8" name="Picture 9" descr="St091_030">
            <a:extLst>
              <a:ext uri="{FF2B5EF4-FFF2-40B4-BE49-F238E27FC236}">
                <a16:creationId xmlns:a16="http://schemas.microsoft.com/office/drawing/2014/main" id="{E7ECA1E8-8A18-4CF2-920C-8918B2896A5C}"/>
              </a:ext>
            </a:extLst>
          </p:cNvPr>
          <p:cNvPicPr>
            <a:picLocks noChangeArrowheads="1"/>
          </p:cNvPicPr>
          <p:nvPr/>
        </p:nvPicPr>
        <p:blipFill rotWithShape="1">
          <a:blip r:embed="rId4" cstate="email">
            <a:extLst>
              <a:ext uri="{28A0092B-C50C-407E-A947-70E740481C1C}">
                <a14:useLocalDpi xmlns:a14="http://schemas.microsoft.com/office/drawing/2010/main"/>
              </a:ext>
            </a:extLst>
          </a:blip>
          <a:srcRect t="18029"/>
          <a:stretch/>
        </p:blipFill>
        <p:spPr bwMode="auto">
          <a:xfrm>
            <a:off x="154450" y="2905200"/>
            <a:ext cx="3485314" cy="217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Unbenannt-1 Kopie">
            <a:extLst>
              <a:ext uri="{FF2B5EF4-FFF2-40B4-BE49-F238E27FC236}">
                <a16:creationId xmlns:a16="http://schemas.microsoft.com/office/drawing/2014/main" id="{29F57CDC-6241-42AF-A4A9-C7B2AC8A6D68}"/>
              </a:ext>
            </a:extLst>
          </p:cNvPr>
          <p:cNvPicPr>
            <a:picLocks noChangeArrowheads="1"/>
          </p:cNvPicPr>
          <p:nvPr/>
        </p:nvPicPr>
        <p:blipFill rotWithShape="1">
          <a:blip r:embed="rId5" cstate="email">
            <a:extLst>
              <a:ext uri="{28A0092B-C50C-407E-A947-70E740481C1C}">
                <a14:useLocalDpi xmlns:a14="http://schemas.microsoft.com/office/drawing/2010/main"/>
              </a:ext>
            </a:extLst>
          </a:blip>
          <a:srcRect r="9430"/>
          <a:stretch/>
        </p:blipFill>
        <p:spPr bwMode="auto">
          <a:xfrm>
            <a:off x="3733255" y="2373805"/>
            <a:ext cx="2572967" cy="284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PS65_246-3_179b">
            <a:extLst>
              <a:ext uri="{FF2B5EF4-FFF2-40B4-BE49-F238E27FC236}">
                <a16:creationId xmlns:a16="http://schemas.microsoft.com/office/drawing/2014/main" id="{0E27D996-F57F-46B9-BCE9-63CF076D2C89}"/>
              </a:ext>
            </a:extLst>
          </p:cNvPr>
          <p:cNvPicPr>
            <a:picLocks noChangeArrowheads="1"/>
          </p:cNvPicPr>
          <p:nvPr/>
        </p:nvPicPr>
        <p:blipFill rotWithShape="1">
          <a:blip r:embed="rId6" cstate="email">
            <a:extLst>
              <a:ext uri="{28A0092B-C50C-407E-A947-70E740481C1C}">
                <a14:useLocalDpi xmlns:a14="http://schemas.microsoft.com/office/drawing/2010/main"/>
              </a:ext>
            </a:extLst>
          </a:blip>
          <a:srcRect t="33754"/>
          <a:stretch/>
        </p:blipFill>
        <p:spPr bwMode="auto">
          <a:xfrm>
            <a:off x="3733256" y="732891"/>
            <a:ext cx="2572966" cy="156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PS48_239_068m">
            <a:extLst>
              <a:ext uri="{FF2B5EF4-FFF2-40B4-BE49-F238E27FC236}">
                <a16:creationId xmlns:a16="http://schemas.microsoft.com/office/drawing/2014/main" id="{EDC351FE-2DBF-4569-A4BE-0C6805D14DD8}"/>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t="53327" b="1"/>
          <a:stretch/>
        </p:blipFill>
        <p:spPr bwMode="auto">
          <a:xfrm>
            <a:off x="155896" y="5135190"/>
            <a:ext cx="3483868" cy="162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PS14_270_1087b">
            <a:extLst>
              <a:ext uri="{FF2B5EF4-FFF2-40B4-BE49-F238E27FC236}">
                <a16:creationId xmlns:a16="http://schemas.microsoft.com/office/drawing/2014/main" id="{2479922F-5769-4B5C-B6B1-5B20AF3A0199}"/>
              </a:ext>
            </a:extLst>
          </p:cNvPr>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38745" y="5313472"/>
            <a:ext cx="2567477" cy="1448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PS56_197-1_003 Kopieb">
            <a:extLst>
              <a:ext uri="{FF2B5EF4-FFF2-40B4-BE49-F238E27FC236}">
                <a16:creationId xmlns:a16="http://schemas.microsoft.com/office/drawing/2014/main" id="{2480AE03-BFC4-4C1C-AEAF-F714F310992E}"/>
              </a:ext>
            </a:extLst>
          </p:cNvPr>
          <p:cNvPicPr>
            <a:picLocks noChangeArrowheads="1"/>
          </p:cNvPicPr>
          <p:nvPr/>
        </p:nvPicPr>
        <p:blipFill rotWithShape="1">
          <a:blip r:embed="rId9" cstate="email">
            <a:extLst>
              <a:ext uri="{28A0092B-C50C-407E-A947-70E740481C1C}">
                <a14:useLocalDpi xmlns:a14="http://schemas.microsoft.com/office/drawing/2010/main"/>
              </a:ext>
            </a:extLst>
          </a:blip>
          <a:srcRect r="11357" b="24241"/>
          <a:stretch/>
        </p:blipFill>
        <p:spPr bwMode="auto">
          <a:xfrm>
            <a:off x="6396821" y="1485366"/>
            <a:ext cx="2572966" cy="2582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Ohne6b">
            <a:extLst>
              <a:ext uri="{FF2B5EF4-FFF2-40B4-BE49-F238E27FC236}">
                <a16:creationId xmlns:a16="http://schemas.microsoft.com/office/drawing/2014/main" id="{4ADD2203-5FE2-4765-B454-084686A116E1}"/>
              </a:ext>
            </a:extLst>
          </p:cNvPr>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396822" y="4219575"/>
            <a:ext cx="2567478" cy="248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12">
            <a:extLst>
              <a:ext uri="{FF2B5EF4-FFF2-40B4-BE49-F238E27FC236}">
                <a16:creationId xmlns:a16="http://schemas.microsoft.com/office/drawing/2014/main" id="{657CB25A-7D60-4CEF-897D-B85639012D03}"/>
              </a:ext>
            </a:extLst>
          </p:cNvPr>
          <p:cNvPicPr>
            <a:picLocks noChangeAspect="1"/>
          </p:cNvPicPr>
          <p:nvPr/>
        </p:nvPicPr>
        <p:blipFill>
          <a:blip r:embed="rId11"/>
          <a:stretch>
            <a:fillRect/>
          </a:stretch>
        </p:blipFill>
        <p:spPr>
          <a:xfrm>
            <a:off x="6937597" y="702392"/>
            <a:ext cx="1130163" cy="565082"/>
          </a:xfrm>
          <a:prstGeom prst="rect">
            <a:avLst/>
          </a:prstGeom>
        </p:spPr>
      </p:pic>
      <p:sp>
        <p:nvSpPr>
          <p:cNvPr id="18" name="Rechteck 17">
            <a:extLst>
              <a:ext uri="{FF2B5EF4-FFF2-40B4-BE49-F238E27FC236}">
                <a16:creationId xmlns:a16="http://schemas.microsoft.com/office/drawing/2014/main" id="{3C99CFDA-F6E1-4EE3-9812-51ED1D8E1DA8}"/>
              </a:ext>
            </a:extLst>
          </p:cNvPr>
          <p:cNvSpPr/>
          <p:nvPr/>
        </p:nvSpPr>
        <p:spPr>
          <a:xfrm>
            <a:off x="329815" y="4214863"/>
            <a:ext cx="8316700" cy="954107"/>
          </a:xfrm>
          <a:prstGeom prst="rect">
            <a:avLst/>
          </a:prstGeom>
          <a:solidFill>
            <a:schemeClr val="bg1">
              <a:alpha val="78000"/>
            </a:schemeClr>
          </a:solidFill>
        </p:spPr>
        <p:txBody>
          <a:bodyPr wrap="none">
            <a:spAutoFit/>
          </a:bodyPr>
          <a:lstStyle/>
          <a:p>
            <a:r>
              <a:rPr lang="en-US" sz="2800" b="1" dirty="0" err="1"/>
              <a:t>Unterschiedliche</a:t>
            </a:r>
            <a:r>
              <a:rPr lang="en-US" sz="2800" b="1" dirty="0"/>
              <a:t> </a:t>
            </a:r>
            <a:r>
              <a:rPr lang="en-US" sz="2800" b="1" dirty="0" err="1"/>
              <a:t>Besiedlung</a:t>
            </a:r>
            <a:r>
              <a:rPr lang="en-US" sz="2800" b="1" dirty="0"/>
              <a:t> und </a:t>
            </a:r>
            <a:r>
              <a:rPr lang="en-US" sz="2800" b="1" dirty="0" err="1"/>
              <a:t>Lebensräume</a:t>
            </a:r>
            <a:endParaRPr lang="en-US" sz="2800" b="1" dirty="0"/>
          </a:p>
          <a:p>
            <a:r>
              <a:rPr lang="en-US" sz="2800" b="1" dirty="0" err="1"/>
              <a:t>vor</a:t>
            </a:r>
            <a:r>
              <a:rPr lang="en-US" sz="2800" b="1" dirty="0"/>
              <a:t> </a:t>
            </a:r>
            <a:r>
              <a:rPr lang="en-US" sz="2800" b="1" dirty="0" err="1"/>
              <a:t>allem</a:t>
            </a:r>
            <a:r>
              <a:rPr lang="en-US" sz="2800" b="1" dirty="0"/>
              <a:t> auf dem </a:t>
            </a:r>
            <a:r>
              <a:rPr lang="en-US" sz="2800" b="1" dirty="0" err="1"/>
              <a:t>Kontinentalschelf</a:t>
            </a:r>
            <a:endParaRPr lang="de-DE" sz="2800" b="1" dirty="0"/>
          </a:p>
        </p:txBody>
      </p:sp>
    </p:spTree>
    <p:extLst>
      <p:ext uri="{BB962C8B-B14F-4D97-AF65-F5344CB8AC3E}">
        <p14:creationId xmlns:p14="http://schemas.microsoft.com/office/powerpoint/2010/main" val="1768130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3108543" cy="369332"/>
          </a:xfrm>
          <a:prstGeom prst="rect">
            <a:avLst/>
          </a:prstGeom>
        </p:spPr>
        <p:txBody>
          <a:bodyPr wrap="none">
            <a:spAutoFit/>
          </a:bodyPr>
          <a:lstStyle/>
          <a:p>
            <a:r>
              <a:rPr lang="en-US" b="1" dirty="0"/>
              <a:t>Lebensraum </a:t>
            </a:r>
            <a:r>
              <a:rPr lang="en-US" b="1" dirty="0" err="1"/>
              <a:t>Meeresboden</a:t>
            </a:r>
            <a:endParaRPr lang="de-DE" b="1" dirty="0"/>
          </a:p>
        </p:txBody>
      </p:sp>
      <p:sp>
        <p:nvSpPr>
          <p:cNvPr id="4" name="Rechteck 3">
            <a:extLst>
              <a:ext uri="{FF2B5EF4-FFF2-40B4-BE49-F238E27FC236}">
                <a16:creationId xmlns:a16="http://schemas.microsoft.com/office/drawing/2014/main" id="{273D5B77-8562-4099-8AA1-30F400C081D0}"/>
              </a:ext>
            </a:extLst>
          </p:cNvPr>
          <p:cNvSpPr/>
          <p:nvPr/>
        </p:nvSpPr>
        <p:spPr>
          <a:xfrm>
            <a:off x="231176" y="717343"/>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sp>
        <p:nvSpPr>
          <p:cNvPr id="20" name="Text Box 9">
            <a:extLst>
              <a:ext uri="{FF2B5EF4-FFF2-40B4-BE49-F238E27FC236}">
                <a16:creationId xmlns:a16="http://schemas.microsoft.com/office/drawing/2014/main" id="{4DAFFFA1-6893-44F2-A369-E069464761B4}"/>
              </a:ext>
            </a:extLst>
          </p:cNvPr>
          <p:cNvSpPr txBox="1">
            <a:spLocks noChangeArrowheads="1"/>
          </p:cNvSpPr>
          <p:nvPr/>
        </p:nvSpPr>
        <p:spPr bwMode="auto">
          <a:xfrm>
            <a:off x="146553" y="1157408"/>
            <a:ext cx="5141470"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179388" indent="-179388">
              <a:spcBef>
                <a:spcPts val="1200"/>
              </a:spcBef>
            </a:pPr>
            <a:r>
              <a:rPr lang="de-DE" altLang="de-DE" sz="1800" dirty="0">
                <a:latin typeface="Arial" panose="020B0604020202020204" pitchFamily="34" charset="0"/>
              </a:rPr>
              <a:t>Vorwiegend geringe Umwelttoleranz</a:t>
            </a:r>
          </a:p>
          <a:p>
            <a:pPr marL="179388" indent="-179388">
              <a:spcBef>
                <a:spcPts val="1200"/>
              </a:spcBef>
            </a:pPr>
            <a:r>
              <a:rPr lang="de-DE" altLang="de-DE" sz="1800" dirty="0">
                <a:latin typeface="Arial" panose="020B0604020202020204" pitchFamily="34" charset="0"/>
              </a:rPr>
              <a:t>Langsames Wachstum</a:t>
            </a:r>
            <a:br>
              <a:rPr lang="de-DE" altLang="de-DE" sz="1800" dirty="0">
                <a:latin typeface="Arial" panose="020B0604020202020204" pitchFamily="34" charset="0"/>
              </a:rPr>
            </a:br>
            <a:r>
              <a:rPr lang="de-DE" altLang="de-DE" sz="1600" dirty="0">
                <a:latin typeface="Arial" panose="020B0604020202020204" pitchFamily="34" charset="0"/>
              </a:rPr>
              <a:t>(</a:t>
            </a:r>
            <a:r>
              <a:rPr lang="de-DE" altLang="de-DE" sz="1600" dirty="0">
                <a:latin typeface="Arial" panose="020B0604020202020204" pitchFamily="34" charset="0"/>
                <a:cs typeface="Arial" panose="020B0604020202020204" pitchFamily="34" charset="0"/>
              </a:rPr>
              <a:t>~1/8 </a:t>
            </a:r>
            <a:r>
              <a:rPr lang="de-DE" altLang="de-DE" sz="1600" dirty="0" err="1">
                <a:latin typeface="Arial" panose="020B0604020202020204" pitchFamily="34" charset="0"/>
                <a:cs typeface="Arial" panose="020B0604020202020204" pitchFamily="34" charset="0"/>
              </a:rPr>
              <a:t>of</a:t>
            </a:r>
            <a:r>
              <a:rPr lang="de-DE" altLang="de-DE" sz="1600" dirty="0">
                <a:latin typeface="Arial" panose="020B0604020202020204" pitchFamily="34" charset="0"/>
                <a:cs typeface="Arial" panose="020B0604020202020204" pitchFamily="34" charset="0"/>
              </a:rPr>
              <a:t> North </a:t>
            </a:r>
            <a:r>
              <a:rPr lang="de-DE" altLang="de-DE" sz="1600" dirty="0" err="1">
                <a:latin typeface="Arial" panose="020B0604020202020204" pitchFamily="34" charset="0"/>
                <a:cs typeface="Arial" panose="020B0604020202020204" pitchFamily="34" charset="0"/>
              </a:rPr>
              <a:t>Sea</a:t>
            </a:r>
            <a:r>
              <a:rPr lang="de-DE" altLang="de-DE" sz="1600" dirty="0">
                <a:latin typeface="Arial" panose="020B0604020202020204" pitchFamily="34" charset="0"/>
                <a:cs typeface="Arial" panose="020B0604020202020204" pitchFamily="34" charset="0"/>
              </a:rPr>
              <a:t>, aber Ausnahmen!)</a:t>
            </a:r>
            <a:endParaRPr lang="de-DE" altLang="de-DE" sz="1800" dirty="0">
              <a:latin typeface="Arial" panose="020B0604020202020204" pitchFamily="34" charset="0"/>
              <a:cs typeface="Arial" panose="020B0604020202020204" pitchFamily="34" charset="0"/>
            </a:endParaRPr>
          </a:p>
          <a:p>
            <a:pPr marL="179388" indent="-179388">
              <a:spcBef>
                <a:spcPts val="1200"/>
              </a:spcBef>
            </a:pPr>
            <a:r>
              <a:rPr lang="de-DE" altLang="de-DE" sz="1800" dirty="0">
                <a:latin typeface="Arial" panose="020B0604020202020204" pitchFamily="34" charset="0"/>
                <a:cs typeface="Arial" panose="020B0604020202020204" pitchFamily="34" charset="0"/>
              </a:rPr>
              <a:t>Manche Arten zeigen Gigantismus</a:t>
            </a:r>
          </a:p>
          <a:p>
            <a:pPr marL="179388" indent="-179388">
              <a:spcBef>
                <a:spcPts val="1200"/>
              </a:spcBef>
            </a:pPr>
            <a:r>
              <a:rPr lang="de-DE" altLang="de-DE" sz="1800" dirty="0">
                <a:latin typeface="Arial" panose="020B0604020202020204" pitchFamily="34" charset="0"/>
              </a:rPr>
              <a:t>Keine besondere Substrat-Bevorzugung, </a:t>
            </a:r>
            <a:r>
              <a:rPr lang="de-DE" altLang="de-DE" sz="1800" dirty="0" err="1">
                <a:latin typeface="Arial" panose="020B0604020202020204" pitchFamily="34" charset="0"/>
              </a:rPr>
              <a:t>fleckenhaftes</a:t>
            </a:r>
            <a:r>
              <a:rPr lang="de-DE" altLang="de-DE" sz="1800" dirty="0">
                <a:latin typeface="Arial" panose="020B0604020202020204" pitchFamily="34" charset="0"/>
              </a:rPr>
              <a:t> Vorkommen</a:t>
            </a:r>
            <a:endParaRPr lang="de-DE" sz="1800" dirty="0"/>
          </a:p>
          <a:p>
            <a:pPr marL="179388" indent="-179388">
              <a:spcBef>
                <a:spcPts val="1200"/>
              </a:spcBef>
            </a:pPr>
            <a:r>
              <a:rPr lang="de-DE" altLang="de-DE" sz="1800" dirty="0">
                <a:latin typeface="Arial" panose="020B0604020202020204" pitchFamily="34" charset="0"/>
                <a:cs typeface="Arial" panose="020B0604020202020204" pitchFamily="34" charset="0"/>
              </a:rPr>
              <a:t>Viele (&gt;50%) sessile Arten</a:t>
            </a:r>
          </a:p>
          <a:p>
            <a:pPr marL="179388" indent="-179388">
              <a:spcBef>
                <a:spcPts val="1200"/>
              </a:spcBef>
            </a:pPr>
            <a:r>
              <a:rPr lang="de-DE" altLang="de-DE" sz="1800" dirty="0">
                <a:latin typeface="Arial" panose="020B0604020202020204" pitchFamily="34" charset="0"/>
                <a:cs typeface="Arial" panose="020B0604020202020204" pitchFamily="34" charset="0"/>
              </a:rPr>
              <a:t>Viele </a:t>
            </a:r>
            <a:r>
              <a:rPr lang="de-DE" altLang="de-DE" sz="1800" dirty="0" err="1">
                <a:latin typeface="Arial" panose="020B0604020202020204" pitchFamily="34" charset="0"/>
                <a:cs typeface="Arial" panose="020B0604020202020204" pitchFamily="34" charset="0"/>
              </a:rPr>
              <a:t>Filtrierer</a:t>
            </a:r>
            <a:r>
              <a:rPr lang="de-DE" altLang="de-DE" sz="1800" dirty="0">
                <a:latin typeface="Arial" panose="020B0604020202020204" pitchFamily="34" charset="0"/>
                <a:cs typeface="Arial" panose="020B0604020202020204" pitchFamily="34" charset="0"/>
              </a:rPr>
              <a:t>, aber auch Weidegänger, Räuber/Spezialisten, Aasfresser u.a.</a:t>
            </a:r>
          </a:p>
          <a:p>
            <a:pPr marL="179388" indent="-179388">
              <a:spcBef>
                <a:spcPts val="1200"/>
              </a:spcBef>
            </a:pPr>
            <a:r>
              <a:rPr lang="de-DE" altLang="de-DE" sz="1800" dirty="0">
                <a:latin typeface="Arial" panose="020B0604020202020204" pitchFamily="34" charset="0"/>
                <a:cs typeface="Arial" panose="020B0604020202020204" pitchFamily="34" charset="0"/>
              </a:rPr>
              <a:t>Hohe Biodiversität und Artenreichtum auf dem Kontinentalschelf, z.T. vergleichbar mit tropischen Korallenriffen</a:t>
            </a:r>
            <a:br>
              <a:rPr lang="de-DE" altLang="de-DE" sz="1800" dirty="0">
                <a:latin typeface="Arial" panose="020B0604020202020204" pitchFamily="34" charset="0"/>
                <a:cs typeface="Arial" panose="020B0604020202020204" pitchFamily="34" charset="0"/>
              </a:rPr>
            </a:br>
            <a:r>
              <a:rPr lang="de-DE" altLang="de-DE" sz="1400" dirty="0">
                <a:latin typeface="Arial" panose="020B0604020202020204" pitchFamily="34" charset="0"/>
                <a:cs typeface="Arial" panose="020B0604020202020204" pitchFamily="34" charset="0"/>
              </a:rPr>
              <a:t>(ca. 17000 Arten, davon nur ca. 7200 bekannt)</a:t>
            </a:r>
          </a:p>
          <a:p>
            <a:pPr marL="179388" indent="-179388">
              <a:spcBef>
                <a:spcPts val="1200"/>
              </a:spcBef>
            </a:pPr>
            <a:r>
              <a:rPr lang="de-DE" altLang="de-DE" sz="1800" dirty="0">
                <a:latin typeface="Arial" panose="020B0604020202020204" pitchFamily="34" charset="0"/>
              </a:rPr>
              <a:t>Speziell angepasste Flachwasserfauna</a:t>
            </a:r>
          </a:p>
        </p:txBody>
      </p:sp>
      <p:pic>
        <p:nvPicPr>
          <p:cNvPr id="7" name="Picture 4" descr="PS39_032-4_100b">
            <a:extLst>
              <a:ext uri="{FF2B5EF4-FFF2-40B4-BE49-F238E27FC236}">
                <a16:creationId xmlns:a16="http://schemas.microsoft.com/office/drawing/2014/main" id="{3B8D1340-9C6D-4F3F-BE64-5B2C123F03D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3008" t="1" r="26719" b="50235"/>
          <a:stretch/>
        </p:blipFill>
        <p:spPr bwMode="auto">
          <a:xfrm>
            <a:off x="6831799" y="3667742"/>
            <a:ext cx="2175220" cy="1393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PS56_171-2_191b">
            <a:extLst>
              <a:ext uri="{FF2B5EF4-FFF2-40B4-BE49-F238E27FC236}">
                <a16:creationId xmlns:a16="http://schemas.microsoft.com/office/drawing/2014/main" id="{11B719AD-2E12-4AA2-BDEA-F66FB601F8FB}"/>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4067" r="22333"/>
          <a:stretch/>
        </p:blipFill>
        <p:spPr bwMode="auto">
          <a:xfrm>
            <a:off x="6831799" y="5061349"/>
            <a:ext cx="2175220" cy="1769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PS12_308_020">
            <a:extLst>
              <a:ext uri="{FF2B5EF4-FFF2-40B4-BE49-F238E27FC236}">
                <a16:creationId xmlns:a16="http://schemas.microsoft.com/office/drawing/2014/main" id="{2191CE0D-9AF5-4A67-AABE-B8A3E92DF46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l="15337" r="18063"/>
          <a:stretch>
            <a:fillRect/>
          </a:stretch>
        </p:blipFill>
        <p:spPr bwMode="auto">
          <a:xfrm>
            <a:off x="6859180" y="1328915"/>
            <a:ext cx="2147839" cy="212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0875C97B-383B-40FB-8DBE-883D984667B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84" r="22943"/>
          <a:stretch/>
        </p:blipFill>
        <p:spPr>
          <a:xfrm>
            <a:off x="5198844" y="3705719"/>
            <a:ext cx="1591067" cy="1874908"/>
          </a:xfrm>
          <a:prstGeom prst="rect">
            <a:avLst/>
          </a:prstGeom>
        </p:spPr>
      </p:pic>
      <p:pic>
        <p:nvPicPr>
          <p:cNvPr id="11" name="Picture 4" descr="PS56_081-1_105 Kopiea">
            <a:extLst>
              <a:ext uri="{FF2B5EF4-FFF2-40B4-BE49-F238E27FC236}">
                <a16:creationId xmlns:a16="http://schemas.microsoft.com/office/drawing/2014/main" id="{8CEDEFAF-02BD-4E09-BF32-838031661B35}"/>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4719" t="22863" r="33369" b="15375"/>
          <a:stretch/>
        </p:blipFill>
        <p:spPr bwMode="auto">
          <a:xfrm>
            <a:off x="5198845" y="1308142"/>
            <a:ext cx="1591068" cy="2308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1">
            <a:extLst>
              <a:ext uri="{FF2B5EF4-FFF2-40B4-BE49-F238E27FC236}">
                <a16:creationId xmlns:a16="http://schemas.microsoft.com/office/drawing/2014/main" id="{0BB19032-5945-4675-97DB-D454EC857339}"/>
              </a:ext>
            </a:extLst>
          </p:cNvPr>
          <p:cNvPicPr>
            <a:picLocks noChangeAspect="1"/>
          </p:cNvPicPr>
          <p:nvPr/>
        </p:nvPicPr>
        <p:blipFill>
          <a:blip r:embed="rId8"/>
          <a:stretch>
            <a:fillRect/>
          </a:stretch>
        </p:blipFill>
        <p:spPr>
          <a:xfrm>
            <a:off x="5659750" y="217549"/>
            <a:ext cx="1130163" cy="565082"/>
          </a:xfrm>
          <a:prstGeom prst="rect">
            <a:avLst/>
          </a:prstGeom>
        </p:spPr>
      </p:pic>
      <p:sp>
        <p:nvSpPr>
          <p:cNvPr id="14" name="Text Box 9">
            <a:extLst>
              <a:ext uri="{FF2B5EF4-FFF2-40B4-BE49-F238E27FC236}">
                <a16:creationId xmlns:a16="http://schemas.microsoft.com/office/drawing/2014/main" id="{8BAFAABF-1AB2-4582-BC9D-39096DD46038}"/>
              </a:ext>
            </a:extLst>
          </p:cNvPr>
          <p:cNvSpPr txBox="1">
            <a:spLocks noChangeArrowheads="1"/>
          </p:cNvSpPr>
          <p:nvPr/>
        </p:nvSpPr>
        <p:spPr bwMode="auto">
          <a:xfrm>
            <a:off x="92387" y="767160"/>
            <a:ext cx="7930376" cy="394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nSpc>
                <a:spcPct val="120000"/>
              </a:lnSpc>
              <a:spcBef>
                <a:spcPct val="0"/>
              </a:spcBef>
              <a:buNone/>
            </a:pPr>
            <a:r>
              <a:rPr lang="de-DE" altLang="de-DE" sz="1800" b="1" dirty="0">
                <a:latin typeface="Arial" panose="020B0604020202020204" pitchFamily="34" charset="0"/>
              </a:rPr>
              <a:t>Merkmale antarktischer Meeresboden-Bewohner und -Gemeinschaften</a:t>
            </a:r>
            <a:endParaRPr lang="de-DE" altLang="de-DE" sz="1800" b="1" dirty="0">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B8AFA2DD-21DF-4056-9157-33A450DC1B49}"/>
              </a:ext>
            </a:extLst>
          </p:cNvPr>
          <p:cNvSpPr/>
          <p:nvPr/>
        </p:nvSpPr>
        <p:spPr>
          <a:xfrm>
            <a:off x="146553" y="6068163"/>
            <a:ext cx="6784967" cy="800219"/>
          </a:xfrm>
          <a:prstGeom prst="rect">
            <a:avLst/>
          </a:prstGeom>
        </p:spPr>
        <p:txBody>
          <a:bodyPr wrap="square">
            <a:spAutoFit/>
          </a:bodyPr>
          <a:lstStyle/>
          <a:p>
            <a:pPr marL="179388" indent="-179388">
              <a:spcBef>
                <a:spcPts val="1200"/>
              </a:spcBef>
              <a:buFont typeface="Arial" panose="020B0604020202020204" pitchFamily="34" charset="0"/>
              <a:buChar char="•"/>
            </a:pPr>
            <a:r>
              <a:rPr lang="de-DE" altLang="de-DE" dirty="0">
                <a:latin typeface="Arial" panose="020B0604020202020204" pitchFamily="34" charset="0"/>
              </a:rPr>
              <a:t>viele Arten mit zirkumpolarem Vorkommen in allen Tiefen</a:t>
            </a:r>
            <a:br>
              <a:rPr lang="de-DE" altLang="de-DE" dirty="0">
                <a:latin typeface="Arial" panose="020B0604020202020204" pitchFamily="34" charset="0"/>
              </a:rPr>
            </a:br>
            <a:r>
              <a:rPr lang="de-DE" altLang="de-DE" sz="1400" dirty="0">
                <a:latin typeface="Arial" panose="020B0604020202020204" pitchFamily="34" charset="0"/>
              </a:rPr>
              <a:t>(neue genetische Befunde deuten aber darauf hin, dass es sich dabei um mehrere morphologisch nicht unterscheidbare Arten handeln kann)</a:t>
            </a:r>
            <a:endParaRPr lang="de-DE" alt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680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941831" cy="369332"/>
          </a:xfrm>
          <a:prstGeom prst="rect">
            <a:avLst/>
          </a:prstGeom>
        </p:spPr>
        <p:txBody>
          <a:bodyPr wrap="none">
            <a:spAutoFit/>
          </a:bodyPr>
          <a:lstStyle/>
          <a:p>
            <a:r>
              <a:rPr lang="en-US" dirty="0"/>
              <a:t>Lebensraum </a:t>
            </a:r>
            <a:r>
              <a:rPr lang="en-US" dirty="0" err="1"/>
              <a:t>Meeresboden</a:t>
            </a:r>
            <a:endParaRPr lang="de-DE" dirty="0"/>
          </a:p>
        </p:txBody>
      </p:sp>
      <p:sp>
        <p:nvSpPr>
          <p:cNvPr id="4" name="Rechteck 3">
            <a:extLst>
              <a:ext uri="{FF2B5EF4-FFF2-40B4-BE49-F238E27FC236}">
                <a16:creationId xmlns:a16="http://schemas.microsoft.com/office/drawing/2014/main" id="{273D5B77-8562-4099-8AA1-30F400C081D0}"/>
              </a:ext>
            </a:extLst>
          </p:cNvPr>
          <p:cNvSpPr/>
          <p:nvPr/>
        </p:nvSpPr>
        <p:spPr>
          <a:xfrm>
            <a:off x="3422051" y="809961"/>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pic>
        <p:nvPicPr>
          <p:cNvPr id="2" name="Grafik 1">
            <a:extLst>
              <a:ext uri="{FF2B5EF4-FFF2-40B4-BE49-F238E27FC236}">
                <a16:creationId xmlns:a16="http://schemas.microsoft.com/office/drawing/2014/main" id="{8C77AA59-B83E-4274-8711-79AF7E8752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22050" y="902579"/>
            <a:ext cx="5371499" cy="3523108"/>
          </a:xfrm>
          <a:prstGeom prst="rect">
            <a:avLst/>
          </a:prstGeom>
        </p:spPr>
      </p:pic>
      <p:sp>
        <p:nvSpPr>
          <p:cNvPr id="23" name="Textfeld 1">
            <a:extLst>
              <a:ext uri="{FF2B5EF4-FFF2-40B4-BE49-F238E27FC236}">
                <a16:creationId xmlns:a16="http://schemas.microsoft.com/office/drawing/2014/main" id="{DA9DC35C-D034-4DAA-ADFD-6AE7A541897A}"/>
              </a:ext>
            </a:extLst>
          </p:cNvPr>
          <p:cNvSpPr txBox="1">
            <a:spLocks noChangeArrowheads="1"/>
          </p:cNvSpPr>
          <p:nvPr/>
        </p:nvSpPr>
        <p:spPr bwMode="auto">
          <a:xfrm>
            <a:off x="33400" y="4488023"/>
            <a:ext cx="8949886" cy="226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None/>
            </a:pPr>
            <a:r>
              <a:rPr lang="de-DE" altLang="de-DE" sz="1600" dirty="0">
                <a:latin typeface="+mn-lt"/>
              </a:rPr>
              <a:t>Physikalisch-chemische Faktoren bestimmen die Zusammensetzung der Lebensgemeinschaften:</a:t>
            </a:r>
          </a:p>
          <a:p>
            <a:pPr marL="285750" indent="-285750">
              <a:spcBef>
                <a:spcPct val="0"/>
              </a:spcBef>
            </a:pPr>
            <a:r>
              <a:rPr lang="de-DE" altLang="de-DE" sz="1400" dirty="0">
                <a:latin typeface="+mn-lt"/>
              </a:rPr>
              <a:t>Atmosphäre</a:t>
            </a:r>
          </a:p>
          <a:p>
            <a:pPr marL="285750" indent="-285750">
              <a:spcBef>
                <a:spcPct val="0"/>
              </a:spcBef>
            </a:pPr>
            <a:r>
              <a:rPr lang="de-DE" altLang="de-DE" sz="1400" dirty="0">
                <a:latin typeface="+mn-lt"/>
              </a:rPr>
              <a:t>Meereis</a:t>
            </a:r>
          </a:p>
          <a:p>
            <a:pPr marL="285750" indent="-285750">
              <a:spcBef>
                <a:spcPct val="0"/>
              </a:spcBef>
            </a:pPr>
            <a:r>
              <a:rPr lang="de-DE" altLang="de-DE" sz="1400" dirty="0">
                <a:latin typeface="+mn-lt"/>
              </a:rPr>
              <a:t>Strömung, Wassermassen</a:t>
            </a:r>
          </a:p>
          <a:p>
            <a:pPr marL="285750" indent="-285750">
              <a:spcBef>
                <a:spcPct val="0"/>
              </a:spcBef>
            </a:pPr>
            <a:r>
              <a:rPr lang="de-DE" altLang="de-DE" sz="1400" dirty="0">
                <a:latin typeface="+mn-lt"/>
              </a:rPr>
              <a:t>Schelfeisabbrüche / Eisberge</a:t>
            </a:r>
          </a:p>
          <a:p>
            <a:pPr marL="285750" indent="-285750">
              <a:spcBef>
                <a:spcPct val="0"/>
              </a:spcBef>
            </a:pPr>
            <a:r>
              <a:rPr lang="de-DE" altLang="de-DE" sz="1400" dirty="0">
                <a:latin typeface="+mn-lt"/>
              </a:rPr>
              <a:t>Bodentopografie</a:t>
            </a:r>
          </a:p>
          <a:p>
            <a:pPr marL="285750" indent="-285750">
              <a:spcBef>
                <a:spcPct val="0"/>
              </a:spcBef>
            </a:pPr>
            <a:r>
              <a:rPr lang="de-DE" altLang="de-DE" sz="1400" dirty="0">
                <a:latin typeface="+mn-lt"/>
              </a:rPr>
              <a:t>pH (Ozeanversauerung)</a:t>
            </a:r>
          </a:p>
          <a:p>
            <a:pPr eaLnBrk="1" hangingPunct="1">
              <a:spcBef>
                <a:spcPct val="0"/>
              </a:spcBef>
              <a:buFontTx/>
              <a:buNone/>
            </a:pPr>
            <a:endParaRPr lang="de-DE" altLang="de-DE" sz="900" dirty="0">
              <a:latin typeface="+mn-lt"/>
            </a:endParaRPr>
          </a:p>
          <a:p>
            <a:pPr eaLnBrk="1" hangingPunct="1">
              <a:spcBef>
                <a:spcPct val="0"/>
              </a:spcBef>
              <a:buFontTx/>
              <a:buNone/>
            </a:pPr>
            <a:r>
              <a:rPr lang="de-DE" altLang="de-DE" sz="1600" dirty="0">
                <a:latin typeface="+mn-lt"/>
              </a:rPr>
              <a:t>oder biologische Eigenschaften und Interaktionen</a:t>
            </a:r>
          </a:p>
          <a:p>
            <a:pPr eaLnBrk="1" hangingPunct="1">
              <a:spcBef>
                <a:spcPct val="0"/>
              </a:spcBef>
              <a:buFontTx/>
              <a:buNone/>
            </a:pPr>
            <a:r>
              <a:rPr lang="de-DE" altLang="de-DE" sz="1600" dirty="0">
                <a:latin typeface="+mn-lt"/>
              </a:rPr>
              <a:t>(z.B. Räuber &lt;-&gt; Beute)</a:t>
            </a:r>
          </a:p>
        </p:txBody>
      </p:sp>
      <p:pic>
        <p:nvPicPr>
          <p:cNvPr id="24" name="Picture 3" descr="Decap06b_LitMur_JG94">
            <a:extLst>
              <a:ext uri="{FF2B5EF4-FFF2-40B4-BE49-F238E27FC236}">
                <a16:creationId xmlns:a16="http://schemas.microsoft.com/office/drawing/2014/main" id="{16B7625E-1570-42FB-AE0A-E20A3CFB39B6}"/>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38305" t="17242" r="9990" b="6092"/>
          <a:stretch/>
        </p:blipFill>
        <p:spPr bwMode="auto">
          <a:xfrm>
            <a:off x="5328379" y="4899941"/>
            <a:ext cx="1858618" cy="178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 descr="PS39_006-2_038">
            <a:extLst>
              <a:ext uri="{FF2B5EF4-FFF2-40B4-BE49-F238E27FC236}">
                <a16:creationId xmlns:a16="http://schemas.microsoft.com/office/drawing/2014/main" id="{04371698-6987-42D7-A3BE-C675017DD14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l="33318"/>
          <a:stretch>
            <a:fillRect/>
          </a:stretch>
        </p:blipFill>
        <p:spPr bwMode="auto">
          <a:xfrm>
            <a:off x="7314975" y="4899941"/>
            <a:ext cx="1783878" cy="1762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id="{C8395FA1-2530-4018-8808-137EE7C00C3F}"/>
              </a:ext>
            </a:extLst>
          </p:cNvPr>
          <p:cNvPicPr>
            <a:picLocks noChangeAspect="1"/>
          </p:cNvPicPr>
          <p:nvPr/>
        </p:nvPicPr>
        <p:blipFill>
          <a:blip r:embed="rId6"/>
          <a:stretch>
            <a:fillRect/>
          </a:stretch>
        </p:blipFill>
        <p:spPr>
          <a:xfrm>
            <a:off x="5692607" y="192881"/>
            <a:ext cx="1130163" cy="565082"/>
          </a:xfrm>
          <a:prstGeom prst="rect">
            <a:avLst/>
          </a:prstGeom>
        </p:spPr>
      </p:pic>
      <p:sp>
        <p:nvSpPr>
          <p:cNvPr id="13" name="Text Box 9">
            <a:extLst>
              <a:ext uri="{FF2B5EF4-FFF2-40B4-BE49-F238E27FC236}">
                <a16:creationId xmlns:a16="http://schemas.microsoft.com/office/drawing/2014/main" id="{58D5EE27-D90D-4C42-9100-26B6BE3AA2C1}"/>
              </a:ext>
            </a:extLst>
          </p:cNvPr>
          <p:cNvSpPr txBox="1">
            <a:spLocks noChangeArrowheads="1"/>
          </p:cNvSpPr>
          <p:nvPr/>
        </p:nvSpPr>
        <p:spPr bwMode="auto">
          <a:xfrm>
            <a:off x="-11892" y="1121289"/>
            <a:ext cx="33191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ts val="1200"/>
              </a:spcBef>
              <a:buNone/>
            </a:pPr>
            <a:r>
              <a:rPr lang="de-DE" altLang="de-DE" sz="1800" dirty="0">
                <a:latin typeface="Arial" panose="020B0604020202020204" pitchFamily="34" charset="0"/>
              </a:rPr>
              <a:t>Viele Meeresbodenbewohner auf dem Kontinentalschelf nah verwandt mit Tiefseearten, da ähnliche Umweltbedingungen</a:t>
            </a:r>
          </a:p>
        </p:txBody>
      </p:sp>
    </p:spTree>
    <p:extLst>
      <p:ext uri="{BB962C8B-B14F-4D97-AF65-F5344CB8AC3E}">
        <p14:creationId xmlns:p14="http://schemas.microsoft.com/office/powerpoint/2010/main" val="23161672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941831" cy="369332"/>
          </a:xfrm>
          <a:prstGeom prst="rect">
            <a:avLst/>
          </a:prstGeom>
        </p:spPr>
        <p:txBody>
          <a:bodyPr wrap="none">
            <a:spAutoFit/>
          </a:bodyPr>
          <a:lstStyle/>
          <a:p>
            <a:r>
              <a:rPr lang="en-US" dirty="0"/>
              <a:t>Lebensraum </a:t>
            </a:r>
            <a:r>
              <a:rPr lang="en-US" dirty="0" err="1"/>
              <a:t>Meeresboden</a:t>
            </a:r>
            <a:endParaRPr lang="de-DE" dirty="0"/>
          </a:p>
        </p:txBody>
      </p:sp>
      <p:sp>
        <p:nvSpPr>
          <p:cNvPr id="4" name="Rechteck 3">
            <a:extLst>
              <a:ext uri="{FF2B5EF4-FFF2-40B4-BE49-F238E27FC236}">
                <a16:creationId xmlns:a16="http://schemas.microsoft.com/office/drawing/2014/main" id="{273D5B77-8562-4099-8AA1-30F400C081D0}"/>
              </a:ext>
            </a:extLst>
          </p:cNvPr>
          <p:cNvSpPr/>
          <p:nvPr/>
        </p:nvSpPr>
        <p:spPr>
          <a:xfrm>
            <a:off x="3422051" y="809961"/>
            <a:ext cx="5371499" cy="461665"/>
          </a:xfrm>
          <a:prstGeom prst="rect">
            <a:avLst/>
          </a:prstGeom>
        </p:spPr>
        <p:txBody>
          <a:bodyPr wrap="square">
            <a:spAutoFit/>
          </a:bodyPr>
          <a:lstStyle/>
          <a:p>
            <a:r>
              <a:rPr lang="de-DE" sz="2400" dirty="0">
                <a:solidFill>
                  <a:schemeClr val="bg1"/>
                </a:solidFill>
                <a:latin typeface="ArialMT"/>
              </a:rPr>
              <a:t>Meereisbildung — </a:t>
            </a:r>
            <a:r>
              <a:rPr lang="de-DE" dirty="0">
                <a:solidFill>
                  <a:schemeClr val="bg1"/>
                </a:solidFill>
                <a:latin typeface="ArialMT"/>
              </a:rPr>
              <a:t>Der Pfannkuchen-Zyklus</a:t>
            </a:r>
            <a:endParaRPr lang="de-DE" dirty="0">
              <a:solidFill>
                <a:schemeClr val="bg1"/>
              </a:solidFill>
            </a:endParaRPr>
          </a:p>
        </p:txBody>
      </p:sp>
      <p:pic>
        <p:nvPicPr>
          <p:cNvPr id="11" name="Grafik 10">
            <a:extLst>
              <a:ext uri="{FF2B5EF4-FFF2-40B4-BE49-F238E27FC236}">
                <a16:creationId xmlns:a16="http://schemas.microsoft.com/office/drawing/2014/main" id="{C8395FA1-2530-4018-8808-137EE7C00C3F}"/>
              </a:ext>
            </a:extLst>
          </p:cNvPr>
          <p:cNvPicPr>
            <a:picLocks noChangeAspect="1"/>
          </p:cNvPicPr>
          <p:nvPr/>
        </p:nvPicPr>
        <p:blipFill>
          <a:blip r:embed="rId3"/>
          <a:stretch>
            <a:fillRect/>
          </a:stretch>
        </p:blipFill>
        <p:spPr>
          <a:xfrm>
            <a:off x="5692607" y="192881"/>
            <a:ext cx="1130163" cy="565082"/>
          </a:xfrm>
          <a:prstGeom prst="rect">
            <a:avLst/>
          </a:prstGeom>
        </p:spPr>
      </p:pic>
      <p:sp>
        <p:nvSpPr>
          <p:cNvPr id="12" name="Textfeld 1">
            <a:extLst>
              <a:ext uri="{FF2B5EF4-FFF2-40B4-BE49-F238E27FC236}">
                <a16:creationId xmlns:a16="http://schemas.microsoft.com/office/drawing/2014/main" id="{040E58CD-B9D6-458D-BF3D-C2E335D48E4B}"/>
              </a:ext>
            </a:extLst>
          </p:cNvPr>
          <p:cNvSpPr txBox="1">
            <a:spLocks noChangeArrowheads="1"/>
          </p:cNvSpPr>
          <p:nvPr/>
        </p:nvSpPr>
        <p:spPr bwMode="auto">
          <a:xfrm>
            <a:off x="158887" y="1220219"/>
            <a:ext cx="594788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de-DE" altLang="de-DE" sz="2000" b="1" dirty="0">
                <a:latin typeface="+mn-lt"/>
              </a:rPr>
              <a:t>Trotz Jahrzehnte langer Forschung gibt es immer noch Überraschungen am Meeresboden</a:t>
            </a:r>
          </a:p>
        </p:txBody>
      </p:sp>
      <p:sp>
        <p:nvSpPr>
          <p:cNvPr id="5" name="Rechteck 4">
            <a:extLst>
              <a:ext uri="{FF2B5EF4-FFF2-40B4-BE49-F238E27FC236}">
                <a16:creationId xmlns:a16="http://schemas.microsoft.com/office/drawing/2014/main" id="{0AC4C9D1-4E63-443B-BC1F-12EA83816295}"/>
              </a:ext>
            </a:extLst>
          </p:cNvPr>
          <p:cNvSpPr/>
          <p:nvPr/>
        </p:nvSpPr>
        <p:spPr>
          <a:xfrm>
            <a:off x="158887" y="2272279"/>
            <a:ext cx="5652230" cy="646331"/>
          </a:xfrm>
          <a:prstGeom prst="rect">
            <a:avLst/>
          </a:prstGeom>
        </p:spPr>
        <p:txBody>
          <a:bodyPr wrap="square">
            <a:spAutoFit/>
          </a:bodyPr>
          <a:lstStyle/>
          <a:p>
            <a:r>
              <a:rPr lang="de-DE" dirty="0"/>
              <a:t>Im Januar 2022 entdecken AWI Wissenschaftler das</a:t>
            </a:r>
            <a:br>
              <a:rPr lang="de-DE" dirty="0"/>
            </a:br>
            <a:r>
              <a:rPr lang="de-DE" dirty="0"/>
              <a:t>weltweit größte Fischbrutgebiet in der Antarktis</a:t>
            </a:r>
          </a:p>
        </p:txBody>
      </p:sp>
      <p:sp>
        <p:nvSpPr>
          <p:cNvPr id="6" name="Rechteck 5">
            <a:extLst>
              <a:ext uri="{FF2B5EF4-FFF2-40B4-BE49-F238E27FC236}">
                <a16:creationId xmlns:a16="http://schemas.microsoft.com/office/drawing/2014/main" id="{68D35BC4-6D86-4837-ACBE-5B418B9976BC}"/>
              </a:ext>
            </a:extLst>
          </p:cNvPr>
          <p:cNvSpPr/>
          <p:nvPr/>
        </p:nvSpPr>
        <p:spPr>
          <a:xfrm>
            <a:off x="42584" y="5619894"/>
            <a:ext cx="9047751" cy="1200329"/>
          </a:xfrm>
          <a:prstGeom prst="rect">
            <a:avLst/>
          </a:prstGeom>
        </p:spPr>
        <p:txBody>
          <a:bodyPr wrap="square">
            <a:spAutoFit/>
          </a:bodyPr>
          <a:lstStyle/>
          <a:p>
            <a:r>
              <a:rPr lang="de-DE" dirty="0"/>
              <a:t>Im südlichen Weddellmeer wurden am Meeresboden tausende Nester der </a:t>
            </a:r>
            <a:r>
              <a:rPr lang="de-DE" dirty="0" err="1"/>
              <a:t>Eisfisch</a:t>
            </a:r>
            <a:r>
              <a:rPr lang="de-DE" dirty="0"/>
              <a:t> Art </a:t>
            </a:r>
            <a:r>
              <a:rPr lang="de-DE" i="1" dirty="0" err="1"/>
              <a:t>Neopagetopsis</a:t>
            </a:r>
            <a:r>
              <a:rPr lang="de-DE" i="1" dirty="0"/>
              <a:t> </a:t>
            </a:r>
            <a:r>
              <a:rPr lang="de-DE" i="1" dirty="0" err="1"/>
              <a:t>ionah</a:t>
            </a:r>
            <a:r>
              <a:rPr lang="de-DE" i="1" dirty="0"/>
              <a:t> </a:t>
            </a:r>
            <a:r>
              <a:rPr lang="de-DE" dirty="0"/>
              <a:t>fotografiert und gefilmt. Die Dichte der Nester und die Größe des gesamten Brutgebiets (ca. 240 Quadratkilometer) lassen auf eine Gesamtzahl von etwa 60 Millionen Eisfischen schließen, die während der Untersuchungen dort nisteten. </a:t>
            </a:r>
          </a:p>
        </p:txBody>
      </p:sp>
      <p:pic>
        <p:nvPicPr>
          <p:cNvPr id="8" name="Grafik 7">
            <a:extLst>
              <a:ext uri="{FF2B5EF4-FFF2-40B4-BE49-F238E27FC236}">
                <a16:creationId xmlns:a16="http://schemas.microsoft.com/office/drawing/2014/main" id="{8C21C6A6-EB9B-463A-B3CC-0574BF337EF5}"/>
              </a:ext>
            </a:extLst>
          </p:cNvPr>
          <p:cNvPicPr>
            <a:picLocks noChangeAspect="1"/>
          </p:cNvPicPr>
          <p:nvPr/>
        </p:nvPicPr>
        <p:blipFill rotWithShape="1">
          <a:blip r:embed="rId4"/>
          <a:srcRect r="10334"/>
          <a:stretch/>
        </p:blipFill>
        <p:spPr>
          <a:xfrm>
            <a:off x="5838709" y="3246188"/>
            <a:ext cx="3163546" cy="2352091"/>
          </a:xfrm>
          <a:prstGeom prst="rect">
            <a:avLst/>
          </a:prstGeom>
        </p:spPr>
      </p:pic>
      <p:pic>
        <p:nvPicPr>
          <p:cNvPr id="13" name="Grafik 12">
            <a:extLst>
              <a:ext uri="{FF2B5EF4-FFF2-40B4-BE49-F238E27FC236}">
                <a16:creationId xmlns:a16="http://schemas.microsoft.com/office/drawing/2014/main" id="{200E8657-2408-4E04-B7DD-73E5DC41DEF3}"/>
              </a:ext>
            </a:extLst>
          </p:cNvPr>
          <p:cNvPicPr>
            <a:picLocks noChangeAspect="1"/>
          </p:cNvPicPr>
          <p:nvPr/>
        </p:nvPicPr>
        <p:blipFill rotWithShape="1">
          <a:blip r:embed="rId5"/>
          <a:srcRect r="10852"/>
          <a:stretch/>
        </p:blipFill>
        <p:spPr>
          <a:xfrm>
            <a:off x="2603754" y="3239351"/>
            <a:ext cx="3163546" cy="2365763"/>
          </a:xfrm>
          <a:prstGeom prst="rect">
            <a:avLst/>
          </a:prstGeom>
        </p:spPr>
      </p:pic>
      <p:pic>
        <p:nvPicPr>
          <p:cNvPr id="15" name="Grafik 14">
            <a:extLst>
              <a:ext uri="{FF2B5EF4-FFF2-40B4-BE49-F238E27FC236}">
                <a16:creationId xmlns:a16="http://schemas.microsoft.com/office/drawing/2014/main" id="{58DCC26A-8F28-4984-BFAA-7E1ECD16542E}"/>
              </a:ext>
            </a:extLst>
          </p:cNvPr>
          <p:cNvPicPr>
            <a:picLocks noChangeAspect="1"/>
          </p:cNvPicPr>
          <p:nvPr/>
        </p:nvPicPr>
        <p:blipFill>
          <a:blip r:embed="rId6"/>
          <a:stretch>
            <a:fillRect/>
          </a:stretch>
        </p:blipFill>
        <p:spPr>
          <a:xfrm>
            <a:off x="6596439" y="1552592"/>
            <a:ext cx="2288672" cy="1525781"/>
          </a:xfrm>
          <a:prstGeom prst="rect">
            <a:avLst/>
          </a:prstGeom>
        </p:spPr>
      </p:pic>
      <p:pic>
        <p:nvPicPr>
          <p:cNvPr id="18" name="Grafik 17">
            <a:extLst>
              <a:ext uri="{FF2B5EF4-FFF2-40B4-BE49-F238E27FC236}">
                <a16:creationId xmlns:a16="http://schemas.microsoft.com/office/drawing/2014/main" id="{BD324EB0-AF9E-4BEA-BF1F-95C08B0583F9}"/>
              </a:ext>
            </a:extLst>
          </p:cNvPr>
          <p:cNvPicPr>
            <a:picLocks noChangeAspect="1"/>
          </p:cNvPicPr>
          <p:nvPr/>
        </p:nvPicPr>
        <p:blipFill rotWithShape="1">
          <a:blip r:embed="rId7"/>
          <a:srcRect l="19641" t="8254" r="14793" b="5401"/>
          <a:stretch/>
        </p:blipFill>
        <p:spPr>
          <a:xfrm>
            <a:off x="178833" y="3239351"/>
            <a:ext cx="2350228" cy="2334732"/>
          </a:xfrm>
          <a:prstGeom prst="rect">
            <a:avLst/>
          </a:prstGeom>
        </p:spPr>
      </p:pic>
      <p:cxnSp>
        <p:nvCxnSpPr>
          <p:cNvPr id="7" name="Gerader Verbinder 6">
            <a:extLst>
              <a:ext uri="{FF2B5EF4-FFF2-40B4-BE49-F238E27FC236}">
                <a16:creationId xmlns:a16="http://schemas.microsoft.com/office/drawing/2014/main" id="{385EF381-EB95-4B19-95CC-7952F1793885}"/>
              </a:ext>
            </a:extLst>
          </p:cNvPr>
          <p:cNvCxnSpPr>
            <a:cxnSpLocks/>
          </p:cNvCxnSpPr>
          <p:nvPr/>
        </p:nvCxnSpPr>
        <p:spPr>
          <a:xfrm flipV="1">
            <a:off x="1133060" y="5255318"/>
            <a:ext cx="1262740" cy="1"/>
          </a:xfrm>
          <a:prstGeom prst="line">
            <a:avLst/>
          </a:prstGeom>
        </p:spPr>
        <p:style>
          <a:lnRef idx="2">
            <a:schemeClr val="dk1"/>
          </a:lnRef>
          <a:fillRef idx="0">
            <a:schemeClr val="dk1"/>
          </a:fillRef>
          <a:effectRef idx="1">
            <a:schemeClr val="dk1"/>
          </a:effectRef>
          <a:fontRef idx="minor">
            <a:schemeClr val="tx1"/>
          </a:fontRef>
        </p:style>
      </p:cxnSp>
      <p:sp>
        <p:nvSpPr>
          <p:cNvPr id="19" name="Rechteck 18">
            <a:extLst>
              <a:ext uri="{FF2B5EF4-FFF2-40B4-BE49-F238E27FC236}">
                <a16:creationId xmlns:a16="http://schemas.microsoft.com/office/drawing/2014/main" id="{5CE8AFFB-1DC4-44CD-95FF-5124E95FA0CD}"/>
              </a:ext>
            </a:extLst>
          </p:cNvPr>
          <p:cNvSpPr/>
          <p:nvPr/>
        </p:nvSpPr>
        <p:spPr>
          <a:xfrm>
            <a:off x="1453337" y="5255318"/>
            <a:ext cx="864045" cy="307777"/>
          </a:xfrm>
          <a:prstGeom prst="rect">
            <a:avLst/>
          </a:prstGeom>
        </p:spPr>
        <p:txBody>
          <a:bodyPr wrap="square">
            <a:spAutoFit/>
          </a:bodyPr>
          <a:lstStyle/>
          <a:p>
            <a:r>
              <a:rPr lang="de-DE" sz="1400" dirty="0"/>
              <a:t>50 cm</a:t>
            </a:r>
          </a:p>
        </p:txBody>
      </p:sp>
    </p:spTree>
    <p:extLst>
      <p:ext uri="{BB962C8B-B14F-4D97-AF65-F5344CB8AC3E}">
        <p14:creationId xmlns:p14="http://schemas.microsoft.com/office/powerpoint/2010/main" val="246159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E404E3F0-9F88-4B91-9691-C890FCEC2F86}"/>
              </a:ext>
            </a:extLst>
          </p:cNvPr>
          <p:cNvSpPr txBox="1">
            <a:spLocks/>
          </p:cNvSpPr>
          <p:nvPr/>
        </p:nvSpPr>
        <p:spPr>
          <a:xfrm>
            <a:off x="188978" y="215749"/>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sp>
        <p:nvSpPr>
          <p:cNvPr id="16" name="Rechteck 15">
            <a:extLst>
              <a:ext uri="{FF2B5EF4-FFF2-40B4-BE49-F238E27FC236}">
                <a16:creationId xmlns:a16="http://schemas.microsoft.com/office/drawing/2014/main" id="{81AAAF51-EE81-4775-A59B-FE72A03D87EA}"/>
              </a:ext>
            </a:extLst>
          </p:cNvPr>
          <p:cNvSpPr/>
          <p:nvPr/>
        </p:nvSpPr>
        <p:spPr>
          <a:xfrm>
            <a:off x="102905" y="1188484"/>
            <a:ext cx="6239850" cy="1077218"/>
          </a:xfrm>
          <a:prstGeom prst="rect">
            <a:avLst/>
          </a:prstGeom>
        </p:spPr>
        <p:txBody>
          <a:bodyPr wrap="none">
            <a:spAutoFit/>
          </a:bodyPr>
          <a:lstStyle/>
          <a:p>
            <a:r>
              <a:rPr lang="de-DE" b="1" dirty="0"/>
              <a:t>Ohne Eisbedeckung läge:</a:t>
            </a:r>
          </a:p>
          <a:p>
            <a:pPr marL="285750" indent="-285750">
              <a:spcBef>
                <a:spcPts val="600"/>
              </a:spcBef>
              <a:buFont typeface="Arial" panose="020B0604020202020204" pitchFamily="34" charset="0"/>
              <a:buChar char="•"/>
            </a:pPr>
            <a:r>
              <a:rPr lang="de-DE" dirty="0"/>
              <a:t>die Ostantarktis über dem Meeresspiegel</a:t>
            </a:r>
          </a:p>
          <a:p>
            <a:pPr marL="285750" indent="-285750">
              <a:spcBef>
                <a:spcPts val="600"/>
              </a:spcBef>
              <a:buFont typeface="Arial" panose="020B0604020202020204" pitchFamily="34" charset="0"/>
              <a:buChar char="•"/>
            </a:pPr>
            <a:r>
              <a:rPr lang="de-DE" dirty="0"/>
              <a:t>die Westantarktis größtenteils unter dem Meeresspiegel</a:t>
            </a:r>
          </a:p>
        </p:txBody>
      </p:sp>
      <p:grpSp>
        <p:nvGrpSpPr>
          <p:cNvPr id="4" name="Gruppieren 3">
            <a:extLst>
              <a:ext uri="{FF2B5EF4-FFF2-40B4-BE49-F238E27FC236}">
                <a16:creationId xmlns:a16="http://schemas.microsoft.com/office/drawing/2014/main" id="{69D7C152-85E2-43AB-B7F0-F31283949615}"/>
              </a:ext>
            </a:extLst>
          </p:cNvPr>
          <p:cNvGrpSpPr/>
          <p:nvPr/>
        </p:nvGrpSpPr>
        <p:grpSpPr>
          <a:xfrm>
            <a:off x="0" y="2757494"/>
            <a:ext cx="9144000" cy="2031701"/>
            <a:chOff x="-12506" y="2185925"/>
            <a:chExt cx="9144000" cy="2031701"/>
          </a:xfrm>
        </p:grpSpPr>
        <p:pic>
          <p:nvPicPr>
            <p:cNvPr id="25" name="Grafik 24">
              <a:extLst>
                <a:ext uri="{FF2B5EF4-FFF2-40B4-BE49-F238E27FC236}">
                  <a16:creationId xmlns:a16="http://schemas.microsoft.com/office/drawing/2014/main" id="{7AC533FD-9364-44CC-B632-001300CF5B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06" y="2185925"/>
              <a:ext cx="9144000" cy="2031701"/>
            </a:xfrm>
            <a:prstGeom prst="rect">
              <a:avLst/>
            </a:prstGeom>
          </p:spPr>
        </p:pic>
        <p:sp>
          <p:nvSpPr>
            <p:cNvPr id="26" name="TextBox 9">
              <a:extLst>
                <a:ext uri="{FF2B5EF4-FFF2-40B4-BE49-F238E27FC236}">
                  <a16:creationId xmlns:a16="http://schemas.microsoft.com/office/drawing/2014/main" id="{D05F8E50-9390-4946-A56F-3E35B055CC5F}"/>
                </a:ext>
              </a:extLst>
            </p:cNvPr>
            <p:cNvSpPr txBox="1"/>
            <p:nvPr/>
          </p:nvSpPr>
          <p:spPr>
            <a:xfrm>
              <a:off x="7231960" y="2600772"/>
              <a:ext cx="780983" cy="261610"/>
            </a:xfrm>
            <a:prstGeom prst="rect">
              <a:avLst/>
            </a:prstGeom>
            <a:noFill/>
          </p:spPr>
          <p:txBody>
            <a:bodyPr wrap="none" rtlCol="0">
              <a:spAutoFit/>
            </a:bodyPr>
            <a:lstStyle/>
            <a:p>
              <a:pPr>
                <a:tabLst>
                  <a:tab pos="2244725" algn="r"/>
                </a:tabLst>
              </a:pPr>
              <a:r>
                <a:rPr lang="en-US" sz="1100" dirty="0" err="1"/>
                <a:t>Nunataks</a:t>
              </a:r>
              <a:endParaRPr lang="en-US" sz="1100" dirty="0"/>
            </a:p>
          </p:txBody>
        </p:sp>
        <p:cxnSp>
          <p:nvCxnSpPr>
            <p:cNvPr id="27" name="Gerade Verbindung mit Pfeil 26">
              <a:extLst>
                <a:ext uri="{FF2B5EF4-FFF2-40B4-BE49-F238E27FC236}">
                  <a16:creationId xmlns:a16="http://schemas.microsoft.com/office/drawing/2014/main" id="{FDF8A5CA-EC2B-4A30-903D-2BF309A10366}"/>
                </a:ext>
              </a:extLst>
            </p:cNvPr>
            <p:cNvCxnSpPr>
              <a:stCxn id="26" idx="1"/>
            </p:cNvCxnSpPr>
            <p:nvPr/>
          </p:nvCxnSpPr>
          <p:spPr>
            <a:xfrm flipH="1">
              <a:off x="7067477" y="2731577"/>
              <a:ext cx="164483" cy="1532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Gerade Verbindung mit Pfeil 27">
              <a:extLst>
                <a:ext uri="{FF2B5EF4-FFF2-40B4-BE49-F238E27FC236}">
                  <a16:creationId xmlns:a16="http://schemas.microsoft.com/office/drawing/2014/main" id="{1B106957-897B-4B1F-BEEB-9DB7701289F1}"/>
                </a:ext>
              </a:extLst>
            </p:cNvPr>
            <p:cNvCxnSpPr>
              <a:cxnSpLocks/>
            </p:cNvCxnSpPr>
            <p:nvPr/>
          </p:nvCxnSpPr>
          <p:spPr>
            <a:xfrm>
              <a:off x="7935002" y="2831989"/>
              <a:ext cx="164483" cy="1532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23" name="Grafik 22">
            <a:extLst>
              <a:ext uri="{FF2B5EF4-FFF2-40B4-BE49-F238E27FC236}">
                <a16:creationId xmlns:a16="http://schemas.microsoft.com/office/drawing/2014/main" id="{15BB5756-BCA5-4F8D-9AD4-6C1048F34BC2}"/>
              </a:ext>
            </a:extLst>
          </p:cNvPr>
          <p:cNvPicPr>
            <a:picLocks noChangeAspect="1"/>
          </p:cNvPicPr>
          <p:nvPr/>
        </p:nvPicPr>
        <p:blipFill>
          <a:blip r:embed="rId4"/>
          <a:stretch>
            <a:fillRect/>
          </a:stretch>
        </p:blipFill>
        <p:spPr>
          <a:xfrm>
            <a:off x="5512376" y="131611"/>
            <a:ext cx="1130163" cy="565082"/>
          </a:xfrm>
          <a:prstGeom prst="rect">
            <a:avLst/>
          </a:prstGeom>
        </p:spPr>
      </p:pic>
      <p:sp>
        <p:nvSpPr>
          <p:cNvPr id="3" name="Rechteck 2">
            <a:extLst>
              <a:ext uri="{FF2B5EF4-FFF2-40B4-BE49-F238E27FC236}">
                <a16:creationId xmlns:a16="http://schemas.microsoft.com/office/drawing/2014/main" id="{3DCB283D-670C-4D47-B20A-36AF3A32CEFE}"/>
              </a:ext>
            </a:extLst>
          </p:cNvPr>
          <p:cNvSpPr/>
          <p:nvPr/>
        </p:nvSpPr>
        <p:spPr>
          <a:xfrm>
            <a:off x="232492" y="5985894"/>
            <a:ext cx="8679015" cy="646331"/>
          </a:xfrm>
          <a:prstGeom prst="rect">
            <a:avLst/>
          </a:prstGeom>
        </p:spPr>
        <p:txBody>
          <a:bodyPr wrap="square">
            <a:spAutoFit/>
          </a:bodyPr>
          <a:lstStyle/>
          <a:p>
            <a:r>
              <a:rPr lang="de-DE" dirty="0"/>
              <a:t>Die transantarktische Gebirgskette trennt die Westantarktis von der Ostantarktis. Mit ca. 3.500 km ist sie einer der längsten Gebirgszüge der Erde. </a:t>
            </a:r>
          </a:p>
        </p:txBody>
      </p:sp>
      <p:sp>
        <p:nvSpPr>
          <p:cNvPr id="7" name="Rechteck 6">
            <a:extLst>
              <a:ext uri="{FF2B5EF4-FFF2-40B4-BE49-F238E27FC236}">
                <a16:creationId xmlns:a16="http://schemas.microsoft.com/office/drawing/2014/main" id="{D1F6421E-E767-4D28-BD2F-7D4689873091}"/>
              </a:ext>
            </a:extLst>
          </p:cNvPr>
          <p:cNvSpPr/>
          <p:nvPr/>
        </p:nvSpPr>
        <p:spPr>
          <a:xfrm>
            <a:off x="232491" y="5064379"/>
            <a:ext cx="8679015" cy="646331"/>
          </a:xfrm>
          <a:prstGeom prst="rect">
            <a:avLst/>
          </a:prstGeom>
        </p:spPr>
        <p:txBody>
          <a:bodyPr wrap="square">
            <a:spAutoFit/>
          </a:bodyPr>
          <a:lstStyle/>
          <a:p>
            <a:r>
              <a:rPr lang="de-DE" dirty="0"/>
              <a:t>Wie alle Kontinente hat auch die Antarktis Gebirgszüge, die aber meistens komplett mit Eis bedeckt sind.   Nunatak = herausragende Bergspitzen.</a:t>
            </a:r>
          </a:p>
        </p:txBody>
      </p:sp>
    </p:spTree>
    <p:extLst>
      <p:ext uri="{BB962C8B-B14F-4D97-AF65-F5344CB8AC3E}">
        <p14:creationId xmlns:p14="http://schemas.microsoft.com/office/powerpoint/2010/main" val="1869202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3108543" cy="369332"/>
          </a:xfrm>
          <a:prstGeom prst="rect">
            <a:avLst/>
          </a:prstGeom>
        </p:spPr>
        <p:txBody>
          <a:bodyPr wrap="none">
            <a:spAutoFit/>
          </a:bodyPr>
          <a:lstStyle/>
          <a:p>
            <a:r>
              <a:rPr lang="en-US" b="1" dirty="0"/>
              <a:t>Lebensraum </a:t>
            </a:r>
            <a:r>
              <a:rPr lang="en-US" b="1" dirty="0" err="1"/>
              <a:t>Meeresboden</a:t>
            </a:r>
            <a:endParaRPr lang="de-DE" b="1" dirty="0"/>
          </a:p>
        </p:txBody>
      </p:sp>
      <p:sp>
        <p:nvSpPr>
          <p:cNvPr id="3" name="Rechteck 2">
            <a:extLst>
              <a:ext uri="{FF2B5EF4-FFF2-40B4-BE49-F238E27FC236}">
                <a16:creationId xmlns:a16="http://schemas.microsoft.com/office/drawing/2014/main" id="{CE4AD1E4-7BD4-4B23-AFB3-9F51727EDDFB}"/>
              </a:ext>
            </a:extLst>
          </p:cNvPr>
          <p:cNvSpPr/>
          <p:nvPr/>
        </p:nvSpPr>
        <p:spPr>
          <a:xfrm>
            <a:off x="0" y="887157"/>
            <a:ext cx="9143999" cy="369332"/>
          </a:xfrm>
          <a:prstGeom prst="rect">
            <a:avLst/>
          </a:prstGeom>
        </p:spPr>
        <p:txBody>
          <a:bodyPr wrap="square">
            <a:spAutoFit/>
          </a:bodyPr>
          <a:lstStyle/>
          <a:p>
            <a:r>
              <a:rPr lang="de-DE" altLang="de-DE" b="1" dirty="0"/>
              <a:t>Treibende Kräfte in der Besiedlung des Meeresbodens auf dem Kontinentalschelfs</a:t>
            </a:r>
          </a:p>
        </p:txBody>
      </p:sp>
      <p:pic>
        <p:nvPicPr>
          <p:cNvPr id="7" name="Grafik 6">
            <a:extLst>
              <a:ext uri="{FF2B5EF4-FFF2-40B4-BE49-F238E27FC236}">
                <a16:creationId xmlns:a16="http://schemas.microsoft.com/office/drawing/2014/main" id="{380F4141-7A19-4A7C-B730-4988897EE724}"/>
              </a:ext>
            </a:extLst>
          </p:cNvPr>
          <p:cNvPicPr>
            <a:picLocks noChangeAspect="1"/>
          </p:cNvPicPr>
          <p:nvPr/>
        </p:nvPicPr>
        <p:blipFill>
          <a:blip r:embed="rId3"/>
          <a:stretch>
            <a:fillRect/>
          </a:stretch>
        </p:blipFill>
        <p:spPr>
          <a:xfrm>
            <a:off x="5692607" y="192881"/>
            <a:ext cx="1130163" cy="565082"/>
          </a:xfrm>
          <a:prstGeom prst="rect">
            <a:avLst/>
          </a:prstGeom>
        </p:spPr>
      </p:pic>
      <p:grpSp>
        <p:nvGrpSpPr>
          <p:cNvPr id="2" name="Group 4">
            <a:extLst>
              <a:ext uri="{FF2B5EF4-FFF2-40B4-BE49-F238E27FC236}">
                <a16:creationId xmlns:a16="http://schemas.microsoft.com/office/drawing/2014/main" id="{08B16333-0D2F-4638-ADCD-F37F6900C758}"/>
              </a:ext>
            </a:extLst>
          </p:cNvPr>
          <p:cNvGrpSpPr>
            <a:grpSpLocks noChangeAspect="1"/>
          </p:cNvGrpSpPr>
          <p:nvPr/>
        </p:nvGrpSpPr>
        <p:grpSpPr bwMode="auto">
          <a:xfrm>
            <a:off x="854718" y="2315490"/>
            <a:ext cx="7036698" cy="4445791"/>
            <a:chOff x="272" y="819"/>
            <a:chExt cx="5220" cy="3298"/>
          </a:xfrm>
        </p:grpSpPr>
        <p:sp>
          <p:nvSpPr>
            <p:cNvPr id="4" name="AutoShape 3">
              <a:extLst>
                <a:ext uri="{FF2B5EF4-FFF2-40B4-BE49-F238E27FC236}">
                  <a16:creationId xmlns:a16="http://schemas.microsoft.com/office/drawing/2014/main" id="{5717F957-8B0A-4C1A-B61E-F0A4F37BFE11}"/>
                </a:ext>
              </a:extLst>
            </p:cNvPr>
            <p:cNvSpPr>
              <a:spLocks noChangeAspect="1" noChangeArrowheads="1" noTextEdit="1"/>
            </p:cNvSpPr>
            <p:nvPr/>
          </p:nvSpPr>
          <p:spPr bwMode="auto">
            <a:xfrm>
              <a:off x="272" y="867"/>
              <a:ext cx="5216" cy="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nvGrpSpPr>
            <p:cNvPr id="5" name="Group 205">
              <a:extLst>
                <a:ext uri="{FF2B5EF4-FFF2-40B4-BE49-F238E27FC236}">
                  <a16:creationId xmlns:a16="http://schemas.microsoft.com/office/drawing/2014/main" id="{B8147B47-31D4-4B9B-8B0F-3CE2679ACA29}"/>
                </a:ext>
              </a:extLst>
            </p:cNvPr>
            <p:cNvGrpSpPr>
              <a:grpSpLocks/>
            </p:cNvGrpSpPr>
            <p:nvPr/>
          </p:nvGrpSpPr>
          <p:grpSpPr bwMode="auto">
            <a:xfrm>
              <a:off x="1277" y="1174"/>
              <a:ext cx="2949" cy="2834"/>
              <a:chOff x="1277" y="1174"/>
              <a:chExt cx="2949" cy="2834"/>
            </a:xfrm>
          </p:grpSpPr>
          <p:sp>
            <p:nvSpPr>
              <p:cNvPr id="5269" name="Freeform 5">
                <a:extLst>
                  <a:ext uri="{FF2B5EF4-FFF2-40B4-BE49-F238E27FC236}">
                    <a16:creationId xmlns:a16="http://schemas.microsoft.com/office/drawing/2014/main" id="{E6C1AED0-CFF5-42D9-A78D-8220E982EBDA}"/>
                  </a:ext>
                </a:extLst>
              </p:cNvPr>
              <p:cNvSpPr>
                <a:spLocks/>
              </p:cNvSpPr>
              <p:nvPr/>
            </p:nvSpPr>
            <p:spPr bwMode="auto">
              <a:xfrm>
                <a:off x="1282" y="1179"/>
                <a:ext cx="2940" cy="2825"/>
              </a:xfrm>
              <a:custGeom>
                <a:avLst/>
                <a:gdLst>
                  <a:gd name="T0" fmla="*/ 0 w 5539"/>
                  <a:gd name="T1" fmla="*/ 0 h 5316"/>
                  <a:gd name="T2" fmla="*/ 0 w 5539"/>
                  <a:gd name="T3" fmla="*/ 0 h 5316"/>
                  <a:gd name="T4" fmla="*/ 5539 w 5539"/>
                  <a:gd name="T5" fmla="*/ 0 h 5316"/>
                  <a:gd name="T6" fmla="*/ 5539 w 5539"/>
                  <a:gd name="T7" fmla="*/ 5316 h 5316"/>
                  <a:gd name="T8" fmla="*/ 0 w 5539"/>
                  <a:gd name="T9" fmla="*/ 5316 h 5316"/>
                  <a:gd name="T10" fmla="*/ 0 w 5539"/>
                  <a:gd name="T11" fmla="*/ 0 h 5316"/>
                </a:gdLst>
                <a:ahLst/>
                <a:cxnLst>
                  <a:cxn ang="0">
                    <a:pos x="T0" y="T1"/>
                  </a:cxn>
                  <a:cxn ang="0">
                    <a:pos x="T2" y="T3"/>
                  </a:cxn>
                  <a:cxn ang="0">
                    <a:pos x="T4" y="T5"/>
                  </a:cxn>
                  <a:cxn ang="0">
                    <a:pos x="T6" y="T7"/>
                  </a:cxn>
                  <a:cxn ang="0">
                    <a:pos x="T8" y="T9"/>
                  </a:cxn>
                  <a:cxn ang="0">
                    <a:pos x="T10" y="T11"/>
                  </a:cxn>
                </a:cxnLst>
                <a:rect l="0" t="0" r="r" b="b"/>
                <a:pathLst>
                  <a:path w="5539" h="5316">
                    <a:moveTo>
                      <a:pt x="0" y="0"/>
                    </a:moveTo>
                    <a:lnTo>
                      <a:pt x="0" y="0"/>
                    </a:lnTo>
                    <a:lnTo>
                      <a:pt x="5539" y="0"/>
                    </a:lnTo>
                    <a:lnTo>
                      <a:pt x="5539" y="5316"/>
                    </a:lnTo>
                    <a:lnTo>
                      <a:pt x="0" y="5316"/>
                    </a:lnTo>
                    <a:lnTo>
                      <a:pt x="0" y="0"/>
                    </a:lnTo>
                    <a:close/>
                  </a:path>
                </a:pathLst>
              </a:custGeom>
              <a:solidFill>
                <a:srgbClr val="F7F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0" name="Freeform 6">
                <a:extLst>
                  <a:ext uri="{FF2B5EF4-FFF2-40B4-BE49-F238E27FC236}">
                    <a16:creationId xmlns:a16="http://schemas.microsoft.com/office/drawing/2014/main" id="{50404738-4F29-4E9D-879F-EF6A171237A9}"/>
                  </a:ext>
                </a:extLst>
              </p:cNvPr>
              <p:cNvSpPr>
                <a:spLocks/>
              </p:cNvSpPr>
              <p:nvPr/>
            </p:nvSpPr>
            <p:spPr bwMode="auto">
              <a:xfrm>
                <a:off x="1282" y="1179"/>
                <a:ext cx="2940" cy="2825"/>
              </a:xfrm>
              <a:custGeom>
                <a:avLst/>
                <a:gdLst>
                  <a:gd name="T0" fmla="*/ 0 w 5539"/>
                  <a:gd name="T1" fmla="*/ 0 h 5316"/>
                  <a:gd name="T2" fmla="*/ 0 w 5539"/>
                  <a:gd name="T3" fmla="*/ 0 h 5316"/>
                  <a:gd name="T4" fmla="*/ 5539 w 5539"/>
                  <a:gd name="T5" fmla="*/ 0 h 5316"/>
                  <a:gd name="T6" fmla="*/ 5539 w 5539"/>
                  <a:gd name="T7" fmla="*/ 5316 h 5316"/>
                  <a:gd name="T8" fmla="*/ 0 w 5539"/>
                  <a:gd name="T9" fmla="*/ 5316 h 5316"/>
                  <a:gd name="T10" fmla="*/ 0 w 5539"/>
                  <a:gd name="T11" fmla="*/ 0 h 5316"/>
                </a:gdLst>
                <a:ahLst/>
                <a:cxnLst>
                  <a:cxn ang="0">
                    <a:pos x="T0" y="T1"/>
                  </a:cxn>
                  <a:cxn ang="0">
                    <a:pos x="T2" y="T3"/>
                  </a:cxn>
                  <a:cxn ang="0">
                    <a:pos x="T4" y="T5"/>
                  </a:cxn>
                  <a:cxn ang="0">
                    <a:pos x="T6" y="T7"/>
                  </a:cxn>
                  <a:cxn ang="0">
                    <a:pos x="T8" y="T9"/>
                  </a:cxn>
                  <a:cxn ang="0">
                    <a:pos x="T10" y="T11"/>
                  </a:cxn>
                </a:cxnLst>
                <a:rect l="0" t="0" r="r" b="b"/>
                <a:pathLst>
                  <a:path w="5539" h="5316">
                    <a:moveTo>
                      <a:pt x="0" y="0"/>
                    </a:moveTo>
                    <a:lnTo>
                      <a:pt x="0" y="0"/>
                    </a:lnTo>
                    <a:lnTo>
                      <a:pt x="5539" y="0"/>
                    </a:lnTo>
                    <a:lnTo>
                      <a:pt x="5539" y="5316"/>
                    </a:lnTo>
                    <a:lnTo>
                      <a:pt x="0" y="5316"/>
                    </a:lnTo>
                    <a:lnTo>
                      <a:pt x="0" y="0"/>
                    </a:lnTo>
                    <a:close/>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71" name="Freeform 7">
                <a:extLst>
                  <a:ext uri="{FF2B5EF4-FFF2-40B4-BE49-F238E27FC236}">
                    <a16:creationId xmlns:a16="http://schemas.microsoft.com/office/drawing/2014/main" id="{D00DCBDE-203D-4C15-9CA3-89EC998DD4E6}"/>
                  </a:ext>
                </a:extLst>
              </p:cNvPr>
              <p:cNvSpPr>
                <a:spLocks/>
              </p:cNvSpPr>
              <p:nvPr/>
            </p:nvSpPr>
            <p:spPr bwMode="auto">
              <a:xfrm>
                <a:off x="1607" y="2857"/>
                <a:ext cx="189" cy="147"/>
              </a:xfrm>
              <a:custGeom>
                <a:avLst/>
                <a:gdLst>
                  <a:gd name="T0" fmla="*/ 327 w 357"/>
                  <a:gd name="T1" fmla="*/ 111 h 276"/>
                  <a:gd name="T2" fmla="*/ 327 w 357"/>
                  <a:gd name="T3" fmla="*/ 111 h 276"/>
                  <a:gd name="T4" fmla="*/ 314 w 357"/>
                  <a:gd name="T5" fmla="*/ 114 h 276"/>
                  <a:gd name="T6" fmla="*/ 303 w 357"/>
                  <a:gd name="T7" fmla="*/ 111 h 276"/>
                  <a:gd name="T8" fmla="*/ 292 w 357"/>
                  <a:gd name="T9" fmla="*/ 106 h 276"/>
                  <a:gd name="T10" fmla="*/ 281 w 357"/>
                  <a:gd name="T11" fmla="*/ 99 h 276"/>
                  <a:gd name="T12" fmla="*/ 273 w 357"/>
                  <a:gd name="T13" fmla="*/ 99 h 276"/>
                  <a:gd name="T14" fmla="*/ 264 w 357"/>
                  <a:gd name="T15" fmla="*/ 108 h 276"/>
                  <a:gd name="T16" fmla="*/ 257 w 357"/>
                  <a:gd name="T17" fmla="*/ 111 h 276"/>
                  <a:gd name="T18" fmla="*/ 248 w 357"/>
                  <a:gd name="T19" fmla="*/ 118 h 276"/>
                  <a:gd name="T20" fmla="*/ 238 w 357"/>
                  <a:gd name="T21" fmla="*/ 127 h 276"/>
                  <a:gd name="T22" fmla="*/ 232 w 357"/>
                  <a:gd name="T23" fmla="*/ 131 h 276"/>
                  <a:gd name="T24" fmla="*/ 220 w 357"/>
                  <a:gd name="T25" fmla="*/ 136 h 276"/>
                  <a:gd name="T26" fmla="*/ 208 w 357"/>
                  <a:gd name="T27" fmla="*/ 138 h 276"/>
                  <a:gd name="T28" fmla="*/ 197 w 357"/>
                  <a:gd name="T29" fmla="*/ 145 h 276"/>
                  <a:gd name="T30" fmla="*/ 187 w 357"/>
                  <a:gd name="T31" fmla="*/ 153 h 276"/>
                  <a:gd name="T32" fmla="*/ 171 w 357"/>
                  <a:gd name="T33" fmla="*/ 159 h 276"/>
                  <a:gd name="T34" fmla="*/ 164 w 357"/>
                  <a:gd name="T35" fmla="*/ 165 h 276"/>
                  <a:gd name="T36" fmla="*/ 157 w 357"/>
                  <a:gd name="T37" fmla="*/ 171 h 276"/>
                  <a:gd name="T38" fmla="*/ 152 w 357"/>
                  <a:gd name="T39" fmla="*/ 186 h 276"/>
                  <a:gd name="T40" fmla="*/ 152 w 357"/>
                  <a:gd name="T41" fmla="*/ 197 h 276"/>
                  <a:gd name="T42" fmla="*/ 152 w 357"/>
                  <a:gd name="T43" fmla="*/ 211 h 276"/>
                  <a:gd name="T44" fmla="*/ 155 w 357"/>
                  <a:gd name="T45" fmla="*/ 222 h 276"/>
                  <a:gd name="T46" fmla="*/ 158 w 357"/>
                  <a:gd name="T47" fmla="*/ 234 h 276"/>
                  <a:gd name="T48" fmla="*/ 158 w 357"/>
                  <a:gd name="T49" fmla="*/ 241 h 276"/>
                  <a:gd name="T50" fmla="*/ 125 w 357"/>
                  <a:gd name="T51" fmla="*/ 276 h 276"/>
                  <a:gd name="T52" fmla="*/ 0 w 357"/>
                  <a:gd name="T53" fmla="*/ 214 h 276"/>
                  <a:gd name="T54" fmla="*/ 107 w 357"/>
                  <a:gd name="T55" fmla="*/ 12 h 276"/>
                  <a:gd name="T56" fmla="*/ 322 w 357"/>
                  <a:gd name="T57" fmla="*/ 0 h 276"/>
                  <a:gd name="T58" fmla="*/ 357 w 357"/>
                  <a:gd name="T59" fmla="*/ 57 h 276"/>
                  <a:gd name="T60" fmla="*/ 327 w 357"/>
                  <a:gd name="T61" fmla="*/ 111 h 276"/>
                  <a:gd name="T62" fmla="*/ 327 w 357"/>
                  <a:gd name="T63" fmla="*/ 111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7" h="276">
                    <a:moveTo>
                      <a:pt x="327" y="111"/>
                    </a:moveTo>
                    <a:lnTo>
                      <a:pt x="327" y="111"/>
                    </a:lnTo>
                    <a:lnTo>
                      <a:pt x="314" y="114"/>
                    </a:lnTo>
                    <a:lnTo>
                      <a:pt x="303" y="111"/>
                    </a:lnTo>
                    <a:lnTo>
                      <a:pt x="292" y="106"/>
                    </a:lnTo>
                    <a:lnTo>
                      <a:pt x="281" y="99"/>
                    </a:lnTo>
                    <a:lnTo>
                      <a:pt x="273" y="99"/>
                    </a:lnTo>
                    <a:lnTo>
                      <a:pt x="264" y="108"/>
                    </a:lnTo>
                    <a:lnTo>
                      <a:pt x="257" y="111"/>
                    </a:lnTo>
                    <a:lnTo>
                      <a:pt x="248" y="118"/>
                    </a:lnTo>
                    <a:lnTo>
                      <a:pt x="238" y="127"/>
                    </a:lnTo>
                    <a:lnTo>
                      <a:pt x="232" y="131"/>
                    </a:lnTo>
                    <a:lnTo>
                      <a:pt x="220" y="136"/>
                    </a:lnTo>
                    <a:lnTo>
                      <a:pt x="208" y="138"/>
                    </a:lnTo>
                    <a:lnTo>
                      <a:pt x="197" y="145"/>
                    </a:lnTo>
                    <a:lnTo>
                      <a:pt x="187" y="153"/>
                    </a:lnTo>
                    <a:lnTo>
                      <a:pt x="171" y="159"/>
                    </a:lnTo>
                    <a:lnTo>
                      <a:pt x="164" y="165"/>
                    </a:lnTo>
                    <a:lnTo>
                      <a:pt x="157" y="171"/>
                    </a:lnTo>
                    <a:lnTo>
                      <a:pt x="152" y="186"/>
                    </a:lnTo>
                    <a:lnTo>
                      <a:pt x="152" y="197"/>
                    </a:lnTo>
                    <a:lnTo>
                      <a:pt x="152" y="211"/>
                    </a:lnTo>
                    <a:lnTo>
                      <a:pt x="155" y="222"/>
                    </a:lnTo>
                    <a:lnTo>
                      <a:pt x="158" y="234"/>
                    </a:lnTo>
                    <a:lnTo>
                      <a:pt x="158" y="241"/>
                    </a:lnTo>
                    <a:lnTo>
                      <a:pt x="125" y="276"/>
                    </a:lnTo>
                    <a:lnTo>
                      <a:pt x="0" y="214"/>
                    </a:lnTo>
                    <a:lnTo>
                      <a:pt x="107" y="12"/>
                    </a:lnTo>
                    <a:lnTo>
                      <a:pt x="322" y="0"/>
                    </a:lnTo>
                    <a:lnTo>
                      <a:pt x="357" y="57"/>
                    </a:lnTo>
                    <a:lnTo>
                      <a:pt x="327" y="111"/>
                    </a:lnTo>
                    <a:lnTo>
                      <a:pt x="327" y="111"/>
                    </a:lnTo>
                    <a:close/>
                  </a:path>
                </a:pathLst>
              </a:custGeom>
              <a:solidFill>
                <a:srgbClr val="D8E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2" name="Freeform 8">
                <a:extLst>
                  <a:ext uri="{FF2B5EF4-FFF2-40B4-BE49-F238E27FC236}">
                    <a16:creationId xmlns:a16="http://schemas.microsoft.com/office/drawing/2014/main" id="{EF333AD8-55AF-444B-AA59-9866DF8CFFE1}"/>
                  </a:ext>
                </a:extLst>
              </p:cNvPr>
              <p:cNvSpPr>
                <a:spLocks/>
              </p:cNvSpPr>
              <p:nvPr/>
            </p:nvSpPr>
            <p:spPr bwMode="auto">
              <a:xfrm>
                <a:off x="1607" y="2857"/>
                <a:ext cx="189" cy="147"/>
              </a:xfrm>
              <a:custGeom>
                <a:avLst/>
                <a:gdLst>
                  <a:gd name="T0" fmla="*/ 327 w 357"/>
                  <a:gd name="T1" fmla="*/ 111 h 276"/>
                  <a:gd name="T2" fmla="*/ 327 w 357"/>
                  <a:gd name="T3" fmla="*/ 111 h 276"/>
                  <a:gd name="T4" fmla="*/ 314 w 357"/>
                  <a:gd name="T5" fmla="*/ 114 h 276"/>
                  <a:gd name="T6" fmla="*/ 303 w 357"/>
                  <a:gd name="T7" fmla="*/ 111 h 276"/>
                  <a:gd name="T8" fmla="*/ 292 w 357"/>
                  <a:gd name="T9" fmla="*/ 106 h 276"/>
                  <a:gd name="T10" fmla="*/ 281 w 357"/>
                  <a:gd name="T11" fmla="*/ 99 h 276"/>
                  <a:gd name="T12" fmla="*/ 273 w 357"/>
                  <a:gd name="T13" fmla="*/ 99 h 276"/>
                  <a:gd name="T14" fmla="*/ 264 w 357"/>
                  <a:gd name="T15" fmla="*/ 108 h 276"/>
                  <a:gd name="T16" fmla="*/ 257 w 357"/>
                  <a:gd name="T17" fmla="*/ 111 h 276"/>
                  <a:gd name="T18" fmla="*/ 248 w 357"/>
                  <a:gd name="T19" fmla="*/ 118 h 276"/>
                  <a:gd name="T20" fmla="*/ 238 w 357"/>
                  <a:gd name="T21" fmla="*/ 127 h 276"/>
                  <a:gd name="T22" fmla="*/ 232 w 357"/>
                  <a:gd name="T23" fmla="*/ 131 h 276"/>
                  <a:gd name="T24" fmla="*/ 220 w 357"/>
                  <a:gd name="T25" fmla="*/ 136 h 276"/>
                  <a:gd name="T26" fmla="*/ 208 w 357"/>
                  <a:gd name="T27" fmla="*/ 138 h 276"/>
                  <a:gd name="T28" fmla="*/ 197 w 357"/>
                  <a:gd name="T29" fmla="*/ 145 h 276"/>
                  <a:gd name="T30" fmla="*/ 187 w 357"/>
                  <a:gd name="T31" fmla="*/ 153 h 276"/>
                  <a:gd name="T32" fmla="*/ 171 w 357"/>
                  <a:gd name="T33" fmla="*/ 159 h 276"/>
                  <a:gd name="T34" fmla="*/ 164 w 357"/>
                  <a:gd name="T35" fmla="*/ 165 h 276"/>
                  <a:gd name="T36" fmla="*/ 157 w 357"/>
                  <a:gd name="T37" fmla="*/ 171 h 276"/>
                  <a:gd name="T38" fmla="*/ 152 w 357"/>
                  <a:gd name="T39" fmla="*/ 186 h 276"/>
                  <a:gd name="T40" fmla="*/ 152 w 357"/>
                  <a:gd name="T41" fmla="*/ 197 h 276"/>
                  <a:gd name="T42" fmla="*/ 152 w 357"/>
                  <a:gd name="T43" fmla="*/ 211 h 276"/>
                  <a:gd name="T44" fmla="*/ 155 w 357"/>
                  <a:gd name="T45" fmla="*/ 222 h 276"/>
                  <a:gd name="T46" fmla="*/ 158 w 357"/>
                  <a:gd name="T47" fmla="*/ 234 h 276"/>
                  <a:gd name="T48" fmla="*/ 158 w 357"/>
                  <a:gd name="T49" fmla="*/ 241 h 276"/>
                  <a:gd name="T50" fmla="*/ 125 w 357"/>
                  <a:gd name="T51" fmla="*/ 276 h 276"/>
                  <a:gd name="T52" fmla="*/ 0 w 357"/>
                  <a:gd name="T53" fmla="*/ 214 h 276"/>
                  <a:gd name="T54" fmla="*/ 107 w 357"/>
                  <a:gd name="T55" fmla="*/ 12 h 276"/>
                  <a:gd name="T56" fmla="*/ 322 w 357"/>
                  <a:gd name="T57" fmla="*/ 0 h 276"/>
                  <a:gd name="T58" fmla="*/ 357 w 357"/>
                  <a:gd name="T59" fmla="*/ 57 h 276"/>
                  <a:gd name="T60" fmla="*/ 327 w 357"/>
                  <a:gd name="T61" fmla="*/ 111 h 276"/>
                  <a:gd name="T62" fmla="*/ 327 w 357"/>
                  <a:gd name="T63" fmla="*/ 111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7" h="276">
                    <a:moveTo>
                      <a:pt x="327" y="111"/>
                    </a:moveTo>
                    <a:lnTo>
                      <a:pt x="327" y="111"/>
                    </a:lnTo>
                    <a:lnTo>
                      <a:pt x="314" y="114"/>
                    </a:lnTo>
                    <a:lnTo>
                      <a:pt x="303" y="111"/>
                    </a:lnTo>
                    <a:lnTo>
                      <a:pt x="292" y="106"/>
                    </a:lnTo>
                    <a:lnTo>
                      <a:pt x="281" y="99"/>
                    </a:lnTo>
                    <a:lnTo>
                      <a:pt x="273" y="99"/>
                    </a:lnTo>
                    <a:lnTo>
                      <a:pt x="264" y="108"/>
                    </a:lnTo>
                    <a:lnTo>
                      <a:pt x="257" y="111"/>
                    </a:lnTo>
                    <a:lnTo>
                      <a:pt x="248" y="118"/>
                    </a:lnTo>
                    <a:lnTo>
                      <a:pt x="238" y="127"/>
                    </a:lnTo>
                    <a:lnTo>
                      <a:pt x="232" y="131"/>
                    </a:lnTo>
                    <a:lnTo>
                      <a:pt x="220" y="136"/>
                    </a:lnTo>
                    <a:lnTo>
                      <a:pt x="208" y="138"/>
                    </a:lnTo>
                    <a:lnTo>
                      <a:pt x="197" y="145"/>
                    </a:lnTo>
                    <a:lnTo>
                      <a:pt x="187" y="153"/>
                    </a:lnTo>
                    <a:lnTo>
                      <a:pt x="171" y="159"/>
                    </a:lnTo>
                    <a:lnTo>
                      <a:pt x="164" y="165"/>
                    </a:lnTo>
                    <a:lnTo>
                      <a:pt x="157" y="171"/>
                    </a:lnTo>
                    <a:lnTo>
                      <a:pt x="152" y="186"/>
                    </a:lnTo>
                    <a:lnTo>
                      <a:pt x="152" y="197"/>
                    </a:lnTo>
                    <a:lnTo>
                      <a:pt x="152" y="211"/>
                    </a:lnTo>
                    <a:lnTo>
                      <a:pt x="155" y="222"/>
                    </a:lnTo>
                    <a:lnTo>
                      <a:pt x="158" y="234"/>
                    </a:lnTo>
                    <a:lnTo>
                      <a:pt x="158" y="241"/>
                    </a:lnTo>
                    <a:lnTo>
                      <a:pt x="125" y="276"/>
                    </a:lnTo>
                    <a:lnTo>
                      <a:pt x="0" y="214"/>
                    </a:lnTo>
                    <a:lnTo>
                      <a:pt x="107" y="12"/>
                    </a:lnTo>
                    <a:lnTo>
                      <a:pt x="322" y="0"/>
                    </a:lnTo>
                    <a:lnTo>
                      <a:pt x="357" y="57"/>
                    </a:lnTo>
                    <a:lnTo>
                      <a:pt x="327" y="111"/>
                    </a:lnTo>
                    <a:lnTo>
                      <a:pt x="327" y="11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73" name="Freeform 9">
                <a:extLst>
                  <a:ext uri="{FF2B5EF4-FFF2-40B4-BE49-F238E27FC236}">
                    <a16:creationId xmlns:a16="http://schemas.microsoft.com/office/drawing/2014/main" id="{F6C82F5F-0775-4A11-BFAF-F6253A29D237}"/>
                  </a:ext>
                </a:extLst>
              </p:cNvPr>
              <p:cNvSpPr>
                <a:spLocks/>
              </p:cNvSpPr>
              <p:nvPr/>
            </p:nvSpPr>
            <p:spPr bwMode="auto">
              <a:xfrm>
                <a:off x="1859" y="2745"/>
                <a:ext cx="531" cy="295"/>
              </a:xfrm>
              <a:custGeom>
                <a:avLst/>
                <a:gdLst>
                  <a:gd name="T0" fmla="*/ 43 w 1000"/>
                  <a:gd name="T1" fmla="*/ 262 h 554"/>
                  <a:gd name="T2" fmla="*/ 68 w 1000"/>
                  <a:gd name="T3" fmla="*/ 306 h 554"/>
                  <a:gd name="T4" fmla="*/ 82 w 1000"/>
                  <a:gd name="T5" fmla="*/ 334 h 554"/>
                  <a:gd name="T6" fmla="*/ 119 w 1000"/>
                  <a:gd name="T7" fmla="*/ 359 h 554"/>
                  <a:gd name="T8" fmla="*/ 159 w 1000"/>
                  <a:gd name="T9" fmla="*/ 396 h 554"/>
                  <a:gd name="T10" fmla="*/ 184 w 1000"/>
                  <a:gd name="T11" fmla="*/ 430 h 554"/>
                  <a:gd name="T12" fmla="*/ 208 w 1000"/>
                  <a:gd name="T13" fmla="*/ 422 h 554"/>
                  <a:gd name="T14" fmla="*/ 245 w 1000"/>
                  <a:gd name="T15" fmla="*/ 403 h 554"/>
                  <a:gd name="T16" fmla="*/ 284 w 1000"/>
                  <a:gd name="T17" fmla="*/ 422 h 554"/>
                  <a:gd name="T18" fmla="*/ 338 w 1000"/>
                  <a:gd name="T19" fmla="*/ 422 h 554"/>
                  <a:gd name="T20" fmla="*/ 381 w 1000"/>
                  <a:gd name="T21" fmla="*/ 422 h 554"/>
                  <a:gd name="T22" fmla="*/ 433 w 1000"/>
                  <a:gd name="T23" fmla="*/ 422 h 554"/>
                  <a:gd name="T24" fmla="*/ 506 w 1000"/>
                  <a:gd name="T25" fmla="*/ 404 h 554"/>
                  <a:gd name="T26" fmla="*/ 543 w 1000"/>
                  <a:gd name="T27" fmla="*/ 397 h 554"/>
                  <a:gd name="T28" fmla="*/ 570 w 1000"/>
                  <a:gd name="T29" fmla="*/ 382 h 554"/>
                  <a:gd name="T30" fmla="*/ 618 w 1000"/>
                  <a:gd name="T31" fmla="*/ 389 h 554"/>
                  <a:gd name="T32" fmla="*/ 653 w 1000"/>
                  <a:gd name="T33" fmla="*/ 393 h 554"/>
                  <a:gd name="T34" fmla="*/ 700 w 1000"/>
                  <a:gd name="T35" fmla="*/ 412 h 554"/>
                  <a:gd name="T36" fmla="*/ 736 w 1000"/>
                  <a:gd name="T37" fmla="*/ 425 h 554"/>
                  <a:gd name="T38" fmla="*/ 762 w 1000"/>
                  <a:gd name="T39" fmla="*/ 452 h 554"/>
                  <a:gd name="T40" fmla="*/ 805 w 1000"/>
                  <a:gd name="T41" fmla="*/ 465 h 554"/>
                  <a:gd name="T42" fmla="*/ 820 w 1000"/>
                  <a:gd name="T43" fmla="*/ 500 h 554"/>
                  <a:gd name="T44" fmla="*/ 839 w 1000"/>
                  <a:gd name="T45" fmla="*/ 535 h 554"/>
                  <a:gd name="T46" fmla="*/ 894 w 1000"/>
                  <a:gd name="T47" fmla="*/ 554 h 554"/>
                  <a:gd name="T48" fmla="*/ 946 w 1000"/>
                  <a:gd name="T49" fmla="*/ 539 h 554"/>
                  <a:gd name="T50" fmla="*/ 1000 w 1000"/>
                  <a:gd name="T51" fmla="*/ 492 h 554"/>
                  <a:gd name="T52" fmla="*/ 978 w 1000"/>
                  <a:gd name="T53" fmla="*/ 433 h 554"/>
                  <a:gd name="T54" fmla="*/ 941 w 1000"/>
                  <a:gd name="T55" fmla="*/ 438 h 554"/>
                  <a:gd name="T56" fmla="*/ 894 w 1000"/>
                  <a:gd name="T57" fmla="*/ 417 h 554"/>
                  <a:gd name="T58" fmla="*/ 850 w 1000"/>
                  <a:gd name="T59" fmla="*/ 393 h 554"/>
                  <a:gd name="T60" fmla="*/ 825 w 1000"/>
                  <a:gd name="T61" fmla="*/ 356 h 554"/>
                  <a:gd name="T62" fmla="*/ 829 w 1000"/>
                  <a:gd name="T63" fmla="*/ 320 h 554"/>
                  <a:gd name="T64" fmla="*/ 824 w 1000"/>
                  <a:gd name="T65" fmla="*/ 292 h 554"/>
                  <a:gd name="T66" fmla="*/ 791 w 1000"/>
                  <a:gd name="T67" fmla="*/ 274 h 554"/>
                  <a:gd name="T68" fmla="*/ 779 w 1000"/>
                  <a:gd name="T69" fmla="*/ 241 h 554"/>
                  <a:gd name="T70" fmla="*/ 757 w 1000"/>
                  <a:gd name="T71" fmla="*/ 222 h 554"/>
                  <a:gd name="T72" fmla="*/ 728 w 1000"/>
                  <a:gd name="T73" fmla="*/ 232 h 554"/>
                  <a:gd name="T74" fmla="*/ 688 w 1000"/>
                  <a:gd name="T75" fmla="*/ 243 h 554"/>
                  <a:gd name="T76" fmla="*/ 629 w 1000"/>
                  <a:gd name="T77" fmla="*/ 243 h 554"/>
                  <a:gd name="T78" fmla="*/ 572 w 1000"/>
                  <a:gd name="T79" fmla="*/ 234 h 554"/>
                  <a:gd name="T80" fmla="*/ 515 w 1000"/>
                  <a:gd name="T81" fmla="*/ 231 h 554"/>
                  <a:gd name="T82" fmla="*/ 444 w 1000"/>
                  <a:gd name="T83" fmla="*/ 206 h 554"/>
                  <a:gd name="T84" fmla="*/ 384 w 1000"/>
                  <a:gd name="T85" fmla="*/ 189 h 554"/>
                  <a:gd name="T86" fmla="*/ 338 w 1000"/>
                  <a:gd name="T87" fmla="*/ 164 h 554"/>
                  <a:gd name="T88" fmla="*/ 305 w 1000"/>
                  <a:gd name="T89" fmla="*/ 150 h 554"/>
                  <a:gd name="T90" fmla="*/ 264 w 1000"/>
                  <a:gd name="T91" fmla="*/ 134 h 554"/>
                  <a:gd name="T92" fmla="*/ 236 w 1000"/>
                  <a:gd name="T93" fmla="*/ 98 h 554"/>
                  <a:gd name="T94" fmla="*/ 223 w 1000"/>
                  <a:gd name="T95" fmla="*/ 67 h 554"/>
                  <a:gd name="T96" fmla="*/ 157 w 1000"/>
                  <a:gd name="T97" fmla="*/ 0 h 554"/>
                  <a:gd name="T98" fmla="*/ 31 w 1000"/>
                  <a:gd name="T99" fmla="*/ 251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00" h="554">
                    <a:moveTo>
                      <a:pt x="31" y="251"/>
                    </a:moveTo>
                    <a:lnTo>
                      <a:pt x="31" y="251"/>
                    </a:lnTo>
                    <a:lnTo>
                      <a:pt x="43" y="262"/>
                    </a:lnTo>
                    <a:lnTo>
                      <a:pt x="55" y="274"/>
                    </a:lnTo>
                    <a:lnTo>
                      <a:pt x="64" y="292"/>
                    </a:lnTo>
                    <a:lnTo>
                      <a:pt x="68" y="306"/>
                    </a:lnTo>
                    <a:lnTo>
                      <a:pt x="68" y="321"/>
                    </a:lnTo>
                    <a:lnTo>
                      <a:pt x="71" y="329"/>
                    </a:lnTo>
                    <a:lnTo>
                      <a:pt x="82" y="334"/>
                    </a:lnTo>
                    <a:lnTo>
                      <a:pt x="93" y="345"/>
                    </a:lnTo>
                    <a:lnTo>
                      <a:pt x="111" y="349"/>
                    </a:lnTo>
                    <a:lnTo>
                      <a:pt x="119" y="359"/>
                    </a:lnTo>
                    <a:lnTo>
                      <a:pt x="133" y="373"/>
                    </a:lnTo>
                    <a:lnTo>
                      <a:pt x="144" y="386"/>
                    </a:lnTo>
                    <a:lnTo>
                      <a:pt x="159" y="396"/>
                    </a:lnTo>
                    <a:lnTo>
                      <a:pt x="170" y="412"/>
                    </a:lnTo>
                    <a:lnTo>
                      <a:pt x="177" y="422"/>
                    </a:lnTo>
                    <a:lnTo>
                      <a:pt x="184" y="430"/>
                    </a:lnTo>
                    <a:lnTo>
                      <a:pt x="184" y="438"/>
                    </a:lnTo>
                    <a:lnTo>
                      <a:pt x="194" y="433"/>
                    </a:lnTo>
                    <a:lnTo>
                      <a:pt x="208" y="422"/>
                    </a:lnTo>
                    <a:lnTo>
                      <a:pt x="221" y="412"/>
                    </a:lnTo>
                    <a:lnTo>
                      <a:pt x="236" y="405"/>
                    </a:lnTo>
                    <a:lnTo>
                      <a:pt x="245" y="403"/>
                    </a:lnTo>
                    <a:lnTo>
                      <a:pt x="254" y="412"/>
                    </a:lnTo>
                    <a:lnTo>
                      <a:pt x="272" y="412"/>
                    </a:lnTo>
                    <a:lnTo>
                      <a:pt x="284" y="422"/>
                    </a:lnTo>
                    <a:lnTo>
                      <a:pt x="302" y="418"/>
                    </a:lnTo>
                    <a:lnTo>
                      <a:pt x="320" y="412"/>
                    </a:lnTo>
                    <a:lnTo>
                      <a:pt x="338" y="422"/>
                    </a:lnTo>
                    <a:lnTo>
                      <a:pt x="349" y="425"/>
                    </a:lnTo>
                    <a:lnTo>
                      <a:pt x="367" y="422"/>
                    </a:lnTo>
                    <a:lnTo>
                      <a:pt x="381" y="422"/>
                    </a:lnTo>
                    <a:lnTo>
                      <a:pt x="402" y="425"/>
                    </a:lnTo>
                    <a:lnTo>
                      <a:pt x="419" y="425"/>
                    </a:lnTo>
                    <a:lnTo>
                      <a:pt x="433" y="422"/>
                    </a:lnTo>
                    <a:lnTo>
                      <a:pt x="459" y="412"/>
                    </a:lnTo>
                    <a:lnTo>
                      <a:pt x="483" y="408"/>
                    </a:lnTo>
                    <a:lnTo>
                      <a:pt x="506" y="404"/>
                    </a:lnTo>
                    <a:lnTo>
                      <a:pt x="515" y="397"/>
                    </a:lnTo>
                    <a:lnTo>
                      <a:pt x="532" y="397"/>
                    </a:lnTo>
                    <a:lnTo>
                      <a:pt x="543" y="397"/>
                    </a:lnTo>
                    <a:lnTo>
                      <a:pt x="562" y="397"/>
                    </a:lnTo>
                    <a:lnTo>
                      <a:pt x="570" y="393"/>
                    </a:lnTo>
                    <a:lnTo>
                      <a:pt x="570" y="382"/>
                    </a:lnTo>
                    <a:lnTo>
                      <a:pt x="580" y="382"/>
                    </a:lnTo>
                    <a:lnTo>
                      <a:pt x="597" y="382"/>
                    </a:lnTo>
                    <a:lnTo>
                      <a:pt x="618" y="389"/>
                    </a:lnTo>
                    <a:lnTo>
                      <a:pt x="629" y="393"/>
                    </a:lnTo>
                    <a:lnTo>
                      <a:pt x="641" y="393"/>
                    </a:lnTo>
                    <a:lnTo>
                      <a:pt x="653" y="393"/>
                    </a:lnTo>
                    <a:lnTo>
                      <a:pt x="677" y="397"/>
                    </a:lnTo>
                    <a:lnTo>
                      <a:pt x="687" y="404"/>
                    </a:lnTo>
                    <a:lnTo>
                      <a:pt x="700" y="412"/>
                    </a:lnTo>
                    <a:lnTo>
                      <a:pt x="715" y="412"/>
                    </a:lnTo>
                    <a:lnTo>
                      <a:pt x="728" y="422"/>
                    </a:lnTo>
                    <a:lnTo>
                      <a:pt x="736" y="425"/>
                    </a:lnTo>
                    <a:lnTo>
                      <a:pt x="748" y="433"/>
                    </a:lnTo>
                    <a:lnTo>
                      <a:pt x="757" y="445"/>
                    </a:lnTo>
                    <a:lnTo>
                      <a:pt x="762" y="452"/>
                    </a:lnTo>
                    <a:lnTo>
                      <a:pt x="776" y="456"/>
                    </a:lnTo>
                    <a:lnTo>
                      <a:pt x="791" y="458"/>
                    </a:lnTo>
                    <a:lnTo>
                      <a:pt x="805" y="465"/>
                    </a:lnTo>
                    <a:lnTo>
                      <a:pt x="814" y="477"/>
                    </a:lnTo>
                    <a:lnTo>
                      <a:pt x="820" y="487"/>
                    </a:lnTo>
                    <a:lnTo>
                      <a:pt x="820" y="500"/>
                    </a:lnTo>
                    <a:lnTo>
                      <a:pt x="820" y="515"/>
                    </a:lnTo>
                    <a:lnTo>
                      <a:pt x="825" y="528"/>
                    </a:lnTo>
                    <a:lnTo>
                      <a:pt x="839" y="535"/>
                    </a:lnTo>
                    <a:lnTo>
                      <a:pt x="855" y="546"/>
                    </a:lnTo>
                    <a:lnTo>
                      <a:pt x="874" y="554"/>
                    </a:lnTo>
                    <a:lnTo>
                      <a:pt x="894" y="554"/>
                    </a:lnTo>
                    <a:lnTo>
                      <a:pt x="912" y="546"/>
                    </a:lnTo>
                    <a:lnTo>
                      <a:pt x="927" y="544"/>
                    </a:lnTo>
                    <a:lnTo>
                      <a:pt x="946" y="539"/>
                    </a:lnTo>
                    <a:lnTo>
                      <a:pt x="957" y="535"/>
                    </a:lnTo>
                    <a:lnTo>
                      <a:pt x="964" y="529"/>
                    </a:lnTo>
                    <a:lnTo>
                      <a:pt x="1000" y="492"/>
                    </a:lnTo>
                    <a:lnTo>
                      <a:pt x="996" y="439"/>
                    </a:lnTo>
                    <a:lnTo>
                      <a:pt x="988" y="433"/>
                    </a:lnTo>
                    <a:lnTo>
                      <a:pt x="978" y="433"/>
                    </a:lnTo>
                    <a:lnTo>
                      <a:pt x="968" y="438"/>
                    </a:lnTo>
                    <a:lnTo>
                      <a:pt x="959" y="438"/>
                    </a:lnTo>
                    <a:lnTo>
                      <a:pt x="941" y="438"/>
                    </a:lnTo>
                    <a:lnTo>
                      <a:pt x="927" y="430"/>
                    </a:lnTo>
                    <a:lnTo>
                      <a:pt x="913" y="422"/>
                    </a:lnTo>
                    <a:lnTo>
                      <a:pt x="894" y="417"/>
                    </a:lnTo>
                    <a:lnTo>
                      <a:pt x="878" y="408"/>
                    </a:lnTo>
                    <a:lnTo>
                      <a:pt x="861" y="397"/>
                    </a:lnTo>
                    <a:lnTo>
                      <a:pt x="850" y="393"/>
                    </a:lnTo>
                    <a:lnTo>
                      <a:pt x="839" y="379"/>
                    </a:lnTo>
                    <a:lnTo>
                      <a:pt x="827" y="364"/>
                    </a:lnTo>
                    <a:lnTo>
                      <a:pt x="825" y="356"/>
                    </a:lnTo>
                    <a:lnTo>
                      <a:pt x="820" y="345"/>
                    </a:lnTo>
                    <a:lnTo>
                      <a:pt x="826" y="329"/>
                    </a:lnTo>
                    <a:lnTo>
                      <a:pt x="829" y="320"/>
                    </a:lnTo>
                    <a:lnTo>
                      <a:pt x="833" y="310"/>
                    </a:lnTo>
                    <a:lnTo>
                      <a:pt x="830" y="292"/>
                    </a:lnTo>
                    <a:lnTo>
                      <a:pt x="824" y="292"/>
                    </a:lnTo>
                    <a:lnTo>
                      <a:pt x="814" y="283"/>
                    </a:lnTo>
                    <a:lnTo>
                      <a:pt x="801" y="283"/>
                    </a:lnTo>
                    <a:lnTo>
                      <a:pt x="791" y="274"/>
                    </a:lnTo>
                    <a:lnTo>
                      <a:pt x="783" y="265"/>
                    </a:lnTo>
                    <a:lnTo>
                      <a:pt x="775" y="251"/>
                    </a:lnTo>
                    <a:lnTo>
                      <a:pt x="779" y="241"/>
                    </a:lnTo>
                    <a:lnTo>
                      <a:pt x="775" y="229"/>
                    </a:lnTo>
                    <a:lnTo>
                      <a:pt x="769" y="222"/>
                    </a:lnTo>
                    <a:lnTo>
                      <a:pt x="757" y="222"/>
                    </a:lnTo>
                    <a:lnTo>
                      <a:pt x="748" y="226"/>
                    </a:lnTo>
                    <a:lnTo>
                      <a:pt x="739" y="228"/>
                    </a:lnTo>
                    <a:lnTo>
                      <a:pt x="728" y="232"/>
                    </a:lnTo>
                    <a:lnTo>
                      <a:pt x="715" y="236"/>
                    </a:lnTo>
                    <a:lnTo>
                      <a:pt x="701" y="241"/>
                    </a:lnTo>
                    <a:lnTo>
                      <a:pt x="688" y="243"/>
                    </a:lnTo>
                    <a:lnTo>
                      <a:pt x="668" y="243"/>
                    </a:lnTo>
                    <a:lnTo>
                      <a:pt x="648" y="243"/>
                    </a:lnTo>
                    <a:lnTo>
                      <a:pt x="629" y="243"/>
                    </a:lnTo>
                    <a:lnTo>
                      <a:pt x="609" y="243"/>
                    </a:lnTo>
                    <a:lnTo>
                      <a:pt x="594" y="238"/>
                    </a:lnTo>
                    <a:lnTo>
                      <a:pt x="572" y="234"/>
                    </a:lnTo>
                    <a:lnTo>
                      <a:pt x="554" y="236"/>
                    </a:lnTo>
                    <a:lnTo>
                      <a:pt x="538" y="237"/>
                    </a:lnTo>
                    <a:lnTo>
                      <a:pt x="515" y="231"/>
                    </a:lnTo>
                    <a:lnTo>
                      <a:pt x="491" y="222"/>
                    </a:lnTo>
                    <a:lnTo>
                      <a:pt x="465" y="211"/>
                    </a:lnTo>
                    <a:lnTo>
                      <a:pt x="444" y="206"/>
                    </a:lnTo>
                    <a:lnTo>
                      <a:pt x="423" y="199"/>
                    </a:lnTo>
                    <a:lnTo>
                      <a:pt x="403" y="192"/>
                    </a:lnTo>
                    <a:lnTo>
                      <a:pt x="384" y="189"/>
                    </a:lnTo>
                    <a:lnTo>
                      <a:pt x="367" y="186"/>
                    </a:lnTo>
                    <a:lnTo>
                      <a:pt x="347" y="176"/>
                    </a:lnTo>
                    <a:lnTo>
                      <a:pt x="338" y="164"/>
                    </a:lnTo>
                    <a:lnTo>
                      <a:pt x="329" y="157"/>
                    </a:lnTo>
                    <a:lnTo>
                      <a:pt x="316" y="153"/>
                    </a:lnTo>
                    <a:lnTo>
                      <a:pt x="305" y="150"/>
                    </a:lnTo>
                    <a:lnTo>
                      <a:pt x="286" y="146"/>
                    </a:lnTo>
                    <a:lnTo>
                      <a:pt x="272" y="140"/>
                    </a:lnTo>
                    <a:lnTo>
                      <a:pt x="264" y="134"/>
                    </a:lnTo>
                    <a:lnTo>
                      <a:pt x="249" y="120"/>
                    </a:lnTo>
                    <a:lnTo>
                      <a:pt x="241" y="107"/>
                    </a:lnTo>
                    <a:lnTo>
                      <a:pt x="236" y="98"/>
                    </a:lnTo>
                    <a:lnTo>
                      <a:pt x="224" y="92"/>
                    </a:lnTo>
                    <a:lnTo>
                      <a:pt x="221" y="84"/>
                    </a:lnTo>
                    <a:lnTo>
                      <a:pt x="223" y="67"/>
                    </a:lnTo>
                    <a:lnTo>
                      <a:pt x="231" y="52"/>
                    </a:lnTo>
                    <a:lnTo>
                      <a:pt x="236" y="39"/>
                    </a:lnTo>
                    <a:lnTo>
                      <a:pt x="157" y="0"/>
                    </a:lnTo>
                    <a:lnTo>
                      <a:pt x="0" y="205"/>
                    </a:lnTo>
                    <a:lnTo>
                      <a:pt x="31" y="251"/>
                    </a:lnTo>
                    <a:lnTo>
                      <a:pt x="31" y="251"/>
                    </a:lnTo>
                    <a:close/>
                  </a:path>
                </a:pathLst>
              </a:custGeom>
              <a:solidFill>
                <a:srgbClr val="D8E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4" name="Freeform 10">
                <a:extLst>
                  <a:ext uri="{FF2B5EF4-FFF2-40B4-BE49-F238E27FC236}">
                    <a16:creationId xmlns:a16="http://schemas.microsoft.com/office/drawing/2014/main" id="{75480C2C-32F2-46CE-861F-CD8255C8AC4F}"/>
                  </a:ext>
                </a:extLst>
              </p:cNvPr>
              <p:cNvSpPr>
                <a:spLocks/>
              </p:cNvSpPr>
              <p:nvPr/>
            </p:nvSpPr>
            <p:spPr bwMode="auto">
              <a:xfrm>
                <a:off x="1859" y="2745"/>
                <a:ext cx="531" cy="295"/>
              </a:xfrm>
              <a:custGeom>
                <a:avLst/>
                <a:gdLst>
                  <a:gd name="T0" fmla="*/ 43 w 1000"/>
                  <a:gd name="T1" fmla="*/ 262 h 554"/>
                  <a:gd name="T2" fmla="*/ 68 w 1000"/>
                  <a:gd name="T3" fmla="*/ 306 h 554"/>
                  <a:gd name="T4" fmla="*/ 82 w 1000"/>
                  <a:gd name="T5" fmla="*/ 334 h 554"/>
                  <a:gd name="T6" fmla="*/ 119 w 1000"/>
                  <a:gd name="T7" fmla="*/ 359 h 554"/>
                  <a:gd name="T8" fmla="*/ 159 w 1000"/>
                  <a:gd name="T9" fmla="*/ 396 h 554"/>
                  <a:gd name="T10" fmla="*/ 184 w 1000"/>
                  <a:gd name="T11" fmla="*/ 430 h 554"/>
                  <a:gd name="T12" fmla="*/ 208 w 1000"/>
                  <a:gd name="T13" fmla="*/ 422 h 554"/>
                  <a:gd name="T14" fmla="*/ 245 w 1000"/>
                  <a:gd name="T15" fmla="*/ 403 h 554"/>
                  <a:gd name="T16" fmla="*/ 284 w 1000"/>
                  <a:gd name="T17" fmla="*/ 422 h 554"/>
                  <a:gd name="T18" fmla="*/ 338 w 1000"/>
                  <a:gd name="T19" fmla="*/ 422 h 554"/>
                  <a:gd name="T20" fmla="*/ 381 w 1000"/>
                  <a:gd name="T21" fmla="*/ 422 h 554"/>
                  <a:gd name="T22" fmla="*/ 433 w 1000"/>
                  <a:gd name="T23" fmla="*/ 422 h 554"/>
                  <a:gd name="T24" fmla="*/ 506 w 1000"/>
                  <a:gd name="T25" fmla="*/ 404 h 554"/>
                  <a:gd name="T26" fmla="*/ 543 w 1000"/>
                  <a:gd name="T27" fmla="*/ 397 h 554"/>
                  <a:gd name="T28" fmla="*/ 570 w 1000"/>
                  <a:gd name="T29" fmla="*/ 382 h 554"/>
                  <a:gd name="T30" fmla="*/ 618 w 1000"/>
                  <a:gd name="T31" fmla="*/ 389 h 554"/>
                  <a:gd name="T32" fmla="*/ 653 w 1000"/>
                  <a:gd name="T33" fmla="*/ 393 h 554"/>
                  <a:gd name="T34" fmla="*/ 700 w 1000"/>
                  <a:gd name="T35" fmla="*/ 412 h 554"/>
                  <a:gd name="T36" fmla="*/ 736 w 1000"/>
                  <a:gd name="T37" fmla="*/ 425 h 554"/>
                  <a:gd name="T38" fmla="*/ 762 w 1000"/>
                  <a:gd name="T39" fmla="*/ 452 h 554"/>
                  <a:gd name="T40" fmla="*/ 805 w 1000"/>
                  <a:gd name="T41" fmla="*/ 465 h 554"/>
                  <a:gd name="T42" fmla="*/ 820 w 1000"/>
                  <a:gd name="T43" fmla="*/ 500 h 554"/>
                  <a:gd name="T44" fmla="*/ 839 w 1000"/>
                  <a:gd name="T45" fmla="*/ 535 h 554"/>
                  <a:gd name="T46" fmla="*/ 894 w 1000"/>
                  <a:gd name="T47" fmla="*/ 554 h 554"/>
                  <a:gd name="T48" fmla="*/ 946 w 1000"/>
                  <a:gd name="T49" fmla="*/ 539 h 554"/>
                  <a:gd name="T50" fmla="*/ 1000 w 1000"/>
                  <a:gd name="T51" fmla="*/ 492 h 554"/>
                  <a:gd name="T52" fmla="*/ 978 w 1000"/>
                  <a:gd name="T53" fmla="*/ 433 h 554"/>
                  <a:gd name="T54" fmla="*/ 941 w 1000"/>
                  <a:gd name="T55" fmla="*/ 438 h 554"/>
                  <a:gd name="T56" fmla="*/ 894 w 1000"/>
                  <a:gd name="T57" fmla="*/ 417 h 554"/>
                  <a:gd name="T58" fmla="*/ 850 w 1000"/>
                  <a:gd name="T59" fmla="*/ 393 h 554"/>
                  <a:gd name="T60" fmla="*/ 825 w 1000"/>
                  <a:gd name="T61" fmla="*/ 356 h 554"/>
                  <a:gd name="T62" fmla="*/ 829 w 1000"/>
                  <a:gd name="T63" fmla="*/ 320 h 554"/>
                  <a:gd name="T64" fmla="*/ 824 w 1000"/>
                  <a:gd name="T65" fmla="*/ 292 h 554"/>
                  <a:gd name="T66" fmla="*/ 791 w 1000"/>
                  <a:gd name="T67" fmla="*/ 274 h 554"/>
                  <a:gd name="T68" fmla="*/ 779 w 1000"/>
                  <a:gd name="T69" fmla="*/ 241 h 554"/>
                  <a:gd name="T70" fmla="*/ 757 w 1000"/>
                  <a:gd name="T71" fmla="*/ 222 h 554"/>
                  <a:gd name="T72" fmla="*/ 728 w 1000"/>
                  <a:gd name="T73" fmla="*/ 232 h 554"/>
                  <a:gd name="T74" fmla="*/ 688 w 1000"/>
                  <a:gd name="T75" fmla="*/ 243 h 554"/>
                  <a:gd name="T76" fmla="*/ 629 w 1000"/>
                  <a:gd name="T77" fmla="*/ 243 h 554"/>
                  <a:gd name="T78" fmla="*/ 572 w 1000"/>
                  <a:gd name="T79" fmla="*/ 234 h 554"/>
                  <a:gd name="T80" fmla="*/ 515 w 1000"/>
                  <a:gd name="T81" fmla="*/ 231 h 554"/>
                  <a:gd name="T82" fmla="*/ 444 w 1000"/>
                  <a:gd name="T83" fmla="*/ 206 h 554"/>
                  <a:gd name="T84" fmla="*/ 384 w 1000"/>
                  <a:gd name="T85" fmla="*/ 189 h 554"/>
                  <a:gd name="T86" fmla="*/ 338 w 1000"/>
                  <a:gd name="T87" fmla="*/ 164 h 554"/>
                  <a:gd name="T88" fmla="*/ 305 w 1000"/>
                  <a:gd name="T89" fmla="*/ 150 h 554"/>
                  <a:gd name="T90" fmla="*/ 264 w 1000"/>
                  <a:gd name="T91" fmla="*/ 134 h 554"/>
                  <a:gd name="T92" fmla="*/ 236 w 1000"/>
                  <a:gd name="T93" fmla="*/ 98 h 554"/>
                  <a:gd name="T94" fmla="*/ 223 w 1000"/>
                  <a:gd name="T95" fmla="*/ 67 h 554"/>
                  <a:gd name="T96" fmla="*/ 157 w 1000"/>
                  <a:gd name="T97" fmla="*/ 0 h 554"/>
                  <a:gd name="T98" fmla="*/ 31 w 1000"/>
                  <a:gd name="T99" fmla="*/ 251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00" h="554">
                    <a:moveTo>
                      <a:pt x="31" y="251"/>
                    </a:moveTo>
                    <a:lnTo>
                      <a:pt x="31" y="251"/>
                    </a:lnTo>
                    <a:lnTo>
                      <a:pt x="43" y="262"/>
                    </a:lnTo>
                    <a:lnTo>
                      <a:pt x="55" y="274"/>
                    </a:lnTo>
                    <a:lnTo>
                      <a:pt x="64" y="292"/>
                    </a:lnTo>
                    <a:lnTo>
                      <a:pt x="68" y="306"/>
                    </a:lnTo>
                    <a:lnTo>
                      <a:pt x="68" y="321"/>
                    </a:lnTo>
                    <a:lnTo>
                      <a:pt x="71" y="329"/>
                    </a:lnTo>
                    <a:lnTo>
                      <a:pt x="82" y="334"/>
                    </a:lnTo>
                    <a:lnTo>
                      <a:pt x="93" y="345"/>
                    </a:lnTo>
                    <a:lnTo>
                      <a:pt x="111" y="349"/>
                    </a:lnTo>
                    <a:lnTo>
                      <a:pt x="119" y="359"/>
                    </a:lnTo>
                    <a:lnTo>
                      <a:pt x="133" y="373"/>
                    </a:lnTo>
                    <a:lnTo>
                      <a:pt x="144" y="386"/>
                    </a:lnTo>
                    <a:lnTo>
                      <a:pt x="159" y="396"/>
                    </a:lnTo>
                    <a:lnTo>
                      <a:pt x="170" y="412"/>
                    </a:lnTo>
                    <a:lnTo>
                      <a:pt x="177" y="422"/>
                    </a:lnTo>
                    <a:lnTo>
                      <a:pt x="184" y="430"/>
                    </a:lnTo>
                    <a:lnTo>
                      <a:pt x="184" y="438"/>
                    </a:lnTo>
                    <a:lnTo>
                      <a:pt x="194" y="433"/>
                    </a:lnTo>
                    <a:lnTo>
                      <a:pt x="208" y="422"/>
                    </a:lnTo>
                    <a:lnTo>
                      <a:pt x="221" y="412"/>
                    </a:lnTo>
                    <a:lnTo>
                      <a:pt x="236" y="405"/>
                    </a:lnTo>
                    <a:lnTo>
                      <a:pt x="245" y="403"/>
                    </a:lnTo>
                    <a:lnTo>
                      <a:pt x="254" y="412"/>
                    </a:lnTo>
                    <a:lnTo>
                      <a:pt x="272" y="412"/>
                    </a:lnTo>
                    <a:lnTo>
                      <a:pt x="284" y="422"/>
                    </a:lnTo>
                    <a:lnTo>
                      <a:pt x="302" y="418"/>
                    </a:lnTo>
                    <a:lnTo>
                      <a:pt x="320" y="412"/>
                    </a:lnTo>
                    <a:lnTo>
                      <a:pt x="338" y="422"/>
                    </a:lnTo>
                    <a:lnTo>
                      <a:pt x="349" y="425"/>
                    </a:lnTo>
                    <a:lnTo>
                      <a:pt x="367" y="422"/>
                    </a:lnTo>
                    <a:lnTo>
                      <a:pt x="381" y="422"/>
                    </a:lnTo>
                    <a:lnTo>
                      <a:pt x="402" y="425"/>
                    </a:lnTo>
                    <a:lnTo>
                      <a:pt x="419" y="425"/>
                    </a:lnTo>
                    <a:lnTo>
                      <a:pt x="433" y="422"/>
                    </a:lnTo>
                    <a:lnTo>
                      <a:pt x="459" y="412"/>
                    </a:lnTo>
                    <a:lnTo>
                      <a:pt x="483" y="408"/>
                    </a:lnTo>
                    <a:lnTo>
                      <a:pt x="506" y="404"/>
                    </a:lnTo>
                    <a:lnTo>
                      <a:pt x="515" y="397"/>
                    </a:lnTo>
                    <a:lnTo>
                      <a:pt x="532" y="397"/>
                    </a:lnTo>
                    <a:lnTo>
                      <a:pt x="543" y="397"/>
                    </a:lnTo>
                    <a:lnTo>
                      <a:pt x="562" y="397"/>
                    </a:lnTo>
                    <a:lnTo>
                      <a:pt x="570" y="393"/>
                    </a:lnTo>
                    <a:lnTo>
                      <a:pt x="570" y="382"/>
                    </a:lnTo>
                    <a:lnTo>
                      <a:pt x="580" y="382"/>
                    </a:lnTo>
                    <a:lnTo>
                      <a:pt x="597" y="382"/>
                    </a:lnTo>
                    <a:lnTo>
                      <a:pt x="618" y="389"/>
                    </a:lnTo>
                    <a:lnTo>
                      <a:pt x="629" y="393"/>
                    </a:lnTo>
                    <a:lnTo>
                      <a:pt x="641" y="393"/>
                    </a:lnTo>
                    <a:lnTo>
                      <a:pt x="653" y="393"/>
                    </a:lnTo>
                    <a:lnTo>
                      <a:pt x="677" y="397"/>
                    </a:lnTo>
                    <a:lnTo>
                      <a:pt x="687" y="404"/>
                    </a:lnTo>
                    <a:lnTo>
                      <a:pt x="700" y="412"/>
                    </a:lnTo>
                    <a:lnTo>
                      <a:pt x="715" y="412"/>
                    </a:lnTo>
                    <a:lnTo>
                      <a:pt x="728" y="422"/>
                    </a:lnTo>
                    <a:lnTo>
                      <a:pt x="736" y="425"/>
                    </a:lnTo>
                    <a:lnTo>
                      <a:pt x="748" y="433"/>
                    </a:lnTo>
                    <a:lnTo>
                      <a:pt x="757" y="445"/>
                    </a:lnTo>
                    <a:lnTo>
                      <a:pt x="762" y="452"/>
                    </a:lnTo>
                    <a:lnTo>
                      <a:pt x="776" y="456"/>
                    </a:lnTo>
                    <a:lnTo>
                      <a:pt x="791" y="458"/>
                    </a:lnTo>
                    <a:lnTo>
                      <a:pt x="805" y="465"/>
                    </a:lnTo>
                    <a:lnTo>
                      <a:pt x="814" y="477"/>
                    </a:lnTo>
                    <a:lnTo>
                      <a:pt x="820" y="487"/>
                    </a:lnTo>
                    <a:lnTo>
                      <a:pt x="820" y="500"/>
                    </a:lnTo>
                    <a:lnTo>
                      <a:pt x="820" y="515"/>
                    </a:lnTo>
                    <a:lnTo>
                      <a:pt x="825" y="528"/>
                    </a:lnTo>
                    <a:lnTo>
                      <a:pt x="839" y="535"/>
                    </a:lnTo>
                    <a:lnTo>
                      <a:pt x="855" y="546"/>
                    </a:lnTo>
                    <a:lnTo>
                      <a:pt x="874" y="554"/>
                    </a:lnTo>
                    <a:lnTo>
                      <a:pt x="894" y="554"/>
                    </a:lnTo>
                    <a:lnTo>
                      <a:pt x="912" y="546"/>
                    </a:lnTo>
                    <a:lnTo>
                      <a:pt x="927" y="544"/>
                    </a:lnTo>
                    <a:lnTo>
                      <a:pt x="946" y="539"/>
                    </a:lnTo>
                    <a:lnTo>
                      <a:pt x="957" y="535"/>
                    </a:lnTo>
                    <a:lnTo>
                      <a:pt x="964" y="529"/>
                    </a:lnTo>
                    <a:lnTo>
                      <a:pt x="1000" y="492"/>
                    </a:lnTo>
                    <a:lnTo>
                      <a:pt x="996" y="439"/>
                    </a:lnTo>
                    <a:lnTo>
                      <a:pt x="988" y="433"/>
                    </a:lnTo>
                    <a:lnTo>
                      <a:pt x="978" y="433"/>
                    </a:lnTo>
                    <a:lnTo>
                      <a:pt x="968" y="438"/>
                    </a:lnTo>
                    <a:lnTo>
                      <a:pt x="959" y="438"/>
                    </a:lnTo>
                    <a:lnTo>
                      <a:pt x="941" y="438"/>
                    </a:lnTo>
                    <a:lnTo>
                      <a:pt x="927" y="430"/>
                    </a:lnTo>
                    <a:lnTo>
                      <a:pt x="913" y="422"/>
                    </a:lnTo>
                    <a:lnTo>
                      <a:pt x="894" y="417"/>
                    </a:lnTo>
                    <a:lnTo>
                      <a:pt x="878" y="408"/>
                    </a:lnTo>
                    <a:lnTo>
                      <a:pt x="861" y="397"/>
                    </a:lnTo>
                    <a:lnTo>
                      <a:pt x="850" y="393"/>
                    </a:lnTo>
                    <a:lnTo>
                      <a:pt x="839" y="379"/>
                    </a:lnTo>
                    <a:lnTo>
                      <a:pt x="827" y="364"/>
                    </a:lnTo>
                    <a:lnTo>
                      <a:pt x="825" y="356"/>
                    </a:lnTo>
                    <a:lnTo>
                      <a:pt x="820" y="345"/>
                    </a:lnTo>
                    <a:lnTo>
                      <a:pt x="826" y="329"/>
                    </a:lnTo>
                    <a:lnTo>
                      <a:pt x="829" y="320"/>
                    </a:lnTo>
                    <a:lnTo>
                      <a:pt x="833" y="310"/>
                    </a:lnTo>
                    <a:lnTo>
                      <a:pt x="830" y="292"/>
                    </a:lnTo>
                    <a:lnTo>
                      <a:pt x="824" y="292"/>
                    </a:lnTo>
                    <a:lnTo>
                      <a:pt x="814" y="283"/>
                    </a:lnTo>
                    <a:lnTo>
                      <a:pt x="801" y="283"/>
                    </a:lnTo>
                    <a:lnTo>
                      <a:pt x="791" y="274"/>
                    </a:lnTo>
                    <a:lnTo>
                      <a:pt x="783" y="265"/>
                    </a:lnTo>
                    <a:lnTo>
                      <a:pt x="775" y="251"/>
                    </a:lnTo>
                    <a:lnTo>
                      <a:pt x="779" y="241"/>
                    </a:lnTo>
                    <a:lnTo>
                      <a:pt x="775" y="229"/>
                    </a:lnTo>
                    <a:lnTo>
                      <a:pt x="769" y="222"/>
                    </a:lnTo>
                    <a:lnTo>
                      <a:pt x="757" y="222"/>
                    </a:lnTo>
                    <a:lnTo>
                      <a:pt x="748" y="226"/>
                    </a:lnTo>
                    <a:lnTo>
                      <a:pt x="739" y="228"/>
                    </a:lnTo>
                    <a:lnTo>
                      <a:pt x="728" y="232"/>
                    </a:lnTo>
                    <a:lnTo>
                      <a:pt x="715" y="236"/>
                    </a:lnTo>
                    <a:lnTo>
                      <a:pt x="701" y="241"/>
                    </a:lnTo>
                    <a:lnTo>
                      <a:pt x="688" y="243"/>
                    </a:lnTo>
                    <a:lnTo>
                      <a:pt x="668" y="243"/>
                    </a:lnTo>
                    <a:lnTo>
                      <a:pt x="648" y="243"/>
                    </a:lnTo>
                    <a:lnTo>
                      <a:pt x="629" y="243"/>
                    </a:lnTo>
                    <a:lnTo>
                      <a:pt x="609" y="243"/>
                    </a:lnTo>
                    <a:lnTo>
                      <a:pt x="594" y="238"/>
                    </a:lnTo>
                    <a:lnTo>
                      <a:pt x="572" y="234"/>
                    </a:lnTo>
                    <a:lnTo>
                      <a:pt x="554" y="236"/>
                    </a:lnTo>
                    <a:lnTo>
                      <a:pt x="538" y="237"/>
                    </a:lnTo>
                    <a:lnTo>
                      <a:pt x="515" y="231"/>
                    </a:lnTo>
                    <a:lnTo>
                      <a:pt x="491" y="222"/>
                    </a:lnTo>
                    <a:lnTo>
                      <a:pt x="465" y="211"/>
                    </a:lnTo>
                    <a:lnTo>
                      <a:pt x="444" y="206"/>
                    </a:lnTo>
                    <a:lnTo>
                      <a:pt x="423" y="199"/>
                    </a:lnTo>
                    <a:lnTo>
                      <a:pt x="403" y="192"/>
                    </a:lnTo>
                    <a:lnTo>
                      <a:pt x="384" y="189"/>
                    </a:lnTo>
                    <a:lnTo>
                      <a:pt x="367" y="186"/>
                    </a:lnTo>
                    <a:lnTo>
                      <a:pt x="347" y="176"/>
                    </a:lnTo>
                    <a:lnTo>
                      <a:pt x="338" y="164"/>
                    </a:lnTo>
                    <a:lnTo>
                      <a:pt x="329" y="157"/>
                    </a:lnTo>
                    <a:lnTo>
                      <a:pt x="316" y="153"/>
                    </a:lnTo>
                    <a:lnTo>
                      <a:pt x="305" y="150"/>
                    </a:lnTo>
                    <a:lnTo>
                      <a:pt x="286" y="146"/>
                    </a:lnTo>
                    <a:lnTo>
                      <a:pt x="272" y="140"/>
                    </a:lnTo>
                    <a:lnTo>
                      <a:pt x="264" y="134"/>
                    </a:lnTo>
                    <a:lnTo>
                      <a:pt x="249" y="120"/>
                    </a:lnTo>
                    <a:lnTo>
                      <a:pt x="241" y="107"/>
                    </a:lnTo>
                    <a:lnTo>
                      <a:pt x="236" y="98"/>
                    </a:lnTo>
                    <a:lnTo>
                      <a:pt x="224" y="92"/>
                    </a:lnTo>
                    <a:lnTo>
                      <a:pt x="221" y="84"/>
                    </a:lnTo>
                    <a:lnTo>
                      <a:pt x="223" y="67"/>
                    </a:lnTo>
                    <a:lnTo>
                      <a:pt x="231" y="52"/>
                    </a:lnTo>
                    <a:lnTo>
                      <a:pt x="236" y="39"/>
                    </a:lnTo>
                    <a:lnTo>
                      <a:pt x="157" y="0"/>
                    </a:lnTo>
                    <a:lnTo>
                      <a:pt x="0" y="205"/>
                    </a:lnTo>
                    <a:lnTo>
                      <a:pt x="31" y="251"/>
                    </a:lnTo>
                    <a:lnTo>
                      <a:pt x="31" y="25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75" name="Freeform 11">
                <a:extLst>
                  <a:ext uri="{FF2B5EF4-FFF2-40B4-BE49-F238E27FC236}">
                    <a16:creationId xmlns:a16="http://schemas.microsoft.com/office/drawing/2014/main" id="{E2C73670-A5F3-411A-8626-FC1E2E0AA17D}"/>
                  </a:ext>
                </a:extLst>
              </p:cNvPr>
              <p:cNvSpPr>
                <a:spLocks/>
              </p:cNvSpPr>
              <p:nvPr/>
            </p:nvSpPr>
            <p:spPr bwMode="auto">
              <a:xfrm>
                <a:off x="2953" y="2043"/>
                <a:ext cx="122" cy="133"/>
              </a:xfrm>
              <a:custGeom>
                <a:avLst/>
                <a:gdLst>
                  <a:gd name="T0" fmla="*/ 0 w 230"/>
                  <a:gd name="T1" fmla="*/ 148 h 251"/>
                  <a:gd name="T2" fmla="*/ 0 w 230"/>
                  <a:gd name="T3" fmla="*/ 148 h 251"/>
                  <a:gd name="T4" fmla="*/ 36 w 230"/>
                  <a:gd name="T5" fmla="*/ 168 h 251"/>
                  <a:gd name="T6" fmla="*/ 56 w 230"/>
                  <a:gd name="T7" fmla="*/ 187 h 251"/>
                  <a:gd name="T8" fmla="*/ 76 w 230"/>
                  <a:gd name="T9" fmla="*/ 205 h 251"/>
                  <a:gd name="T10" fmla="*/ 101 w 230"/>
                  <a:gd name="T11" fmla="*/ 227 h 251"/>
                  <a:gd name="T12" fmla="*/ 124 w 230"/>
                  <a:gd name="T13" fmla="*/ 251 h 251"/>
                  <a:gd name="T14" fmla="*/ 203 w 230"/>
                  <a:gd name="T15" fmla="*/ 221 h 251"/>
                  <a:gd name="T16" fmla="*/ 230 w 230"/>
                  <a:gd name="T17" fmla="*/ 55 h 251"/>
                  <a:gd name="T18" fmla="*/ 128 w 230"/>
                  <a:gd name="T19" fmla="*/ 0 h 251"/>
                  <a:gd name="T20" fmla="*/ 28 w 230"/>
                  <a:gd name="T21" fmla="*/ 55 h 251"/>
                  <a:gd name="T22" fmla="*/ 5 w 230"/>
                  <a:gd name="T23" fmla="*/ 107 h 251"/>
                  <a:gd name="T24" fmla="*/ 0 w 230"/>
                  <a:gd name="T25" fmla="*/ 14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 h="251">
                    <a:moveTo>
                      <a:pt x="0" y="148"/>
                    </a:moveTo>
                    <a:lnTo>
                      <a:pt x="0" y="148"/>
                    </a:lnTo>
                    <a:lnTo>
                      <a:pt x="36" y="168"/>
                    </a:lnTo>
                    <a:lnTo>
                      <a:pt x="56" y="187"/>
                    </a:lnTo>
                    <a:lnTo>
                      <a:pt x="76" y="205"/>
                    </a:lnTo>
                    <a:lnTo>
                      <a:pt x="101" y="227"/>
                    </a:lnTo>
                    <a:lnTo>
                      <a:pt x="124" y="251"/>
                    </a:lnTo>
                    <a:lnTo>
                      <a:pt x="203" y="221"/>
                    </a:lnTo>
                    <a:lnTo>
                      <a:pt x="230" y="55"/>
                    </a:lnTo>
                    <a:lnTo>
                      <a:pt x="128" y="0"/>
                    </a:lnTo>
                    <a:lnTo>
                      <a:pt x="28" y="55"/>
                    </a:lnTo>
                    <a:lnTo>
                      <a:pt x="5" y="107"/>
                    </a:lnTo>
                    <a:lnTo>
                      <a:pt x="0" y="148"/>
                    </a:lnTo>
                    <a:close/>
                  </a:path>
                </a:pathLst>
              </a:custGeom>
              <a:solidFill>
                <a:srgbClr val="D8E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6" name="Freeform 12">
                <a:extLst>
                  <a:ext uri="{FF2B5EF4-FFF2-40B4-BE49-F238E27FC236}">
                    <a16:creationId xmlns:a16="http://schemas.microsoft.com/office/drawing/2014/main" id="{6AF33798-5262-49BD-81BB-122CFCDE9538}"/>
                  </a:ext>
                </a:extLst>
              </p:cNvPr>
              <p:cNvSpPr>
                <a:spLocks/>
              </p:cNvSpPr>
              <p:nvPr/>
            </p:nvSpPr>
            <p:spPr bwMode="auto">
              <a:xfrm>
                <a:off x="2953" y="2043"/>
                <a:ext cx="122" cy="133"/>
              </a:xfrm>
              <a:custGeom>
                <a:avLst/>
                <a:gdLst>
                  <a:gd name="T0" fmla="*/ 0 w 230"/>
                  <a:gd name="T1" fmla="*/ 148 h 251"/>
                  <a:gd name="T2" fmla="*/ 0 w 230"/>
                  <a:gd name="T3" fmla="*/ 148 h 251"/>
                  <a:gd name="T4" fmla="*/ 36 w 230"/>
                  <a:gd name="T5" fmla="*/ 168 h 251"/>
                  <a:gd name="T6" fmla="*/ 56 w 230"/>
                  <a:gd name="T7" fmla="*/ 187 h 251"/>
                  <a:gd name="T8" fmla="*/ 76 w 230"/>
                  <a:gd name="T9" fmla="*/ 205 h 251"/>
                  <a:gd name="T10" fmla="*/ 101 w 230"/>
                  <a:gd name="T11" fmla="*/ 227 h 251"/>
                  <a:gd name="T12" fmla="*/ 124 w 230"/>
                  <a:gd name="T13" fmla="*/ 251 h 251"/>
                  <a:gd name="T14" fmla="*/ 203 w 230"/>
                  <a:gd name="T15" fmla="*/ 221 h 251"/>
                  <a:gd name="T16" fmla="*/ 230 w 230"/>
                  <a:gd name="T17" fmla="*/ 55 h 251"/>
                  <a:gd name="T18" fmla="*/ 128 w 230"/>
                  <a:gd name="T19" fmla="*/ 0 h 251"/>
                  <a:gd name="T20" fmla="*/ 28 w 230"/>
                  <a:gd name="T21" fmla="*/ 55 h 251"/>
                  <a:gd name="T22" fmla="*/ 5 w 230"/>
                  <a:gd name="T23" fmla="*/ 107 h 251"/>
                  <a:gd name="T24" fmla="*/ 0 w 230"/>
                  <a:gd name="T25" fmla="*/ 14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 h="251">
                    <a:moveTo>
                      <a:pt x="0" y="148"/>
                    </a:moveTo>
                    <a:lnTo>
                      <a:pt x="0" y="148"/>
                    </a:lnTo>
                    <a:lnTo>
                      <a:pt x="36" y="168"/>
                    </a:lnTo>
                    <a:lnTo>
                      <a:pt x="56" y="187"/>
                    </a:lnTo>
                    <a:lnTo>
                      <a:pt x="76" y="205"/>
                    </a:lnTo>
                    <a:lnTo>
                      <a:pt x="101" y="227"/>
                    </a:lnTo>
                    <a:lnTo>
                      <a:pt x="124" y="251"/>
                    </a:lnTo>
                    <a:lnTo>
                      <a:pt x="203" y="221"/>
                    </a:lnTo>
                    <a:lnTo>
                      <a:pt x="230" y="55"/>
                    </a:lnTo>
                    <a:lnTo>
                      <a:pt x="128" y="0"/>
                    </a:lnTo>
                    <a:lnTo>
                      <a:pt x="28" y="55"/>
                    </a:lnTo>
                    <a:lnTo>
                      <a:pt x="5" y="107"/>
                    </a:lnTo>
                    <a:lnTo>
                      <a:pt x="0" y="14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77" name="Freeform 13">
                <a:extLst>
                  <a:ext uri="{FF2B5EF4-FFF2-40B4-BE49-F238E27FC236}">
                    <a16:creationId xmlns:a16="http://schemas.microsoft.com/office/drawing/2014/main" id="{0DA917F5-47AC-4BB2-B19D-F503B4946F99}"/>
                  </a:ext>
                </a:extLst>
              </p:cNvPr>
              <p:cNvSpPr>
                <a:spLocks/>
              </p:cNvSpPr>
              <p:nvPr/>
            </p:nvSpPr>
            <p:spPr bwMode="auto">
              <a:xfrm>
                <a:off x="2686" y="2296"/>
                <a:ext cx="73" cy="91"/>
              </a:xfrm>
              <a:custGeom>
                <a:avLst/>
                <a:gdLst>
                  <a:gd name="T0" fmla="*/ 96 w 139"/>
                  <a:gd name="T1" fmla="*/ 0 h 172"/>
                  <a:gd name="T2" fmla="*/ 96 w 139"/>
                  <a:gd name="T3" fmla="*/ 0 h 172"/>
                  <a:gd name="T4" fmla="*/ 109 w 139"/>
                  <a:gd name="T5" fmla="*/ 30 h 172"/>
                  <a:gd name="T6" fmla="*/ 122 w 139"/>
                  <a:gd name="T7" fmla="*/ 62 h 172"/>
                  <a:gd name="T8" fmla="*/ 131 w 139"/>
                  <a:gd name="T9" fmla="*/ 102 h 172"/>
                  <a:gd name="T10" fmla="*/ 136 w 139"/>
                  <a:gd name="T11" fmla="*/ 134 h 172"/>
                  <a:gd name="T12" fmla="*/ 139 w 139"/>
                  <a:gd name="T13" fmla="*/ 161 h 172"/>
                  <a:gd name="T14" fmla="*/ 52 w 139"/>
                  <a:gd name="T15" fmla="*/ 172 h 172"/>
                  <a:gd name="T16" fmla="*/ 0 w 139"/>
                  <a:gd name="T17" fmla="*/ 19 h 172"/>
                  <a:gd name="T18" fmla="*/ 60 w 139"/>
                  <a:gd name="T19" fmla="*/ 0 h 172"/>
                  <a:gd name="T20" fmla="*/ 96 w 139"/>
                  <a:gd name="T2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172">
                    <a:moveTo>
                      <a:pt x="96" y="0"/>
                    </a:moveTo>
                    <a:lnTo>
                      <a:pt x="96" y="0"/>
                    </a:lnTo>
                    <a:lnTo>
                      <a:pt x="109" y="30"/>
                    </a:lnTo>
                    <a:lnTo>
                      <a:pt x="122" y="62"/>
                    </a:lnTo>
                    <a:lnTo>
                      <a:pt x="131" y="102"/>
                    </a:lnTo>
                    <a:lnTo>
                      <a:pt x="136" y="134"/>
                    </a:lnTo>
                    <a:lnTo>
                      <a:pt x="139" y="161"/>
                    </a:lnTo>
                    <a:lnTo>
                      <a:pt x="52" y="172"/>
                    </a:lnTo>
                    <a:lnTo>
                      <a:pt x="0" y="19"/>
                    </a:lnTo>
                    <a:lnTo>
                      <a:pt x="60" y="0"/>
                    </a:lnTo>
                    <a:lnTo>
                      <a:pt x="96" y="0"/>
                    </a:lnTo>
                    <a:close/>
                  </a:path>
                </a:pathLst>
              </a:custGeom>
              <a:solidFill>
                <a:srgbClr val="D8E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78" name="Freeform 14">
                <a:extLst>
                  <a:ext uri="{FF2B5EF4-FFF2-40B4-BE49-F238E27FC236}">
                    <a16:creationId xmlns:a16="http://schemas.microsoft.com/office/drawing/2014/main" id="{50FB877C-51D3-4B99-B4CC-1771DA2ECE56}"/>
                  </a:ext>
                </a:extLst>
              </p:cNvPr>
              <p:cNvSpPr>
                <a:spLocks/>
              </p:cNvSpPr>
              <p:nvPr/>
            </p:nvSpPr>
            <p:spPr bwMode="auto">
              <a:xfrm>
                <a:off x="2686" y="2296"/>
                <a:ext cx="73" cy="91"/>
              </a:xfrm>
              <a:custGeom>
                <a:avLst/>
                <a:gdLst>
                  <a:gd name="T0" fmla="*/ 96 w 139"/>
                  <a:gd name="T1" fmla="*/ 0 h 172"/>
                  <a:gd name="T2" fmla="*/ 96 w 139"/>
                  <a:gd name="T3" fmla="*/ 0 h 172"/>
                  <a:gd name="T4" fmla="*/ 109 w 139"/>
                  <a:gd name="T5" fmla="*/ 30 h 172"/>
                  <a:gd name="T6" fmla="*/ 122 w 139"/>
                  <a:gd name="T7" fmla="*/ 62 h 172"/>
                  <a:gd name="T8" fmla="*/ 131 w 139"/>
                  <a:gd name="T9" fmla="*/ 102 h 172"/>
                  <a:gd name="T10" fmla="*/ 136 w 139"/>
                  <a:gd name="T11" fmla="*/ 134 h 172"/>
                  <a:gd name="T12" fmla="*/ 139 w 139"/>
                  <a:gd name="T13" fmla="*/ 161 h 172"/>
                  <a:gd name="T14" fmla="*/ 52 w 139"/>
                  <a:gd name="T15" fmla="*/ 172 h 172"/>
                  <a:gd name="T16" fmla="*/ 0 w 139"/>
                  <a:gd name="T17" fmla="*/ 19 h 172"/>
                  <a:gd name="T18" fmla="*/ 60 w 139"/>
                  <a:gd name="T19" fmla="*/ 0 h 172"/>
                  <a:gd name="T20" fmla="*/ 96 w 139"/>
                  <a:gd name="T2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172">
                    <a:moveTo>
                      <a:pt x="96" y="0"/>
                    </a:moveTo>
                    <a:lnTo>
                      <a:pt x="96" y="0"/>
                    </a:lnTo>
                    <a:lnTo>
                      <a:pt x="109" y="30"/>
                    </a:lnTo>
                    <a:lnTo>
                      <a:pt x="122" y="62"/>
                    </a:lnTo>
                    <a:lnTo>
                      <a:pt x="131" y="102"/>
                    </a:lnTo>
                    <a:lnTo>
                      <a:pt x="136" y="134"/>
                    </a:lnTo>
                    <a:lnTo>
                      <a:pt x="139" y="161"/>
                    </a:lnTo>
                    <a:lnTo>
                      <a:pt x="52" y="172"/>
                    </a:lnTo>
                    <a:lnTo>
                      <a:pt x="0" y="19"/>
                    </a:lnTo>
                    <a:lnTo>
                      <a:pt x="60" y="0"/>
                    </a:lnTo>
                    <a:lnTo>
                      <a:pt x="96"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79" name="Freeform 15">
                <a:extLst>
                  <a:ext uri="{FF2B5EF4-FFF2-40B4-BE49-F238E27FC236}">
                    <a16:creationId xmlns:a16="http://schemas.microsoft.com/office/drawing/2014/main" id="{2B1BB9B5-BB21-4A6A-8C1C-4704F4BD9749}"/>
                  </a:ext>
                </a:extLst>
              </p:cNvPr>
              <p:cNvSpPr>
                <a:spLocks/>
              </p:cNvSpPr>
              <p:nvPr/>
            </p:nvSpPr>
            <p:spPr bwMode="auto">
              <a:xfrm>
                <a:off x="1385" y="3376"/>
                <a:ext cx="748" cy="626"/>
              </a:xfrm>
              <a:custGeom>
                <a:avLst/>
                <a:gdLst>
                  <a:gd name="T0" fmla="*/ 557 w 1409"/>
                  <a:gd name="T1" fmla="*/ 16 h 1179"/>
                  <a:gd name="T2" fmla="*/ 529 w 1409"/>
                  <a:gd name="T3" fmla="*/ 47 h 1179"/>
                  <a:gd name="T4" fmla="*/ 511 w 1409"/>
                  <a:gd name="T5" fmla="*/ 81 h 1179"/>
                  <a:gd name="T6" fmla="*/ 494 w 1409"/>
                  <a:gd name="T7" fmla="*/ 115 h 1179"/>
                  <a:gd name="T8" fmla="*/ 508 w 1409"/>
                  <a:gd name="T9" fmla="*/ 152 h 1179"/>
                  <a:gd name="T10" fmla="*/ 529 w 1409"/>
                  <a:gd name="T11" fmla="*/ 186 h 1179"/>
                  <a:gd name="T12" fmla="*/ 551 w 1409"/>
                  <a:gd name="T13" fmla="*/ 223 h 1179"/>
                  <a:gd name="T14" fmla="*/ 566 w 1409"/>
                  <a:gd name="T15" fmla="*/ 270 h 1179"/>
                  <a:gd name="T16" fmla="*/ 605 w 1409"/>
                  <a:gd name="T17" fmla="*/ 314 h 1179"/>
                  <a:gd name="T18" fmla="*/ 633 w 1409"/>
                  <a:gd name="T19" fmla="*/ 350 h 1179"/>
                  <a:gd name="T20" fmla="*/ 676 w 1409"/>
                  <a:gd name="T21" fmla="*/ 387 h 1179"/>
                  <a:gd name="T22" fmla="*/ 728 w 1409"/>
                  <a:gd name="T23" fmla="*/ 417 h 1179"/>
                  <a:gd name="T24" fmla="*/ 789 w 1409"/>
                  <a:gd name="T25" fmla="*/ 438 h 1179"/>
                  <a:gd name="T26" fmla="*/ 854 w 1409"/>
                  <a:gd name="T27" fmla="*/ 467 h 1179"/>
                  <a:gd name="T28" fmla="*/ 911 w 1409"/>
                  <a:gd name="T29" fmla="*/ 493 h 1179"/>
                  <a:gd name="T30" fmla="*/ 962 w 1409"/>
                  <a:gd name="T31" fmla="*/ 520 h 1179"/>
                  <a:gd name="T32" fmla="*/ 1005 w 1409"/>
                  <a:gd name="T33" fmla="*/ 548 h 1179"/>
                  <a:gd name="T34" fmla="*/ 1035 w 1409"/>
                  <a:gd name="T35" fmla="*/ 579 h 1179"/>
                  <a:gd name="T36" fmla="*/ 1030 w 1409"/>
                  <a:gd name="T37" fmla="*/ 595 h 1179"/>
                  <a:gd name="T38" fmla="*/ 1064 w 1409"/>
                  <a:gd name="T39" fmla="*/ 605 h 1179"/>
                  <a:gd name="T40" fmla="*/ 1103 w 1409"/>
                  <a:gd name="T41" fmla="*/ 614 h 1179"/>
                  <a:gd name="T42" fmla="*/ 1136 w 1409"/>
                  <a:gd name="T43" fmla="*/ 636 h 1179"/>
                  <a:gd name="T44" fmla="*/ 1169 w 1409"/>
                  <a:gd name="T45" fmla="*/ 618 h 1179"/>
                  <a:gd name="T46" fmla="*/ 1197 w 1409"/>
                  <a:gd name="T47" fmla="*/ 616 h 1179"/>
                  <a:gd name="T48" fmla="*/ 1239 w 1409"/>
                  <a:gd name="T49" fmla="*/ 631 h 1179"/>
                  <a:gd name="T50" fmla="*/ 1280 w 1409"/>
                  <a:gd name="T51" fmla="*/ 642 h 1179"/>
                  <a:gd name="T52" fmla="*/ 1335 w 1409"/>
                  <a:gd name="T53" fmla="*/ 644 h 1179"/>
                  <a:gd name="T54" fmla="*/ 1361 w 1409"/>
                  <a:gd name="T55" fmla="*/ 676 h 1179"/>
                  <a:gd name="T56" fmla="*/ 1355 w 1409"/>
                  <a:gd name="T57" fmla="*/ 714 h 1179"/>
                  <a:gd name="T58" fmla="*/ 1353 w 1409"/>
                  <a:gd name="T59" fmla="*/ 750 h 1179"/>
                  <a:gd name="T60" fmla="*/ 1362 w 1409"/>
                  <a:gd name="T61" fmla="*/ 778 h 1179"/>
                  <a:gd name="T62" fmla="*/ 1327 w 1409"/>
                  <a:gd name="T63" fmla="*/ 801 h 1179"/>
                  <a:gd name="T64" fmla="*/ 1334 w 1409"/>
                  <a:gd name="T65" fmla="*/ 831 h 1179"/>
                  <a:gd name="T66" fmla="*/ 1327 w 1409"/>
                  <a:gd name="T67" fmla="*/ 863 h 1179"/>
                  <a:gd name="T68" fmla="*/ 1343 w 1409"/>
                  <a:gd name="T69" fmla="*/ 908 h 1179"/>
                  <a:gd name="T70" fmla="*/ 1362 w 1409"/>
                  <a:gd name="T71" fmla="*/ 943 h 1179"/>
                  <a:gd name="T72" fmla="*/ 1406 w 1409"/>
                  <a:gd name="T73" fmla="*/ 970 h 1179"/>
                  <a:gd name="T74" fmla="*/ 1401 w 1409"/>
                  <a:gd name="T75" fmla="*/ 1021 h 1179"/>
                  <a:gd name="T76" fmla="*/ 1395 w 1409"/>
                  <a:gd name="T77" fmla="*/ 1070 h 1179"/>
                  <a:gd name="T78" fmla="*/ 1409 w 1409"/>
                  <a:gd name="T79" fmla="*/ 1121 h 1179"/>
                  <a:gd name="T80" fmla="*/ 1404 w 1409"/>
                  <a:gd name="T81" fmla="*/ 1163 h 1179"/>
                  <a:gd name="T82" fmla="*/ 1078 w 1409"/>
                  <a:gd name="T83" fmla="*/ 1151 h 1179"/>
                  <a:gd name="T84" fmla="*/ 557 w 1409"/>
                  <a:gd name="T85" fmla="*/ 0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9" h="1179">
                    <a:moveTo>
                      <a:pt x="557" y="0"/>
                    </a:moveTo>
                    <a:lnTo>
                      <a:pt x="557" y="0"/>
                    </a:lnTo>
                    <a:lnTo>
                      <a:pt x="557" y="16"/>
                    </a:lnTo>
                    <a:lnTo>
                      <a:pt x="546" y="27"/>
                    </a:lnTo>
                    <a:lnTo>
                      <a:pt x="538" y="37"/>
                    </a:lnTo>
                    <a:lnTo>
                      <a:pt x="529" y="47"/>
                    </a:lnTo>
                    <a:lnTo>
                      <a:pt x="523" y="57"/>
                    </a:lnTo>
                    <a:lnTo>
                      <a:pt x="517" y="69"/>
                    </a:lnTo>
                    <a:lnTo>
                      <a:pt x="511" y="81"/>
                    </a:lnTo>
                    <a:lnTo>
                      <a:pt x="504" y="90"/>
                    </a:lnTo>
                    <a:lnTo>
                      <a:pt x="499" y="101"/>
                    </a:lnTo>
                    <a:lnTo>
                      <a:pt x="494" y="115"/>
                    </a:lnTo>
                    <a:lnTo>
                      <a:pt x="494" y="130"/>
                    </a:lnTo>
                    <a:lnTo>
                      <a:pt x="500" y="143"/>
                    </a:lnTo>
                    <a:lnTo>
                      <a:pt x="508" y="152"/>
                    </a:lnTo>
                    <a:lnTo>
                      <a:pt x="513" y="166"/>
                    </a:lnTo>
                    <a:lnTo>
                      <a:pt x="522" y="177"/>
                    </a:lnTo>
                    <a:lnTo>
                      <a:pt x="529" y="186"/>
                    </a:lnTo>
                    <a:lnTo>
                      <a:pt x="537" y="196"/>
                    </a:lnTo>
                    <a:lnTo>
                      <a:pt x="546" y="212"/>
                    </a:lnTo>
                    <a:lnTo>
                      <a:pt x="551" y="223"/>
                    </a:lnTo>
                    <a:lnTo>
                      <a:pt x="557" y="240"/>
                    </a:lnTo>
                    <a:lnTo>
                      <a:pt x="561" y="254"/>
                    </a:lnTo>
                    <a:lnTo>
                      <a:pt x="566" y="270"/>
                    </a:lnTo>
                    <a:lnTo>
                      <a:pt x="582" y="287"/>
                    </a:lnTo>
                    <a:lnTo>
                      <a:pt x="590" y="299"/>
                    </a:lnTo>
                    <a:lnTo>
                      <a:pt x="605" y="314"/>
                    </a:lnTo>
                    <a:lnTo>
                      <a:pt x="620" y="326"/>
                    </a:lnTo>
                    <a:lnTo>
                      <a:pt x="622" y="338"/>
                    </a:lnTo>
                    <a:lnTo>
                      <a:pt x="633" y="350"/>
                    </a:lnTo>
                    <a:lnTo>
                      <a:pt x="647" y="365"/>
                    </a:lnTo>
                    <a:lnTo>
                      <a:pt x="659" y="376"/>
                    </a:lnTo>
                    <a:lnTo>
                      <a:pt x="676" y="387"/>
                    </a:lnTo>
                    <a:lnTo>
                      <a:pt x="691" y="400"/>
                    </a:lnTo>
                    <a:lnTo>
                      <a:pt x="712" y="408"/>
                    </a:lnTo>
                    <a:lnTo>
                      <a:pt x="728" y="417"/>
                    </a:lnTo>
                    <a:lnTo>
                      <a:pt x="749" y="427"/>
                    </a:lnTo>
                    <a:lnTo>
                      <a:pt x="768" y="433"/>
                    </a:lnTo>
                    <a:lnTo>
                      <a:pt x="789" y="438"/>
                    </a:lnTo>
                    <a:lnTo>
                      <a:pt x="811" y="446"/>
                    </a:lnTo>
                    <a:lnTo>
                      <a:pt x="834" y="456"/>
                    </a:lnTo>
                    <a:lnTo>
                      <a:pt x="854" y="467"/>
                    </a:lnTo>
                    <a:lnTo>
                      <a:pt x="882" y="473"/>
                    </a:lnTo>
                    <a:lnTo>
                      <a:pt x="896" y="482"/>
                    </a:lnTo>
                    <a:lnTo>
                      <a:pt x="911" y="493"/>
                    </a:lnTo>
                    <a:lnTo>
                      <a:pt x="931" y="500"/>
                    </a:lnTo>
                    <a:lnTo>
                      <a:pt x="949" y="509"/>
                    </a:lnTo>
                    <a:lnTo>
                      <a:pt x="962" y="520"/>
                    </a:lnTo>
                    <a:lnTo>
                      <a:pt x="979" y="530"/>
                    </a:lnTo>
                    <a:lnTo>
                      <a:pt x="994" y="543"/>
                    </a:lnTo>
                    <a:lnTo>
                      <a:pt x="1005" y="548"/>
                    </a:lnTo>
                    <a:lnTo>
                      <a:pt x="1018" y="561"/>
                    </a:lnTo>
                    <a:lnTo>
                      <a:pt x="1027" y="567"/>
                    </a:lnTo>
                    <a:lnTo>
                      <a:pt x="1035" y="579"/>
                    </a:lnTo>
                    <a:lnTo>
                      <a:pt x="1037" y="589"/>
                    </a:lnTo>
                    <a:lnTo>
                      <a:pt x="1030" y="589"/>
                    </a:lnTo>
                    <a:lnTo>
                      <a:pt x="1030" y="595"/>
                    </a:lnTo>
                    <a:lnTo>
                      <a:pt x="1035" y="603"/>
                    </a:lnTo>
                    <a:lnTo>
                      <a:pt x="1049" y="607"/>
                    </a:lnTo>
                    <a:lnTo>
                      <a:pt x="1064" y="605"/>
                    </a:lnTo>
                    <a:lnTo>
                      <a:pt x="1078" y="609"/>
                    </a:lnTo>
                    <a:lnTo>
                      <a:pt x="1093" y="613"/>
                    </a:lnTo>
                    <a:lnTo>
                      <a:pt x="1103" y="614"/>
                    </a:lnTo>
                    <a:lnTo>
                      <a:pt x="1112" y="626"/>
                    </a:lnTo>
                    <a:lnTo>
                      <a:pt x="1121" y="636"/>
                    </a:lnTo>
                    <a:lnTo>
                      <a:pt x="1136" y="636"/>
                    </a:lnTo>
                    <a:lnTo>
                      <a:pt x="1151" y="632"/>
                    </a:lnTo>
                    <a:lnTo>
                      <a:pt x="1166" y="626"/>
                    </a:lnTo>
                    <a:lnTo>
                      <a:pt x="1169" y="618"/>
                    </a:lnTo>
                    <a:lnTo>
                      <a:pt x="1174" y="607"/>
                    </a:lnTo>
                    <a:lnTo>
                      <a:pt x="1187" y="607"/>
                    </a:lnTo>
                    <a:lnTo>
                      <a:pt x="1197" y="616"/>
                    </a:lnTo>
                    <a:lnTo>
                      <a:pt x="1209" y="621"/>
                    </a:lnTo>
                    <a:lnTo>
                      <a:pt x="1223" y="627"/>
                    </a:lnTo>
                    <a:lnTo>
                      <a:pt x="1239" y="631"/>
                    </a:lnTo>
                    <a:lnTo>
                      <a:pt x="1253" y="636"/>
                    </a:lnTo>
                    <a:lnTo>
                      <a:pt x="1265" y="639"/>
                    </a:lnTo>
                    <a:lnTo>
                      <a:pt x="1280" y="642"/>
                    </a:lnTo>
                    <a:lnTo>
                      <a:pt x="1298" y="646"/>
                    </a:lnTo>
                    <a:lnTo>
                      <a:pt x="1316" y="645"/>
                    </a:lnTo>
                    <a:lnTo>
                      <a:pt x="1335" y="644"/>
                    </a:lnTo>
                    <a:lnTo>
                      <a:pt x="1348" y="653"/>
                    </a:lnTo>
                    <a:lnTo>
                      <a:pt x="1354" y="664"/>
                    </a:lnTo>
                    <a:lnTo>
                      <a:pt x="1361" y="676"/>
                    </a:lnTo>
                    <a:lnTo>
                      <a:pt x="1362" y="694"/>
                    </a:lnTo>
                    <a:lnTo>
                      <a:pt x="1360" y="705"/>
                    </a:lnTo>
                    <a:lnTo>
                      <a:pt x="1355" y="714"/>
                    </a:lnTo>
                    <a:lnTo>
                      <a:pt x="1353" y="725"/>
                    </a:lnTo>
                    <a:lnTo>
                      <a:pt x="1349" y="737"/>
                    </a:lnTo>
                    <a:lnTo>
                      <a:pt x="1353" y="750"/>
                    </a:lnTo>
                    <a:lnTo>
                      <a:pt x="1355" y="763"/>
                    </a:lnTo>
                    <a:lnTo>
                      <a:pt x="1360" y="771"/>
                    </a:lnTo>
                    <a:lnTo>
                      <a:pt x="1362" y="778"/>
                    </a:lnTo>
                    <a:lnTo>
                      <a:pt x="1350" y="784"/>
                    </a:lnTo>
                    <a:lnTo>
                      <a:pt x="1339" y="794"/>
                    </a:lnTo>
                    <a:lnTo>
                      <a:pt x="1327" y="801"/>
                    </a:lnTo>
                    <a:lnTo>
                      <a:pt x="1324" y="811"/>
                    </a:lnTo>
                    <a:lnTo>
                      <a:pt x="1327" y="821"/>
                    </a:lnTo>
                    <a:lnTo>
                      <a:pt x="1334" y="831"/>
                    </a:lnTo>
                    <a:lnTo>
                      <a:pt x="1335" y="840"/>
                    </a:lnTo>
                    <a:lnTo>
                      <a:pt x="1327" y="848"/>
                    </a:lnTo>
                    <a:lnTo>
                      <a:pt x="1327" y="863"/>
                    </a:lnTo>
                    <a:lnTo>
                      <a:pt x="1331" y="877"/>
                    </a:lnTo>
                    <a:lnTo>
                      <a:pt x="1334" y="890"/>
                    </a:lnTo>
                    <a:lnTo>
                      <a:pt x="1343" y="908"/>
                    </a:lnTo>
                    <a:lnTo>
                      <a:pt x="1345" y="919"/>
                    </a:lnTo>
                    <a:lnTo>
                      <a:pt x="1353" y="933"/>
                    </a:lnTo>
                    <a:lnTo>
                      <a:pt x="1362" y="943"/>
                    </a:lnTo>
                    <a:lnTo>
                      <a:pt x="1377" y="947"/>
                    </a:lnTo>
                    <a:lnTo>
                      <a:pt x="1391" y="957"/>
                    </a:lnTo>
                    <a:lnTo>
                      <a:pt x="1406" y="970"/>
                    </a:lnTo>
                    <a:lnTo>
                      <a:pt x="1406" y="988"/>
                    </a:lnTo>
                    <a:lnTo>
                      <a:pt x="1408" y="1005"/>
                    </a:lnTo>
                    <a:lnTo>
                      <a:pt x="1401" y="1021"/>
                    </a:lnTo>
                    <a:lnTo>
                      <a:pt x="1395" y="1038"/>
                    </a:lnTo>
                    <a:lnTo>
                      <a:pt x="1395" y="1057"/>
                    </a:lnTo>
                    <a:lnTo>
                      <a:pt x="1395" y="1070"/>
                    </a:lnTo>
                    <a:lnTo>
                      <a:pt x="1401" y="1086"/>
                    </a:lnTo>
                    <a:lnTo>
                      <a:pt x="1406" y="1103"/>
                    </a:lnTo>
                    <a:lnTo>
                      <a:pt x="1409" y="1121"/>
                    </a:lnTo>
                    <a:lnTo>
                      <a:pt x="1408" y="1137"/>
                    </a:lnTo>
                    <a:lnTo>
                      <a:pt x="1404" y="1151"/>
                    </a:lnTo>
                    <a:lnTo>
                      <a:pt x="1404" y="1163"/>
                    </a:lnTo>
                    <a:lnTo>
                      <a:pt x="1405" y="1179"/>
                    </a:lnTo>
                    <a:lnTo>
                      <a:pt x="1134" y="1179"/>
                    </a:lnTo>
                    <a:lnTo>
                      <a:pt x="1078" y="1151"/>
                    </a:lnTo>
                    <a:lnTo>
                      <a:pt x="1" y="1151"/>
                    </a:lnTo>
                    <a:lnTo>
                      <a:pt x="0" y="2"/>
                    </a:lnTo>
                    <a:lnTo>
                      <a:pt x="557" y="0"/>
                    </a:lnTo>
                    <a:close/>
                  </a:path>
                </a:pathLst>
              </a:custGeom>
              <a:solidFill>
                <a:srgbClr val="D8E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80" name="Freeform 16">
                <a:extLst>
                  <a:ext uri="{FF2B5EF4-FFF2-40B4-BE49-F238E27FC236}">
                    <a16:creationId xmlns:a16="http://schemas.microsoft.com/office/drawing/2014/main" id="{5F73004D-CF8E-46BA-BBB7-07DD9B8C7D65}"/>
                  </a:ext>
                </a:extLst>
              </p:cNvPr>
              <p:cNvSpPr>
                <a:spLocks/>
              </p:cNvSpPr>
              <p:nvPr/>
            </p:nvSpPr>
            <p:spPr bwMode="auto">
              <a:xfrm>
                <a:off x="1385" y="3376"/>
                <a:ext cx="748" cy="626"/>
              </a:xfrm>
              <a:custGeom>
                <a:avLst/>
                <a:gdLst>
                  <a:gd name="T0" fmla="*/ 557 w 1409"/>
                  <a:gd name="T1" fmla="*/ 16 h 1179"/>
                  <a:gd name="T2" fmla="*/ 529 w 1409"/>
                  <a:gd name="T3" fmla="*/ 47 h 1179"/>
                  <a:gd name="T4" fmla="*/ 511 w 1409"/>
                  <a:gd name="T5" fmla="*/ 81 h 1179"/>
                  <a:gd name="T6" fmla="*/ 494 w 1409"/>
                  <a:gd name="T7" fmla="*/ 115 h 1179"/>
                  <a:gd name="T8" fmla="*/ 508 w 1409"/>
                  <a:gd name="T9" fmla="*/ 152 h 1179"/>
                  <a:gd name="T10" fmla="*/ 529 w 1409"/>
                  <a:gd name="T11" fmla="*/ 186 h 1179"/>
                  <a:gd name="T12" fmla="*/ 551 w 1409"/>
                  <a:gd name="T13" fmla="*/ 223 h 1179"/>
                  <a:gd name="T14" fmla="*/ 566 w 1409"/>
                  <a:gd name="T15" fmla="*/ 270 h 1179"/>
                  <a:gd name="T16" fmla="*/ 605 w 1409"/>
                  <a:gd name="T17" fmla="*/ 314 h 1179"/>
                  <a:gd name="T18" fmla="*/ 633 w 1409"/>
                  <a:gd name="T19" fmla="*/ 350 h 1179"/>
                  <a:gd name="T20" fmla="*/ 676 w 1409"/>
                  <a:gd name="T21" fmla="*/ 387 h 1179"/>
                  <a:gd name="T22" fmla="*/ 728 w 1409"/>
                  <a:gd name="T23" fmla="*/ 417 h 1179"/>
                  <a:gd name="T24" fmla="*/ 789 w 1409"/>
                  <a:gd name="T25" fmla="*/ 438 h 1179"/>
                  <a:gd name="T26" fmla="*/ 854 w 1409"/>
                  <a:gd name="T27" fmla="*/ 467 h 1179"/>
                  <a:gd name="T28" fmla="*/ 911 w 1409"/>
                  <a:gd name="T29" fmla="*/ 493 h 1179"/>
                  <a:gd name="T30" fmla="*/ 962 w 1409"/>
                  <a:gd name="T31" fmla="*/ 520 h 1179"/>
                  <a:gd name="T32" fmla="*/ 1005 w 1409"/>
                  <a:gd name="T33" fmla="*/ 548 h 1179"/>
                  <a:gd name="T34" fmla="*/ 1035 w 1409"/>
                  <a:gd name="T35" fmla="*/ 579 h 1179"/>
                  <a:gd name="T36" fmla="*/ 1030 w 1409"/>
                  <a:gd name="T37" fmla="*/ 595 h 1179"/>
                  <a:gd name="T38" fmla="*/ 1064 w 1409"/>
                  <a:gd name="T39" fmla="*/ 605 h 1179"/>
                  <a:gd name="T40" fmla="*/ 1103 w 1409"/>
                  <a:gd name="T41" fmla="*/ 614 h 1179"/>
                  <a:gd name="T42" fmla="*/ 1136 w 1409"/>
                  <a:gd name="T43" fmla="*/ 636 h 1179"/>
                  <a:gd name="T44" fmla="*/ 1169 w 1409"/>
                  <a:gd name="T45" fmla="*/ 618 h 1179"/>
                  <a:gd name="T46" fmla="*/ 1197 w 1409"/>
                  <a:gd name="T47" fmla="*/ 616 h 1179"/>
                  <a:gd name="T48" fmla="*/ 1239 w 1409"/>
                  <a:gd name="T49" fmla="*/ 631 h 1179"/>
                  <a:gd name="T50" fmla="*/ 1280 w 1409"/>
                  <a:gd name="T51" fmla="*/ 642 h 1179"/>
                  <a:gd name="T52" fmla="*/ 1335 w 1409"/>
                  <a:gd name="T53" fmla="*/ 644 h 1179"/>
                  <a:gd name="T54" fmla="*/ 1361 w 1409"/>
                  <a:gd name="T55" fmla="*/ 676 h 1179"/>
                  <a:gd name="T56" fmla="*/ 1355 w 1409"/>
                  <a:gd name="T57" fmla="*/ 714 h 1179"/>
                  <a:gd name="T58" fmla="*/ 1353 w 1409"/>
                  <a:gd name="T59" fmla="*/ 750 h 1179"/>
                  <a:gd name="T60" fmla="*/ 1362 w 1409"/>
                  <a:gd name="T61" fmla="*/ 778 h 1179"/>
                  <a:gd name="T62" fmla="*/ 1327 w 1409"/>
                  <a:gd name="T63" fmla="*/ 801 h 1179"/>
                  <a:gd name="T64" fmla="*/ 1334 w 1409"/>
                  <a:gd name="T65" fmla="*/ 831 h 1179"/>
                  <a:gd name="T66" fmla="*/ 1327 w 1409"/>
                  <a:gd name="T67" fmla="*/ 863 h 1179"/>
                  <a:gd name="T68" fmla="*/ 1343 w 1409"/>
                  <a:gd name="T69" fmla="*/ 908 h 1179"/>
                  <a:gd name="T70" fmla="*/ 1362 w 1409"/>
                  <a:gd name="T71" fmla="*/ 943 h 1179"/>
                  <a:gd name="T72" fmla="*/ 1406 w 1409"/>
                  <a:gd name="T73" fmla="*/ 970 h 1179"/>
                  <a:gd name="T74" fmla="*/ 1401 w 1409"/>
                  <a:gd name="T75" fmla="*/ 1021 h 1179"/>
                  <a:gd name="T76" fmla="*/ 1395 w 1409"/>
                  <a:gd name="T77" fmla="*/ 1070 h 1179"/>
                  <a:gd name="T78" fmla="*/ 1409 w 1409"/>
                  <a:gd name="T79" fmla="*/ 1121 h 1179"/>
                  <a:gd name="T80" fmla="*/ 1404 w 1409"/>
                  <a:gd name="T81" fmla="*/ 1163 h 1179"/>
                  <a:gd name="T82" fmla="*/ 1078 w 1409"/>
                  <a:gd name="T83" fmla="*/ 1151 h 1179"/>
                  <a:gd name="T84" fmla="*/ 557 w 1409"/>
                  <a:gd name="T85" fmla="*/ 0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9" h="1179">
                    <a:moveTo>
                      <a:pt x="557" y="0"/>
                    </a:moveTo>
                    <a:lnTo>
                      <a:pt x="557" y="0"/>
                    </a:lnTo>
                    <a:lnTo>
                      <a:pt x="557" y="16"/>
                    </a:lnTo>
                    <a:lnTo>
                      <a:pt x="546" y="27"/>
                    </a:lnTo>
                    <a:lnTo>
                      <a:pt x="538" y="37"/>
                    </a:lnTo>
                    <a:lnTo>
                      <a:pt x="529" y="47"/>
                    </a:lnTo>
                    <a:lnTo>
                      <a:pt x="523" y="57"/>
                    </a:lnTo>
                    <a:lnTo>
                      <a:pt x="517" y="69"/>
                    </a:lnTo>
                    <a:lnTo>
                      <a:pt x="511" y="81"/>
                    </a:lnTo>
                    <a:lnTo>
                      <a:pt x="504" y="90"/>
                    </a:lnTo>
                    <a:lnTo>
                      <a:pt x="499" y="101"/>
                    </a:lnTo>
                    <a:lnTo>
                      <a:pt x="494" y="115"/>
                    </a:lnTo>
                    <a:lnTo>
                      <a:pt x="494" y="130"/>
                    </a:lnTo>
                    <a:lnTo>
                      <a:pt x="500" y="143"/>
                    </a:lnTo>
                    <a:lnTo>
                      <a:pt x="508" y="152"/>
                    </a:lnTo>
                    <a:lnTo>
                      <a:pt x="513" y="166"/>
                    </a:lnTo>
                    <a:lnTo>
                      <a:pt x="522" y="177"/>
                    </a:lnTo>
                    <a:lnTo>
                      <a:pt x="529" y="186"/>
                    </a:lnTo>
                    <a:lnTo>
                      <a:pt x="537" y="196"/>
                    </a:lnTo>
                    <a:lnTo>
                      <a:pt x="546" y="212"/>
                    </a:lnTo>
                    <a:lnTo>
                      <a:pt x="551" y="223"/>
                    </a:lnTo>
                    <a:lnTo>
                      <a:pt x="557" y="240"/>
                    </a:lnTo>
                    <a:lnTo>
                      <a:pt x="561" y="254"/>
                    </a:lnTo>
                    <a:lnTo>
                      <a:pt x="566" y="270"/>
                    </a:lnTo>
                    <a:lnTo>
                      <a:pt x="582" y="287"/>
                    </a:lnTo>
                    <a:lnTo>
                      <a:pt x="590" y="299"/>
                    </a:lnTo>
                    <a:lnTo>
                      <a:pt x="605" y="314"/>
                    </a:lnTo>
                    <a:lnTo>
                      <a:pt x="620" y="326"/>
                    </a:lnTo>
                    <a:lnTo>
                      <a:pt x="622" y="338"/>
                    </a:lnTo>
                    <a:lnTo>
                      <a:pt x="633" y="350"/>
                    </a:lnTo>
                    <a:lnTo>
                      <a:pt x="647" y="365"/>
                    </a:lnTo>
                    <a:lnTo>
                      <a:pt x="659" y="376"/>
                    </a:lnTo>
                    <a:lnTo>
                      <a:pt x="676" y="387"/>
                    </a:lnTo>
                    <a:lnTo>
                      <a:pt x="691" y="400"/>
                    </a:lnTo>
                    <a:lnTo>
                      <a:pt x="712" y="408"/>
                    </a:lnTo>
                    <a:lnTo>
                      <a:pt x="728" y="417"/>
                    </a:lnTo>
                    <a:lnTo>
                      <a:pt x="749" y="427"/>
                    </a:lnTo>
                    <a:lnTo>
                      <a:pt x="768" y="433"/>
                    </a:lnTo>
                    <a:lnTo>
                      <a:pt x="789" y="438"/>
                    </a:lnTo>
                    <a:lnTo>
                      <a:pt x="811" y="446"/>
                    </a:lnTo>
                    <a:lnTo>
                      <a:pt x="834" y="456"/>
                    </a:lnTo>
                    <a:lnTo>
                      <a:pt x="854" y="467"/>
                    </a:lnTo>
                    <a:lnTo>
                      <a:pt x="882" y="473"/>
                    </a:lnTo>
                    <a:lnTo>
                      <a:pt x="896" y="482"/>
                    </a:lnTo>
                    <a:lnTo>
                      <a:pt x="911" y="493"/>
                    </a:lnTo>
                    <a:lnTo>
                      <a:pt x="931" y="500"/>
                    </a:lnTo>
                    <a:lnTo>
                      <a:pt x="949" y="509"/>
                    </a:lnTo>
                    <a:lnTo>
                      <a:pt x="962" y="520"/>
                    </a:lnTo>
                    <a:lnTo>
                      <a:pt x="979" y="530"/>
                    </a:lnTo>
                    <a:lnTo>
                      <a:pt x="994" y="543"/>
                    </a:lnTo>
                    <a:lnTo>
                      <a:pt x="1005" y="548"/>
                    </a:lnTo>
                    <a:lnTo>
                      <a:pt x="1018" y="561"/>
                    </a:lnTo>
                    <a:lnTo>
                      <a:pt x="1027" y="567"/>
                    </a:lnTo>
                    <a:lnTo>
                      <a:pt x="1035" y="579"/>
                    </a:lnTo>
                    <a:lnTo>
                      <a:pt x="1037" y="589"/>
                    </a:lnTo>
                    <a:lnTo>
                      <a:pt x="1030" y="589"/>
                    </a:lnTo>
                    <a:lnTo>
                      <a:pt x="1030" y="595"/>
                    </a:lnTo>
                    <a:lnTo>
                      <a:pt x="1035" y="603"/>
                    </a:lnTo>
                    <a:lnTo>
                      <a:pt x="1049" y="607"/>
                    </a:lnTo>
                    <a:lnTo>
                      <a:pt x="1064" y="605"/>
                    </a:lnTo>
                    <a:lnTo>
                      <a:pt x="1078" y="609"/>
                    </a:lnTo>
                    <a:lnTo>
                      <a:pt x="1093" y="613"/>
                    </a:lnTo>
                    <a:lnTo>
                      <a:pt x="1103" y="614"/>
                    </a:lnTo>
                    <a:lnTo>
                      <a:pt x="1112" y="626"/>
                    </a:lnTo>
                    <a:lnTo>
                      <a:pt x="1121" y="636"/>
                    </a:lnTo>
                    <a:lnTo>
                      <a:pt x="1136" y="636"/>
                    </a:lnTo>
                    <a:lnTo>
                      <a:pt x="1151" y="632"/>
                    </a:lnTo>
                    <a:lnTo>
                      <a:pt x="1166" y="626"/>
                    </a:lnTo>
                    <a:lnTo>
                      <a:pt x="1169" y="618"/>
                    </a:lnTo>
                    <a:lnTo>
                      <a:pt x="1174" y="607"/>
                    </a:lnTo>
                    <a:lnTo>
                      <a:pt x="1187" y="607"/>
                    </a:lnTo>
                    <a:lnTo>
                      <a:pt x="1197" y="616"/>
                    </a:lnTo>
                    <a:lnTo>
                      <a:pt x="1209" y="621"/>
                    </a:lnTo>
                    <a:lnTo>
                      <a:pt x="1223" y="627"/>
                    </a:lnTo>
                    <a:lnTo>
                      <a:pt x="1239" y="631"/>
                    </a:lnTo>
                    <a:lnTo>
                      <a:pt x="1253" y="636"/>
                    </a:lnTo>
                    <a:lnTo>
                      <a:pt x="1265" y="639"/>
                    </a:lnTo>
                    <a:lnTo>
                      <a:pt x="1280" y="642"/>
                    </a:lnTo>
                    <a:lnTo>
                      <a:pt x="1298" y="646"/>
                    </a:lnTo>
                    <a:lnTo>
                      <a:pt x="1316" y="645"/>
                    </a:lnTo>
                    <a:lnTo>
                      <a:pt x="1335" y="644"/>
                    </a:lnTo>
                    <a:lnTo>
                      <a:pt x="1348" y="653"/>
                    </a:lnTo>
                    <a:lnTo>
                      <a:pt x="1354" y="664"/>
                    </a:lnTo>
                    <a:lnTo>
                      <a:pt x="1361" y="676"/>
                    </a:lnTo>
                    <a:lnTo>
                      <a:pt x="1362" y="694"/>
                    </a:lnTo>
                    <a:lnTo>
                      <a:pt x="1360" y="705"/>
                    </a:lnTo>
                    <a:lnTo>
                      <a:pt x="1355" y="714"/>
                    </a:lnTo>
                    <a:lnTo>
                      <a:pt x="1353" y="725"/>
                    </a:lnTo>
                    <a:lnTo>
                      <a:pt x="1349" y="737"/>
                    </a:lnTo>
                    <a:lnTo>
                      <a:pt x="1353" y="750"/>
                    </a:lnTo>
                    <a:lnTo>
                      <a:pt x="1355" y="763"/>
                    </a:lnTo>
                    <a:lnTo>
                      <a:pt x="1360" y="771"/>
                    </a:lnTo>
                    <a:lnTo>
                      <a:pt x="1362" y="778"/>
                    </a:lnTo>
                    <a:lnTo>
                      <a:pt x="1350" y="784"/>
                    </a:lnTo>
                    <a:lnTo>
                      <a:pt x="1339" y="794"/>
                    </a:lnTo>
                    <a:lnTo>
                      <a:pt x="1327" y="801"/>
                    </a:lnTo>
                    <a:lnTo>
                      <a:pt x="1324" y="811"/>
                    </a:lnTo>
                    <a:lnTo>
                      <a:pt x="1327" y="821"/>
                    </a:lnTo>
                    <a:lnTo>
                      <a:pt x="1334" y="831"/>
                    </a:lnTo>
                    <a:lnTo>
                      <a:pt x="1335" y="840"/>
                    </a:lnTo>
                    <a:lnTo>
                      <a:pt x="1327" y="848"/>
                    </a:lnTo>
                    <a:lnTo>
                      <a:pt x="1327" y="863"/>
                    </a:lnTo>
                    <a:lnTo>
                      <a:pt x="1331" y="877"/>
                    </a:lnTo>
                    <a:lnTo>
                      <a:pt x="1334" y="890"/>
                    </a:lnTo>
                    <a:lnTo>
                      <a:pt x="1343" y="908"/>
                    </a:lnTo>
                    <a:lnTo>
                      <a:pt x="1345" y="919"/>
                    </a:lnTo>
                    <a:lnTo>
                      <a:pt x="1353" y="933"/>
                    </a:lnTo>
                    <a:lnTo>
                      <a:pt x="1362" y="943"/>
                    </a:lnTo>
                    <a:lnTo>
                      <a:pt x="1377" y="947"/>
                    </a:lnTo>
                    <a:lnTo>
                      <a:pt x="1391" y="957"/>
                    </a:lnTo>
                    <a:lnTo>
                      <a:pt x="1406" y="970"/>
                    </a:lnTo>
                    <a:lnTo>
                      <a:pt x="1406" y="988"/>
                    </a:lnTo>
                    <a:lnTo>
                      <a:pt x="1408" y="1005"/>
                    </a:lnTo>
                    <a:lnTo>
                      <a:pt x="1401" y="1021"/>
                    </a:lnTo>
                    <a:lnTo>
                      <a:pt x="1395" y="1038"/>
                    </a:lnTo>
                    <a:lnTo>
                      <a:pt x="1395" y="1057"/>
                    </a:lnTo>
                    <a:lnTo>
                      <a:pt x="1395" y="1070"/>
                    </a:lnTo>
                    <a:lnTo>
                      <a:pt x="1401" y="1086"/>
                    </a:lnTo>
                    <a:lnTo>
                      <a:pt x="1406" y="1103"/>
                    </a:lnTo>
                    <a:lnTo>
                      <a:pt x="1409" y="1121"/>
                    </a:lnTo>
                    <a:lnTo>
                      <a:pt x="1408" y="1137"/>
                    </a:lnTo>
                    <a:lnTo>
                      <a:pt x="1404" y="1151"/>
                    </a:lnTo>
                    <a:lnTo>
                      <a:pt x="1404" y="1163"/>
                    </a:lnTo>
                    <a:lnTo>
                      <a:pt x="1405" y="1179"/>
                    </a:lnTo>
                    <a:lnTo>
                      <a:pt x="1134" y="1179"/>
                    </a:lnTo>
                    <a:lnTo>
                      <a:pt x="1078" y="1151"/>
                    </a:lnTo>
                    <a:lnTo>
                      <a:pt x="1" y="1151"/>
                    </a:lnTo>
                    <a:lnTo>
                      <a:pt x="0" y="2"/>
                    </a:lnTo>
                    <a:lnTo>
                      <a:pt x="557"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1" name="Freeform 17">
                <a:extLst>
                  <a:ext uri="{FF2B5EF4-FFF2-40B4-BE49-F238E27FC236}">
                    <a16:creationId xmlns:a16="http://schemas.microsoft.com/office/drawing/2014/main" id="{55771D9F-5ECF-42D2-9709-E16DDC069232}"/>
                  </a:ext>
                </a:extLst>
              </p:cNvPr>
              <p:cNvSpPr>
                <a:spLocks/>
              </p:cNvSpPr>
              <p:nvPr/>
            </p:nvSpPr>
            <p:spPr bwMode="auto">
              <a:xfrm>
                <a:off x="2364" y="2978"/>
                <a:ext cx="149" cy="135"/>
              </a:xfrm>
              <a:custGeom>
                <a:avLst/>
                <a:gdLst>
                  <a:gd name="T0" fmla="*/ 2 w 282"/>
                  <a:gd name="T1" fmla="*/ 48 h 254"/>
                  <a:gd name="T2" fmla="*/ 5 w 282"/>
                  <a:gd name="T3" fmla="*/ 24 h 254"/>
                  <a:gd name="T4" fmla="*/ 21 w 282"/>
                  <a:gd name="T5" fmla="*/ 8 h 254"/>
                  <a:gd name="T6" fmla="*/ 52 w 282"/>
                  <a:gd name="T7" fmla="*/ 2 h 254"/>
                  <a:gd name="T8" fmla="*/ 84 w 282"/>
                  <a:gd name="T9" fmla="*/ 1 h 254"/>
                  <a:gd name="T10" fmla="*/ 111 w 282"/>
                  <a:gd name="T11" fmla="*/ 10 h 254"/>
                  <a:gd name="T12" fmla="*/ 139 w 282"/>
                  <a:gd name="T13" fmla="*/ 23 h 254"/>
                  <a:gd name="T14" fmla="*/ 163 w 282"/>
                  <a:gd name="T15" fmla="*/ 42 h 254"/>
                  <a:gd name="T16" fmla="*/ 178 w 282"/>
                  <a:gd name="T17" fmla="*/ 64 h 254"/>
                  <a:gd name="T18" fmla="*/ 196 w 282"/>
                  <a:gd name="T19" fmla="*/ 85 h 254"/>
                  <a:gd name="T20" fmla="*/ 209 w 282"/>
                  <a:gd name="T21" fmla="*/ 107 h 254"/>
                  <a:gd name="T22" fmla="*/ 222 w 282"/>
                  <a:gd name="T23" fmla="*/ 123 h 254"/>
                  <a:gd name="T24" fmla="*/ 237 w 282"/>
                  <a:gd name="T25" fmla="*/ 137 h 254"/>
                  <a:gd name="T26" fmla="*/ 247 w 282"/>
                  <a:gd name="T27" fmla="*/ 157 h 254"/>
                  <a:gd name="T28" fmla="*/ 254 w 282"/>
                  <a:gd name="T29" fmla="*/ 176 h 254"/>
                  <a:gd name="T30" fmla="*/ 267 w 282"/>
                  <a:gd name="T31" fmla="*/ 192 h 254"/>
                  <a:gd name="T32" fmla="*/ 276 w 282"/>
                  <a:gd name="T33" fmla="*/ 206 h 254"/>
                  <a:gd name="T34" fmla="*/ 279 w 282"/>
                  <a:gd name="T35" fmla="*/ 228 h 254"/>
                  <a:gd name="T36" fmla="*/ 272 w 282"/>
                  <a:gd name="T37" fmla="*/ 241 h 254"/>
                  <a:gd name="T38" fmla="*/ 254 w 282"/>
                  <a:gd name="T39" fmla="*/ 250 h 254"/>
                  <a:gd name="T40" fmla="*/ 240 w 282"/>
                  <a:gd name="T41" fmla="*/ 253 h 254"/>
                  <a:gd name="T42" fmla="*/ 225 w 282"/>
                  <a:gd name="T43" fmla="*/ 248 h 254"/>
                  <a:gd name="T44" fmla="*/ 208 w 282"/>
                  <a:gd name="T45" fmla="*/ 239 h 254"/>
                  <a:gd name="T46" fmla="*/ 195 w 282"/>
                  <a:gd name="T47" fmla="*/ 231 h 254"/>
                  <a:gd name="T48" fmla="*/ 180 w 282"/>
                  <a:gd name="T49" fmla="*/ 215 h 254"/>
                  <a:gd name="T50" fmla="*/ 167 w 282"/>
                  <a:gd name="T51" fmla="*/ 199 h 254"/>
                  <a:gd name="T52" fmla="*/ 158 w 282"/>
                  <a:gd name="T53" fmla="*/ 186 h 254"/>
                  <a:gd name="T54" fmla="*/ 144 w 282"/>
                  <a:gd name="T55" fmla="*/ 170 h 254"/>
                  <a:gd name="T56" fmla="*/ 127 w 282"/>
                  <a:gd name="T57" fmla="*/ 159 h 254"/>
                  <a:gd name="T58" fmla="*/ 112 w 282"/>
                  <a:gd name="T59" fmla="*/ 155 h 254"/>
                  <a:gd name="T60" fmla="*/ 96 w 282"/>
                  <a:gd name="T61" fmla="*/ 155 h 254"/>
                  <a:gd name="T62" fmla="*/ 81 w 282"/>
                  <a:gd name="T63" fmla="*/ 160 h 254"/>
                  <a:gd name="T64" fmla="*/ 65 w 282"/>
                  <a:gd name="T65" fmla="*/ 149 h 254"/>
                  <a:gd name="T66" fmla="*/ 44 w 282"/>
                  <a:gd name="T67" fmla="*/ 131 h 254"/>
                  <a:gd name="T68" fmla="*/ 34 w 282"/>
                  <a:gd name="T69" fmla="*/ 117 h 254"/>
                  <a:gd name="T70" fmla="*/ 20 w 282"/>
                  <a:gd name="T71" fmla="*/ 101 h 254"/>
                  <a:gd name="T72" fmla="*/ 12 w 282"/>
                  <a:gd name="T73" fmla="*/ 92 h 254"/>
                  <a:gd name="T74" fmla="*/ 2 w 282"/>
                  <a:gd name="T75" fmla="*/ 73 h 254"/>
                  <a:gd name="T76" fmla="*/ 0 w 282"/>
                  <a:gd name="T77" fmla="*/ 5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2" h="254">
                    <a:moveTo>
                      <a:pt x="2" y="48"/>
                    </a:moveTo>
                    <a:lnTo>
                      <a:pt x="2" y="48"/>
                    </a:lnTo>
                    <a:lnTo>
                      <a:pt x="4" y="36"/>
                    </a:lnTo>
                    <a:lnTo>
                      <a:pt x="5" y="24"/>
                    </a:lnTo>
                    <a:lnTo>
                      <a:pt x="13" y="15"/>
                    </a:lnTo>
                    <a:lnTo>
                      <a:pt x="21" y="8"/>
                    </a:lnTo>
                    <a:lnTo>
                      <a:pt x="39" y="4"/>
                    </a:lnTo>
                    <a:lnTo>
                      <a:pt x="52" y="2"/>
                    </a:lnTo>
                    <a:lnTo>
                      <a:pt x="64" y="0"/>
                    </a:lnTo>
                    <a:lnTo>
                      <a:pt x="84" y="1"/>
                    </a:lnTo>
                    <a:lnTo>
                      <a:pt x="96" y="6"/>
                    </a:lnTo>
                    <a:lnTo>
                      <a:pt x="111" y="10"/>
                    </a:lnTo>
                    <a:lnTo>
                      <a:pt x="127" y="17"/>
                    </a:lnTo>
                    <a:lnTo>
                      <a:pt x="139" y="23"/>
                    </a:lnTo>
                    <a:lnTo>
                      <a:pt x="155" y="33"/>
                    </a:lnTo>
                    <a:lnTo>
                      <a:pt x="163" y="42"/>
                    </a:lnTo>
                    <a:lnTo>
                      <a:pt x="169" y="53"/>
                    </a:lnTo>
                    <a:lnTo>
                      <a:pt x="178" y="64"/>
                    </a:lnTo>
                    <a:lnTo>
                      <a:pt x="188" y="74"/>
                    </a:lnTo>
                    <a:lnTo>
                      <a:pt x="196" y="85"/>
                    </a:lnTo>
                    <a:lnTo>
                      <a:pt x="199" y="95"/>
                    </a:lnTo>
                    <a:lnTo>
                      <a:pt x="209" y="107"/>
                    </a:lnTo>
                    <a:lnTo>
                      <a:pt x="217" y="115"/>
                    </a:lnTo>
                    <a:lnTo>
                      <a:pt x="222" y="123"/>
                    </a:lnTo>
                    <a:lnTo>
                      <a:pt x="228" y="130"/>
                    </a:lnTo>
                    <a:lnTo>
                      <a:pt x="237" y="137"/>
                    </a:lnTo>
                    <a:lnTo>
                      <a:pt x="245" y="150"/>
                    </a:lnTo>
                    <a:lnTo>
                      <a:pt x="247" y="157"/>
                    </a:lnTo>
                    <a:lnTo>
                      <a:pt x="249" y="167"/>
                    </a:lnTo>
                    <a:lnTo>
                      <a:pt x="254" y="176"/>
                    </a:lnTo>
                    <a:lnTo>
                      <a:pt x="262" y="184"/>
                    </a:lnTo>
                    <a:lnTo>
                      <a:pt x="267" y="192"/>
                    </a:lnTo>
                    <a:lnTo>
                      <a:pt x="271" y="198"/>
                    </a:lnTo>
                    <a:lnTo>
                      <a:pt x="276" y="206"/>
                    </a:lnTo>
                    <a:lnTo>
                      <a:pt x="282" y="217"/>
                    </a:lnTo>
                    <a:lnTo>
                      <a:pt x="279" y="228"/>
                    </a:lnTo>
                    <a:lnTo>
                      <a:pt x="276" y="235"/>
                    </a:lnTo>
                    <a:lnTo>
                      <a:pt x="272" y="241"/>
                    </a:lnTo>
                    <a:lnTo>
                      <a:pt x="262" y="248"/>
                    </a:lnTo>
                    <a:lnTo>
                      <a:pt x="254" y="250"/>
                    </a:lnTo>
                    <a:lnTo>
                      <a:pt x="249" y="254"/>
                    </a:lnTo>
                    <a:lnTo>
                      <a:pt x="240" y="253"/>
                    </a:lnTo>
                    <a:lnTo>
                      <a:pt x="232" y="252"/>
                    </a:lnTo>
                    <a:lnTo>
                      <a:pt x="225" y="248"/>
                    </a:lnTo>
                    <a:lnTo>
                      <a:pt x="218" y="243"/>
                    </a:lnTo>
                    <a:lnTo>
                      <a:pt x="208" y="239"/>
                    </a:lnTo>
                    <a:lnTo>
                      <a:pt x="201" y="236"/>
                    </a:lnTo>
                    <a:lnTo>
                      <a:pt x="195" y="231"/>
                    </a:lnTo>
                    <a:lnTo>
                      <a:pt x="186" y="224"/>
                    </a:lnTo>
                    <a:lnTo>
                      <a:pt x="180" y="215"/>
                    </a:lnTo>
                    <a:lnTo>
                      <a:pt x="173" y="206"/>
                    </a:lnTo>
                    <a:lnTo>
                      <a:pt x="167" y="199"/>
                    </a:lnTo>
                    <a:lnTo>
                      <a:pt x="163" y="192"/>
                    </a:lnTo>
                    <a:lnTo>
                      <a:pt x="158" y="186"/>
                    </a:lnTo>
                    <a:lnTo>
                      <a:pt x="152" y="179"/>
                    </a:lnTo>
                    <a:lnTo>
                      <a:pt x="144" y="170"/>
                    </a:lnTo>
                    <a:lnTo>
                      <a:pt x="136" y="164"/>
                    </a:lnTo>
                    <a:lnTo>
                      <a:pt x="127" y="159"/>
                    </a:lnTo>
                    <a:lnTo>
                      <a:pt x="120" y="155"/>
                    </a:lnTo>
                    <a:lnTo>
                      <a:pt x="112" y="155"/>
                    </a:lnTo>
                    <a:lnTo>
                      <a:pt x="106" y="155"/>
                    </a:lnTo>
                    <a:lnTo>
                      <a:pt x="96" y="155"/>
                    </a:lnTo>
                    <a:lnTo>
                      <a:pt x="89" y="159"/>
                    </a:lnTo>
                    <a:lnTo>
                      <a:pt x="81" y="160"/>
                    </a:lnTo>
                    <a:lnTo>
                      <a:pt x="71" y="157"/>
                    </a:lnTo>
                    <a:lnTo>
                      <a:pt x="65" y="149"/>
                    </a:lnTo>
                    <a:lnTo>
                      <a:pt x="53" y="140"/>
                    </a:lnTo>
                    <a:lnTo>
                      <a:pt x="44" y="131"/>
                    </a:lnTo>
                    <a:lnTo>
                      <a:pt x="37" y="127"/>
                    </a:lnTo>
                    <a:lnTo>
                      <a:pt x="34" y="117"/>
                    </a:lnTo>
                    <a:lnTo>
                      <a:pt x="28" y="108"/>
                    </a:lnTo>
                    <a:lnTo>
                      <a:pt x="20" y="101"/>
                    </a:lnTo>
                    <a:lnTo>
                      <a:pt x="15" y="96"/>
                    </a:lnTo>
                    <a:lnTo>
                      <a:pt x="12" y="92"/>
                    </a:lnTo>
                    <a:lnTo>
                      <a:pt x="7" y="82"/>
                    </a:lnTo>
                    <a:lnTo>
                      <a:pt x="2" y="73"/>
                    </a:lnTo>
                    <a:lnTo>
                      <a:pt x="0" y="64"/>
                    </a:lnTo>
                    <a:lnTo>
                      <a:pt x="0" y="55"/>
                    </a:lnTo>
                    <a:lnTo>
                      <a:pt x="2" y="4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82" name="Freeform 18">
                <a:extLst>
                  <a:ext uri="{FF2B5EF4-FFF2-40B4-BE49-F238E27FC236}">
                    <a16:creationId xmlns:a16="http://schemas.microsoft.com/office/drawing/2014/main" id="{EA506711-A6E5-4432-93BA-BE709ABAD7E9}"/>
                  </a:ext>
                </a:extLst>
              </p:cNvPr>
              <p:cNvSpPr>
                <a:spLocks/>
              </p:cNvSpPr>
              <p:nvPr/>
            </p:nvSpPr>
            <p:spPr bwMode="auto">
              <a:xfrm>
                <a:off x="2364" y="2978"/>
                <a:ext cx="149" cy="135"/>
              </a:xfrm>
              <a:custGeom>
                <a:avLst/>
                <a:gdLst>
                  <a:gd name="T0" fmla="*/ 2 w 282"/>
                  <a:gd name="T1" fmla="*/ 48 h 254"/>
                  <a:gd name="T2" fmla="*/ 5 w 282"/>
                  <a:gd name="T3" fmla="*/ 24 h 254"/>
                  <a:gd name="T4" fmla="*/ 21 w 282"/>
                  <a:gd name="T5" fmla="*/ 8 h 254"/>
                  <a:gd name="T6" fmla="*/ 52 w 282"/>
                  <a:gd name="T7" fmla="*/ 2 h 254"/>
                  <a:gd name="T8" fmla="*/ 84 w 282"/>
                  <a:gd name="T9" fmla="*/ 1 h 254"/>
                  <a:gd name="T10" fmla="*/ 111 w 282"/>
                  <a:gd name="T11" fmla="*/ 10 h 254"/>
                  <a:gd name="T12" fmla="*/ 139 w 282"/>
                  <a:gd name="T13" fmla="*/ 23 h 254"/>
                  <a:gd name="T14" fmla="*/ 163 w 282"/>
                  <a:gd name="T15" fmla="*/ 42 h 254"/>
                  <a:gd name="T16" fmla="*/ 178 w 282"/>
                  <a:gd name="T17" fmla="*/ 64 h 254"/>
                  <a:gd name="T18" fmla="*/ 196 w 282"/>
                  <a:gd name="T19" fmla="*/ 85 h 254"/>
                  <a:gd name="T20" fmla="*/ 209 w 282"/>
                  <a:gd name="T21" fmla="*/ 107 h 254"/>
                  <a:gd name="T22" fmla="*/ 222 w 282"/>
                  <a:gd name="T23" fmla="*/ 123 h 254"/>
                  <a:gd name="T24" fmla="*/ 237 w 282"/>
                  <a:gd name="T25" fmla="*/ 137 h 254"/>
                  <a:gd name="T26" fmla="*/ 247 w 282"/>
                  <a:gd name="T27" fmla="*/ 157 h 254"/>
                  <a:gd name="T28" fmla="*/ 254 w 282"/>
                  <a:gd name="T29" fmla="*/ 176 h 254"/>
                  <a:gd name="T30" fmla="*/ 267 w 282"/>
                  <a:gd name="T31" fmla="*/ 192 h 254"/>
                  <a:gd name="T32" fmla="*/ 276 w 282"/>
                  <a:gd name="T33" fmla="*/ 206 h 254"/>
                  <a:gd name="T34" fmla="*/ 279 w 282"/>
                  <a:gd name="T35" fmla="*/ 228 h 254"/>
                  <a:gd name="T36" fmla="*/ 272 w 282"/>
                  <a:gd name="T37" fmla="*/ 241 h 254"/>
                  <a:gd name="T38" fmla="*/ 254 w 282"/>
                  <a:gd name="T39" fmla="*/ 250 h 254"/>
                  <a:gd name="T40" fmla="*/ 240 w 282"/>
                  <a:gd name="T41" fmla="*/ 253 h 254"/>
                  <a:gd name="T42" fmla="*/ 225 w 282"/>
                  <a:gd name="T43" fmla="*/ 248 h 254"/>
                  <a:gd name="T44" fmla="*/ 208 w 282"/>
                  <a:gd name="T45" fmla="*/ 239 h 254"/>
                  <a:gd name="T46" fmla="*/ 195 w 282"/>
                  <a:gd name="T47" fmla="*/ 231 h 254"/>
                  <a:gd name="T48" fmla="*/ 180 w 282"/>
                  <a:gd name="T49" fmla="*/ 215 h 254"/>
                  <a:gd name="T50" fmla="*/ 167 w 282"/>
                  <a:gd name="T51" fmla="*/ 199 h 254"/>
                  <a:gd name="T52" fmla="*/ 158 w 282"/>
                  <a:gd name="T53" fmla="*/ 186 h 254"/>
                  <a:gd name="T54" fmla="*/ 144 w 282"/>
                  <a:gd name="T55" fmla="*/ 170 h 254"/>
                  <a:gd name="T56" fmla="*/ 127 w 282"/>
                  <a:gd name="T57" fmla="*/ 159 h 254"/>
                  <a:gd name="T58" fmla="*/ 112 w 282"/>
                  <a:gd name="T59" fmla="*/ 155 h 254"/>
                  <a:gd name="T60" fmla="*/ 96 w 282"/>
                  <a:gd name="T61" fmla="*/ 155 h 254"/>
                  <a:gd name="T62" fmla="*/ 81 w 282"/>
                  <a:gd name="T63" fmla="*/ 160 h 254"/>
                  <a:gd name="T64" fmla="*/ 65 w 282"/>
                  <a:gd name="T65" fmla="*/ 149 h 254"/>
                  <a:gd name="T66" fmla="*/ 44 w 282"/>
                  <a:gd name="T67" fmla="*/ 131 h 254"/>
                  <a:gd name="T68" fmla="*/ 34 w 282"/>
                  <a:gd name="T69" fmla="*/ 117 h 254"/>
                  <a:gd name="T70" fmla="*/ 20 w 282"/>
                  <a:gd name="T71" fmla="*/ 101 h 254"/>
                  <a:gd name="T72" fmla="*/ 12 w 282"/>
                  <a:gd name="T73" fmla="*/ 92 h 254"/>
                  <a:gd name="T74" fmla="*/ 2 w 282"/>
                  <a:gd name="T75" fmla="*/ 73 h 254"/>
                  <a:gd name="T76" fmla="*/ 0 w 282"/>
                  <a:gd name="T77" fmla="*/ 5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2" h="254">
                    <a:moveTo>
                      <a:pt x="2" y="48"/>
                    </a:moveTo>
                    <a:lnTo>
                      <a:pt x="2" y="48"/>
                    </a:lnTo>
                    <a:lnTo>
                      <a:pt x="4" y="36"/>
                    </a:lnTo>
                    <a:lnTo>
                      <a:pt x="5" y="24"/>
                    </a:lnTo>
                    <a:lnTo>
                      <a:pt x="13" y="15"/>
                    </a:lnTo>
                    <a:lnTo>
                      <a:pt x="21" y="8"/>
                    </a:lnTo>
                    <a:lnTo>
                      <a:pt x="39" y="4"/>
                    </a:lnTo>
                    <a:lnTo>
                      <a:pt x="52" y="2"/>
                    </a:lnTo>
                    <a:lnTo>
                      <a:pt x="64" y="0"/>
                    </a:lnTo>
                    <a:lnTo>
                      <a:pt x="84" y="1"/>
                    </a:lnTo>
                    <a:lnTo>
                      <a:pt x="96" y="6"/>
                    </a:lnTo>
                    <a:lnTo>
                      <a:pt x="111" y="10"/>
                    </a:lnTo>
                    <a:lnTo>
                      <a:pt x="127" y="17"/>
                    </a:lnTo>
                    <a:lnTo>
                      <a:pt x="139" y="23"/>
                    </a:lnTo>
                    <a:lnTo>
                      <a:pt x="155" y="33"/>
                    </a:lnTo>
                    <a:lnTo>
                      <a:pt x="163" y="42"/>
                    </a:lnTo>
                    <a:lnTo>
                      <a:pt x="169" y="53"/>
                    </a:lnTo>
                    <a:lnTo>
                      <a:pt x="178" y="64"/>
                    </a:lnTo>
                    <a:lnTo>
                      <a:pt x="188" y="74"/>
                    </a:lnTo>
                    <a:lnTo>
                      <a:pt x="196" y="85"/>
                    </a:lnTo>
                    <a:lnTo>
                      <a:pt x="199" y="95"/>
                    </a:lnTo>
                    <a:lnTo>
                      <a:pt x="209" y="107"/>
                    </a:lnTo>
                    <a:lnTo>
                      <a:pt x="217" y="115"/>
                    </a:lnTo>
                    <a:lnTo>
                      <a:pt x="222" y="123"/>
                    </a:lnTo>
                    <a:lnTo>
                      <a:pt x="228" y="130"/>
                    </a:lnTo>
                    <a:lnTo>
                      <a:pt x="237" y="137"/>
                    </a:lnTo>
                    <a:lnTo>
                      <a:pt x="245" y="150"/>
                    </a:lnTo>
                    <a:lnTo>
                      <a:pt x="247" y="157"/>
                    </a:lnTo>
                    <a:lnTo>
                      <a:pt x="249" y="167"/>
                    </a:lnTo>
                    <a:lnTo>
                      <a:pt x="254" y="176"/>
                    </a:lnTo>
                    <a:lnTo>
                      <a:pt x="262" y="184"/>
                    </a:lnTo>
                    <a:lnTo>
                      <a:pt x="267" y="192"/>
                    </a:lnTo>
                    <a:lnTo>
                      <a:pt x="271" y="198"/>
                    </a:lnTo>
                    <a:lnTo>
                      <a:pt x="276" y="206"/>
                    </a:lnTo>
                    <a:lnTo>
                      <a:pt x="282" y="217"/>
                    </a:lnTo>
                    <a:lnTo>
                      <a:pt x="279" y="228"/>
                    </a:lnTo>
                    <a:lnTo>
                      <a:pt x="276" y="235"/>
                    </a:lnTo>
                    <a:lnTo>
                      <a:pt x="272" y="241"/>
                    </a:lnTo>
                    <a:lnTo>
                      <a:pt x="262" y="248"/>
                    </a:lnTo>
                    <a:lnTo>
                      <a:pt x="254" y="250"/>
                    </a:lnTo>
                    <a:lnTo>
                      <a:pt x="249" y="254"/>
                    </a:lnTo>
                    <a:lnTo>
                      <a:pt x="240" y="253"/>
                    </a:lnTo>
                    <a:lnTo>
                      <a:pt x="232" y="252"/>
                    </a:lnTo>
                    <a:lnTo>
                      <a:pt x="225" y="248"/>
                    </a:lnTo>
                    <a:lnTo>
                      <a:pt x="218" y="243"/>
                    </a:lnTo>
                    <a:lnTo>
                      <a:pt x="208" y="239"/>
                    </a:lnTo>
                    <a:lnTo>
                      <a:pt x="201" y="236"/>
                    </a:lnTo>
                    <a:lnTo>
                      <a:pt x="195" y="231"/>
                    </a:lnTo>
                    <a:lnTo>
                      <a:pt x="186" y="224"/>
                    </a:lnTo>
                    <a:lnTo>
                      <a:pt x="180" y="215"/>
                    </a:lnTo>
                    <a:lnTo>
                      <a:pt x="173" y="206"/>
                    </a:lnTo>
                    <a:lnTo>
                      <a:pt x="167" y="199"/>
                    </a:lnTo>
                    <a:lnTo>
                      <a:pt x="163" y="192"/>
                    </a:lnTo>
                    <a:lnTo>
                      <a:pt x="158" y="186"/>
                    </a:lnTo>
                    <a:lnTo>
                      <a:pt x="152" y="179"/>
                    </a:lnTo>
                    <a:lnTo>
                      <a:pt x="144" y="170"/>
                    </a:lnTo>
                    <a:lnTo>
                      <a:pt x="136" y="164"/>
                    </a:lnTo>
                    <a:lnTo>
                      <a:pt x="127" y="159"/>
                    </a:lnTo>
                    <a:lnTo>
                      <a:pt x="120" y="155"/>
                    </a:lnTo>
                    <a:lnTo>
                      <a:pt x="112" y="155"/>
                    </a:lnTo>
                    <a:lnTo>
                      <a:pt x="106" y="155"/>
                    </a:lnTo>
                    <a:lnTo>
                      <a:pt x="96" y="155"/>
                    </a:lnTo>
                    <a:lnTo>
                      <a:pt x="89" y="159"/>
                    </a:lnTo>
                    <a:lnTo>
                      <a:pt x="81" y="160"/>
                    </a:lnTo>
                    <a:lnTo>
                      <a:pt x="71" y="157"/>
                    </a:lnTo>
                    <a:lnTo>
                      <a:pt x="65" y="149"/>
                    </a:lnTo>
                    <a:lnTo>
                      <a:pt x="53" y="140"/>
                    </a:lnTo>
                    <a:lnTo>
                      <a:pt x="44" y="131"/>
                    </a:lnTo>
                    <a:lnTo>
                      <a:pt x="37" y="127"/>
                    </a:lnTo>
                    <a:lnTo>
                      <a:pt x="34" y="117"/>
                    </a:lnTo>
                    <a:lnTo>
                      <a:pt x="28" y="108"/>
                    </a:lnTo>
                    <a:lnTo>
                      <a:pt x="20" y="101"/>
                    </a:lnTo>
                    <a:lnTo>
                      <a:pt x="15" y="96"/>
                    </a:lnTo>
                    <a:lnTo>
                      <a:pt x="12" y="92"/>
                    </a:lnTo>
                    <a:lnTo>
                      <a:pt x="7" y="82"/>
                    </a:lnTo>
                    <a:lnTo>
                      <a:pt x="2" y="73"/>
                    </a:lnTo>
                    <a:lnTo>
                      <a:pt x="0" y="64"/>
                    </a:lnTo>
                    <a:lnTo>
                      <a:pt x="0" y="55"/>
                    </a:lnTo>
                    <a:lnTo>
                      <a:pt x="2" y="4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3" name="Freeform 19">
                <a:extLst>
                  <a:ext uri="{FF2B5EF4-FFF2-40B4-BE49-F238E27FC236}">
                    <a16:creationId xmlns:a16="http://schemas.microsoft.com/office/drawing/2014/main" id="{F4E5D33F-7142-4DD6-B52F-11C87C5A05B4}"/>
                  </a:ext>
                </a:extLst>
              </p:cNvPr>
              <p:cNvSpPr>
                <a:spLocks/>
              </p:cNvSpPr>
              <p:nvPr/>
            </p:nvSpPr>
            <p:spPr bwMode="auto">
              <a:xfrm>
                <a:off x="2459" y="2956"/>
                <a:ext cx="26" cy="28"/>
              </a:xfrm>
              <a:custGeom>
                <a:avLst/>
                <a:gdLst>
                  <a:gd name="T0" fmla="*/ 5 w 49"/>
                  <a:gd name="T1" fmla="*/ 7 h 53"/>
                  <a:gd name="T2" fmla="*/ 5 w 49"/>
                  <a:gd name="T3" fmla="*/ 7 h 53"/>
                  <a:gd name="T4" fmla="*/ 2 w 49"/>
                  <a:gd name="T5" fmla="*/ 20 h 53"/>
                  <a:gd name="T6" fmla="*/ 1 w 49"/>
                  <a:gd name="T7" fmla="*/ 28 h 53"/>
                  <a:gd name="T8" fmla="*/ 0 w 49"/>
                  <a:gd name="T9" fmla="*/ 41 h 53"/>
                  <a:gd name="T10" fmla="*/ 3 w 49"/>
                  <a:gd name="T11" fmla="*/ 47 h 53"/>
                  <a:gd name="T12" fmla="*/ 12 w 49"/>
                  <a:gd name="T13" fmla="*/ 51 h 53"/>
                  <a:gd name="T14" fmla="*/ 23 w 49"/>
                  <a:gd name="T15" fmla="*/ 53 h 53"/>
                  <a:gd name="T16" fmla="*/ 35 w 49"/>
                  <a:gd name="T17" fmla="*/ 51 h 53"/>
                  <a:gd name="T18" fmla="*/ 47 w 49"/>
                  <a:gd name="T19" fmla="*/ 42 h 53"/>
                  <a:gd name="T20" fmla="*/ 49 w 49"/>
                  <a:gd name="T21" fmla="*/ 34 h 53"/>
                  <a:gd name="T22" fmla="*/ 49 w 49"/>
                  <a:gd name="T23" fmla="*/ 25 h 53"/>
                  <a:gd name="T24" fmla="*/ 42 w 49"/>
                  <a:gd name="T25" fmla="*/ 17 h 53"/>
                  <a:gd name="T26" fmla="*/ 36 w 49"/>
                  <a:gd name="T27" fmla="*/ 10 h 53"/>
                  <a:gd name="T28" fmla="*/ 26 w 49"/>
                  <a:gd name="T29" fmla="*/ 2 h 53"/>
                  <a:gd name="T30" fmla="*/ 17 w 49"/>
                  <a:gd name="T31" fmla="*/ 0 h 53"/>
                  <a:gd name="T32" fmla="*/ 10 w 49"/>
                  <a:gd name="T33" fmla="*/ 1 h 53"/>
                  <a:gd name="T34" fmla="*/ 5 w 49"/>
                  <a:gd name="T35" fmla="*/ 7 h 53"/>
                  <a:gd name="T36" fmla="*/ 5 w 49"/>
                  <a:gd name="T3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3">
                    <a:moveTo>
                      <a:pt x="5" y="7"/>
                    </a:moveTo>
                    <a:lnTo>
                      <a:pt x="5" y="7"/>
                    </a:lnTo>
                    <a:lnTo>
                      <a:pt x="2" y="20"/>
                    </a:lnTo>
                    <a:lnTo>
                      <a:pt x="1" y="28"/>
                    </a:lnTo>
                    <a:lnTo>
                      <a:pt x="0" y="41"/>
                    </a:lnTo>
                    <a:lnTo>
                      <a:pt x="3" y="47"/>
                    </a:lnTo>
                    <a:lnTo>
                      <a:pt x="12" y="51"/>
                    </a:lnTo>
                    <a:lnTo>
                      <a:pt x="23" y="53"/>
                    </a:lnTo>
                    <a:lnTo>
                      <a:pt x="35" y="51"/>
                    </a:lnTo>
                    <a:lnTo>
                      <a:pt x="47" y="42"/>
                    </a:lnTo>
                    <a:lnTo>
                      <a:pt x="49" y="34"/>
                    </a:lnTo>
                    <a:lnTo>
                      <a:pt x="49" y="25"/>
                    </a:lnTo>
                    <a:lnTo>
                      <a:pt x="42" y="17"/>
                    </a:lnTo>
                    <a:lnTo>
                      <a:pt x="36" y="10"/>
                    </a:lnTo>
                    <a:lnTo>
                      <a:pt x="26" y="2"/>
                    </a:lnTo>
                    <a:lnTo>
                      <a:pt x="17" y="0"/>
                    </a:lnTo>
                    <a:lnTo>
                      <a:pt x="10" y="1"/>
                    </a:lnTo>
                    <a:lnTo>
                      <a:pt x="5" y="7"/>
                    </a:lnTo>
                    <a:lnTo>
                      <a:pt x="5" y="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84" name="Freeform 20">
                <a:extLst>
                  <a:ext uri="{FF2B5EF4-FFF2-40B4-BE49-F238E27FC236}">
                    <a16:creationId xmlns:a16="http://schemas.microsoft.com/office/drawing/2014/main" id="{7AB43B84-BF81-44ED-ACA2-347B82AE0DD9}"/>
                  </a:ext>
                </a:extLst>
              </p:cNvPr>
              <p:cNvSpPr>
                <a:spLocks/>
              </p:cNvSpPr>
              <p:nvPr/>
            </p:nvSpPr>
            <p:spPr bwMode="auto">
              <a:xfrm>
                <a:off x="2459" y="2956"/>
                <a:ext cx="26" cy="28"/>
              </a:xfrm>
              <a:custGeom>
                <a:avLst/>
                <a:gdLst>
                  <a:gd name="T0" fmla="*/ 5 w 49"/>
                  <a:gd name="T1" fmla="*/ 7 h 53"/>
                  <a:gd name="T2" fmla="*/ 5 w 49"/>
                  <a:gd name="T3" fmla="*/ 7 h 53"/>
                  <a:gd name="T4" fmla="*/ 2 w 49"/>
                  <a:gd name="T5" fmla="*/ 20 h 53"/>
                  <a:gd name="T6" fmla="*/ 1 w 49"/>
                  <a:gd name="T7" fmla="*/ 28 h 53"/>
                  <a:gd name="T8" fmla="*/ 0 w 49"/>
                  <a:gd name="T9" fmla="*/ 41 h 53"/>
                  <a:gd name="T10" fmla="*/ 3 w 49"/>
                  <a:gd name="T11" fmla="*/ 47 h 53"/>
                  <a:gd name="T12" fmla="*/ 12 w 49"/>
                  <a:gd name="T13" fmla="*/ 51 h 53"/>
                  <a:gd name="T14" fmla="*/ 23 w 49"/>
                  <a:gd name="T15" fmla="*/ 53 h 53"/>
                  <a:gd name="T16" fmla="*/ 35 w 49"/>
                  <a:gd name="T17" fmla="*/ 51 h 53"/>
                  <a:gd name="T18" fmla="*/ 47 w 49"/>
                  <a:gd name="T19" fmla="*/ 42 h 53"/>
                  <a:gd name="T20" fmla="*/ 49 w 49"/>
                  <a:gd name="T21" fmla="*/ 34 h 53"/>
                  <a:gd name="T22" fmla="*/ 49 w 49"/>
                  <a:gd name="T23" fmla="*/ 25 h 53"/>
                  <a:gd name="T24" fmla="*/ 42 w 49"/>
                  <a:gd name="T25" fmla="*/ 17 h 53"/>
                  <a:gd name="T26" fmla="*/ 36 w 49"/>
                  <a:gd name="T27" fmla="*/ 10 h 53"/>
                  <a:gd name="T28" fmla="*/ 26 w 49"/>
                  <a:gd name="T29" fmla="*/ 2 h 53"/>
                  <a:gd name="T30" fmla="*/ 17 w 49"/>
                  <a:gd name="T31" fmla="*/ 0 h 53"/>
                  <a:gd name="T32" fmla="*/ 10 w 49"/>
                  <a:gd name="T33" fmla="*/ 1 h 53"/>
                  <a:gd name="T34" fmla="*/ 5 w 49"/>
                  <a:gd name="T35" fmla="*/ 7 h 53"/>
                  <a:gd name="T36" fmla="*/ 5 w 49"/>
                  <a:gd name="T3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3">
                    <a:moveTo>
                      <a:pt x="5" y="7"/>
                    </a:moveTo>
                    <a:lnTo>
                      <a:pt x="5" y="7"/>
                    </a:lnTo>
                    <a:lnTo>
                      <a:pt x="2" y="20"/>
                    </a:lnTo>
                    <a:lnTo>
                      <a:pt x="1" y="28"/>
                    </a:lnTo>
                    <a:lnTo>
                      <a:pt x="0" y="41"/>
                    </a:lnTo>
                    <a:lnTo>
                      <a:pt x="3" y="47"/>
                    </a:lnTo>
                    <a:lnTo>
                      <a:pt x="12" y="51"/>
                    </a:lnTo>
                    <a:lnTo>
                      <a:pt x="23" y="53"/>
                    </a:lnTo>
                    <a:lnTo>
                      <a:pt x="35" y="51"/>
                    </a:lnTo>
                    <a:lnTo>
                      <a:pt x="47" y="42"/>
                    </a:lnTo>
                    <a:lnTo>
                      <a:pt x="49" y="34"/>
                    </a:lnTo>
                    <a:lnTo>
                      <a:pt x="49" y="25"/>
                    </a:lnTo>
                    <a:lnTo>
                      <a:pt x="42" y="17"/>
                    </a:lnTo>
                    <a:lnTo>
                      <a:pt x="36" y="10"/>
                    </a:lnTo>
                    <a:lnTo>
                      <a:pt x="26" y="2"/>
                    </a:lnTo>
                    <a:lnTo>
                      <a:pt x="17" y="0"/>
                    </a:lnTo>
                    <a:lnTo>
                      <a:pt x="10" y="1"/>
                    </a:lnTo>
                    <a:lnTo>
                      <a:pt x="5" y="7"/>
                    </a:lnTo>
                    <a:lnTo>
                      <a:pt x="5" y="7"/>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5" name="Freeform 21">
                <a:extLst>
                  <a:ext uri="{FF2B5EF4-FFF2-40B4-BE49-F238E27FC236}">
                    <a16:creationId xmlns:a16="http://schemas.microsoft.com/office/drawing/2014/main" id="{4F8744F5-0EF5-42A7-B3B2-56DB9F79FF4D}"/>
                  </a:ext>
                </a:extLst>
              </p:cNvPr>
              <p:cNvSpPr>
                <a:spLocks/>
              </p:cNvSpPr>
              <p:nvPr/>
            </p:nvSpPr>
            <p:spPr bwMode="auto">
              <a:xfrm>
                <a:off x="2323" y="3019"/>
                <a:ext cx="16" cy="21"/>
              </a:xfrm>
              <a:custGeom>
                <a:avLst/>
                <a:gdLst>
                  <a:gd name="T0" fmla="*/ 0 w 29"/>
                  <a:gd name="T1" fmla="*/ 8 h 39"/>
                  <a:gd name="T2" fmla="*/ 0 w 29"/>
                  <a:gd name="T3" fmla="*/ 8 h 39"/>
                  <a:gd name="T4" fmla="*/ 8 w 29"/>
                  <a:gd name="T5" fmla="*/ 1 h 39"/>
                  <a:gd name="T6" fmla="*/ 15 w 29"/>
                  <a:gd name="T7" fmla="*/ 0 h 39"/>
                  <a:gd name="T8" fmla="*/ 20 w 29"/>
                  <a:gd name="T9" fmla="*/ 6 h 39"/>
                  <a:gd name="T10" fmla="*/ 26 w 29"/>
                  <a:gd name="T11" fmla="*/ 13 h 39"/>
                  <a:gd name="T12" fmla="*/ 29 w 29"/>
                  <a:gd name="T13" fmla="*/ 20 h 39"/>
                  <a:gd name="T14" fmla="*/ 29 w 29"/>
                  <a:gd name="T15" fmla="*/ 28 h 39"/>
                  <a:gd name="T16" fmla="*/ 23 w 29"/>
                  <a:gd name="T17" fmla="*/ 35 h 39"/>
                  <a:gd name="T18" fmla="*/ 15 w 29"/>
                  <a:gd name="T19" fmla="*/ 39 h 39"/>
                  <a:gd name="T20" fmla="*/ 8 w 29"/>
                  <a:gd name="T21" fmla="*/ 36 h 39"/>
                  <a:gd name="T22" fmla="*/ 6 w 29"/>
                  <a:gd name="T23" fmla="*/ 28 h 39"/>
                  <a:gd name="T24" fmla="*/ 4 w 29"/>
                  <a:gd name="T25" fmla="*/ 20 h 39"/>
                  <a:gd name="T26" fmla="*/ 1 w 29"/>
                  <a:gd name="T27" fmla="*/ 15 h 39"/>
                  <a:gd name="T28" fmla="*/ 0 w 29"/>
                  <a:gd name="T29" fmla="*/ 8 h 39"/>
                  <a:gd name="T30" fmla="*/ 0 w 29"/>
                  <a:gd name="T31"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9">
                    <a:moveTo>
                      <a:pt x="0" y="8"/>
                    </a:moveTo>
                    <a:lnTo>
                      <a:pt x="0" y="8"/>
                    </a:lnTo>
                    <a:lnTo>
                      <a:pt x="8" y="1"/>
                    </a:lnTo>
                    <a:lnTo>
                      <a:pt x="15" y="0"/>
                    </a:lnTo>
                    <a:lnTo>
                      <a:pt x="20" y="6"/>
                    </a:lnTo>
                    <a:lnTo>
                      <a:pt x="26" y="13"/>
                    </a:lnTo>
                    <a:lnTo>
                      <a:pt x="29" y="20"/>
                    </a:lnTo>
                    <a:lnTo>
                      <a:pt x="29" y="28"/>
                    </a:lnTo>
                    <a:lnTo>
                      <a:pt x="23" y="35"/>
                    </a:lnTo>
                    <a:lnTo>
                      <a:pt x="15" y="39"/>
                    </a:lnTo>
                    <a:lnTo>
                      <a:pt x="8" y="36"/>
                    </a:lnTo>
                    <a:lnTo>
                      <a:pt x="6" y="28"/>
                    </a:lnTo>
                    <a:lnTo>
                      <a:pt x="4" y="20"/>
                    </a:lnTo>
                    <a:lnTo>
                      <a:pt x="1" y="15"/>
                    </a:lnTo>
                    <a:lnTo>
                      <a:pt x="0" y="8"/>
                    </a:lnTo>
                    <a:lnTo>
                      <a:pt x="0"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86" name="Freeform 22">
                <a:extLst>
                  <a:ext uri="{FF2B5EF4-FFF2-40B4-BE49-F238E27FC236}">
                    <a16:creationId xmlns:a16="http://schemas.microsoft.com/office/drawing/2014/main" id="{E6D8118E-C163-475D-8AC1-D314D9779911}"/>
                  </a:ext>
                </a:extLst>
              </p:cNvPr>
              <p:cNvSpPr>
                <a:spLocks/>
              </p:cNvSpPr>
              <p:nvPr/>
            </p:nvSpPr>
            <p:spPr bwMode="auto">
              <a:xfrm>
                <a:off x="2323" y="3019"/>
                <a:ext cx="16" cy="21"/>
              </a:xfrm>
              <a:custGeom>
                <a:avLst/>
                <a:gdLst>
                  <a:gd name="T0" fmla="*/ 0 w 29"/>
                  <a:gd name="T1" fmla="*/ 8 h 39"/>
                  <a:gd name="T2" fmla="*/ 0 w 29"/>
                  <a:gd name="T3" fmla="*/ 8 h 39"/>
                  <a:gd name="T4" fmla="*/ 8 w 29"/>
                  <a:gd name="T5" fmla="*/ 1 h 39"/>
                  <a:gd name="T6" fmla="*/ 15 w 29"/>
                  <a:gd name="T7" fmla="*/ 0 h 39"/>
                  <a:gd name="T8" fmla="*/ 20 w 29"/>
                  <a:gd name="T9" fmla="*/ 6 h 39"/>
                  <a:gd name="T10" fmla="*/ 26 w 29"/>
                  <a:gd name="T11" fmla="*/ 13 h 39"/>
                  <a:gd name="T12" fmla="*/ 29 w 29"/>
                  <a:gd name="T13" fmla="*/ 20 h 39"/>
                  <a:gd name="T14" fmla="*/ 29 w 29"/>
                  <a:gd name="T15" fmla="*/ 28 h 39"/>
                  <a:gd name="T16" fmla="*/ 23 w 29"/>
                  <a:gd name="T17" fmla="*/ 35 h 39"/>
                  <a:gd name="T18" fmla="*/ 15 w 29"/>
                  <a:gd name="T19" fmla="*/ 39 h 39"/>
                  <a:gd name="T20" fmla="*/ 8 w 29"/>
                  <a:gd name="T21" fmla="*/ 36 h 39"/>
                  <a:gd name="T22" fmla="*/ 6 w 29"/>
                  <a:gd name="T23" fmla="*/ 28 h 39"/>
                  <a:gd name="T24" fmla="*/ 4 w 29"/>
                  <a:gd name="T25" fmla="*/ 20 h 39"/>
                  <a:gd name="T26" fmla="*/ 1 w 29"/>
                  <a:gd name="T27" fmla="*/ 15 h 39"/>
                  <a:gd name="T28" fmla="*/ 0 w 29"/>
                  <a:gd name="T29" fmla="*/ 8 h 39"/>
                  <a:gd name="T30" fmla="*/ 0 w 29"/>
                  <a:gd name="T31"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9">
                    <a:moveTo>
                      <a:pt x="0" y="8"/>
                    </a:moveTo>
                    <a:lnTo>
                      <a:pt x="0" y="8"/>
                    </a:lnTo>
                    <a:lnTo>
                      <a:pt x="8" y="1"/>
                    </a:lnTo>
                    <a:lnTo>
                      <a:pt x="15" y="0"/>
                    </a:lnTo>
                    <a:lnTo>
                      <a:pt x="20" y="6"/>
                    </a:lnTo>
                    <a:lnTo>
                      <a:pt x="26" y="13"/>
                    </a:lnTo>
                    <a:lnTo>
                      <a:pt x="29" y="20"/>
                    </a:lnTo>
                    <a:lnTo>
                      <a:pt x="29" y="28"/>
                    </a:lnTo>
                    <a:lnTo>
                      <a:pt x="23" y="35"/>
                    </a:lnTo>
                    <a:lnTo>
                      <a:pt x="15" y="39"/>
                    </a:lnTo>
                    <a:lnTo>
                      <a:pt x="8" y="36"/>
                    </a:lnTo>
                    <a:lnTo>
                      <a:pt x="6" y="28"/>
                    </a:lnTo>
                    <a:lnTo>
                      <a:pt x="4" y="20"/>
                    </a:lnTo>
                    <a:lnTo>
                      <a:pt x="1" y="15"/>
                    </a:lnTo>
                    <a:lnTo>
                      <a:pt x="0" y="8"/>
                    </a:lnTo>
                    <a:lnTo>
                      <a:pt x="0" y="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7" name="Freeform 23">
                <a:extLst>
                  <a:ext uri="{FF2B5EF4-FFF2-40B4-BE49-F238E27FC236}">
                    <a16:creationId xmlns:a16="http://schemas.microsoft.com/office/drawing/2014/main" id="{75834DDE-4538-46D3-BFBB-E0BFDE2078BE}"/>
                  </a:ext>
                </a:extLst>
              </p:cNvPr>
              <p:cNvSpPr>
                <a:spLocks/>
              </p:cNvSpPr>
              <p:nvPr/>
            </p:nvSpPr>
            <p:spPr bwMode="auto">
              <a:xfrm>
                <a:off x="2279" y="2971"/>
                <a:ext cx="16" cy="21"/>
              </a:xfrm>
              <a:custGeom>
                <a:avLst/>
                <a:gdLst>
                  <a:gd name="T0" fmla="*/ 9 w 29"/>
                  <a:gd name="T1" fmla="*/ 3 h 40"/>
                  <a:gd name="T2" fmla="*/ 9 w 29"/>
                  <a:gd name="T3" fmla="*/ 3 h 40"/>
                  <a:gd name="T4" fmla="*/ 3 w 29"/>
                  <a:gd name="T5" fmla="*/ 10 h 40"/>
                  <a:gd name="T6" fmla="*/ 0 w 29"/>
                  <a:gd name="T7" fmla="*/ 19 h 40"/>
                  <a:gd name="T8" fmla="*/ 5 w 29"/>
                  <a:gd name="T9" fmla="*/ 30 h 40"/>
                  <a:gd name="T10" fmla="*/ 12 w 29"/>
                  <a:gd name="T11" fmla="*/ 37 h 40"/>
                  <a:gd name="T12" fmla="*/ 22 w 29"/>
                  <a:gd name="T13" fmla="*/ 40 h 40"/>
                  <a:gd name="T14" fmla="*/ 29 w 29"/>
                  <a:gd name="T15" fmla="*/ 33 h 40"/>
                  <a:gd name="T16" fmla="*/ 27 w 29"/>
                  <a:gd name="T17" fmla="*/ 19 h 40"/>
                  <a:gd name="T18" fmla="*/ 27 w 29"/>
                  <a:gd name="T19" fmla="*/ 6 h 40"/>
                  <a:gd name="T20" fmla="*/ 21 w 29"/>
                  <a:gd name="T21" fmla="*/ 0 h 40"/>
                  <a:gd name="T22" fmla="*/ 14 w 29"/>
                  <a:gd name="T23" fmla="*/ 0 h 40"/>
                  <a:gd name="T24" fmla="*/ 9 w 29"/>
                  <a:gd name="T25" fmla="*/ 3 h 40"/>
                  <a:gd name="T26" fmla="*/ 9 w 29"/>
                  <a:gd name="T27"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0">
                    <a:moveTo>
                      <a:pt x="9" y="3"/>
                    </a:moveTo>
                    <a:lnTo>
                      <a:pt x="9" y="3"/>
                    </a:lnTo>
                    <a:lnTo>
                      <a:pt x="3" y="10"/>
                    </a:lnTo>
                    <a:lnTo>
                      <a:pt x="0" y="19"/>
                    </a:lnTo>
                    <a:lnTo>
                      <a:pt x="5" y="30"/>
                    </a:lnTo>
                    <a:lnTo>
                      <a:pt x="12" y="37"/>
                    </a:lnTo>
                    <a:lnTo>
                      <a:pt x="22" y="40"/>
                    </a:lnTo>
                    <a:lnTo>
                      <a:pt x="29" y="33"/>
                    </a:lnTo>
                    <a:lnTo>
                      <a:pt x="27" y="19"/>
                    </a:lnTo>
                    <a:lnTo>
                      <a:pt x="27" y="6"/>
                    </a:lnTo>
                    <a:lnTo>
                      <a:pt x="21" y="0"/>
                    </a:lnTo>
                    <a:lnTo>
                      <a:pt x="14" y="0"/>
                    </a:lnTo>
                    <a:lnTo>
                      <a:pt x="9" y="3"/>
                    </a:lnTo>
                    <a:lnTo>
                      <a:pt x="9"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88" name="Freeform 24">
                <a:extLst>
                  <a:ext uri="{FF2B5EF4-FFF2-40B4-BE49-F238E27FC236}">
                    <a16:creationId xmlns:a16="http://schemas.microsoft.com/office/drawing/2014/main" id="{A0767A57-184E-489A-B2FB-0BB378489778}"/>
                  </a:ext>
                </a:extLst>
              </p:cNvPr>
              <p:cNvSpPr>
                <a:spLocks/>
              </p:cNvSpPr>
              <p:nvPr/>
            </p:nvSpPr>
            <p:spPr bwMode="auto">
              <a:xfrm>
                <a:off x="2279" y="2971"/>
                <a:ext cx="16" cy="21"/>
              </a:xfrm>
              <a:custGeom>
                <a:avLst/>
                <a:gdLst>
                  <a:gd name="T0" fmla="*/ 9 w 29"/>
                  <a:gd name="T1" fmla="*/ 3 h 40"/>
                  <a:gd name="T2" fmla="*/ 9 w 29"/>
                  <a:gd name="T3" fmla="*/ 3 h 40"/>
                  <a:gd name="T4" fmla="*/ 3 w 29"/>
                  <a:gd name="T5" fmla="*/ 10 h 40"/>
                  <a:gd name="T6" fmla="*/ 0 w 29"/>
                  <a:gd name="T7" fmla="*/ 19 h 40"/>
                  <a:gd name="T8" fmla="*/ 5 w 29"/>
                  <a:gd name="T9" fmla="*/ 30 h 40"/>
                  <a:gd name="T10" fmla="*/ 12 w 29"/>
                  <a:gd name="T11" fmla="*/ 37 h 40"/>
                  <a:gd name="T12" fmla="*/ 22 w 29"/>
                  <a:gd name="T13" fmla="*/ 40 h 40"/>
                  <a:gd name="T14" fmla="*/ 29 w 29"/>
                  <a:gd name="T15" fmla="*/ 33 h 40"/>
                  <a:gd name="T16" fmla="*/ 27 w 29"/>
                  <a:gd name="T17" fmla="*/ 19 h 40"/>
                  <a:gd name="T18" fmla="*/ 27 w 29"/>
                  <a:gd name="T19" fmla="*/ 6 h 40"/>
                  <a:gd name="T20" fmla="*/ 21 w 29"/>
                  <a:gd name="T21" fmla="*/ 0 h 40"/>
                  <a:gd name="T22" fmla="*/ 14 w 29"/>
                  <a:gd name="T23" fmla="*/ 0 h 40"/>
                  <a:gd name="T24" fmla="*/ 9 w 29"/>
                  <a:gd name="T25" fmla="*/ 3 h 40"/>
                  <a:gd name="T26" fmla="*/ 9 w 29"/>
                  <a:gd name="T27"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40">
                    <a:moveTo>
                      <a:pt x="9" y="3"/>
                    </a:moveTo>
                    <a:lnTo>
                      <a:pt x="9" y="3"/>
                    </a:lnTo>
                    <a:lnTo>
                      <a:pt x="3" y="10"/>
                    </a:lnTo>
                    <a:lnTo>
                      <a:pt x="0" y="19"/>
                    </a:lnTo>
                    <a:lnTo>
                      <a:pt x="5" y="30"/>
                    </a:lnTo>
                    <a:lnTo>
                      <a:pt x="12" y="37"/>
                    </a:lnTo>
                    <a:lnTo>
                      <a:pt x="22" y="40"/>
                    </a:lnTo>
                    <a:lnTo>
                      <a:pt x="29" y="33"/>
                    </a:lnTo>
                    <a:lnTo>
                      <a:pt x="27" y="19"/>
                    </a:lnTo>
                    <a:lnTo>
                      <a:pt x="27" y="6"/>
                    </a:lnTo>
                    <a:lnTo>
                      <a:pt x="21" y="0"/>
                    </a:lnTo>
                    <a:lnTo>
                      <a:pt x="14" y="0"/>
                    </a:lnTo>
                    <a:lnTo>
                      <a:pt x="9" y="3"/>
                    </a:lnTo>
                    <a:lnTo>
                      <a:pt x="9" y="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89" name="Freeform 25">
                <a:extLst>
                  <a:ext uri="{FF2B5EF4-FFF2-40B4-BE49-F238E27FC236}">
                    <a16:creationId xmlns:a16="http://schemas.microsoft.com/office/drawing/2014/main" id="{F8442963-19D4-491E-80C9-BDAE645BB455}"/>
                  </a:ext>
                </a:extLst>
              </p:cNvPr>
              <p:cNvSpPr>
                <a:spLocks/>
              </p:cNvSpPr>
              <p:nvPr/>
            </p:nvSpPr>
            <p:spPr bwMode="auto">
              <a:xfrm>
                <a:off x="2252" y="2971"/>
                <a:ext cx="9" cy="14"/>
              </a:xfrm>
              <a:custGeom>
                <a:avLst/>
                <a:gdLst>
                  <a:gd name="T0" fmla="*/ 2 w 18"/>
                  <a:gd name="T1" fmla="*/ 5 h 27"/>
                  <a:gd name="T2" fmla="*/ 2 w 18"/>
                  <a:gd name="T3" fmla="*/ 5 h 27"/>
                  <a:gd name="T4" fmla="*/ 0 w 18"/>
                  <a:gd name="T5" fmla="*/ 13 h 27"/>
                  <a:gd name="T6" fmla="*/ 4 w 18"/>
                  <a:gd name="T7" fmla="*/ 20 h 27"/>
                  <a:gd name="T8" fmla="*/ 10 w 18"/>
                  <a:gd name="T9" fmla="*/ 27 h 27"/>
                  <a:gd name="T10" fmla="*/ 18 w 18"/>
                  <a:gd name="T11" fmla="*/ 24 h 27"/>
                  <a:gd name="T12" fmla="*/ 18 w 18"/>
                  <a:gd name="T13" fmla="*/ 13 h 27"/>
                  <a:gd name="T14" fmla="*/ 18 w 18"/>
                  <a:gd name="T15" fmla="*/ 5 h 27"/>
                  <a:gd name="T16" fmla="*/ 11 w 18"/>
                  <a:gd name="T17" fmla="*/ 0 h 27"/>
                  <a:gd name="T18" fmla="*/ 2 w 18"/>
                  <a:gd name="T19" fmla="*/ 5 h 27"/>
                  <a:gd name="T20" fmla="*/ 2 w 18"/>
                  <a:gd name="T21"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7">
                    <a:moveTo>
                      <a:pt x="2" y="5"/>
                    </a:moveTo>
                    <a:lnTo>
                      <a:pt x="2" y="5"/>
                    </a:lnTo>
                    <a:lnTo>
                      <a:pt x="0" y="13"/>
                    </a:lnTo>
                    <a:lnTo>
                      <a:pt x="4" y="20"/>
                    </a:lnTo>
                    <a:lnTo>
                      <a:pt x="10" y="27"/>
                    </a:lnTo>
                    <a:lnTo>
                      <a:pt x="18" y="24"/>
                    </a:lnTo>
                    <a:lnTo>
                      <a:pt x="18" y="13"/>
                    </a:lnTo>
                    <a:lnTo>
                      <a:pt x="18" y="5"/>
                    </a:lnTo>
                    <a:lnTo>
                      <a:pt x="11" y="0"/>
                    </a:lnTo>
                    <a:lnTo>
                      <a:pt x="2" y="5"/>
                    </a:lnTo>
                    <a:lnTo>
                      <a:pt x="2" y="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90" name="Freeform 26">
                <a:extLst>
                  <a:ext uri="{FF2B5EF4-FFF2-40B4-BE49-F238E27FC236}">
                    <a16:creationId xmlns:a16="http://schemas.microsoft.com/office/drawing/2014/main" id="{41F70E0E-A9FD-493F-9B8D-116F37BAEF4E}"/>
                  </a:ext>
                </a:extLst>
              </p:cNvPr>
              <p:cNvSpPr>
                <a:spLocks/>
              </p:cNvSpPr>
              <p:nvPr/>
            </p:nvSpPr>
            <p:spPr bwMode="auto">
              <a:xfrm>
                <a:off x="2252" y="2971"/>
                <a:ext cx="9" cy="14"/>
              </a:xfrm>
              <a:custGeom>
                <a:avLst/>
                <a:gdLst>
                  <a:gd name="T0" fmla="*/ 2 w 18"/>
                  <a:gd name="T1" fmla="*/ 5 h 27"/>
                  <a:gd name="T2" fmla="*/ 2 w 18"/>
                  <a:gd name="T3" fmla="*/ 5 h 27"/>
                  <a:gd name="T4" fmla="*/ 0 w 18"/>
                  <a:gd name="T5" fmla="*/ 13 h 27"/>
                  <a:gd name="T6" fmla="*/ 4 w 18"/>
                  <a:gd name="T7" fmla="*/ 20 h 27"/>
                  <a:gd name="T8" fmla="*/ 10 w 18"/>
                  <a:gd name="T9" fmla="*/ 27 h 27"/>
                  <a:gd name="T10" fmla="*/ 18 w 18"/>
                  <a:gd name="T11" fmla="*/ 24 h 27"/>
                  <a:gd name="T12" fmla="*/ 18 w 18"/>
                  <a:gd name="T13" fmla="*/ 13 h 27"/>
                  <a:gd name="T14" fmla="*/ 18 w 18"/>
                  <a:gd name="T15" fmla="*/ 5 h 27"/>
                  <a:gd name="T16" fmla="*/ 11 w 18"/>
                  <a:gd name="T17" fmla="*/ 0 h 27"/>
                  <a:gd name="T18" fmla="*/ 2 w 18"/>
                  <a:gd name="T19" fmla="*/ 5 h 27"/>
                  <a:gd name="T20" fmla="*/ 2 w 18"/>
                  <a:gd name="T21"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7">
                    <a:moveTo>
                      <a:pt x="2" y="5"/>
                    </a:moveTo>
                    <a:lnTo>
                      <a:pt x="2" y="5"/>
                    </a:lnTo>
                    <a:lnTo>
                      <a:pt x="0" y="13"/>
                    </a:lnTo>
                    <a:lnTo>
                      <a:pt x="4" y="20"/>
                    </a:lnTo>
                    <a:lnTo>
                      <a:pt x="10" y="27"/>
                    </a:lnTo>
                    <a:lnTo>
                      <a:pt x="18" y="24"/>
                    </a:lnTo>
                    <a:lnTo>
                      <a:pt x="18" y="13"/>
                    </a:lnTo>
                    <a:lnTo>
                      <a:pt x="18" y="5"/>
                    </a:lnTo>
                    <a:lnTo>
                      <a:pt x="11" y="0"/>
                    </a:lnTo>
                    <a:lnTo>
                      <a:pt x="2" y="5"/>
                    </a:lnTo>
                    <a:lnTo>
                      <a:pt x="2" y="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1" name="Freeform 27">
                <a:extLst>
                  <a:ext uri="{FF2B5EF4-FFF2-40B4-BE49-F238E27FC236}">
                    <a16:creationId xmlns:a16="http://schemas.microsoft.com/office/drawing/2014/main" id="{A060C5FD-D86C-4431-B6F3-2453FEAA8540}"/>
                  </a:ext>
                </a:extLst>
              </p:cNvPr>
              <p:cNvSpPr>
                <a:spLocks/>
              </p:cNvSpPr>
              <p:nvPr/>
            </p:nvSpPr>
            <p:spPr bwMode="auto">
              <a:xfrm>
                <a:off x="2190" y="2939"/>
                <a:ext cx="37" cy="30"/>
              </a:xfrm>
              <a:custGeom>
                <a:avLst/>
                <a:gdLst>
                  <a:gd name="T0" fmla="*/ 15 w 71"/>
                  <a:gd name="T1" fmla="*/ 1 h 58"/>
                  <a:gd name="T2" fmla="*/ 15 w 71"/>
                  <a:gd name="T3" fmla="*/ 1 h 58"/>
                  <a:gd name="T4" fmla="*/ 4 w 71"/>
                  <a:gd name="T5" fmla="*/ 6 h 58"/>
                  <a:gd name="T6" fmla="*/ 0 w 71"/>
                  <a:gd name="T7" fmla="*/ 14 h 58"/>
                  <a:gd name="T8" fmla="*/ 5 w 71"/>
                  <a:gd name="T9" fmla="*/ 22 h 58"/>
                  <a:gd name="T10" fmla="*/ 14 w 71"/>
                  <a:gd name="T11" fmla="*/ 32 h 58"/>
                  <a:gd name="T12" fmla="*/ 21 w 71"/>
                  <a:gd name="T13" fmla="*/ 40 h 58"/>
                  <a:gd name="T14" fmla="*/ 29 w 71"/>
                  <a:gd name="T15" fmla="*/ 48 h 58"/>
                  <a:gd name="T16" fmla="*/ 42 w 71"/>
                  <a:gd name="T17" fmla="*/ 54 h 58"/>
                  <a:gd name="T18" fmla="*/ 49 w 71"/>
                  <a:gd name="T19" fmla="*/ 58 h 58"/>
                  <a:gd name="T20" fmla="*/ 58 w 71"/>
                  <a:gd name="T21" fmla="*/ 58 h 58"/>
                  <a:gd name="T22" fmla="*/ 66 w 71"/>
                  <a:gd name="T23" fmla="*/ 58 h 58"/>
                  <a:gd name="T24" fmla="*/ 71 w 71"/>
                  <a:gd name="T25" fmla="*/ 50 h 58"/>
                  <a:gd name="T26" fmla="*/ 70 w 71"/>
                  <a:gd name="T27" fmla="*/ 41 h 58"/>
                  <a:gd name="T28" fmla="*/ 69 w 71"/>
                  <a:gd name="T29" fmla="*/ 32 h 58"/>
                  <a:gd name="T30" fmla="*/ 65 w 71"/>
                  <a:gd name="T31" fmla="*/ 25 h 58"/>
                  <a:gd name="T32" fmla="*/ 55 w 71"/>
                  <a:gd name="T33" fmla="*/ 21 h 58"/>
                  <a:gd name="T34" fmla="*/ 45 w 71"/>
                  <a:gd name="T35" fmla="*/ 15 h 58"/>
                  <a:gd name="T36" fmla="*/ 36 w 71"/>
                  <a:gd name="T37" fmla="*/ 10 h 58"/>
                  <a:gd name="T38" fmla="*/ 29 w 71"/>
                  <a:gd name="T39" fmla="*/ 3 h 58"/>
                  <a:gd name="T40" fmla="*/ 22 w 71"/>
                  <a:gd name="T41" fmla="*/ 0 h 58"/>
                  <a:gd name="T42" fmla="*/ 15 w 71"/>
                  <a:gd name="T43" fmla="*/ 1 h 58"/>
                  <a:gd name="T44" fmla="*/ 15 w 71"/>
                  <a:gd name="T45"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1" h="58">
                    <a:moveTo>
                      <a:pt x="15" y="1"/>
                    </a:moveTo>
                    <a:lnTo>
                      <a:pt x="15" y="1"/>
                    </a:lnTo>
                    <a:lnTo>
                      <a:pt x="4" y="6"/>
                    </a:lnTo>
                    <a:lnTo>
                      <a:pt x="0" y="14"/>
                    </a:lnTo>
                    <a:lnTo>
                      <a:pt x="5" y="22"/>
                    </a:lnTo>
                    <a:lnTo>
                      <a:pt x="14" y="32"/>
                    </a:lnTo>
                    <a:lnTo>
                      <a:pt x="21" y="40"/>
                    </a:lnTo>
                    <a:lnTo>
                      <a:pt x="29" y="48"/>
                    </a:lnTo>
                    <a:lnTo>
                      <a:pt x="42" y="54"/>
                    </a:lnTo>
                    <a:lnTo>
                      <a:pt x="49" y="58"/>
                    </a:lnTo>
                    <a:lnTo>
                      <a:pt x="58" y="58"/>
                    </a:lnTo>
                    <a:lnTo>
                      <a:pt x="66" y="58"/>
                    </a:lnTo>
                    <a:lnTo>
                      <a:pt x="71" y="50"/>
                    </a:lnTo>
                    <a:lnTo>
                      <a:pt x="70" y="41"/>
                    </a:lnTo>
                    <a:lnTo>
                      <a:pt x="69" y="32"/>
                    </a:lnTo>
                    <a:lnTo>
                      <a:pt x="65" y="25"/>
                    </a:lnTo>
                    <a:lnTo>
                      <a:pt x="55" y="21"/>
                    </a:lnTo>
                    <a:lnTo>
                      <a:pt x="45" y="15"/>
                    </a:lnTo>
                    <a:lnTo>
                      <a:pt x="36" y="10"/>
                    </a:lnTo>
                    <a:lnTo>
                      <a:pt x="29" y="3"/>
                    </a:lnTo>
                    <a:lnTo>
                      <a:pt x="22" y="0"/>
                    </a:lnTo>
                    <a:lnTo>
                      <a:pt x="15" y="1"/>
                    </a:lnTo>
                    <a:lnTo>
                      <a:pt x="1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92" name="Freeform 28">
                <a:extLst>
                  <a:ext uri="{FF2B5EF4-FFF2-40B4-BE49-F238E27FC236}">
                    <a16:creationId xmlns:a16="http://schemas.microsoft.com/office/drawing/2014/main" id="{5C2EA1B5-31AE-4D7E-A024-3ECFB6865AF5}"/>
                  </a:ext>
                </a:extLst>
              </p:cNvPr>
              <p:cNvSpPr>
                <a:spLocks/>
              </p:cNvSpPr>
              <p:nvPr/>
            </p:nvSpPr>
            <p:spPr bwMode="auto">
              <a:xfrm>
                <a:off x="2190" y="2939"/>
                <a:ext cx="37" cy="30"/>
              </a:xfrm>
              <a:custGeom>
                <a:avLst/>
                <a:gdLst>
                  <a:gd name="T0" fmla="*/ 15 w 71"/>
                  <a:gd name="T1" fmla="*/ 1 h 58"/>
                  <a:gd name="T2" fmla="*/ 15 w 71"/>
                  <a:gd name="T3" fmla="*/ 1 h 58"/>
                  <a:gd name="T4" fmla="*/ 4 w 71"/>
                  <a:gd name="T5" fmla="*/ 6 h 58"/>
                  <a:gd name="T6" fmla="*/ 0 w 71"/>
                  <a:gd name="T7" fmla="*/ 14 h 58"/>
                  <a:gd name="T8" fmla="*/ 5 w 71"/>
                  <a:gd name="T9" fmla="*/ 22 h 58"/>
                  <a:gd name="T10" fmla="*/ 14 w 71"/>
                  <a:gd name="T11" fmla="*/ 32 h 58"/>
                  <a:gd name="T12" fmla="*/ 21 w 71"/>
                  <a:gd name="T13" fmla="*/ 40 h 58"/>
                  <a:gd name="T14" fmla="*/ 29 w 71"/>
                  <a:gd name="T15" fmla="*/ 48 h 58"/>
                  <a:gd name="T16" fmla="*/ 42 w 71"/>
                  <a:gd name="T17" fmla="*/ 54 h 58"/>
                  <a:gd name="T18" fmla="*/ 49 w 71"/>
                  <a:gd name="T19" fmla="*/ 58 h 58"/>
                  <a:gd name="T20" fmla="*/ 58 w 71"/>
                  <a:gd name="T21" fmla="*/ 58 h 58"/>
                  <a:gd name="T22" fmla="*/ 66 w 71"/>
                  <a:gd name="T23" fmla="*/ 58 h 58"/>
                  <a:gd name="T24" fmla="*/ 71 w 71"/>
                  <a:gd name="T25" fmla="*/ 50 h 58"/>
                  <a:gd name="T26" fmla="*/ 70 w 71"/>
                  <a:gd name="T27" fmla="*/ 41 h 58"/>
                  <a:gd name="T28" fmla="*/ 69 w 71"/>
                  <a:gd name="T29" fmla="*/ 32 h 58"/>
                  <a:gd name="T30" fmla="*/ 65 w 71"/>
                  <a:gd name="T31" fmla="*/ 25 h 58"/>
                  <a:gd name="T32" fmla="*/ 55 w 71"/>
                  <a:gd name="T33" fmla="*/ 21 h 58"/>
                  <a:gd name="T34" fmla="*/ 45 w 71"/>
                  <a:gd name="T35" fmla="*/ 15 h 58"/>
                  <a:gd name="T36" fmla="*/ 36 w 71"/>
                  <a:gd name="T37" fmla="*/ 10 h 58"/>
                  <a:gd name="T38" fmla="*/ 29 w 71"/>
                  <a:gd name="T39" fmla="*/ 3 h 58"/>
                  <a:gd name="T40" fmla="*/ 22 w 71"/>
                  <a:gd name="T41" fmla="*/ 0 h 58"/>
                  <a:gd name="T42" fmla="*/ 15 w 71"/>
                  <a:gd name="T43" fmla="*/ 1 h 58"/>
                  <a:gd name="T44" fmla="*/ 15 w 71"/>
                  <a:gd name="T45"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1" h="58">
                    <a:moveTo>
                      <a:pt x="15" y="1"/>
                    </a:moveTo>
                    <a:lnTo>
                      <a:pt x="15" y="1"/>
                    </a:lnTo>
                    <a:lnTo>
                      <a:pt x="4" y="6"/>
                    </a:lnTo>
                    <a:lnTo>
                      <a:pt x="0" y="14"/>
                    </a:lnTo>
                    <a:lnTo>
                      <a:pt x="5" y="22"/>
                    </a:lnTo>
                    <a:lnTo>
                      <a:pt x="14" y="32"/>
                    </a:lnTo>
                    <a:lnTo>
                      <a:pt x="21" y="40"/>
                    </a:lnTo>
                    <a:lnTo>
                      <a:pt x="29" y="48"/>
                    </a:lnTo>
                    <a:lnTo>
                      <a:pt x="42" y="54"/>
                    </a:lnTo>
                    <a:lnTo>
                      <a:pt x="49" y="58"/>
                    </a:lnTo>
                    <a:lnTo>
                      <a:pt x="58" y="58"/>
                    </a:lnTo>
                    <a:lnTo>
                      <a:pt x="66" y="58"/>
                    </a:lnTo>
                    <a:lnTo>
                      <a:pt x="71" y="50"/>
                    </a:lnTo>
                    <a:lnTo>
                      <a:pt x="70" y="41"/>
                    </a:lnTo>
                    <a:lnTo>
                      <a:pt x="69" y="32"/>
                    </a:lnTo>
                    <a:lnTo>
                      <a:pt x="65" y="25"/>
                    </a:lnTo>
                    <a:lnTo>
                      <a:pt x="55" y="21"/>
                    </a:lnTo>
                    <a:lnTo>
                      <a:pt x="45" y="15"/>
                    </a:lnTo>
                    <a:lnTo>
                      <a:pt x="36" y="10"/>
                    </a:lnTo>
                    <a:lnTo>
                      <a:pt x="29" y="3"/>
                    </a:lnTo>
                    <a:lnTo>
                      <a:pt x="22" y="0"/>
                    </a:lnTo>
                    <a:lnTo>
                      <a:pt x="15" y="1"/>
                    </a:lnTo>
                    <a:lnTo>
                      <a:pt x="15" y="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3" name="Freeform 29">
                <a:extLst>
                  <a:ext uri="{FF2B5EF4-FFF2-40B4-BE49-F238E27FC236}">
                    <a16:creationId xmlns:a16="http://schemas.microsoft.com/office/drawing/2014/main" id="{6442D6D6-0243-4BD4-A1E8-3C2BC3B3D06D}"/>
                  </a:ext>
                </a:extLst>
              </p:cNvPr>
              <p:cNvSpPr>
                <a:spLocks/>
              </p:cNvSpPr>
              <p:nvPr/>
            </p:nvSpPr>
            <p:spPr bwMode="auto">
              <a:xfrm>
                <a:off x="2264" y="2896"/>
                <a:ext cx="27" cy="24"/>
              </a:xfrm>
              <a:custGeom>
                <a:avLst/>
                <a:gdLst>
                  <a:gd name="T0" fmla="*/ 2 w 52"/>
                  <a:gd name="T1" fmla="*/ 4 h 46"/>
                  <a:gd name="T2" fmla="*/ 2 w 52"/>
                  <a:gd name="T3" fmla="*/ 4 h 46"/>
                  <a:gd name="T4" fmla="*/ 0 w 52"/>
                  <a:gd name="T5" fmla="*/ 9 h 46"/>
                  <a:gd name="T6" fmla="*/ 0 w 52"/>
                  <a:gd name="T7" fmla="*/ 16 h 46"/>
                  <a:gd name="T8" fmla="*/ 4 w 52"/>
                  <a:gd name="T9" fmla="*/ 24 h 46"/>
                  <a:gd name="T10" fmla="*/ 12 w 52"/>
                  <a:gd name="T11" fmla="*/ 34 h 46"/>
                  <a:gd name="T12" fmla="*/ 20 w 52"/>
                  <a:gd name="T13" fmla="*/ 39 h 46"/>
                  <a:gd name="T14" fmla="*/ 29 w 52"/>
                  <a:gd name="T15" fmla="*/ 45 h 46"/>
                  <a:gd name="T16" fmla="*/ 39 w 52"/>
                  <a:gd name="T17" fmla="*/ 46 h 46"/>
                  <a:gd name="T18" fmla="*/ 47 w 52"/>
                  <a:gd name="T19" fmla="*/ 46 h 46"/>
                  <a:gd name="T20" fmla="*/ 51 w 52"/>
                  <a:gd name="T21" fmla="*/ 38 h 46"/>
                  <a:gd name="T22" fmla="*/ 52 w 52"/>
                  <a:gd name="T23" fmla="*/ 27 h 46"/>
                  <a:gd name="T24" fmla="*/ 49 w 52"/>
                  <a:gd name="T25" fmla="*/ 18 h 46"/>
                  <a:gd name="T26" fmla="*/ 43 w 52"/>
                  <a:gd name="T27" fmla="*/ 10 h 46"/>
                  <a:gd name="T28" fmla="*/ 36 w 52"/>
                  <a:gd name="T29" fmla="*/ 4 h 46"/>
                  <a:gd name="T30" fmla="*/ 29 w 52"/>
                  <a:gd name="T31" fmla="*/ 2 h 46"/>
                  <a:gd name="T32" fmla="*/ 16 w 52"/>
                  <a:gd name="T33" fmla="*/ 0 h 46"/>
                  <a:gd name="T34" fmla="*/ 11 w 52"/>
                  <a:gd name="T35" fmla="*/ 1 h 46"/>
                  <a:gd name="T36" fmla="*/ 2 w 52"/>
                  <a:gd name="T37" fmla="*/ 4 h 46"/>
                  <a:gd name="T38" fmla="*/ 2 w 52"/>
                  <a:gd name="T39"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46">
                    <a:moveTo>
                      <a:pt x="2" y="4"/>
                    </a:moveTo>
                    <a:lnTo>
                      <a:pt x="2" y="4"/>
                    </a:lnTo>
                    <a:lnTo>
                      <a:pt x="0" y="9"/>
                    </a:lnTo>
                    <a:lnTo>
                      <a:pt x="0" y="16"/>
                    </a:lnTo>
                    <a:lnTo>
                      <a:pt x="4" y="24"/>
                    </a:lnTo>
                    <a:lnTo>
                      <a:pt x="12" y="34"/>
                    </a:lnTo>
                    <a:lnTo>
                      <a:pt x="20" y="39"/>
                    </a:lnTo>
                    <a:lnTo>
                      <a:pt x="29" y="45"/>
                    </a:lnTo>
                    <a:lnTo>
                      <a:pt x="39" y="46"/>
                    </a:lnTo>
                    <a:lnTo>
                      <a:pt x="47" y="46"/>
                    </a:lnTo>
                    <a:lnTo>
                      <a:pt x="51" y="38"/>
                    </a:lnTo>
                    <a:lnTo>
                      <a:pt x="52" y="27"/>
                    </a:lnTo>
                    <a:lnTo>
                      <a:pt x="49" y="18"/>
                    </a:lnTo>
                    <a:lnTo>
                      <a:pt x="43" y="10"/>
                    </a:lnTo>
                    <a:lnTo>
                      <a:pt x="36" y="4"/>
                    </a:lnTo>
                    <a:lnTo>
                      <a:pt x="29" y="2"/>
                    </a:lnTo>
                    <a:lnTo>
                      <a:pt x="16" y="0"/>
                    </a:lnTo>
                    <a:lnTo>
                      <a:pt x="11" y="1"/>
                    </a:lnTo>
                    <a:lnTo>
                      <a:pt x="2" y="4"/>
                    </a:lnTo>
                    <a:lnTo>
                      <a:pt x="2"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94" name="Freeform 30">
                <a:extLst>
                  <a:ext uri="{FF2B5EF4-FFF2-40B4-BE49-F238E27FC236}">
                    <a16:creationId xmlns:a16="http://schemas.microsoft.com/office/drawing/2014/main" id="{BDBAA771-DE69-4D8B-8AA4-E96B658BF5CC}"/>
                  </a:ext>
                </a:extLst>
              </p:cNvPr>
              <p:cNvSpPr>
                <a:spLocks/>
              </p:cNvSpPr>
              <p:nvPr/>
            </p:nvSpPr>
            <p:spPr bwMode="auto">
              <a:xfrm>
                <a:off x="2264" y="2896"/>
                <a:ext cx="27" cy="24"/>
              </a:xfrm>
              <a:custGeom>
                <a:avLst/>
                <a:gdLst>
                  <a:gd name="T0" fmla="*/ 2 w 52"/>
                  <a:gd name="T1" fmla="*/ 4 h 46"/>
                  <a:gd name="T2" fmla="*/ 2 w 52"/>
                  <a:gd name="T3" fmla="*/ 4 h 46"/>
                  <a:gd name="T4" fmla="*/ 0 w 52"/>
                  <a:gd name="T5" fmla="*/ 9 h 46"/>
                  <a:gd name="T6" fmla="*/ 0 w 52"/>
                  <a:gd name="T7" fmla="*/ 16 h 46"/>
                  <a:gd name="T8" fmla="*/ 4 w 52"/>
                  <a:gd name="T9" fmla="*/ 24 h 46"/>
                  <a:gd name="T10" fmla="*/ 12 w 52"/>
                  <a:gd name="T11" fmla="*/ 34 h 46"/>
                  <a:gd name="T12" fmla="*/ 20 w 52"/>
                  <a:gd name="T13" fmla="*/ 39 h 46"/>
                  <a:gd name="T14" fmla="*/ 29 w 52"/>
                  <a:gd name="T15" fmla="*/ 45 h 46"/>
                  <a:gd name="T16" fmla="*/ 39 w 52"/>
                  <a:gd name="T17" fmla="*/ 46 h 46"/>
                  <a:gd name="T18" fmla="*/ 47 w 52"/>
                  <a:gd name="T19" fmla="*/ 46 h 46"/>
                  <a:gd name="T20" fmla="*/ 51 w 52"/>
                  <a:gd name="T21" fmla="*/ 38 h 46"/>
                  <a:gd name="T22" fmla="*/ 52 w 52"/>
                  <a:gd name="T23" fmla="*/ 27 h 46"/>
                  <a:gd name="T24" fmla="*/ 49 w 52"/>
                  <a:gd name="T25" fmla="*/ 18 h 46"/>
                  <a:gd name="T26" fmla="*/ 43 w 52"/>
                  <a:gd name="T27" fmla="*/ 10 h 46"/>
                  <a:gd name="T28" fmla="*/ 36 w 52"/>
                  <a:gd name="T29" fmla="*/ 4 h 46"/>
                  <a:gd name="T30" fmla="*/ 29 w 52"/>
                  <a:gd name="T31" fmla="*/ 2 h 46"/>
                  <a:gd name="T32" fmla="*/ 16 w 52"/>
                  <a:gd name="T33" fmla="*/ 0 h 46"/>
                  <a:gd name="T34" fmla="*/ 11 w 52"/>
                  <a:gd name="T35" fmla="*/ 1 h 46"/>
                  <a:gd name="T36" fmla="*/ 2 w 52"/>
                  <a:gd name="T37" fmla="*/ 4 h 46"/>
                  <a:gd name="T38" fmla="*/ 2 w 52"/>
                  <a:gd name="T39"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46">
                    <a:moveTo>
                      <a:pt x="2" y="4"/>
                    </a:moveTo>
                    <a:lnTo>
                      <a:pt x="2" y="4"/>
                    </a:lnTo>
                    <a:lnTo>
                      <a:pt x="0" y="9"/>
                    </a:lnTo>
                    <a:lnTo>
                      <a:pt x="0" y="16"/>
                    </a:lnTo>
                    <a:lnTo>
                      <a:pt x="4" y="24"/>
                    </a:lnTo>
                    <a:lnTo>
                      <a:pt x="12" y="34"/>
                    </a:lnTo>
                    <a:lnTo>
                      <a:pt x="20" y="39"/>
                    </a:lnTo>
                    <a:lnTo>
                      <a:pt x="29" y="45"/>
                    </a:lnTo>
                    <a:lnTo>
                      <a:pt x="39" y="46"/>
                    </a:lnTo>
                    <a:lnTo>
                      <a:pt x="47" y="46"/>
                    </a:lnTo>
                    <a:lnTo>
                      <a:pt x="51" y="38"/>
                    </a:lnTo>
                    <a:lnTo>
                      <a:pt x="52" y="27"/>
                    </a:lnTo>
                    <a:lnTo>
                      <a:pt x="49" y="18"/>
                    </a:lnTo>
                    <a:lnTo>
                      <a:pt x="43" y="10"/>
                    </a:lnTo>
                    <a:lnTo>
                      <a:pt x="36" y="4"/>
                    </a:lnTo>
                    <a:lnTo>
                      <a:pt x="29" y="2"/>
                    </a:lnTo>
                    <a:lnTo>
                      <a:pt x="16" y="0"/>
                    </a:lnTo>
                    <a:lnTo>
                      <a:pt x="11" y="1"/>
                    </a:lnTo>
                    <a:lnTo>
                      <a:pt x="2" y="4"/>
                    </a:lnTo>
                    <a:lnTo>
                      <a:pt x="2"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5" name="Freeform 31">
                <a:extLst>
                  <a:ext uri="{FF2B5EF4-FFF2-40B4-BE49-F238E27FC236}">
                    <a16:creationId xmlns:a16="http://schemas.microsoft.com/office/drawing/2014/main" id="{940E4EAD-88C4-4A89-92E6-60CDD9131C62}"/>
                  </a:ext>
                </a:extLst>
              </p:cNvPr>
              <p:cNvSpPr>
                <a:spLocks/>
              </p:cNvSpPr>
              <p:nvPr/>
            </p:nvSpPr>
            <p:spPr bwMode="auto">
              <a:xfrm>
                <a:off x="2173" y="2891"/>
                <a:ext cx="20" cy="19"/>
              </a:xfrm>
              <a:custGeom>
                <a:avLst/>
                <a:gdLst>
                  <a:gd name="T0" fmla="*/ 8 w 39"/>
                  <a:gd name="T1" fmla="*/ 6 h 36"/>
                  <a:gd name="T2" fmla="*/ 8 w 39"/>
                  <a:gd name="T3" fmla="*/ 6 h 36"/>
                  <a:gd name="T4" fmla="*/ 1 w 39"/>
                  <a:gd name="T5" fmla="*/ 11 h 36"/>
                  <a:gd name="T6" fmla="*/ 0 w 39"/>
                  <a:gd name="T7" fmla="*/ 16 h 36"/>
                  <a:gd name="T8" fmla="*/ 1 w 39"/>
                  <a:gd name="T9" fmla="*/ 22 h 36"/>
                  <a:gd name="T10" fmla="*/ 3 w 39"/>
                  <a:gd name="T11" fmla="*/ 32 h 36"/>
                  <a:gd name="T12" fmla="*/ 9 w 39"/>
                  <a:gd name="T13" fmla="*/ 32 h 36"/>
                  <a:gd name="T14" fmla="*/ 20 w 39"/>
                  <a:gd name="T15" fmla="*/ 36 h 36"/>
                  <a:gd name="T16" fmla="*/ 30 w 39"/>
                  <a:gd name="T17" fmla="*/ 32 h 36"/>
                  <a:gd name="T18" fmla="*/ 38 w 39"/>
                  <a:gd name="T19" fmla="*/ 28 h 36"/>
                  <a:gd name="T20" fmla="*/ 39 w 39"/>
                  <a:gd name="T21" fmla="*/ 14 h 36"/>
                  <a:gd name="T22" fmla="*/ 35 w 39"/>
                  <a:gd name="T23" fmla="*/ 5 h 36"/>
                  <a:gd name="T24" fmla="*/ 26 w 39"/>
                  <a:gd name="T25" fmla="*/ 2 h 36"/>
                  <a:gd name="T26" fmla="*/ 17 w 39"/>
                  <a:gd name="T27" fmla="*/ 0 h 36"/>
                  <a:gd name="T28" fmla="*/ 8 w 39"/>
                  <a:gd name="T29" fmla="*/ 6 h 36"/>
                  <a:gd name="T30" fmla="*/ 8 w 39"/>
                  <a:gd name="T3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6">
                    <a:moveTo>
                      <a:pt x="8" y="6"/>
                    </a:moveTo>
                    <a:lnTo>
                      <a:pt x="8" y="6"/>
                    </a:lnTo>
                    <a:lnTo>
                      <a:pt x="1" y="11"/>
                    </a:lnTo>
                    <a:lnTo>
                      <a:pt x="0" y="16"/>
                    </a:lnTo>
                    <a:lnTo>
                      <a:pt x="1" y="22"/>
                    </a:lnTo>
                    <a:lnTo>
                      <a:pt x="3" y="32"/>
                    </a:lnTo>
                    <a:lnTo>
                      <a:pt x="9" y="32"/>
                    </a:lnTo>
                    <a:lnTo>
                      <a:pt x="20" y="36"/>
                    </a:lnTo>
                    <a:lnTo>
                      <a:pt x="30" y="32"/>
                    </a:lnTo>
                    <a:lnTo>
                      <a:pt x="38" y="28"/>
                    </a:lnTo>
                    <a:lnTo>
                      <a:pt x="39" y="14"/>
                    </a:lnTo>
                    <a:lnTo>
                      <a:pt x="35" y="5"/>
                    </a:lnTo>
                    <a:lnTo>
                      <a:pt x="26" y="2"/>
                    </a:lnTo>
                    <a:lnTo>
                      <a:pt x="17" y="0"/>
                    </a:lnTo>
                    <a:lnTo>
                      <a:pt x="8" y="6"/>
                    </a:lnTo>
                    <a:lnTo>
                      <a:pt x="8" y="6"/>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96" name="Freeform 32">
                <a:extLst>
                  <a:ext uri="{FF2B5EF4-FFF2-40B4-BE49-F238E27FC236}">
                    <a16:creationId xmlns:a16="http://schemas.microsoft.com/office/drawing/2014/main" id="{A8934A32-4541-4EF3-9B59-44F821783F28}"/>
                  </a:ext>
                </a:extLst>
              </p:cNvPr>
              <p:cNvSpPr>
                <a:spLocks/>
              </p:cNvSpPr>
              <p:nvPr/>
            </p:nvSpPr>
            <p:spPr bwMode="auto">
              <a:xfrm>
                <a:off x="2173" y="2891"/>
                <a:ext cx="20" cy="19"/>
              </a:xfrm>
              <a:custGeom>
                <a:avLst/>
                <a:gdLst>
                  <a:gd name="T0" fmla="*/ 8 w 39"/>
                  <a:gd name="T1" fmla="*/ 6 h 36"/>
                  <a:gd name="T2" fmla="*/ 8 w 39"/>
                  <a:gd name="T3" fmla="*/ 6 h 36"/>
                  <a:gd name="T4" fmla="*/ 1 w 39"/>
                  <a:gd name="T5" fmla="*/ 11 h 36"/>
                  <a:gd name="T6" fmla="*/ 0 w 39"/>
                  <a:gd name="T7" fmla="*/ 16 h 36"/>
                  <a:gd name="T8" fmla="*/ 1 w 39"/>
                  <a:gd name="T9" fmla="*/ 22 h 36"/>
                  <a:gd name="T10" fmla="*/ 3 w 39"/>
                  <a:gd name="T11" fmla="*/ 32 h 36"/>
                  <a:gd name="T12" fmla="*/ 9 w 39"/>
                  <a:gd name="T13" fmla="*/ 32 h 36"/>
                  <a:gd name="T14" fmla="*/ 20 w 39"/>
                  <a:gd name="T15" fmla="*/ 36 h 36"/>
                  <a:gd name="T16" fmla="*/ 30 w 39"/>
                  <a:gd name="T17" fmla="*/ 32 h 36"/>
                  <a:gd name="T18" fmla="*/ 38 w 39"/>
                  <a:gd name="T19" fmla="*/ 28 h 36"/>
                  <a:gd name="T20" fmla="*/ 39 w 39"/>
                  <a:gd name="T21" fmla="*/ 14 h 36"/>
                  <a:gd name="T22" fmla="*/ 35 w 39"/>
                  <a:gd name="T23" fmla="*/ 5 h 36"/>
                  <a:gd name="T24" fmla="*/ 26 w 39"/>
                  <a:gd name="T25" fmla="*/ 2 h 36"/>
                  <a:gd name="T26" fmla="*/ 17 w 39"/>
                  <a:gd name="T27" fmla="*/ 0 h 36"/>
                  <a:gd name="T28" fmla="*/ 8 w 39"/>
                  <a:gd name="T29" fmla="*/ 6 h 36"/>
                  <a:gd name="T30" fmla="*/ 8 w 39"/>
                  <a:gd name="T3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6">
                    <a:moveTo>
                      <a:pt x="8" y="6"/>
                    </a:moveTo>
                    <a:lnTo>
                      <a:pt x="8" y="6"/>
                    </a:lnTo>
                    <a:lnTo>
                      <a:pt x="1" y="11"/>
                    </a:lnTo>
                    <a:lnTo>
                      <a:pt x="0" y="16"/>
                    </a:lnTo>
                    <a:lnTo>
                      <a:pt x="1" y="22"/>
                    </a:lnTo>
                    <a:lnTo>
                      <a:pt x="3" y="32"/>
                    </a:lnTo>
                    <a:lnTo>
                      <a:pt x="9" y="32"/>
                    </a:lnTo>
                    <a:lnTo>
                      <a:pt x="20" y="36"/>
                    </a:lnTo>
                    <a:lnTo>
                      <a:pt x="30" y="32"/>
                    </a:lnTo>
                    <a:lnTo>
                      <a:pt x="38" y="28"/>
                    </a:lnTo>
                    <a:lnTo>
                      <a:pt x="39" y="14"/>
                    </a:lnTo>
                    <a:lnTo>
                      <a:pt x="35" y="5"/>
                    </a:lnTo>
                    <a:lnTo>
                      <a:pt x="26" y="2"/>
                    </a:lnTo>
                    <a:lnTo>
                      <a:pt x="17" y="0"/>
                    </a:lnTo>
                    <a:lnTo>
                      <a:pt x="8" y="6"/>
                    </a:lnTo>
                    <a:lnTo>
                      <a:pt x="8" y="6"/>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7" name="Freeform 33">
                <a:extLst>
                  <a:ext uri="{FF2B5EF4-FFF2-40B4-BE49-F238E27FC236}">
                    <a16:creationId xmlns:a16="http://schemas.microsoft.com/office/drawing/2014/main" id="{868E9FE8-38E1-4FDC-A32B-32B3243E617A}"/>
                  </a:ext>
                </a:extLst>
              </p:cNvPr>
              <p:cNvSpPr>
                <a:spLocks/>
              </p:cNvSpPr>
              <p:nvPr/>
            </p:nvSpPr>
            <p:spPr bwMode="auto">
              <a:xfrm>
                <a:off x="2136" y="2948"/>
                <a:ext cx="17" cy="16"/>
              </a:xfrm>
              <a:custGeom>
                <a:avLst/>
                <a:gdLst>
                  <a:gd name="T0" fmla="*/ 16 w 33"/>
                  <a:gd name="T1" fmla="*/ 2 h 30"/>
                  <a:gd name="T2" fmla="*/ 16 w 33"/>
                  <a:gd name="T3" fmla="*/ 2 h 30"/>
                  <a:gd name="T4" fmla="*/ 7 w 33"/>
                  <a:gd name="T5" fmla="*/ 2 h 30"/>
                  <a:gd name="T6" fmla="*/ 2 w 33"/>
                  <a:gd name="T7" fmla="*/ 9 h 30"/>
                  <a:gd name="T8" fmla="*/ 0 w 33"/>
                  <a:gd name="T9" fmla="*/ 14 h 30"/>
                  <a:gd name="T10" fmla="*/ 2 w 33"/>
                  <a:gd name="T11" fmla="*/ 22 h 30"/>
                  <a:gd name="T12" fmla="*/ 6 w 33"/>
                  <a:gd name="T13" fmla="*/ 28 h 30"/>
                  <a:gd name="T14" fmla="*/ 14 w 33"/>
                  <a:gd name="T15" fmla="*/ 30 h 30"/>
                  <a:gd name="T16" fmla="*/ 22 w 33"/>
                  <a:gd name="T17" fmla="*/ 29 h 30"/>
                  <a:gd name="T18" fmla="*/ 27 w 33"/>
                  <a:gd name="T19" fmla="*/ 23 h 30"/>
                  <a:gd name="T20" fmla="*/ 33 w 33"/>
                  <a:gd name="T21" fmla="*/ 16 h 30"/>
                  <a:gd name="T22" fmla="*/ 30 w 33"/>
                  <a:gd name="T23" fmla="*/ 4 h 30"/>
                  <a:gd name="T24" fmla="*/ 23 w 33"/>
                  <a:gd name="T25" fmla="*/ 0 h 30"/>
                  <a:gd name="T26" fmla="*/ 16 w 33"/>
                  <a:gd name="T27" fmla="*/ 2 h 30"/>
                  <a:gd name="T28" fmla="*/ 16 w 33"/>
                  <a:gd name="T2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0">
                    <a:moveTo>
                      <a:pt x="16" y="2"/>
                    </a:moveTo>
                    <a:lnTo>
                      <a:pt x="16" y="2"/>
                    </a:lnTo>
                    <a:lnTo>
                      <a:pt x="7" y="2"/>
                    </a:lnTo>
                    <a:lnTo>
                      <a:pt x="2" y="9"/>
                    </a:lnTo>
                    <a:lnTo>
                      <a:pt x="0" y="14"/>
                    </a:lnTo>
                    <a:lnTo>
                      <a:pt x="2" y="22"/>
                    </a:lnTo>
                    <a:lnTo>
                      <a:pt x="6" y="28"/>
                    </a:lnTo>
                    <a:lnTo>
                      <a:pt x="14" y="30"/>
                    </a:lnTo>
                    <a:lnTo>
                      <a:pt x="22" y="29"/>
                    </a:lnTo>
                    <a:lnTo>
                      <a:pt x="27" y="23"/>
                    </a:lnTo>
                    <a:lnTo>
                      <a:pt x="33" y="16"/>
                    </a:lnTo>
                    <a:lnTo>
                      <a:pt x="30" y="4"/>
                    </a:lnTo>
                    <a:lnTo>
                      <a:pt x="23" y="0"/>
                    </a:lnTo>
                    <a:lnTo>
                      <a:pt x="16" y="2"/>
                    </a:lnTo>
                    <a:lnTo>
                      <a:pt x="16"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98" name="Freeform 34">
                <a:extLst>
                  <a:ext uri="{FF2B5EF4-FFF2-40B4-BE49-F238E27FC236}">
                    <a16:creationId xmlns:a16="http://schemas.microsoft.com/office/drawing/2014/main" id="{0ABA9F5E-B5D4-400C-8BCE-87228A834756}"/>
                  </a:ext>
                </a:extLst>
              </p:cNvPr>
              <p:cNvSpPr>
                <a:spLocks/>
              </p:cNvSpPr>
              <p:nvPr/>
            </p:nvSpPr>
            <p:spPr bwMode="auto">
              <a:xfrm>
                <a:off x="2136" y="2948"/>
                <a:ext cx="17" cy="16"/>
              </a:xfrm>
              <a:custGeom>
                <a:avLst/>
                <a:gdLst>
                  <a:gd name="T0" fmla="*/ 16 w 33"/>
                  <a:gd name="T1" fmla="*/ 2 h 30"/>
                  <a:gd name="T2" fmla="*/ 16 w 33"/>
                  <a:gd name="T3" fmla="*/ 2 h 30"/>
                  <a:gd name="T4" fmla="*/ 7 w 33"/>
                  <a:gd name="T5" fmla="*/ 2 h 30"/>
                  <a:gd name="T6" fmla="*/ 2 w 33"/>
                  <a:gd name="T7" fmla="*/ 9 h 30"/>
                  <a:gd name="T8" fmla="*/ 0 w 33"/>
                  <a:gd name="T9" fmla="*/ 14 h 30"/>
                  <a:gd name="T10" fmla="*/ 2 w 33"/>
                  <a:gd name="T11" fmla="*/ 22 h 30"/>
                  <a:gd name="T12" fmla="*/ 6 w 33"/>
                  <a:gd name="T13" fmla="*/ 28 h 30"/>
                  <a:gd name="T14" fmla="*/ 14 w 33"/>
                  <a:gd name="T15" fmla="*/ 30 h 30"/>
                  <a:gd name="T16" fmla="*/ 22 w 33"/>
                  <a:gd name="T17" fmla="*/ 29 h 30"/>
                  <a:gd name="T18" fmla="*/ 27 w 33"/>
                  <a:gd name="T19" fmla="*/ 23 h 30"/>
                  <a:gd name="T20" fmla="*/ 33 w 33"/>
                  <a:gd name="T21" fmla="*/ 16 h 30"/>
                  <a:gd name="T22" fmla="*/ 30 w 33"/>
                  <a:gd name="T23" fmla="*/ 4 h 30"/>
                  <a:gd name="T24" fmla="*/ 23 w 33"/>
                  <a:gd name="T25" fmla="*/ 0 h 30"/>
                  <a:gd name="T26" fmla="*/ 16 w 33"/>
                  <a:gd name="T27" fmla="*/ 2 h 30"/>
                  <a:gd name="T28" fmla="*/ 16 w 33"/>
                  <a:gd name="T2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0">
                    <a:moveTo>
                      <a:pt x="16" y="2"/>
                    </a:moveTo>
                    <a:lnTo>
                      <a:pt x="16" y="2"/>
                    </a:lnTo>
                    <a:lnTo>
                      <a:pt x="7" y="2"/>
                    </a:lnTo>
                    <a:lnTo>
                      <a:pt x="2" y="9"/>
                    </a:lnTo>
                    <a:lnTo>
                      <a:pt x="0" y="14"/>
                    </a:lnTo>
                    <a:lnTo>
                      <a:pt x="2" y="22"/>
                    </a:lnTo>
                    <a:lnTo>
                      <a:pt x="6" y="28"/>
                    </a:lnTo>
                    <a:lnTo>
                      <a:pt x="14" y="30"/>
                    </a:lnTo>
                    <a:lnTo>
                      <a:pt x="22" y="29"/>
                    </a:lnTo>
                    <a:lnTo>
                      <a:pt x="27" y="23"/>
                    </a:lnTo>
                    <a:lnTo>
                      <a:pt x="33" y="16"/>
                    </a:lnTo>
                    <a:lnTo>
                      <a:pt x="30" y="4"/>
                    </a:lnTo>
                    <a:lnTo>
                      <a:pt x="23" y="0"/>
                    </a:lnTo>
                    <a:lnTo>
                      <a:pt x="16" y="2"/>
                    </a:lnTo>
                    <a:lnTo>
                      <a:pt x="16" y="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99" name="Freeform 35">
                <a:extLst>
                  <a:ext uri="{FF2B5EF4-FFF2-40B4-BE49-F238E27FC236}">
                    <a16:creationId xmlns:a16="http://schemas.microsoft.com/office/drawing/2014/main" id="{C6F1ADBB-1588-4221-A82E-B4553D2ED830}"/>
                  </a:ext>
                </a:extLst>
              </p:cNvPr>
              <p:cNvSpPr>
                <a:spLocks/>
              </p:cNvSpPr>
              <p:nvPr/>
            </p:nvSpPr>
            <p:spPr bwMode="auto">
              <a:xfrm>
                <a:off x="2396" y="2359"/>
                <a:ext cx="76" cy="169"/>
              </a:xfrm>
              <a:custGeom>
                <a:avLst/>
                <a:gdLst>
                  <a:gd name="T0" fmla="*/ 83 w 142"/>
                  <a:gd name="T1" fmla="*/ 24 h 318"/>
                  <a:gd name="T2" fmla="*/ 83 w 142"/>
                  <a:gd name="T3" fmla="*/ 24 h 318"/>
                  <a:gd name="T4" fmla="*/ 70 w 142"/>
                  <a:gd name="T5" fmla="*/ 15 h 318"/>
                  <a:gd name="T6" fmla="*/ 50 w 142"/>
                  <a:gd name="T7" fmla="*/ 6 h 318"/>
                  <a:gd name="T8" fmla="*/ 34 w 142"/>
                  <a:gd name="T9" fmla="*/ 0 h 318"/>
                  <a:gd name="T10" fmla="*/ 26 w 142"/>
                  <a:gd name="T11" fmla="*/ 5 h 318"/>
                  <a:gd name="T12" fmla="*/ 18 w 142"/>
                  <a:gd name="T13" fmla="*/ 13 h 318"/>
                  <a:gd name="T14" fmla="*/ 10 w 142"/>
                  <a:gd name="T15" fmla="*/ 24 h 318"/>
                  <a:gd name="T16" fmla="*/ 8 w 142"/>
                  <a:gd name="T17" fmla="*/ 40 h 318"/>
                  <a:gd name="T18" fmla="*/ 9 w 142"/>
                  <a:gd name="T19" fmla="*/ 52 h 318"/>
                  <a:gd name="T20" fmla="*/ 13 w 142"/>
                  <a:gd name="T21" fmla="*/ 63 h 318"/>
                  <a:gd name="T22" fmla="*/ 14 w 142"/>
                  <a:gd name="T23" fmla="*/ 73 h 318"/>
                  <a:gd name="T24" fmla="*/ 14 w 142"/>
                  <a:gd name="T25" fmla="*/ 88 h 318"/>
                  <a:gd name="T26" fmla="*/ 13 w 142"/>
                  <a:gd name="T27" fmla="*/ 100 h 318"/>
                  <a:gd name="T28" fmla="*/ 14 w 142"/>
                  <a:gd name="T29" fmla="*/ 111 h 318"/>
                  <a:gd name="T30" fmla="*/ 12 w 142"/>
                  <a:gd name="T31" fmla="*/ 129 h 318"/>
                  <a:gd name="T32" fmla="*/ 10 w 142"/>
                  <a:gd name="T33" fmla="*/ 139 h 318"/>
                  <a:gd name="T34" fmla="*/ 8 w 142"/>
                  <a:gd name="T35" fmla="*/ 149 h 318"/>
                  <a:gd name="T36" fmla="*/ 7 w 142"/>
                  <a:gd name="T37" fmla="*/ 163 h 318"/>
                  <a:gd name="T38" fmla="*/ 3 w 142"/>
                  <a:gd name="T39" fmla="*/ 181 h 318"/>
                  <a:gd name="T40" fmla="*/ 0 w 142"/>
                  <a:gd name="T41" fmla="*/ 194 h 318"/>
                  <a:gd name="T42" fmla="*/ 9 w 142"/>
                  <a:gd name="T43" fmla="*/ 199 h 318"/>
                  <a:gd name="T44" fmla="*/ 22 w 142"/>
                  <a:gd name="T45" fmla="*/ 203 h 318"/>
                  <a:gd name="T46" fmla="*/ 34 w 142"/>
                  <a:gd name="T47" fmla="*/ 216 h 318"/>
                  <a:gd name="T48" fmla="*/ 34 w 142"/>
                  <a:gd name="T49" fmla="*/ 226 h 318"/>
                  <a:gd name="T50" fmla="*/ 28 w 142"/>
                  <a:gd name="T51" fmla="*/ 241 h 318"/>
                  <a:gd name="T52" fmla="*/ 34 w 142"/>
                  <a:gd name="T53" fmla="*/ 253 h 318"/>
                  <a:gd name="T54" fmla="*/ 42 w 142"/>
                  <a:gd name="T55" fmla="*/ 265 h 318"/>
                  <a:gd name="T56" fmla="*/ 40 w 142"/>
                  <a:gd name="T57" fmla="*/ 278 h 318"/>
                  <a:gd name="T58" fmla="*/ 40 w 142"/>
                  <a:gd name="T59" fmla="*/ 288 h 318"/>
                  <a:gd name="T60" fmla="*/ 46 w 142"/>
                  <a:gd name="T61" fmla="*/ 292 h 318"/>
                  <a:gd name="T62" fmla="*/ 56 w 142"/>
                  <a:gd name="T63" fmla="*/ 304 h 318"/>
                  <a:gd name="T64" fmla="*/ 69 w 142"/>
                  <a:gd name="T65" fmla="*/ 315 h 318"/>
                  <a:gd name="T66" fmla="*/ 84 w 142"/>
                  <a:gd name="T67" fmla="*/ 316 h 318"/>
                  <a:gd name="T68" fmla="*/ 101 w 142"/>
                  <a:gd name="T69" fmla="*/ 318 h 318"/>
                  <a:gd name="T70" fmla="*/ 118 w 142"/>
                  <a:gd name="T71" fmla="*/ 302 h 318"/>
                  <a:gd name="T72" fmla="*/ 129 w 142"/>
                  <a:gd name="T73" fmla="*/ 286 h 318"/>
                  <a:gd name="T74" fmla="*/ 135 w 142"/>
                  <a:gd name="T75" fmla="*/ 265 h 318"/>
                  <a:gd name="T76" fmla="*/ 142 w 142"/>
                  <a:gd name="T77" fmla="*/ 249 h 318"/>
                  <a:gd name="T78" fmla="*/ 142 w 142"/>
                  <a:gd name="T79" fmla="*/ 235 h 318"/>
                  <a:gd name="T80" fmla="*/ 130 w 142"/>
                  <a:gd name="T81" fmla="*/ 212 h 318"/>
                  <a:gd name="T82" fmla="*/ 123 w 142"/>
                  <a:gd name="T83" fmla="*/ 194 h 318"/>
                  <a:gd name="T84" fmla="*/ 110 w 142"/>
                  <a:gd name="T85" fmla="*/ 180 h 318"/>
                  <a:gd name="T86" fmla="*/ 109 w 142"/>
                  <a:gd name="T87" fmla="*/ 165 h 318"/>
                  <a:gd name="T88" fmla="*/ 106 w 142"/>
                  <a:gd name="T89" fmla="*/ 151 h 318"/>
                  <a:gd name="T90" fmla="*/ 106 w 142"/>
                  <a:gd name="T91" fmla="*/ 131 h 318"/>
                  <a:gd name="T92" fmla="*/ 109 w 142"/>
                  <a:gd name="T93" fmla="*/ 114 h 318"/>
                  <a:gd name="T94" fmla="*/ 107 w 142"/>
                  <a:gd name="T95" fmla="*/ 93 h 318"/>
                  <a:gd name="T96" fmla="*/ 104 w 142"/>
                  <a:gd name="T97" fmla="*/ 75 h 318"/>
                  <a:gd name="T98" fmla="*/ 104 w 142"/>
                  <a:gd name="T99" fmla="*/ 57 h 318"/>
                  <a:gd name="T100" fmla="*/ 98 w 142"/>
                  <a:gd name="T101" fmla="*/ 40 h 318"/>
                  <a:gd name="T102" fmla="*/ 88 w 142"/>
                  <a:gd name="T103" fmla="*/ 28 h 318"/>
                  <a:gd name="T104" fmla="*/ 83 w 142"/>
                  <a:gd name="T105" fmla="*/ 24 h 318"/>
                  <a:gd name="T106" fmla="*/ 83 w 142"/>
                  <a:gd name="T107" fmla="*/ 2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 h="318">
                    <a:moveTo>
                      <a:pt x="83" y="24"/>
                    </a:moveTo>
                    <a:lnTo>
                      <a:pt x="83" y="24"/>
                    </a:lnTo>
                    <a:lnTo>
                      <a:pt x="70" y="15"/>
                    </a:lnTo>
                    <a:lnTo>
                      <a:pt x="50" y="6"/>
                    </a:lnTo>
                    <a:lnTo>
                      <a:pt x="34" y="0"/>
                    </a:lnTo>
                    <a:lnTo>
                      <a:pt x="26" y="5"/>
                    </a:lnTo>
                    <a:lnTo>
                      <a:pt x="18" y="13"/>
                    </a:lnTo>
                    <a:lnTo>
                      <a:pt x="10" y="24"/>
                    </a:lnTo>
                    <a:lnTo>
                      <a:pt x="8" y="40"/>
                    </a:lnTo>
                    <a:lnTo>
                      <a:pt x="9" y="52"/>
                    </a:lnTo>
                    <a:lnTo>
                      <a:pt x="13" y="63"/>
                    </a:lnTo>
                    <a:lnTo>
                      <a:pt x="14" y="73"/>
                    </a:lnTo>
                    <a:lnTo>
                      <a:pt x="14" y="88"/>
                    </a:lnTo>
                    <a:lnTo>
                      <a:pt x="13" y="100"/>
                    </a:lnTo>
                    <a:lnTo>
                      <a:pt x="14" y="111"/>
                    </a:lnTo>
                    <a:lnTo>
                      <a:pt x="12" y="129"/>
                    </a:lnTo>
                    <a:lnTo>
                      <a:pt x="10" y="139"/>
                    </a:lnTo>
                    <a:lnTo>
                      <a:pt x="8" y="149"/>
                    </a:lnTo>
                    <a:lnTo>
                      <a:pt x="7" y="163"/>
                    </a:lnTo>
                    <a:lnTo>
                      <a:pt x="3" y="181"/>
                    </a:lnTo>
                    <a:lnTo>
                      <a:pt x="0" y="194"/>
                    </a:lnTo>
                    <a:lnTo>
                      <a:pt x="9" y="199"/>
                    </a:lnTo>
                    <a:lnTo>
                      <a:pt x="22" y="203"/>
                    </a:lnTo>
                    <a:lnTo>
                      <a:pt x="34" y="216"/>
                    </a:lnTo>
                    <a:lnTo>
                      <a:pt x="34" y="226"/>
                    </a:lnTo>
                    <a:lnTo>
                      <a:pt x="28" y="241"/>
                    </a:lnTo>
                    <a:lnTo>
                      <a:pt x="34" y="253"/>
                    </a:lnTo>
                    <a:lnTo>
                      <a:pt x="42" y="265"/>
                    </a:lnTo>
                    <a:lnTo>
                      <a:pt x="40" y="278"/>
                    </a:lnTo>
                    <a:lnTo>
                      <a:pt x="40" y="288"/>
                    </a:lnTo>
                    <a:lnTo>
                      <a:pt x="46" y="292"/>
                    </a:lnTo>
                    <a:lnTo>
                      <a:pt x="56" y="304"/>
                    </a:lnTo>
                    <a:lnTo>
                      <a:pt x="69" y="315"/>
                    </a:lnTo>
                    <a:lnTo>
                      <a:pt x="84" y="316"/>
                    </a:lnTo>
                    <a:lnTo>
                      <a:pt x="101" y="318"/>
                    </a:lnTo>
                    <a:lnTo>
                      <a:pt x="118" y="302"/>
                    </a:lnTo>
                    <a:lnTo>
                      <a:pt x="129" y="286"/>
                    </a:lnTo>
                    <a:lnTo>
                      <a:pt x="135" y="265"/>
                    </a:lnTo>
                    <a:lnTo>
                      <a:pt x="142" y="249"/>
                    </a:lnTo>
                    <a:lnTo>
                      <a:pt x="142" y="235"/>
                    </a:lnTo>
                    <a:lnTo>
                      <a:pt x="130" y="212"/>
                    </a:lnTo>
                    <a:lnTo>
                      <a:pt x="123" y="194"/>
                    </a:lnTo>
                    <a:lnTo>
                      <a:pt x="110" y="180"/>
                    </a:lnTo>
                    <a:lnTo>
                      <a:pt x="109" y="165"/>
                    </a:lnTo>
                    <a:lnTo>
                      <a:pt x="106" y="151"/>
                    </a:lnTo>
                    <a:lnTo>
                      <a:pt x="106" y="131"/>
                    </a:lnTo>
                    <a:lnTo>
                      <a:pt x="109" y="114"/>
                    </a:lnTo>
                    <a:lnTo>
                      <a:pt x="107" y="93"/>
                    </a:lnTo>
                    <a:lnTo>
                      <a:pt x="104" y="75"/>
                    </a:lnTo>
                    <a:lnTo>
                      <a:pt x="104" y="57"/>
                    </a:lnTo>
                    <a:lnTo>
                      <a:pt x="98" y="40"/>
                    </a:lnTo>
                    <a:lnTo>
                      <a:pt x="88" y="28"/>
                    </a:lnTo>
                    <a:lnTo>
                      <a:pt x="83" y="24"/>
                    </a:lnTo>
                    <a:lnTo>
                      <a:pt x="83" y="2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0" name="Freeform 36">
                <a:extLst>
                  <a:ext uri="{FF2B5EF4-FFF2-40B4-BE49-F238E27FC236}">
                    <a16:creationId xmlns:a16="http://schemas.microsoft.com/office/drawing/2014/main" id="{7B7C2C44-9C57-43CF-9965-0A23021B1A78}"/>
                  </a:ext>
                </a:extLst>
              </p:cNvPr>
              <p:cNvSpPr>
                <a:spLocks/>
              </p:cNvSpPr>
              <p:nvPr/>
            </p:nvSpPr>
            <p:spPr bwMode="auto">
              <a:xfrm>
                <a:off x="2396" y="2359"/>
                <a:ext cx="76" cy="169"/>
              </a:xfrm>
              <a:custGeom>
                <a:avLst/>
                <a:gdLst>
                  <a:gd name="T0" fmla="*/ 83 w 142"/>
                  <a:gd name="T1" fmla="*/ 24 h 318"/>
                  <a:gd name="T2" fmla="*/ 83 w 142"/>
                  <a:gd name="T3" fmla="*/ 24 h 318"/>
                  <a:gd name="T4" fmla="*/ 70 w 142"/>
                  <a:gd name="T5" fmla="*/ 15 h 318"/>
                  <a:gd name="T6" fmla="*/ 50 w 142"/>
                  <a:gd name="T7" fmla="*/ 6 h 318"/>
                  <a:gd name="T8" fmla="*/ 34 w 142"/>
                  <a:gd name="T9" fmla="*/ 0 h 318"/>
                  <a:gd name="T10" fmla="*/ 26 w 142"/>
                  <a:gd name="T11" fmla="*/ 5 h 318"/>
                  <a:gd name="T12" fmla="*/ 18 w 142"/>
                  <a:gd name="T13" fmla="*/ 13 h 318"/>
                  <a:gd name="T14" fmla="*/ 10 w 142"/>
                  <a:gd name="T15" fmla="*/ 24 h 318"/>
                  <a:gd name="T16" fmla="*/ 8 w 142"/>
                  <a:gd name="T17" fmla="*/ 40 h 318"/>
                  <a:gd name="T18" fmla="*/ 9 w 142"/>
                  <a:gd name="T19" fmla="*/ 52 h 318"/>
                  <a:gd name="T20" fmla="*/ 13 w 142"/>
                  <a:gd name="T21" fmla="*/ 63 h 318"/>
                  <a:gd name="T22" fmla="*/ 14 w 142"/>
                  <a:gd name="T23" fmla="*/ 73 h 318"/>
                  <a:gd name="T24" fmla="*/ 14 w 142"/>
                  <a:gd name="T25" fmla="*/ 88 h 318"/>
                  <a:gd name="T26" fmla="*/ 13 w 142"/>
                  <a:gd name="T27" fmla="*/ 100 h 318"/>
                  <a:gd name="T28" fmla="*/ 14 w 142"/>
                  <a:gd name="T29" fmla="*/ 111 h 318"/>
                  <a:gd name="T30" fmla="*/ 12 w 142"/>
                  <a:gd name="T31" fmla="*/ 129 h 318"/>
                  <a:gd name="T32" fmla="*/ 10 w 142"/>
                  <a:gd name="T33" fmla="*/ 139 h 318"/>
                  <a:gd name="T34" fmla="*/ 8 w 142"/>
                  <a:gd name="T35" fmla="*/ 149 h 318"/>
                  <a:gd name="T36" fmla="*/ 7 w 142"/>
                  <a:gd name="T37" fmla="*/ 163 h 318"/>
                  <a:gd name="T38" fmla="*/ 3 w 142"/>
                  <a:gd name="T39" fmla="*/ 181 h 318"/>
                  <a:gd name="T40" fmla="*/ 0 w 142"/>
                  <a:gd name="T41" fmla="*/ 194 h 318"/>
                  <a:gd name="T42" fmla="*/ 9 w 142"/>
                  <a:gd name="T43" fmla="*/ 199 h 318"/>
                  <a:gd name="T44" fmla="*/ 22 w 142"/>
                  <a:gd name="T45" fmla="*/ 203 h 318"/>
                  <a:gd name="T46" fmla="*/ 34 w 142"/>
                  <a:gd name="T47" fmla="*/ 216 h 318"/>
                  <a:gd name="T48" fmla="*/ 34 w 142"/>
                  <a:gd name="T49" fmla="*/ 226 h 318"/>
                  <a:gd name="T50" fmla="*/ 28 w 142"/>
                  <a:gd name="T51" fmla="*/ 241 h 318"/>
                  <a:gd name="T52" fmla="*/ 34 w 142"/>
                  <a:gd name="T53" fmla="*/ 253 h 318"/>
                  <a:gd name="T54" fmla="*/ 42 w 142"/>
                  <a:gd name="T55" fmla="*/ 265 h 318"/>
                  <a:gd name="T56" fmla="*/ 40 w 142"/>
                  <a:gd name="T57" fmla="*/ 278 h 318"/>
                  <a:gd name="T58" fmla="*/ 40 w 142"/>
                  <a:gd name="T59" fmla="*/ 288 h 318"/>
                  <a:gd name="T60" fmla="*/ 46 w 142"/>
                  <a:gd name="T61" fmla="*/ 292 h 318"/>
                  <a:gd name="T62" fmla="*/ 56 w 142"/>
                  <a:gd name="T63" fmla="*/ 304 h 318"/>
                  <a:gd name="T64" fmla="*/ 69 w 142"/>
                  <a:gd name="T65" fmla="*/ 315 h 318"/>
                  <a:gd name="T66" fmla="*/ 84 w 142"/>
                  <a:gd name="T67" fmla="*/ 316 h 318"/>
                  <a:gd name="T68" fmla="*/ 101 w 142"/>
                  <a:gd name="T69" fmla="*/ 318 h 318"/>
                  <a:gd name="T70" fmla="*/ 118 w 142"/>
                  <a:gd name="T71" fmla="*/ 302 h 318"/>
                  <a:gd name="T72" fmla="*/ 129 w 142"/>
                  <a:gd name="T73" fmla="*/ 286 h 318"/>
                  <a:gd name="T74" fmla="*/ 135 w 142"/>
                  <a:gd name="T75" fmla="*/ 265 h 318"/>
                  <a:gd name="T76" fmla="*/ 142 w 142"/>
                  <a:gd name="T77" fmla="*/ 249 h 318"/>
                  <a:gd name="T78" fmla="*/ 142 w 142"/>
                  <a:gd name="T79" fmla="*/ 235 h 318"/>
                  <a:gd name="T80" fmla="*/ 130 w 142"/>
                  <a:gd name="T81" fmla="*/ 212 h 318"/>
                  <a:gd name="T82" fmla="*/ 123 w 142"/>
                  <a:gd name="T83" fmla="*/ 194 h 318"/>
                  <a:gd name="T84" fmla="*/ 110 w 142"/>
                  <a:gd name="T85" fmla="*/ 180 h 318"/>
                  <a:gd name="T86" fmla="*/ 109 w 142"/>
                  <a:gd name="T87" fmla="*/ 165 h 318"/>
                  <a:gd name="T88" fmla="*/ 106 w 142"/>
                  <a:gd name="T89" fmla="*/ 151 h 318"/>
                  <a:gd name="T90" fmla="*/ 106 w 142"/>
                  <a:gd name="T91" fmla="*/ 131 h 318"/>
                  <a:gd name="T92" fmla="*/ 109 w 142"/>
                  <a:gd name="T93" fmla="*/ 114 h 318"/>
                  <a:gd name="T94" fmla="*/ 107 w 142"/>
                  <a:gd name="T95" fmla="*/ 93 h 318"/>
                  <a:gd name="T96" fmla="*/ 104 w 142"/>
                  <a:gd name="T97" fmla="*/ 75 h 318"/>
                  <a:gd name="T98" fmla="*/ 104 w 142"/>
                  <a:gd name="T99" fmla="*/ 57 h 318"/>
                  <a:gd name="T100" fmla="*/ 98 w 142"/>
                  <a:gd name="T101" fmla="*/ 40 h 318"/>
                  <a:gd name="T102" fmla="*/ 88 w 142"/>
                  <a:gd name="T103" fmla="*/ 28 h 318"/>
                  <a:gd name="T104" fmla="*/ 83 w 142"/>
                  <a:gd name="T105" fmla="*/ 24 h 318"/>
                  <a:gd name="T106" fmla="*/ 83 w 142"/>
                  <a:gd name="T107" fmla="*/ 2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 h="318">
                    <a:moveTo>
                      <a:pt x="83" y="24"/>
                    </a:moveTo>
                    <a:lnTo>
                      <a:pt x="83" y="24"/>
                    </a:lnTo>
                    <a:lnTo>
                      <a:pt x="70" y="15"/>
                    </a:lnTo>
                    <a:lnTo>
                      <a:pt x="50" y="6"/>
                    </a:lnTo>
                    <a:lnTo>
                      <a:pt x="34" y="0"/>
                    </a:lnTo>
                    <a:lnTo>
                      <a:pt x="26" y="5"/>
                    </a:lnTo>
                    <a:lnTo>
                      <a:pt x="18" y="13"/>
                    </a:lnTo>
                    <a:lnTo>
                      <a:pt x="10" y="24"/>
                    </a:lnTo>
                    <a:lnTo>
                      <a:pt x="8" y="40"/>
                    </a:lnTo>
                    <a:lnTo>
                      <a:pt x="9" y="52"/>
                    </a:lnTo>
                    <a:lnTo>
                      <a:pt x="13" y="63"/>
                    </a:lnTo>
                    <a:lnTo>
                      <a:pt x="14" y="73"/>
                    </a:lnTo>
                    <a:lnTo>
                      <a:pt x="14" y="88"/>
                    </a:lnTo>
                    <a:lnTo>
                      <a:pt x="13" y="100"/>
                    </a:lnTo>
                    <a:lnTo>
                      <a:pt x="14" y="111"/>
                    </a:lnTo>
                    <a:lnTo>
                      <a:pt x="12" y="129"/>
                    </a:lnTo>
                    <a:lnTo>
                      <a:pt x="10" y="139"/>
                    </a:lnTo>
                    <a:lnTo>
                      <a:pt x="8" y="149"/>
                    </a:lnTo>
                    <a:lnTo>
                      <a:pt x="7" y="163"/>
                    </a:lnTo>
                    <a:lnTo>
                      <a:pt x="3" y="181"/>
                    </a:lnTo>
                    <a:lnTo>
                      <a:pt x="0" y="194"/>
                    </a:lnTo>
                    <a:lnTo>
                      <a:pt x="9" y="199"/>
                    </a:lnTo>
                    <a:lnTo>
                      <a:pt x="22" y="203"/>
                    </a:lnTo>
                    <a:lnTo>
                      <a:pt x="34" y="216"/>
                    </a:lnTo>
                    <a:lnTo>
                      <a:pt x="34" y="226"/>
                    </a:lnTo>
                    <a:lnTo>
                      <a:pt x="28" y="241"/>
                    </a:lnTo>
                    <a:lnTo>
                      <a:pt x="34" y="253"/>
                    </a:lnTo>
                    <a:lnTo>
                      <a:pt x="42" y="265"/>
                    </a:lnTo>
                    <a:lnTo>
                      <a:pt x="40" y="278"/>
                    </a:lnTo>
                    <a:lnTo>
                      <a:pt x="40" y="288"/>
                    </a:lnTo>
                    <a:lnTo>
                      <a:pt x="46" y="292"/>
                    </a:lnTo>
                    <a:lnTo>
                      <a:pt x="56" y="304"/>
                    </a:lnTo>
                    <a:lnTo>
                      <a:pt x="69" y="315"/>
                    </a:lnTo>
                    <a:lnTo>
                      <a:pt x="84" y="316"/>
                    </a:lnTo>
                    <a:lnTo>
                      <a:pt x="101" y="318"/>
                    </a:lnTo>
                    <a:lnTo>
                      <a:pt x="118" y="302"/>
                    </a:lnTo>
                    <a:lnTo>
                      <a:pt x="129" y="286"/>
                    </a:lnTo>
                    <a:lnTo>
                      <a:pt x="135" y="265"/>
                    </a:lnTo>
                    <a:lnTo>
                      <a:pt x="142" y="249"/>
                    </a:lnTo>
                    <a:lnTo>
                      <a:pt x="142" y="235"/>
                    </a:lnTo>
                    <a:lnTo>
                      <a:pt x="130" y="212"/>
                    </a:lnTo>
                    <a:lnTo>
                      <a:pt x="123" y="194"/>
                    </a:lnTo>
                    <a:lnTo>
                      <a:pt x="110" y="180"/>
                    </a:lnTo>
                    <a:lnTo>
                      <a:pt x="109" y="165"/>
                    </a:lnTo>
                    <a:lnTo>
                      <a:pt x="106" y="151"/>
                    </a:lnTo>
                    <a:lnTo>
                      <a:pt x="106" y="131"/>
                    </a:lnTo>
                    <a:lnTo>
                      <a:pt x="109" y="114"/>
                    </a:lnTo>
                    <a:lnTo>
                      <a:pt x="107" y="93"/>
                    </a:lnTo>
                    <a:lnTo>
                      <a:pt x="104" y="75"/>
                    </a:lnTo>
                    <a:lnTo>
                      <a:pt x="104" y="57"/>
                    </a:lnTo>
                    <a:lnTo>
                      <a:pt x="98" y="40"/>
                    </a:lnTo>
                    <a:lnTo>
                      <a:pt x="88" y="28"/>
                    </a:lnTo>
                    <a:lnTo>
                      <a:pt x="83" y="24"/>
                    </a:lnTo>
                    <a:lnTo>
                      <a:pt x="83" y="2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01" name="Freeform 37">
                <a:extLst>
                  <a:ext uri="{FF2B5EF4-FFF2-40B4-BE49-F238E27FC236}">
                    <a16:creationId xmlns:a16="http://schemas.microsoft.com/office/drawing/2014/main" id="{428D0A61-15E0-4E48-95BC-39667F0474FF}"/>
                  </a:ext>
                </a:extLst>
              </p:cNvPr>
              <p:cNvSpPr>
                <a:spLocks/>
              </p:cNvSpPr>
              <p:nvPr/>
            </p:nvSpPr>
            <p:spPr bwMode="auto">
              <a:xfrm>
                <a:off x="3259" y="2313"/>
                <a:ext cx="232" cy="196"/>
              </a:xfrm>
              <a:custGeom>
                <a:avLst/>
                <a:gdLst>
                  <a:gd name="T0" fmla="*/ 407 w 436"/>
                  <a:gd name="T1" fmla="*/ 11 h 370"/>
                  <a:gd name="T2" fmla="*/ 407 w 436"/>
                  <a:gd name="T3" fmla="*/ 11 h 370"/>
                  <a:gd name="T4" fmla="*/ 394 w 436"/>
                  <a:gd name="T5" fmla="*/ 25 h 370"/>
                  <a:gd name="T6" fmla="*/ 377 w 436"/>
                  <a:gd name="T7" fmla="*/ 37 h 370"/>
                  <a:gd name="T8" fmla="*/ 362 w 436"/>
                  <a:gd name="T9" fmla="*/ 54 h 370"/>
                  <a:gd name="T10" fmla="*/ 338 w 436"/>
                  <a:gd name="T11" fmla="*/ 64 h 370"/>
                  <a:gd name="T12" fmla="*/ 312 w 436"/>
                  <a:gd name="T13" fmla="*/ 77 h 370"/>
                  <a:gd name="T14" fmla="*/ 280 w 436"/>
                  <a:gd name="T15" fmla="*/ 95 h 370"/>
                  <a:gd name="T16" fmla="*/ 251 w 436"/>
                  <a:gd name="T17" fmla="*/ 109 h 370"/>
                  <a:gd name="T18" fmla="*/ 220 w 436"/>
                  <a:gd name="T19" fmla="*/ 125 h 370"/>
                  <a:gd name="T20" fmla="*/ 203 w 436"/>
                  <a:gd name="T21" fmla="*/ 142 h 370"/>
                  <a:gd name="T22" fmla="*/ 181 w 436"/>
                  <a:gd name="T23" fmla="*/ 146 h 370"/>
                  <a:gd name="T24" fmla="*/ 154 w 436"/>
                  <a:gd name="T25" fmla="*/ 147 h 370"/>
                  <a:gd name="T26" fmla="*/ 127 w 436"/>
                  <a:gd name="T27" fmla="*/ 147 h 370"/>
                  <a:gd name="T28" fmla="*/ 97 w 436"/>
                  <a:gd name="T29" fmla="*/ 150 h 370"/>
                  <a:gd name="T30" fmla="*/ 78 w 436"/>
                  <a:gd name="T31" fmla="*/ 153 h 370"/>
                  <a:gd name="T32" fmla="*/ 50 w 436"/>
                  <a:gd name="T33" fmla="*/ 164 h 370"/>
                  <a:gd name="T34" fmla="*/ 27 w 436"/>
                  <a:gd name="T35" fmla="*/ 179 h 370"/>
                  <a:gd name="T36" fmla="*/ 14 w 436"/>
                  <a:gd name="T37" fmla="*/ 198 h 370"/>
                  <a:gd name="T38" fmla="*/ 8 w 436"/>
                  <a:gd name="T39" fmla="*/ 217 h 370"/>
                  <a:gd name="T40" fmla="*/ 8 w 436"/>
                  <a:gd name="T41" fmla="*/ 235 h 370"/>
                  <a:gd name="T42" fmla="*/ 4 w 436"/>
                  <a:gd name="T43" fmla="*/ 258 h 370"/>
                  <a:gd name="T44" fmla="*/ 0 w 436"/>
                  <a:gd name="T45" fmla="*/ 280 h 370"/>
                  <a:gd name="T46" fmla="*/ 2 w 436"/>
                  <a:gd name="T47" fmla="*/ 300 h 370"/>
                  <a:gd name="T48" fmla="*/ 14 w 436"/>
                  <a:gd name="T49" fmla="*/ 326 h 370"/>
                  <a:gd name="T50" fmla="*/ 27 w 436"/>
                  <a:gd name="T51" fmla="*/ 351 h 370"/>
                  <a:gd name="T52" fmla="*/ 52 w 436"/>
                  <a:gd name="T53" fmla="*/ 361 h 370"/>
                  <a:gd name="T54" fmla="*/ 80 w 436"/>
                  <a:gd name="T55" fmla="*/ 370 h 370"/>
                  <a:gd name="T56" fmla="*/ 112 w 436"/>
                  <a:gd name="T57" fmla="*/ 370 h 370"/>
                  <a:gd name="T58" fmla="*/ 145 w 436"/>
                  <a:gd name="T59" fmla="*/ 368 h 370"/>
                  <a:gd name="T60" fmla="*/ 171 w 436"/>
                  <a:gd name="T61" fmla="*/ 360 h 370"/>
                  <a:gd name="T62" fmla="*/ 212 w 436"/>
                  <a:gd name="T63" fmla="*/ 343 h 370"/>
                  <a:gd name="T64" fmla="*/ 236 w 436"/>
                  <a:gd name="T65" fmla="*/ 331 h 370"/>
                  <a:gd name="T66" fmla="*/ 257 w 436"/>
                  <a:gd name="T67" fmla="*/ 315 h 370"/>
                  <a:gd name="T68" fmla="*/ 283 w 436"/>
                  <a:gd name="T69" fmla="*/ 305 h 370"/>
                  <a:gd name="T70" fmla="*/ 307 w 436"/>
                  <a:gd name="T71" fmla="*/ 292 h 370"/>
                  <a:gd name="T72" fmla="*/ 325 w 436"/>
                  <a:gd name="T73" fmla="*/ 264 h 370"/>
                  <a:gd name="T74" fmla="*/ 336 w 436"/>
                  <a:gd name="T75" fmla="*/ 249 h 370"/>
                  <a:gd name="T76" fmla="*/ 348 w 436"/>
                  <a:gd name="T77" fmla="*/ 231 h 370"/>
                  <a:gd name="T78" fmla="*/ 362 w 436"/>
                  <a:gd name="T79" fmla="*/ 216 h 370"/>
                  <a:gd name="T80" fmla="*/ 381 w 436"/>
                  <a:gd name="T81" fmla="*/ 194 h 370"/>
                  <a:gd name="T82" fmla="*/ 391 w 436"/>
                  <a:gd name="T83" fmla="*/ 174 h 370"/>
                  <a:gd name="T84" fmla="*/ 405 w 436"/>
                  <a:gd name="T85" fmla="*/ 155 h 370"/>
                  <a:gd name="T86" fmla="*/ 405 w 436"/>
                  <a:gd name="T87" fmla="*/ 130 h 370"/>
                  <a:gd name="T88" fmla="*/ 400 w 436"/>
                  <a:gd name="T89" fmla="*/ 115 h 370"/>
                  <a:gd name="T90" fmla="*/ 398 w 436"/>
                  <a:gd name="T91" fmla="*/ 99 h 370"/>
                  <a:gd name="T92" fmla="*/ 398 w 436"/>
                  <a:gd name="T93" fmla="*/ 86 h 370"/>
                  <a:gd name="T94" fmla="*/ 404 w 436"/>
                  <a:gd name="T95" fmla="*/ 64 h 370"/>
                  <a:gd name="T96" fmla="*/ 416 w 436"/>
                  <a:gd name="T97" fmla="*/ 51 h 370"/>
                  <a:gd name="T98" fmla="*/ 432 w 436"/>
                  <a:gd name="T99" fmla="*/ 35 h 370"/>
                  <a:gd name="T100" fmla="*/ 436 w 436"/>
                  <a:gd name="T101" fmla="*/ 18 h 370"/>
                  <a:gd name="T102" fmla="*/ 436 w 436"/>
                  <a:gd name="T103" fmla="*/ 4 h 370"/>
                  <a:gd name="T104" fmla="*/ 424 w 436"/>
                  <a:gd name="T105" fmla="*/ 0 h 370"/>
                  <a:gd name="T106" fmla="*/ 416 w 436"/>
                  <a:gd name="T107" fmla="*/ 3 h 370"/>
                  <a:gd name="T108" fmla="*/ 407 w 436"/>
                  <a:gd name="T109" fmla="*/ 11 h 370"/>
                  <a:gd name="T110" fmla="*/ 407 w 436"/>
                  <a:gd name="T111" fmla="*/ 11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36" h="370">
                    <a:moveTo>
                      <a:pt x="407" y="11"/>
                    </a:moveTo>
                    <a:lnTo>
                      <a:pt x="407" y="11"/>
                    </a:lnTo>
                    <a:lnTo>
                      <a:pt x="394" y="25"/>
                    </a:lnTo>
                    <a:lnTo>
                      <a:pt x="377" y="37"/>
                    </a:lnTo>
                    <a:lnTo>
                      <a:pt x="362" y="54"/>
                    </a:lnTo>
                    <a:lnTo>
                      <a:pt x="338" y="64"/>
                    </a:lnTo>
                    <a:lnTo>
                      <a:pt x="312" y="77"/>
                    </a:lnTo>
                    <a:lnTo>
                      <a:pt x="280" y="95"/>
                    </a:lnTo>
                    <a:lnTo>
                      <a:pt x="251" y="109"/>
                    </a:lnTo>
                    <a:lnTo>
                      <a:pt x="220" y="125"/>
                    </a:lnTo>
                    <a:lnTo>
                      <a:pt x="203" y="142"/>
                    </a:lnTo>
                    <a:lnTo>
                      <a:pt x="181" y="146"/>
                    </a:lnTo>
                    <a:lnTo>
                      <a:pt x="154" y="147"/>
                    </a:lnTo>
                    <a:lnTo>
                      <a:pt x="127" y="147"/>
                    </a:lnTo>
                    <a:lnTo>
                      <a:pt x="97" y="150"/>
                    </a:lnTo>
                    <a:lnTo>
                      <a:pt x="78" y="153"/>
                    </a:lnTo>
                    <a:lnTo>
                      <a:pt x="50" y="164"/>
                    </a:lnTo>
                    <a:lnTo>
                      <a:pt x="27" y="179"/>
                    </a:lnTo>
                    <a:lnTo>
                      <a:pt x="14" y="198"/>
                    </a:lnTo>
                    <a:lnTo>
                      <a:pt x="8" y="217"/>
                    </a:lnTo>
                    <a:lnTo>
                      <a:pt x="8" y="235"/>
                    </a:lnTo>
                    <a:lnTo>
                      <a:pt x="4" y="258"/>
                    </a:lnTo>
                    <a:lnTo>
                      <a:pt x="0" y="280"/>
                    </a:lnTo>
                    <a:lnTo>
                      <a:pt x="2" y="300"/>
                    </a:lnTo>
                    <a:lnTo>
                      <a:pt x="14" y="326"/>
                    </a:lnTo>
                    <a:lnTo>
                      <a:pt x="27" y="351"/>
                    </a:lnTo>
                    <a:lnTo>
                      <a:pt x="52" y="361"/>
                    </a:lnTo>
                    <a:lnTo>
                      <a:pt x="80" y="370"/>
                    </a:lnTo>
                    <a:lnTo>
                      <a:pt x="112" y="370"/>
                    </a:lnTo>
                    <a:lnTo>
                      <a:pt x="145" y="368"/>
                    </a:lnTo>
                    <a:lnTo>
                      <a:pt x="171" y="360"/>
                    </a:lnTo>
                    <a:lnTo>
                      <a:pt x="212" y="343"/>
                    </a:lnTo>
                    <a:lnTo>
                      <a:pt x="236" y="331"/>
                    </a:lnTo>
                    <a:lnTo>
                      <a:pt x="257" y="315"/>
                    </a:lnTo>
                    <a:lnTo>
                      <a:pt x="283" y="305"/>
                    </a:lnTo>
                    <a:lnTo>
                      <a:pt x="307" y="292"/>
                    </a:lnTo>
                    <a:lnTo>
                      <a:pt x="325" y="264"/>
                    </a:lnTo>
                    <a:lnTo>
                      <a:pt x="336" y="249"/>
                    </a:lnTo>
                    <a:lnTo>
                      <a:pt x="348" y="231"/>
                    </a:lnTo>
                    <a:lnTo>
                      <a:pt x="362" y="216"/>
                    </a:lnTo>
                    <a:lnTo>
                      <a:pt x="381" y="194"/>
                    </a:lnTo>
                    <a:lnTo>
                      <a:pt x="391" y="174"/>
                    </a:lnTo>
                    <a:lnTo>
                      <a:pt x="405" y="155"/>
                    </a:lnTo>
                    <a:lnTo>
                      <a:pt x="405" y="130"/>
                    </a:lnTo>
                    <a:lnTo>
                      <a:pt x="400" y="115"/>
                    </a:lnTo>
                    <a:lnTo>
                      <a:pt x="398" y="99"/>
                    </a:lnTo>
                    <a:lnTo>
                      <a:pt x="398" y="86"/>
                    </a:lnTo>
                    <a:lnTo>
                      <a:pt x="404" y="64"/>
                    </a:lnTo>
                    <a:lnTo>
                      <a:pt x="416" y="51"/>
                    </a:lnTo>
                    <a:lnTo>
                      <a:pt x="432" y="35"/>
                    </a:lnTo>
                    <a:lnTo>
                      <a:pt x="436" y="18"/>
                    </a:lnTo>
                    <a:lnTo>
                      <a:pt x="436" y="4"/>
                    </a:lnTo>
                    <a:lnTo>
                      <a:pt x="424" y="0"/>
                    </a:lnTo>
                    <a:lnTo>
                      <a:pt x="416" y="3"/>
                    </a:lnTo>
                    <a:lnTo>
                      <a:pt x="407" y="11"/>
                    </a:lnTo>
                    <a:lnTo>
                      <a:pt x="407" y="1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2" name="Freeform 38">
                <a:extLst>
                  <a:ext uri="{FF2B5EF4-FFF2-40B4-BE49-F238E27FC236}">
                    <a16:creationId xmlns:a16="http://schemas.microsoft.com/office/drawing/2014/main" id="{E7D5D39F-C942-4810-AD40-54AF79E6641F}"/>
                  </a:ext>
                </a:extLst>
              </p:cNvPr>
              <p:cNvSpPr>
                <a:spLocks/>
              </p:cNvSpPr>
              <p:nvPr/>
            </p:nvSpPr>
            <p:spPr bwMode="auto">
              <a:xfrm>
                <a:off x="3259" y="2313"/>
                <a:ext cx="232" cy="196"/>
              </a:xfrm>
              <a:custGeom>
                <a:avLst/>
                <a:gdLst>
                  <a:gd name="T0" fmla="*/ 407 w 436"/>
                  <a:gd name="T1" fmla="*/ 11 h 370"/>
                  <a:gd name="T2" fmla="*/ 407 w 436"/>
                  <a:gd name="T3" fmla="*/ 11 h 370"/>
                  <a:gd name="T4" fmla="*/ 394 w 436"/>
                  <a:gd name="T5" fmla="*/ 25 h 370"/>
                  <a:gd name="T6" fmla="*/ 377 w 436"/>
                  <a:gd name="T7" fmla="*/ 37 h 370"/>
                  <a:gd name="T8" fmla="*/ 362 w 436"/>
                  <a:gd name="T9" fmla="*/ 54 h 370"/>
                  <a:gd name="T10" fmla="*/ 338 w 436"/>
                  <a:gd name="T11" fmla="*/ 64 h 370"/>
                  <a:gd name="T12" fmla="*/ 312 w 436"/>
                  <a:gd name="T13" fmla="*/ 77 h 370"/>
                  <a:gd name="T14" fmla="*/ 280 w 436"/>
                  <a:gd name="T15" fmla="*/ 95 h 370"/>
                  <a:gd name="T16" fmla="*/ 251 w 436"/>
                  <a:gd name="T17" fmla="*/ 109 h 370"/>
                  <a:gd name="T18" fmla="*/ 220 w 436"/>
                  <a:gd name="T19" fmla="*/ 125 h 370"/>
                  <a:gd name="T20" fmla="*/ 203 w 436"/>
                  <a:gd name="T21" fmla="*/ 142 h 370"/>
                  <a:gd name="T22" fmla="*/ 181 w 436"/>
                  <a:gd name="T23" fmla="*/ 146 h 370"/>
                  <a:gd name="T24" fmla="*/ 154 w 436"/>
                  <a:gd name="T25" fmla="*/ 147 h 370"/>
                  <a:gd name="T26" fmla="*/ 127 w 436"/>
                  <a:gd name="T27" fmla="*/ 147 h 370"/>
                  <a:gd name="T28" fmla="*/ 97 w 436"/>
                  <a:gd name="T29" fmla="*/ 150 h 370"/>
                  <a:gd name="T30" fmla="*/ 78 w 436"/>
                  <a:gd name="T31" fmla="*/ 153 h 370"/>
                  <a:gd name="T32" fmla="*/ 50 w 436"/>
                  <a:gd name="T33" fmla="*/ 164 h 370"/>
                  <a:gd name="T34" fmla="*/ 27 w 436"/>
                  <a:gd name="T35" fmla="*/ 179 h 370"/>
                  <a:gd name="T36" fmla="*/ 14 w 436"/>
                  <a:gd name="T37" fmla="*/ 198 h 370"/>
                  <a:gd name="T38" fmla="*/ 8 w 436"/>
                  <a:gd name="T39" fmla="*/ 217 h 370"/>
                  <a:gd name="T40" fmla="*/ 8 w 436"/>
                  <a:gd name="T41" fmla="*/ 235 h 370"/>
                  <a:gd name="T42" fmla="*/ 4 w 436"/>
                  <a:gd name="T43" fmla="*/ 258 h 370"/>
                  <a:gd name="T44" fmla="*/ 0 w 436"/>
                  <a:gd name="T45" fmla="*/ 280 h 370"/>
                  <a:gd name="T46" fmla="*/ 2 w 436"/>
                  <a:gd name="T47" fmla="*/ 300 h 370"/>
                  <a:gd name="T48" fmla="*/ 14 w 436"/>
                  <a:gd name="T49" fmla="*/ 326 h 370"/>
                  <a:gd name="T50" fmla="*/ 27 w 436"/>
                  <a:gd name="T51" fmla="*/ 351 h 370"/>
                  <a:gd name="T52" fmla="*/ 52 w 436"/>
                  <a:gd name="T53" fmla="*/ 361 h 370"/>
                  <a:gd name="T54" fmla="*/ 80 w 436"/>
                  <a:gd name="T55" fmla="*/ 370 h 370"/>
                  <a:gd name="T56" fmla="*/ 112 w 436"/>
                  <a:gd name="T57" fmla="*/ 370 h 370"/>
                  <a:gd name="T58" fmla="*/ 145 w 436"/>
                  <a:gd name="T59" fmla="*/ 368 h 370"/>
                  <a:gd name="T60" fmla="*/ 171 w 436"/>
                  <a:gd name="T61" fmla="*/ 360 h 370"/>
                  <a:gd name="T62" fmla="*/ 212 w 436"/>
                  <a:gd name="T63" fmla="*/ 343 h 370"/>
                  <a:gd name="T64" fmla="*/ 236 w 436"/>
                  <a:gd name="T65" fmla="*/ 331 h 370"/>
                  <a:gd name="T66" fmla="*/ 257 w 436"/>
                  <a:gd name="T67" fmla="*/ 315 h 370"/>
                  <a:gd name="T68" fmla="*/ 283 w 436"/>
                  <a:gd name="T69" fmla="*/ 305 h 370"/>
                  <a:gd name="T70" fmla="*/ 307 w 436"/>
                  <a:gd name="T71" fmla="*/ 292 h 370"/>
                  <a:gd name="T72" fmla="*/ 325 w 436"/>
                  <a:gd name="T73" fmla="*/ 264 h 370"/>
                  <a:gd name="T74" fmla="*/ 336 w 436"/>
                  <a:gd name="T75" fmla="*/ 249 h 370"/>
                  <a:gd name="T76" fmla="*/ 348 w 436"/>
                  <a:gd name="T77" fmla="*/ 231 h 370"/>
                  <a:gd name="T78" fmla="*/ 362 w 436"/>
                  <a:gd name="T79" fmla="*/ 216 h 370"/>
                  <a:gd name="T80" fmla="*/ 381 w 436"/>
                  <a:gd name="T81" fmla="*/ 194 h 370"/>
                  <a:gd name="T82" fmla="*/ 391 w 436"/>
                  <a:gd name="T83" fmla="*/ 174 h 370"/>
                  <a:gd name="T84" fmla="*/ 405 w 436"/>
                  <a:gd name="T85" fmla="*/ 155 h 370"/>
                  <a:gd name="T86" fmla="*/ 405 w 436"/>
                  <a:gd name="T87" fmla="*/ 130 h 370"/>
                  <a:gd name="T88" fmla="*/ 400 w 436"/>
                  <a:gd name="T89" fmla="*/ 115 h 370"/>
                  <a:gd name="T90" fmla="*/ 398 w 436"/>
                  <a:gd name="T91" fmla="*/ 99 h 370"/>
                  <a:gd name="T92" fmla="*/ 398 w 436"/>
                  <a:gd name="T93" fmla="*/ 86 h 370"/>
                  <a:gd name="T94" fmla="*/ 404 w 436"/>
                  <a:gd name="T95" fmla="*/ 64 h 370"/>
                  <a:gd name="T96" fmla="*/ 416 w 436"/>
                  <a:gd name="T97" fmla="*/ 51 h 370"/>
                  <a:gd name="T98" fmla="*/ 432 w 436"/>
                  <a:gd name="T99" fmla="*/ 35 h 370"/>
                  <a:gd name="T100" fmla="*/ 436 w 436"/>
                  <a:gd name="T101" fmla="*/ 18 h 370"/>
                  <a:gd name="T102" fmla="*/ 436 w 436"/>
                  <a:gd name="T103" fmla="*/ 4 h 370"/>
                  <a:gd name="T104" fmla="*/ 424 w 436"/>
                  <a:gd name="T105" fmla="*/ 0 h 370"/>
                  <a:gd name="T106" fmla="*/ 416 w 436"/>
                  <a:gd name="T107" fmla="*/ 3 h 370"/>
                  <a:gd name="T108" fmla="*/ 407 w 436"/>
                  <a:gd name="T109" fmla="*/ 11 h 370"/>
                  <a:gd name="T110" fmla="*/ 407 w 436"/>
                  <a:gd name="T111" fmla="*/ 11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36" h="370">
                    <a:moveTo>
                      <a:pt x="407" y="11"/>
                    </a:moveTo>
                    <a:lnTo>
                      <a:pt x="407" y="11"/>
                    </a:lnTo>
                    <a:lnTo>
                      <a:pt x="394" y="25"/>
                    </a:lnTo>
                    <a:lnTo>
                      <a:pt x="377" y="37"/>
                    </a:lnTo>
                    <a:lnTo>
                      <a:pt x="362" y="54"/>
                    </a:lnTo>
                    <a:lnTo>
                      <a:pt x="338" y="64"/>
                    </a:lnTo>
                    <a:lnTo>
                      <a:pt x="312" y="77"/>
                    </a:lnTo>
                    <a:lnTo>
                      <a:pt x="280" y="95"/>
                    </a:lnTo>
                    <a:lnTo>
                      <a:pt x="251" y="109"/>
                    </a:lnTo>
                    <a:lnTo>
                      <a:pt x="220" y="125"/>
                    </a:lnTo>
                    <a:lnTo>
                      <a:pt x="203" y="142"/>
                    </a:lnTo>
                    <a:lnTo>
                      <a:pt x="181" y="146"/>
                    </a:lnTo>
                    <a:lnTo>
                      <a:pt x="154" y="147"/>
                    </a:lnTo>
                    <a:lnTo>
                      <a:pt x="127" y="147"/>
                    </a:lnTo>
                    <a:lnTo>
                      <a:pt x="97" y="150"/>
                    </a:lnTo>
                    <a:lnTo>
                      <a:pt x="78" y="153"/>
                    </a:lnTo>
                    <a:lnTo>
                      <a:pt x="50" y="164"/>
                    </a:lnTo>
                    <a:lnTo>
                      <a:pt x="27" y="179"/>
                    </a:lnTo>
                    <a:lnTo>
                      <a:pt x="14" y="198"/>
                    </a:lnTo>
                    <a:lnTo>
                      <a:pt x="8" y="217"/>
                    </a:lnTo>
                    <a:lnTo>
                      <a:pt x="8" y="235"/>
                    </a:lnTo>
                    <a:lnTo>
                      <a:pt x="4" y="258"/>
                    </a:lnTo>
                    <a:lnTo>
                      <a:pt x="0" y="280"/>
                    </a:lnTo>
                    <a:lnTo>
                      <a:pt x="2" y="300"/>
                    </a:lnTo>
                    <a:lnTo>
                      <a:pt x="14" y="326"/>
                    </a:lnTo>
                    <a:lnTo>
                      <a:pt x="27" y="351"/>
                    </a:lnTo>
                    <a:lnTo>
                      <a:pt x="52" y="361"/>
                    </a:lnTo>
                    <a:lnTo>
                      <a:pt x="80" y="370"/>
                    </a:lnTo>
                    <a:lnTo>
                      <a:pt x="112" y="370"/>
                    </a:lnTo>
                    <a:lnTo>
                      <a:pt x="145" y="368"/>
                    </a:lnTo>
                    <a:lnTo>
                      <a:pt x="171" y="360"/>
                    </a:lnTo>
                    <a:lnTo>
                      <a:pt x="212" y="343"/>
                    </a:lnTo>
                    <a:lnTo>
                      <a:pt x="236" y="331"/>
                    </a:lnTo>
                    <a:lnTo>
                      <a:pt x="257" y="315"/>
                    </a:lnTo>
                    <a:lnTo>
                      <a:pt x="283" y="305"/>
                    </a:lnTo>
                    <a:lnTo>
                      <a:pt x="307" y="292"/>
                    </a:lnTo>
                    <a:lnTo>
                      <a:pt x="325" y="264"/>
                    </a:lnTo>
                    <a:lnTo>
                      <a:pt x="336" y="249"/>
                    </a:lnTo>
                    <a:lnTo>
                      <a:pt x="348" y="231"/>
                    </a:lnTo>
                    <a:lnTo>
                      <a:pt x="362" y="216"/>
                    </a:lnTo>
                    <a:lnTo>
                      <a:pt x="381" y="194"/>
                    </a:lnTo>
                    <a:lnTo>
                      <a:pt x="391" y="174"/>
                    </a:lnTo>
                    <a:lnTo>
                      <a:pt x="405" y="155"/>
                    </a:lnTo>
                    <a:lnTo>
                      <a:pt x="405" y="130"/>
                    </a:lnTo>
                    <a:lnTo>
                      <a:pt x="400" y="115"/>
                    </a:lnTo>
                    <a:lnTo>
                      <a:pt x="398" y="99"/>
                    </a:lnTo>
                    <a:lnTo>
                      <a:pt x="398" y="86"/>
                    </a:lnTo>
                    <a:lnTo>
                      <a:pt x="404" y="64"/>
                    </a:lnTo>
                    <a:lnTo>
                      <a:pt x="416" y="51"/>
                    </a:lnTo>
                    <a:lnTo>
                      <a:pt x="432" y="35"/>
                    </a:lnTo>
                    <a:lnTo>
                      <a:pt x="436" y="18"/>
                    </a:lnTo>
                    <a:lnTo>
                      <a:pt x="436" y="4"/>
                    </a:lnTo>
                    <a:lnTo>
                      <a:pt x="424" y="0"/>
                    </a:lnTo>
                    <a:lnTo>
                      <a:pt x="416" y="3"/>
                    </a:lnTo>
                    <a:lnTo>
                      <a:pt x="407" y="11"/>
                    </a:lnTo>
                    <a:lnTo>
                      <a:pt x="407" y="1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03" name="Freeform 39">
                <a:extLst>
                  <a:ext uri="{FF2B5EF4-FFF2-40B4-BE49-F238E27FC236}">
                    <a16:creationId xmlns:a16="http://schemas.microsoft.com/office/drawing/2014/main" id="{FC6F2D5D-63F1-476C-8F06-0F01DA3D60ED}"/>
                  </a:ext>
                </a:extLst>
              </p:cNvPr>
              <p:cNvSpPr>
                <a:spLocks/>
              </p:cNvSpPr>
              <p:nvPr/>
            </p:nvSpPr>
            <p:spPr bwMode="auto">
              <a:xfrm>
                <a:off x="3498" y="2205"/>
                <a:ext cx="130" cy="101"/>
              </a:xfrm>
              <a:custGeom>
                <a:avLst/>
                <a:gdLst>
                  <a:gd name="T0" fmla="*/ 0 w 246"/>
                  <a:gd name="T1" fmla="*/ 173 h 190"/>
                  <a:gd name="T2" fmla="*/ 0 w 246"/>
                  <a:gd name="T3" fmla="*/ 173 h 190"/>
                  <a:gd name="T4" fmla="*/ 10 w 246"/>
                  <a:gd name="T5" fmla="*/ 158 h 190"/>
                  <a:gd name="T6" fmla="*/ 28 w 246"/>
                  <a:gd name="T7" fmla="*/ 136 h 190"/>
                  <a:gd name="T8" fmla="*/ 42 w 246"/>
                  <a:gd name="T9" fmla="*/ 121 h 190"/>
                  <a:gd name="T10" fmla="*/ 46 w 246"/>
                  <a:gd name="T11" fmla="*/ 102 h 190"/>
                  <a:gd name="T12" fmla="*/ 46 w 246"/>
                  <a:gd name="T13" fmla="*/ 85 h 190"/>
                  <a:gd name="T14" fmla="*/ 55 w 246"/>
                  <a:gd name="T15" fmla="*/ 65 h 190"/>
                  <a:gd name="T16" fmla="*/ 69 w 246"/>
                  <a:gd name="T17" fmla="*/ 58 h 190"/>
                  <a:gd name="T18" fmla="*/ 81 w 246"/>
                  <a:gd name="T19" fmla="*/ 60 h 190"/>
                  <a:gd name="T20" fmla="*/ 102 w 246"/>
                  <a:gd name="T21" fmla="*/ 65 h 190"/>
                  <a:gd name="T22" fmla="*/ 117 w 246"/>
                  <a:gd name="T23" fmla="*/ 61 h 190"/>
                  <a:gd name="T24" fmla="*/ 132 w 246"/>
                  <a:gd name="T25" fmla="*/ 49 h 190"/>
                  <a:gd name="T26" fmla="*/ 150 w 246"/>
                  <a:gd name="T27" fmla="*/ 40 h 190"/>
                  <a:gd name="T28" fmla="*/ 167 w 246"/>
                  <a:gd name="T29" fmla="*/ 26 h 190"/>
                  <a:gd name="T30" fmla="*/ 199 w 246"/>
                  <a:gd name="T31" fmla="*/ 14 h 190"/>
                  <a:gd name="T32" fmla="*/ 214 w 246"/>
                  <a:gd name="T33" fmla="*/ 9 h 190"/>
                  <a:gd name="T34" fmla="*/ 229 w 246"/>
                  <a:gd name="T35" fmla="*/ 0 h 190"/>
                  <a:gd name="T36" fmla="*/ 239 w 246"/>
                  <a:gd name="T37" fmla="*/ 1 h 190"/>
                  <a:gd name="T38" fmla="*/ 246 w 246"/>
                  <a:gd name="T39" fmla="*/ 12 h 190"/>
                  <a:gd name="T40" fmla="*/ 246 w 246"/>
                  <a:gd name="T41" fmla="*/ 23 h 190"/>
                  <a:gd name="T42" fmla="*/ 241 w 246"/>
                  <a:gd name="T43" fmla="*/ 34 h 190"/>
                  <a:gd name="T44" fmla="*/ 229 w 246"/>
                  <a:gd name="T45" fmla="*/ 44 h 190"/>
                  <a:gd name="T46" fmla="*/ 213 w 246"/>
                  <a:gd name="T47" fmla="*/ 58 h 190"/>
                  <a:gd name="T48" fmla="*/ 201 w 246"/>
                  <a:gd name="T49" fmla="*/ 69 h 190"/>
                  <a:gd name="T50" fmla="*/ 192 w 246"/>
                  <a:gd name="T51" fmla="*/ 81 h 190"/>
                  <a:gd name="T52" fmla="*/ 188 w 246"/>
                  <a:gd name="T53" fmla="*/ 97 h 190"/>
                  <a:gd name="T54" fmla="*/ 183 w 246"/>
                  <a:gd name="T55" fmla="*/ 107 h 190"/>
                  <a:gd name="T56" fmla="*/ 165 w 246"/>
                  <a:gd name="T57" fmla="*/ 117 h 190"/>
                  <a:gd name="T58" fmla="*/ 160 w 246"/>
                  <a:gd name="T59" fmla="*/ 134 h 190"/>
                  <a:gd name="T60" fmla="*/ 141 w 246"/>
                  <a:gd name="T61" fmla="*/ 141 h 190"/>
                  <a:gd name="T62" fmla="*/ 125 w 246"/>
                  <a:gd name="T63" fmla="*/ 144 h 190"/>
                  <a:gd name="T64" fmla="*/ 109 w 246"/>
                  <a:gd name="T65" fmla="*/ 151 h 190"/>
                  <a:gd name="T66" fmla="*/ 98 w 246"/>
                  <a:gd name="T67" fmla="*/ 158 h 190"/>
                  <a:gd name="T68" fmla="*/ 84 w 246"/>
                  <a:gd name="T69" fmla="*/ 162 h 190"/>
                  <a:gd name="T70" fmla="*/ 75 w 246"/>
                  <a:gd name="T71" fmla="*/ 168 h 190"/>
                  <a:gd name="T72" fmla="*/ 65 w 246"/>
                  <a:gd name="T73" fmla="*/ 176 h 190"/>
                  <a:gd name="T74" fmla="*/ 51 w 246"/>
                  <a:gd name="T75" fmla="*/ 179 h 190"/>
                  <a:gd name="T76" fmla="*/ 37 w 246"/>
                  <a:gd name="T77" fmla="*/ 183 h 190"/>
                  <a:gd name="T78" fmla="*/ 26 w 246"/>
                  <a:gd name="T79" fmla="*/ 188 h 190"/>
                  <a:gd name="T80" fmla="*/ 14 w 246"/>
                  <a:gd name="T81" fmla="*/ 190 h 190"/>
                  <a:gd name="T82" fmla="*/ 4 w 246"/>
                  <a:gd name="T83" fmla="*/ 186 h 190"/>
                  <a:gd name="T84" fmla="*/ 0 w 246"/>
                  <a:gd name="T85" fmla="*/ 173 h 190"/>
                  <a:gd name="T86" fmla="*/ 0 w 246"/>
                  <a:gd name="T87" fmla="*/ 17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190">
                    <a:moveTo>
                      <a:pt x="0" y="173"/>
                    </a:moveTo>
                    <a:lnTo>
                      <a:pt x="0" y="173"/>
                    </a:lnTo>
                    <a:lnTo>
                      <a:pt x="10" y="158"/>
                    </a:lnTo>
                    <a:lnTo>
                      <a:pt x="28" y="136"/>
                    </a:lnTo>
                    <a:lnTo>
                      <a:pt x="42" y="121"/>
                    </a:lnTo>
                    <a:lnTo>
                      <a:pt x="46" y="102"/>
                    </a:lnTo>
                    <a:lnTo>
                      <a:pt x="46" y="85"/>
                    </a:lnTo>
                    <a:lnTo>
                      <a:pt x="55" y="65"/>
                    </a:lnTo>
                    <a:lnTo>
                      <a:pt x="69" y="58"/>
                    </a:lnTo>
                    <a:lnTo>
                      <a:pt x="81" y="60"/>
                    </a:lnTo>
                    <a:lnTo>
                      <a:pt x="102" y="65"/>
                    </a:lnTo>
                    <a:lnTo>
                      <a:pt x="117" y="61"/>
                    </a:lnTo>
                    <a:lnTo>
                      <a:pt x="132" y="49"/>
                    </a:lnTo>
                    <a:lnTo>
                      <a:pt x="150" y="40"/>
                    </a:lnTo>
                    <a:lnTo>
                      <a:pt x="167" y="26"/>
                    </a:lnTo>
                    <a:lnTo>
                      <a:pt x="199" y="14"/>
                    </a:lnTo>
                    <a:lnTo>
                      <a:pt x="214" y="9"/>
                    </a:lnTo>
                    <a:lnTo>
                      <a:pt x="229" y="0"/>
                    </a:lnTo>
                    <a:lnTo>
                      <a:pt x="239" y="1"/>
                    </a:lnTo>
                    <a:lnTo>
                      <a:pt x="246" y="12"/>
                    </a:lnTo>
                    <a:lnTo>
                      <a:pt x="246" y="23"/>
                    </a:lnTo>
                    <a:lnTo>
                      <a:pt x="241" y="34"/>
                    </a:lnTo>
                    <a:lnTo>
                      <a:pt x="229" y="44"/>
                    </a:lnTo>
                    <a:lnTo>
                      <a:pt x="213" y="58"/>
                    </a:lnTo>
                    <a:lnTo>
                      <a:pt x="201" y="69"/>
                    </a:lnTo>
                    <a:lnTo>
                      <a:pt x="192" y="81"/>
                    </a:lnTo>
                    <a:lnTo>
                      <a:pt x="188" y="97"/>
                    </a:lnTo>
                    <a:lnTo>
                      <a:pt x="183" y="107"/>
                    </a:lnTo>
                    <a:lnTo>
                      <a:pt x="165" y="117"/>
                    </a:lnTo>
                    <a:lnTo>
                      <a:pt x="160" y="134"/>
                    </a:lnTo>
                    <a:lnTo>
                      <a:pt x="141" y="141"/>
                    </a:lnTo>
                    <a:lnTo>
                      <a:pt x="125" y="144"/>
                    </a:lnTo>
                    <a:lnTo>
                      <a:pt x="109" y="151"/>
                    </a:lnTo>
                    <a:lnTo>
                      <a:pt x="98" y="158"/>
                    </a:lnTo>
                    <a:lnTo>
                      <a:pt x="84" y="162"/>
                    </a:lnTo>
                    <a:lnTo>
                      <a:pt x="75" y="168"/>
                    </a:lnTo>
                    <a:lnTo>
                      <a:pt x="65" y="176"/>
                    </a:lnTo>
                    <a:lnTo>
                      <a:pt x="51" y="179"/>
                    </a:lnTo>
                    <a:lnTo>
                      <a:pt x="37" y="183"/>
                    </a:lnTo>
                    <a:lnTo>
                      <a:pt x="26" y="188"/>
                    </a:lnTo>
                    <a:lnTo>
                      <a:pt x="14" y="190"/>
                    </a:lnTo>
                    <a:lnTo>
                      <a:pt x="4" y="186"/>
                    </a:lnTo>
                    <a:lnTo>
                      <a:pt x="0" y="173"/>
                    </a:lnTo>
                    <a:lnTo>
                      <a:pt x="0" y="17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4" name="Freeform 40">
                <a:extLst>
                  <a:ext uri="{FF2B5EF4-FFF2-40B4-BE49-F238E27FC236}">
                    <a16:creationId xmlns:a16="http://schemas.microsoft.com/office/drawing/2014/main" id="{7F7DB46E-FEDF-44C1-AC9D-CF7D8664BC87}"/>
                  </a:ext>
                </a:extLst>
              </p:cNvPr>
              <p:cNvSpPr>
                <a:spLocks/>
              </p:cNvSpPr>
              <p:nvPr/>
            </p:nvSpPr>
            <p:spPr bwMode="auto">
              <a:xfrm>
                <a:off x="3498" y="2205"/>
                <a:ext cx="130" cy="101"/>
              </a:xfrm>
              <a:custGeom>
                <a:avLst/>
                <a:gdLst>
                  <a:gd name="T0" fmla="*/ 0 w 246"/>
                  <a:gd name="T1" fmla="*/ 173 h 190"/>
                  <a:gd name="T2" fmla="*/ 0 w 246"/>
                  <a:gd name="T3" fmla="*/ 173 h 190"/>
                  <a:gd name="T4" fmla="*/ 10 w 246"/>
                  <a:gd name="T5" fmla="*/ 158 h 190"/>
                  <a:gd name="T6" fmla="*/ 28 w 246"/>
                  <a:gd name="T7" fmla="*/ 136 h 190"/>
                  <a:gd name="T8" fmla="*/ 42 w 246"/>
                  <a:gd name="T9" fmla="*/ 121 h 190"/>
                  <a:gd name="T10" fmla="*/ 46 w 246"/>
                  <a:gd name="T11" fmla="*/ 102 h 190"/>
                  <a:gd name="T12" fmla="*/ 46 w 246"/>
                  <a:gd name="T13" fmla="*/ 85 h 190"/>
                  <a:gd name="T14" fmla="*/ 55 w 246"/>
                  <a:gd name="T15" fmla="*/ 65 h 190"/>
                  <a:gd name="T16" fmla="*/ 69 w 246"/>
                  <a:gd name="T17" fmla="*/ 58 h 190"/>
                  <a:gd name="T18" fmla="*/ 81 w 246"/>
                  <a:gd name="T19" fmla="*/ 60 h 190"/>
                  <a:gd name="T20" fmla="*/ 102 w 246"/>
                  <a:gd name="T21" fmla="*/ 65 h 190"/>
                  <a:gd name="T22" fmla="*/ 117 w 246"/>
                  <a:gd name="T23" fmla="*/ 61 h 190"/>
                  <a:gd name="T24" fmla="*/ 132 w 246"/>
                  <a:gd name="T25" fmla="*/ 49 h 190"/>
                  <a:gd name="T26" fmla="*/ 150 w 246"/>
                  <a:gd name="T27" fmla="*/ 40 h 190"/>
                  <a:gd name="T28" fmla="*/ 167 w 246"/>
                  <a:gd name="T29" fmla="*/ 26 h 190"/>
                  <a:gd name="T30" fmla="*/ 199 w 246"/>
                  <a:gd name="T31" fmla="*/ 14 h 190"/>
                  <a:gd name="T32" fmla="*/ 214 w 246"/>
                  <a:gd name="T33" fmla="*/ 9 h 190"/>
                  <a:gd name="T34" fmla="*/ 229 w 246"/>
                  <a:gd name="T35" fmla="*/ 0 h 190"/>
                  <a:gd name="T36" fmla="*/ 239 w 246"/>
                  <a:gd name="T37" fmla="*/ 1 h 190"/>
                  <a:gd name="T38" fmla="*/ 246 w 246"/>
                  <a:gd name="T39" fmla="*/ 12 h 190"/>
                  <a:gd name="T40" fmla="*/ 246 w 246"/>
                  <a:gd name="T41" fmla="*/ 23 h 190"/>
                  <a:gd name="T42" fmla="*/ 241 w 246"/>
                  <a:gd name="T43" fmla="*/ 34 h 190"/>
                  <a:gd name="T44" fmla="*/ 229 w 246"/>
                  <a:gd name="T45" fmla="*/ 44 h 190"/>
                  <a:gd name="T46" fmla="*/ 213 w 246"/>
                  <a:gd name="T47" fmla="*/ 58 h 190"/>
                  <a:gd name="T48" fmla="*/ 201 w 246"/>
                  <a:gd name="T49" fmla="*/ 69 h 190"/>
                  <a:gd name="T50" fmla="*/ 192 w 246"/>
                  <a:gd name="T51" fmla="*/ 81 h 190"/>
                  <a:gd name="T52" fmla="*/ 188 w 246"/>
                  <a:gd name="T53" fmla="*/ 97 h 190"/>
                  <a:gd name="T54" fmla="*/ 183 w 246"/>
                  <a:gd name="T55" fmla="*/ 107 h 190"/>
                  <a:gd name="T56" fmla="*/ 165 w 246"/>
                  <a:gd name="T57" fmla="*/ 117 h 190"/>
                  <a:gd name="T58" fmla="*/ 160 w 246"/>
                  <a:gd name="T59" fmla="*/ 134 h 190"/>
                  <a:gd name="T60" fmla="*/ 141 w 246"/>
                  <a:gd name="T61" fmla="*/ 141 h 190"/>
                  <a:gd name="T62" fmla="*/ 125 w 246"/>
                  <a:gd name="T63" fmla="*/ 144 h 190"/>
                  <a:gd name="T64" fmla="*/ 109 w 246"/>
                  <a:gd name="T65" fmla="*/ 151 h 190"/>
                  <a:gd name="T66" fmla="*/ 98 w 246"/>
                  <a:gd name="T67" fmla="*/ 158 h 190"/>
                  <a:gd name="T68" fmla="*/ 84 w 246"/>
                  <a:gd name="T69" fmla="*/ 162 h 190"/>
                  <a:gd name="T70" fmla="*/ 75 w 246"/>
                  <a:gd name="T71" fmla="*/ 168 h 190"/>
                  <a:gd name="T72" fmla="*/ 65 w 246"/>
                  <a:gd name="T73" fmla="*/ 176 h 190"/>
                  <a:gd name="T74" fmla="*/ 51 w 246"/>
                  <a:gd name="T75" fmla="*/ 179 h 190"/>
                  <a:gd name="T76" fmla="*/ 37 w 246"/>
                  <a:gd name="T77" fmla="*/ 183 h 190"/>
                  <a:gd name="T78" fmla="*/ 26 w 246"/>
                  <a:gd name="T79" fmla="*/ 188 h 190"/>
                  <a:gd name="T80" fmla="*/ 14 w 246"/>
                  <a:gd name="T81" fmla="*/ 190 h 190"/>
                  <a:gd name="T82" fmla="*/ 4 w 246"/>
                  <a:gd name="T83" fmla="*/ 186 h 190"/>
                  <a:gd name="T84" fmla="*/ 0 w 246"/>
                  <a:gd name="T85" fmla="*/ 173 h 190"/>
                  <a:gd name="T86" fmla="*/ 0 w 246"/>
                  <a:gd name="T87" fmla="*/ 17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190">
                    <a:moveTo>
                      <a:pt x="0" y="173"/>
                    </a:moveTo>
                    <a:lnTo>
                      <a:pt x="0" y="173"/>
                    </a:lnTo>
                    <a:lnTo>
                      <a:pt x="10" y="158"/>
                    </a:lnTo>
                    <a:lnTo>
                      <a:pt x="28" y="136"/>
                    </a:lnTo>
                    <a:lnTo>
                      <a:pt x="42" y="121"/>
                    </a:lnTo>
                    <a:lnTo>
                      <a:pt x="46" y="102"/>
                    </a:lnTo>
                    <a:lnTo>
                      <a:pt x="46" y="85"/>
                    </a:lnTo>
                    <a:lnTo>
                      <a:pt x="55" y="65"/>
                    </a:lnTo>
                    <a:lnTo>
                      <a:pt x="69" y="58"/>
                    </a:lnTo>
                    <a:lnTo>
                      <a:pt x="81" y="60"/>
                    </a:lnTo>
                    <a:lnTo>
                      <a:pt x="102" y="65"/>
                    </a:lnTo>
                    <a:lnTo>
                      <a:pt x="117" y="61"/>
                    </a:lnTo>
                    <a:lnTo>
                      <a:pt x="132" y="49"/>
                    </a:lnTo>
                    <a:lnTo>
                      <a:pt x="150" y="40"/>
                    </a:lnTo>
                    <a:lnTo>
                      <a:pt x="167" y="26"/>
                    </a:lnTo>
                    <a:lnTo>
                      <a:pt x="199" y="14"/>
                    </a:lnTo>
                    <a:lnTo>
                      <a:pt x="214" y="9"/>
                    </a:lnTo>
                    <a:lnTo>
                      <a:pt x="229" y="0"/>
                    </a:lnTo>
                    <a:lnTo>
                      <a:pt x="239" y="1"/>
                    </a:lnTo>
                    <a:lnTo>
                      <a:pt x="246" y="12"/>
                    </a:lnTo>
                    <a:lnTo>
                      <a:pt x="246" y="23"/>
                    </a:lnTo>
                    <a:lnTo>
                      <a:pt x="241" y="34"/>
                    </a:lnTo>
                    <a:lnTo>
                      <a:pt x="229" y="44"/>
                    </a:lnTo>
                    <a:lnTo>
                      <a:pt x="213" y="58"/>
                    </a:lnTo>
                    <a:lnTo>
                      <a:pt x="201" y="69"/>
                    </a:lnTo>
                    <a:lnTo>
                      <a:pt x="192" y="81"/>
                    </a:lnTo>
                    <a:lnTo>
                      <a:pt x="188" y="97"/>
                    </a:lnTo>
                    <a:lnTo>
                      <a:pt x="183" y="107"/>
                    </a:lnTo>
                    <a:lnTo>
                      <a:pt x="165" y="117"/>
                    </a:lnTo>
                    <a:lnTo>
                      <a:pt x="160" y="134"/>
                    </a:lnTo>
                    <a:lnTo>
                      <a:pt x="141" y="141"/>
                    </a:lnTo>
                    <a:lnTo>
                      <a:pt x="125" y="144"/>
                    </a:lnTo>
                    <a:lnTo>
                      <a:pt x="109" y="151"/>
                    </a:lnTo>
                    <a:lnTo>
                      <a:pt x="98" y="158"/>
                    </a:lnTo>
                    <a:lnTo>
                      <a:pt x="84" y="162"/>
                    </a:lnTo>
                    <a:lnTo>
                      <a:pt x="75" y="168"/>
                    </a:lnTo>
                    <a:lnTo>
                      <a:pt x="65" y="176"/>
                    </a:lnTo>
                    <a:lnTo>
                      <a:pt x="51" y="179"/>
                    </a:lnTo>
                    <a:lnTo>
                      <a:pt x="37" y="183"/>
                    </a:lnTo>
                    <a:lnTo>
                      <a:pt x="26" y="188"/>
                    </a:lnTo>
                    <a:lnTo>
                      <a:pt x="14" y="190"/>
                    </a:lnTo>
                    <a:lnTo>
                      <a:pt x="4" y="186"/>
                    </a:lnTo>
                    <a:lnTo>
                      <a:pt x="0" y="173"/>
                    </a:lnTo>
                    <a:lnTo>
                      <a:pt x="0" y="17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05" name="Freeform 41">
                <a:extLst>
                  <a:ext uri="{FF2B5EF4-FFF2-40B4-BE49-F238E27FC236}">
                    <a16:creationId xmlns:a16="http://schemas.microsoft.com/office/drawing/2014/main" id="{1805DEE8-CCE6-4EDC-8962-15A5F7A0B579}"/>
                  </a:ext>
                </a:extLst>
              </p:cNvPr>
              <p:cNvSpPr>
                <a:spLocks/>
              </p:cNvSpPr>
              <p:nvPr/>
            </p:nvSpPr>
            <p:spPr bwMode="auto">
              <a:xfrm>
                <a:off x="3505" y="2171"/>
                <a:ext cx="15" cy="17"/>
              </a:xfrm>
              <a:custGeom>
                <a:avLst/>
                <a:gdLst>
                  <a:gd name="T0" fmla="*/ 16 w 28"/>
                  <a:gd name="T1" fmla="*/ 1 h 32"/>
                  <a:gd name="T2" fmla="*/ 16 w 28"/>
                  <a:gd name="T3" fmla="*/ 1 h 32"/>
                  <a:gd name="T4" fmla="*/ 11 w 28"/>
                  <a:gd name="T5" fmla="*/ 5 h 32"/>
                  <a:gd name="T6" fmla="*/ 0 w 28"/>
                  <a:gd name="T7" fmla="*/ 15 h 32"/>
                  <a:gd name="T8" fmla="*/ 0 w 28"/>
                  <a:gd name="T9" fmla="*/ 25 h 32"/>
                  <a:gd name="T10" fmla="*/ 5 w 28"/>
                  <a:gd name="T11" fmla="*/ 32 h 32"/>
                  <a:gd name="T12" fmla="*/ 14 w 28"/>
                  <a:gd name="T13" fmla="*/ 32 h 32"/>
                  <a:gd name="T14" fmla="*/ 24 w 28"/>
                  <a:gd name="T15" fmla="*/ 26 h 32"/>
                  <a:gd name="T16" fmla="*/ 28 w 28"/>
                  <a:gd name="T17" fmla="*/ 16 h 32"/>
                  <a:gd name="T18" fmla="*/ 28 w 28"/>
                  <a:gd name="T19" fmla="*/ 6 h 32"/>
                  <a:gd name="T20" fmla="*/ 20 w 28"/>
                  <a:gd name="T21" fmla="*/ 0 h 32"/>
                  <a:gd name="T22" fmla="*/ 16 w 28"/>
                  <a:gd name="T23" fmla="*/ 1 h 32"/>
                  <a:gd name="T24" fmla="*/ 16 w 28"/>
                  <a:gd name="T25"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32">
                    <a:moveTo>
                      <a:pt x="16" y="1"/>
                    </a:moveTo>
                    <a:lnTo>
                      <a:pt x="16" y="1"/>
                    </a:lnTo>
                    <a:lnTo>
                      <a:pt x="11" y="5"/>
                    </a:lnTo>
                    <a:lnTo>
                      <a:pt x="0" y="15"/>
                    </a:lnTo>
                    <a:lnTo>
                      <a:pt x="0" y="25"/>
                    </a:lnTo>
                    <a:lnTo>
                      <a:pt x="5" y="32"/>
                    </a:lnTo>
                    <a:lnTo>
                      <a:pt x="14" y="32"/>
                    </a:lnTo>
                    <a:lnTo>
                      <a:pt x="24" y="26"/>
                    </a:lnTo>
                    <a:lnTo>
                      <a:pt x="28" y="16"/>
                    </a:lnTo>
                    <a:lnTo>
                      <a:pt x="28" y="6"/>
                    </a:lnTo>
                    <a:lnTo>
                      <a:pt x="20" y="0"/>
                    </a:lnTo>
                    <a:lnTo>
                      <a:pt x="16" y="1"/>
                    </a:lnTo>
                    <a:lnTo>
                      <a:pt x="16"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6" name="Freeform 42">
                <a:extLst>
                  <a:ext uri="{FF2B5EF4-FFF2-40B4-BE49-F238E27FC236}">
                    <a16:creationId xmlns:a16="http://schemas.microsoft.com/office/drawing/2014/main" id="{AD837437-9BE0-4926-B2C0-DC990E5EA9F7}"/>
                  </a:ext>
                </a:extLst>
              </p:cNvPr>
              <p:cNvSpPr>
                <a:spLocks/>
              </p:cNvSpPr>
              <p:nvPr/>
            </p:nvSpPr>
            <p:spPr bwMode="auto">
              <a:xfrm>
                <a:off x="3505" y="2171"/>
                <a:ext cx="15" cy="17"/>
              </a:xfrm>
              <a:custGeom>
                <a:avLst/>
                <a:gdLst>
                  <a:gd name="T0" fmla="*/ 16 w 28"/>
                  <a:gd name="T1" fmla="*/ 1 h 32"/>
                  <a:gd name="T2" fmla="*/ 16 w 28"/>
                  <a:gd name="T3" fmla="*/ 1 h 32"/>
                  <a:gd name="T4" fmla="*/ 11 w 28"/>
                  <a:gd name="T5" fmla="*/ 5 h 32"/>
                  <a:gd name="T6" fmla="*/ 0 w 28"/>
                  <a:gd name="T7" fmla="*/ 15 h 32"/>
                  <a:gd name="T8" fmla="*/ 0 w 28"/>
                  <a:gd name="T9" fmla="*/ 25 h 32"/>
                  <a:gd name="T10" fmla="*/ 5 w 28"/>
                  <a:gd name="T11" fmla="*/ 32 h 32"/>
                  <a:gd name="T12" fmla="*/ 14 w 28"/>
                  <a:gd name="T13" fmla="*/ 32 h 32"/>
                  <a:gd name="T14" fmla="*/ 24 w 28"/>
                  <a:gd name="T15" fmla="*/ 26 h 32"/>
                  <a:gd name="T16" fmla="*/ 28 w 28"/>
                  <a:gd name="T17" fmla="*/ 16 h 32"/>
                  <a:gd name="T18" fmla="*/ 28 w 28"/>
                  <a:gd name="T19" fmla="*/ 6 h 32"/>
                  <a:gd name="T20" fmla="*/ 20 w 28"/>
                  <a:gd name="T21" fmla="*/ 0 h 32"/>
                  <a:gd name="T22" fmla="*/ 16 w 28"/>
                  <a:gd name="T23" fmla="*/ 1 h 32"/>
                  <a:gd name="T24" fmla="*/ 16 w 28"/>
                  <a:gd name="T25"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32">
                    <a:moveTo>
                      <a:pt x="16" y="1"/>
                    </a:moveTo>
                    <a:lnTo>
                      <a:pt x="16" y="1"/>
                    </a:lnTo>
                    <a:lnTo>
                      <a:pt x="11" y="5"/>
                    </a:lnTo>
                    <a:lnTo>
                      <a:pt x="0" y="15"/>
                    </a:lnTo>
                    <a:lnTo>
                      <a:pt x="0" y="25"/>
                    </a:lnTo>
                    <a:lnTo>
                      <a:pt x="5" y="32"/>
                    </a:lnTo>
                    <a:lnTo>
                      <a:pt x="14" y="32"/>
                    </a:lnTo>
                    <a:lnTo>
                      <a:pt x="24" y="26"/>
                    </a:lnTo>
                    <a:lnTo>
                      <a:pt x="28" y="16"/>
                    </a:lnTo>
                    <a:lnTo>
                      <a:pt x="28" y="6"/>
                    </a:lnTo>
                    <a:lnTo>
                      <a:pt x="20" y="0"/>
                    </a:lnTo>
                    <a:lnTo>
                      <a:pt x="16" y="1"/>
                    </a:lnTo>
                    <a:lnTo>
                      <a:pt x="16" y="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07" name="Freeform 43">
                <a:extLst>
                  <a:ext uri="{FF2B5EF4-FFF2-40B4-BE49-F238E27FC236}">
                    <a16:creationId xmlns:a16="http://schemas.microsoft.com/office/drawing/2014/main" id="{58C2DAC9-13AB-4EA7-9BF3-0449190B949A}"/>
                  </a:ext>
                </a:extLst>
              </p:cNvPr>
              <p:cNvSpPr>
                <a:spLocks/>
              </p:cNvSpPr>
              <p:nvPr/>
            </p:nvSpPr>
            <p:spPr bwMode="auto">
              <a:xfrm>
                <a:off x="2922" y="1809"/>
                <a:ext cx="513" cy="589"/>
              </a:xfrm>
              <a:custGeom>
                <a:avLst/>
                <a:gdLst>
                  <a:gd name="T0" fmla="*/ 283 w 966"/>
                  <a:gd name="T1" fmla="*/ 97 h 1107"/>
                  <a:gd name="T2" fmla="*/ 219 w 966"/>
                  <a:gd name="T3" fmla="*/ 139 h 1107"/>
                  <a:gd name="T4" fmla="*/ 147 w 966"/>
                  <a:gd name="T5" fmla="*/ 172 h 1107"/>
                  <a:gd name="T6" fmla="*/ 93 w 966"/>
                  <a:gd name="T7" fmla="*/ 242 h 1107"/>
                  <a:gd name="T8" fmla="*/ 116 w 966"/>
                  <a:gd name="T9" fmla="*/ 334 h 1107"/>
                  <a:gd name="T10" fmla="*/ 64 w 966"/>
                  <a:gd name="T11" fmla="*/ 365 h 1107"/>
                  <a:gd name="T12" fmla="*/ 1 w 966"/>
                  <a:gd name="T13" fmla="*/ 445 h 1107"/>
                  <a:gd name="T14" fmla="*/ 9 w 966"/>
                  <a:gd name="T15" fmla="*/ 541 h 1107"/>
                  <a:gd name="T16" fmla="*/ 57 w 966"/>
                  <a:gd name="T17" fmla="*/ 601 h 1107"/>
                  <a:gd name="T18" fmla="*/ 163 w 966"/>
                  <a:gd name="T19" fmla="*/ 520 h 1107"/>
                  <a:gd name="T20" fmla="*/ 226 w 966"/>
                  <a:gd name="T21" fmla="*/ 581 h 1107"/>
                  <a:gd name="T22" fmla="*/ 176 w 966"/>
                  <a:gd name="T23" fmla="*/ 671 h 1107"/>
                  <a:gd name="T24" fmla="*/ 198 w 966"/>
                  <a:gd name="T25" fmla="*/ 745 h 1107"/>
                  <a:gd name="T26" fmla="*/ 273 w 966"/>
                  <a:gd name="T27" fmla="*/ 782 h 1107"/>
                  <a:gd name="T28" fmla="*/ 190 w 966"/>
                  <a:gd name="T29" fmla="*/ 805 h 1107"/>
                  <a:gd name="T30" fmla="*/ 129 w 966"/>
                  <a:gd name="T31" fmla="*/ 848 h 1107"/>
                  <a:gd name="T32" fmla="*/ 64 w 966"/>
                  <a:gd name="T33" fmla="*/ 901 h 1107"/>
                  <a:gd name="T34" fmla="*/ 117 w 966"/>
                  <a:gd name="T35" fmla="*/ 974 h 1107"/>
                  <a:gd name="T36" fmla="*/ 153 w 966"/>
                  <a:gd name="T37" fmla="*/ 1005 h 1107"/>
                  <a:gd name="T38" fmla="*/ 205 w 966"/>
                  <a:gd name="T39" fmla="*/ 969 h 1107"/>
                  <a:gd name="T40" fmla="*/ 203 w 966"/>
                  <a:gd name="T41" fmla="*/ 1026 h 1107"/>
                  <a:gd name="T42" fmla="*/ 246 w 966"/>
                  <a:gd name="T43" fmla="*/ 940 h 1107"/>
                  <a:gd name="T44" fmla="*/ 310 w 966"/>
                  <a:gd name="T45" fmla="*/ 950 h 1107"/>
                  <a:gd name="T46" fmla="*/ 291 w 966"/>
                  <a:gd name="T47" fmla="*/ 1034 h 1107"/>
                  <a:gd name="T48" fmla="*/ 325 w 966"/>
                  <a:gd name="T49" fmla="*/ 1090 h 1107"/>
                  <a:gd name="T50" fmla="*/ 388 w 966"/>
                  <a:gd name="T51" fmla="*/ 1062 h 1107"/>
                  <a:gd name="T52" fmla="*/ 412 w 966"/>
                  <a:gd name="T53" fmla="*/ 973 h 1107"/>
                  <a:gd name="T54" fmla="*/ 484 w 966"/>
                  <a:gd name="T55" fmla="*/ 988 h 1107"/>
                  <a:gd name="T56" fmla="*/ 516 w 966"/>
                  <a:gd name="T57" fmla="*/ 1039 h 1107"/>
                  <a:gd name="T58" fmla="*/ 552 w 966"/>
                  <a:gd name="T59" fmla="*/ 959 h 1107"/>
                  <a:gd name="T60" fmla="*/ 636 w 966"/>
                  <a:gd name="T61" fmla="*/ 1001 h 1107"/>
                  <a:gd name="T62" fmla="*/ 710 w 966"/>
                  <a:gd name="T63" fmla="*/ 1038 h 1107"/>
                  <a:gd name="T64" fmla="*/ 778 w 966"/>
                  <a:gd name="T65" fmla="*/ 991 h 1107"/>
                  <a:gd name="T66" fmla="*/ 719 w 966"/>
                  <a:gd name="T67" fmla="*/ 899 h 1107"/>
                  <a:gd name="T68" fmla="*/ 784 w 966"/>
                  <a:gd name="T69" fmla="*/ 856 h 1107"/>
                  <a:gd name="T70" fmla="*/ 831 w 966"/>
                  <a:gd name="T71" fmla="*/ 785 h 1107"/>
                  <a:gd name="T72" fmla="*/ 876 w 966"/>
                  <a:gd name="T73" fmla="*/ 748 h 1107"/>
                  <a:gd name="T74" fmla="*/ 966 w 966"/>
                  <a:gd name="T75" fmla="*/ 709 h 1107"/>
                  <a:gd name="T76" fmla="*/ 892 w 966"/>
                  <a:gd name="T77" fmla="*/ 690 h 1107"/>
                  <a:gd name="T78" fmla="*/ 877 w 966"/>
                  <a:gd name="T79" fmla="*/ 616 h 1107"/>
                  <a:gd name="T80" fmla="*/ 886 w 966"/>
                  <a:gd name="T81" fmla="*/ 567 h 1107"/>
                  <a:gd name="T82" fmla="*/ 871 w 966"/>
                  <a:gd name="T83" fmla="*/ 527 h 1107"/>
                  <a:gd name="T84" fmla="*/ 817 w 966"/>
                  <a:gd name="T85" fmla="*/ 505 h 1107"/>
                  <a:gd name="T86" fmla="*/ 760 w 966"/>
                  <a:gd name="T87" fmla="*/ 493 h 1107"/>
                  <a:gd name="T88" fmla="*/ 664 w 966"/>
                  <a:gd name="T89" fmla="*/ 434 h 1107"/>
                  <a:gd name="T90" fmla="*/ 682 w 966"/>
                  <a:gd name="T91" fmla="*/ 332 h 1107"/>
                  <a:gd name="T92" fmla="*/ 637 w 966"/>
                  <a:gd name="T93" fmla="*/ 300 h 1107"/>
                  <a:gd name="T94" fmla="*/ 576 w 966"/>
                  <a:gd name="T95" fmla="*/ 362 h 1107"/>
                  <a:gd name="T96" fmla="*/ 535 w 966"/>
                  <a:gd name="T97" fmla="*/ 406 h 1107"/>
                  <a:gd name="T98" fmla="*/ 495 w 966"/>
                  <a:gd name="T99" fmla="*/ 459 h 1107"/>
                  <a:gd name="T100" fmla="*/ 463 w 966"/>
                  <a:gd name="T101" fmla="*/ 519 h 1107"/>
                  <a:gd name="T102" fmla="*/ 441 w 966"/>
                  <a:gd name="T103" fmla="*/ 450 h 1107"/>
                  <a:gd name="T104" fmla="*/ 414 w 966"/>
                  <a:gd name="T105" fmla="*/ 369 h 1107"/>
                  <a:gd name="T106" fmla="*/ 416 w 966"/>
                  <a:gd name="T107" fmla="*/ 293 h 1107"/>
                  <a:gd name="T108" fmla="*/ 425 w 966"/>
                  <a:gd name="T109" fmla="*/ 205 h 1107"/>
                  <a:gd name="T110" fmla="*/ 458 w 966"/>
                  <a:gd name="T111" fmla="*/ 85 h 1107"/>
                  <a:gd name="T112" fmla="*/ 451 w 966"/>
                  <a:gd name="T113" fmla="*/ 12 h 1107"/>
                  <a:gd name="T114" fmla="*/ 394 w 966"/>
                  <a:gd name="T115" fmla="*/ 37 h 1107"/>
                  <a:gd name="T116" fmla="*/ 349 w 966"/>
                  <a:gd name="T117" fmla="*/ 97 h 1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66" h="1107">
                    <a:moveTo>
                      <a:pt x="338" y="140"/>
                    </a:moveTo>
                    <a:lnTo>
                      <a:pt x="338" y="140"/>
                    </a:lnTo>
                    <a:lnTo>
                      <a:pt x="321" y="129"/>
                    </a:lnTo>
                    <a:lnTo>
                      <a:pt x="301" y="100"/>
                    </a:lnTo>
                    <a:lnTo>
                      <a:pt x="283" y="97"/>
                    </a:lnTo>
                    <a:lnTo>
                      <a:pt x="265" y="101"/>
                    </a:lnTo>
                    <a:lnTo>
                      <a:pt x="245" y="111"/>
                    </a:lnTo>
                    <a:lnTo>
                      <a:pt x="229" y="112"/>
                    </a:lnTo>
                    <a:lnTo>
                      <a:pt x="215" y="124"/>
                    </a:lnTo>
                    <a:lnTo>
                      <a:pt x="219" y="139"/>
                    </a:lnTo>
                    <a:lnTo>
                      <a:pt x="223" y="159"/>
                    </a:lnTo>
                    <a:lnTo>
                      <a:pt x="210" y="167"/>
                    </a:lnTo>
                    <a:lnTo>
                      <a:pt x="180" y="165"/>
                    </a:lnTo>
                    <a:lnTo>
                      <a:pt x="158" y="159"/>
                    </a:lnTo>
                    <a:lnTo>
                      <a:pt x="147" y="172"/>
                    </a:lnTo>
                    <a:lnTo>
                      <a:pt x="138" y="186"/>
                    </a:lnTo>
                    <a:lnTo>
                      <a:pt x="120" y="193"/>
                    </a:lnTo>
                    <a:lnTo>
                      <a:pt x="110" y="207"/>
                    </a:lnTo>
                    <a:lnTo>
                      <a:pt x="98" y="224"/>
                    </a:lnTo>
                    <a:lnTo>
                      <a:pt x="93" y="242"/>
                    </a:lnTo>
                    <a:lnTo>
                      <a:pt x="88" y="265"/>
                    </a:lnTo>
                    <a:lnTo>
                      <a:pt x="89" y="284"/>
                    </a:lnTo>
                    <a:lnTo>
                      <a:pt x="98" y="296"/>
                    </a:lnTo>
                    <a:lnTo>
                      <a:pt x="113" y="312"/>
                    </a:lnTo>
                    <a:lnTo>
                      <a:pt x="116" y="334"/>
                    </a:lnTo>
                    <a:lnTo>
                      <a:pt x="111" y="352"/>
                    </a:lnTo>
                    <a:lnTo>
                      <a:pt x="103" y="367"/>
                    </a:lnTo>
                    <a:lnTo>
                      <a:pt x="96" y="376"/>
                    </a:lnTo>
                    <a:lnTo>
                      <a:pt x="85" y="369"/>
                    </a:lnTo>
                    <a:lnTo>
                      <a:pt x="64" y="365"/>
                    </a:lnTo>
                    <a:lnTo>
                      <a:pt x="45" y="370"/>
                    </a:lnTo>
                    <a:lnTo>
                      <a:pt x="31" y="385"/>
                    </a:lnTo>
                    <a:lnTo>
                      <a:pt x="14" y="406"/>
                    </a:lnTo>
                    <a:lnTo>
                      <a:pt x="6" y="421"/>
                    </a:lnTo>
                    <a:lnTo>
                      <a:pt x="1" y="445"/>
                    </a:lnTo>
                    <a:lnTo>
                      <a:pt x="0" y="462"/>
                    </a:lnTo>
                    <a:lnTo>
                      <a:pt x="4" y="483"/>
                    </a:lnTo>
                    <a:lnTo>
                      <a:pt x="9" y="501"/>
                    </a:lnTo>
                    <a:lnTo>
                      <a:pt x="9" y="522"/>
                    </a:lnTo>
                    <a:lnTo>
                      <a:pt x="9" y="541"/>
                    </a:lnTo>
                    <a:lnTo>
                      <a:pt x="1" y="559"/>
                    </a:lnTo>
                    <a:lnTo>
                      <a:pt x="4" y="576"/>
                    </a:lnTo>
                    <a:lnTo>
                      <a:pt x="19" y="588"/>
                    </a:lnTo>
                    <a:lnTo>
                      <a:pt x="32" y="603"/>
                    </a:lnTo>
                    <a:lnTo>
                      <a:pt x="57" y="601"/>
                    </a:lnTo>
                    <a:lnTo>
                      <a:pt x="79" y="592"/>
                    </a:lnTo>
                    <a:lnTo>
                      <a:pt x="101" y="575"/>
                    </a:lnTo>
                    <a:lnTo>
                      <a:pt x="129" y="557"/>
                    </a:lnTo>
                    <a:lnTo>
                      <a:pt x="150" y="536"/>
                    </a:lnTo>
                    <a:lnTo>
                      <a:pt x="163" y="520"/>
                    </a:lnTo>
                    <a:lnTo>
                      <a:pt x="190" y="514"/>
                    </a:lnTo>
                    <a:lnTo>
                      <a:pt x="205" y="523"/>
                    </a:lnTo>
                    <a:lnTo>
                      <a:pt x="215" y="547"/>
                    </a:lnTo>
                    <a:lnTo>
                      <a:pt x="227" y="564"/>
                    </a:lnTo>
                    <a:lnTo>
                      <a:pt x="226" y="581"/>
                    </a:lnTo>
                    <a:lnTo>
                      <a:pt x="217" y="599"/>
                    </a:lnTo>
                    <a:lnTo>
                      <a:pt x="204" y="613"/>
                    </a:lnTo>
                    <a:lnTo>
                      <a:pt x="190" y="627"/>
                    </a:lnTo>
                    <a:lnTo>
                      <a:pt x="184" y="649"/>
                    </a:lnTo>
                    <a:lnTo>
                      <a:pt x="176" y="671"/>
                    </a:lnTo>
                    <a:lnTo>
                      <a:pt x="168" y="690"/>
                    </a:lnTo>
                    <a:lnTo>
                      <a:pt x="171" y="701"/>
                    </a:lnTo>
                    <a:lnTo>
                      <a:pt x="175" y="718"/>
                    </a:lnTo>
                    <a:lnTo>
                      <a:pt x="182" y="733"/>
                    </a:lnTo>
                    <a:lnTo>
                      <a:pt x="198" y="745"/>
                    </a:lnTo>
                    <a:lnTo>
                      <a:pt x="214" y="752"/>
                    </a:lnTo>
                    <a:lnTo>
                      <a:pt x="232" y="760"/>
                    </a:lnTo>
                    <a:lnTo>
                      <a:pt x="252" y="764"/>
                    </a:lnTo>
                    <a:lnTo>
                      <a:pt x="270" y="770"/>
                    </a:lnTo>
                    <a:lnTo>
                      <a:pt x="273" y="782"/>
                    </a:lnTo>
                    <a:lnTo>
                      <a:pt x="264" y="799"/>
                    </a:lnTo>
                    <a:lnTo>
                      <a:pt x="247" y="810"/>
                    </a:lnTo>
                    <a:lnTo>
                      <a:pt x="229" y="811"/>
                    </a:lnTo>
                    <a:lnTo>
                      <a:pt x="210" y="810"/>
                    </a:lnTo>
                    <a:lnTo>
                      <a:pt x="190" y="805"/>
                    </a:lnTo>
                    <a:lnTo>
                      <a:pt x="182" y="816"/>
                    </a:lnTo>
                    <a:lnTo>
                      <a:pt x="177" y="826"/>
                    </a:lnTo>
                    <a:lnTo>
                      <a:pt x="171" y="834"/>
                    </a:lnTo>
                    <a:lnTo>
                      <a:pt x="150" y="840"/>
                    </a:lnTo>
                    <a:lnTo>
                      <a:pt x="129" y="848"/>
                    </a:lnTo>
                    <a:lnTo>
                      <a:pt x="115" y="861"/>
                    </a:lnTo>
                    <a:lnTo>
                      <a:pt x="102" y="870"/>
                    </a:lnTo>
                    <a:lnTo>
                      <a:pt x="88" y="882"/>
                    </a:lnTo>
                    <a:lnTo>
                      <a:pt x="74" y="887"/>
                    </a:lnTo>
                    <a:lnTo>
                      <a:pt x="64" y="901"/>
                    </a:lnTo>
                    <a:lnTo>
                      <a:pt x="64" y="918"/>
                    </a:lnTo>
                    <a:lnTo>
                      <a:pt x="74" y="932"/>
                    </a:lnTo>
                    <a:lnTo>
                      <a:pt x="90" y="944"/>
                    </a:lnTo>
                    <a:lnTo>
                      <a:pt x="103" y="956"/>
                    </a:lnTo>
                    <a:lnTo>
                      <a:pt x="117" y="974"/>
                    </a:lnTo>
                    <a:lnTo>
                      <a:pt x="122" y="986"/>
                    </a:lnTo>
                    <a:lnTo>
                      <a:pt x="119" y="1000"/>
                    </a:lnTo>
                    <a:lnTo>
                      <a:pt x="120" y="1010"/>
                    </a:lnTo>
                    <a:lnTo>
                      <a:pt x="135" y="1015"/>
                    </a:lnTo>
                    <a:lnTo>
                      <a:pt x="153" y="1005"/>
                    </a:lnTo>
                    <a:lnTo>
                      <a:pt x="161" y="983"/>
                    </a:lnTo>
                    <a:lnTo>
                      <a:pt x="172" y="968"/>
                    </a:lnTo>
                    <a:lnTo>
                      <a:pt x="185" y="956"/>
                    </a:lnTo>
                    <a:lnTo>
                      <a:pt x="198" y="959"/>
                    </a:lnTo>
                    <a:lnTo>
                      <a:pt x="205" y="969"/>
                    </a:lnTo>
                    <a:lnTo>
                      <a:pt x="201" y="982"/>
                    </a:lnTo>
                    <a:lnTo>
                      <a:pt x="196" y="996"/>
                    </a:lnTo>
                    <a:lnTo>
                      <a:pt x="190" y="1010"/>
                    </a:lnTo>
                    <a:lnTo>
                      <a:pt x="190" y="1023"/>
                    </a:lnTo>
                    <a:lnTo>
                      <a:pt x="203" y="1026"/>
                    </a:lnTo>
                    <a:lnTo>
                      <a:pt x="219" y="1011"/>
                    </a:lnTo>
                    <a:lnTo>
                      <a:pt x="229" y="996"/>
                    </a:lnTo>
                    <a:lnTo>
                      <a:pt x="242" y="979"/>
                    </a:lnTo>
                    <a:lnTo>
                      <a:pt x="245" y="956"/>
                    </a:lnTo>
                    <a:lnTo>
                      <a:pt x="246" y="940"/>
                    </a:lnTo>
                    <a:lnTo>
                      <a:pt x="257" y="928"/>
                    </a:lnTo>
                    <a:lnTo>
                      <a:pt x="272" y="928"/>
                    </a:lnTo>
                    <a:lnTo>
                      <a:pt x="289" y="930"/>
                    </a:lnTo>
                    <a:lnTo>
                      <a:pt x="303" y="940"/>
                    </a:lnTo>
                    <a:lnTo>
                      <a:pt x="310" y="950"/>
                    </a:lnTo>
                    <a:lnTo>
                      <a:pt x="315" y="964"/>
                    </a:lnTo>
                    <a:lnTo>
                      <a:pt x="312" y="987"/>
                    </a:lnTo>
                    <a:lnTo>
                      <a:pt x="305" y="1010"/>
                    </a:lnTo>
                    <a:lnTo>
                      <a:pt x="301" y="1018"/>
                    </a:lnTo>
                    <a:lnTo>
                      <a:pt x="291" y="1034"/>
                    </a:lnTo>
                    <a:lnTo>
                      <a:pt x="274" y="1056"/>
                    </a:lnTo>
                    <a:lnTo>
                      <a:pt x="269" y="1077"/>
                    </a:lnTo>
                    <a:lnTo>
                      <a:pt x="287" y="1100"/>
                    </a:lnTo>
                    <a:lnTo>
                      <a:pt x="307" y="1107"/>
                    </a:lnTo>
                    <a:lnTo>
                      <a:pt x="325" y="1090"/>
                    </a:lnTo>
                    <a:lnTo>
                      <a:pt x="329" y="1070"/>
                    </a:lnTo>
                    <a:lnTo>
                      <a:pt x="344" y="1070"/>
                    </a:lnTo>
                    <a:lnTo>
                      <a:pt x="359" y="1076"/>
                    </a:lnTo>
                    <a:lnTo>
                      <a:pt x="379" y="1076"/>
                    </a:lnTo>
                    <a:lnTo>
                      <a:pt x="388" y="1062"/>
                    </a:lnTo>
                    <a:lnTo>
                      <a:pt x="404" y="1053"/>
                    </a:lnTo>
                    <a:lnTo>
                      <a:pt x="412" y="1034"/>
                    </a:lnTo>
                    <a:lnTo>
                      <a:pt x="417" y="1012"/>
                    </a:lnTo>
                    <a:lnTo>
                      <a:pt x="419" y="989"/>
                    </a:lnTo>
                    <a:lnTo>
                      <a:pt x="412" y="973"/>
                    </a:lnTo>
                    <a:lnTo>
                      <a:pt x="408" y="960"/>
                    </a:lnTo>
                    <a:lnTo>
                      <a:pt x="426" y="945"/>
                    </a:lnTo>
                    <a:lnTo>
                      <a:pt x="451" y="947"/>
                    </a:lnTo>
                    <a:lnTo>
                      <a:pt x="483" y="968"/>
                    </a:lnTo>
                    <a:lnTo>
                      <a:pt x="484" y="988"/>
                    </a:lnTo>
                    <a:lnTo>
                      <a:pt x="484" y="1009"/>
                    </a:lnTo>
                    <a:lnTo>
                      <a:pt x="482" y="1029"/>
                    </a:lnTo>
                    <a:lnTo>
                      <a:pt x="484" y="1040"/>
                    </a:lnTo>
                    <a:lnTo>
                      <a:pt x="500" y="1044"/>
                    </a:lnTo>
                    <a:lnTo>
                      <a:pt x="516" y="1039"/>
                    </a:lnTo>
                    <a:lnTo>
                      <a:pt x="528" y="1014"/>
                    </a:lnTo>
                    <a:lnTo>
                      <a:pt x="529" y="979"/>
                    </a:lnTo>
                    <a:lnTo>
                      <a:pt x="528" y="958"/>
                    </a:lnTo>
                    <a:lnTo>
                      <a:pt x="538" y="949"/>
                    </a:lnTo>
                    <a:lnTo>
                      <a:pt x="552" y="959"/>
                    </a:lnTo>
                    <a:lnTo>
                      <a:pt x="562" y="970"/>
                    </a:lnTo>
                    <a:lnTo>
                      <a:pt x="578" y="983"/>
                    </a:lnTo>
                    <a:lnTo>
                      <a:pt x="604" y="987"/>
                    </a:lnTo>
                    <a:lnTo>
                      <a:pt x="626" y="987"/>
                    </a:lnTo>
                    <a:lnTo>
                      <a:pt x="636" y="1001"/>
                    </a:lnTo>
                    <a:lnTo>
                      <a:pt x="643" y="1019"/>
                    </a:lnTo>
                    <a:lnTo>
                      <a:pt x="659" y="1015"/>
                    </a:lnTo>
                    <a:lnTo>
                      <a:pt x="680" y="1011"/>
                    </a:lnTo>
                    <a:lnTo>
                      <a:pt x="699" y="1019"/>
                    </a:lnTo>
                    <a:lnTo>
                      <a:pt x="710" y="1038"/>
                    </a:lnTo>
                    <a:lnTo>
                      <a:pt x="732" y="1043"/>
                    </a:lnTo>
                    <a:lnTo>
                      <a:pt x="750" y="1034"/>
                    </a:lnTo>
                    <a:lnTo>
                      <a:pt x="766" y="1028"/>
                    </a:lnTo>
                    <a:lnTo>
                      <a:pt x="776" y="1005"/>
                    </a:lnTo>
                    <a:lnTo>
                      <a:pt x="778" y="991"/>
                    </a:lnTo>
                    <a:lnTo>
                      <a:pt x="764" y="970"/>
                    </a:lnTo>
                    <a:lnTo>
                      <a:pt x="741" y="950"/>
                    </a:lnTo>
                    <a:lnTo>
                      <a:pt x="734" y="931"/>
                    </a:lnTo>
                    <a:lnTo>
                      <a:pt x="732" y="914"/>
                    </a:lnTo>
                    <a:lnTo>
                      <a:pt x="719" y="899"/>
                    </a:lnTo>
                    <a:lnTo>
                      <a:pt x="718" y="881"/>
                    </a:lnTo>
                    <a:lnTo>
                      <a:pt x="727" y="865"/>
                    </a:lnTo>
                    <a:lnTo>
                      <a:pt x="736" y="857"/>
                    </a:lnTo>
                    <a:lnTo>
                      <a:pt x="759" y="861"/>
                    </a:lnTo>
                    <a:lnTo>
                      <a:pt x="784" y="856"/>
                    </a:lnTo>
                    <a:lnTo>
                      <a:pt x="789" y="838"/>
                    </a:lnTo>
                    <a:lnTo>
                      <a:pt x="790" y="819"/>
                    </a:lnTo>
                    <a:lnTo>
                      <a:pt x="798" y="801"/>
                    </a:lnTo>
                    <a:lnTo>
                      <a:pt x="816" y="797"/>
                    </a:lnTo>
                    <a:lnTo>
                      <a:pt x="831" y="785"/>
                    </a:lnTo>
                    <a:lnTo>
                      <a:pt x="835" y="764"/>
                    </a:lnTo>
                    <a:lnTo>
                      <a:pt x="835" y="741"/>
                    </a:lnTo>
                    <a:lnTo>
                      <a:pt x="850" y="731"/>
                    </a:lnTo>
                    <a:lnTo>
                      <a:pt x="868" y="733"/>
                    </a:lnTo>
                    <a:lnTo>
                      <a:pt x="876" y="748"/>
                    </a:lnTo>
                    <a:lnTo>
                      <a:pt x="887" y="761"/>
                    </a:lnTo>
                    <a:lnTo>
                      <a:pt x="915" y="766"/>
                    </a:lnTo>
                    <a:lnTo>
                      <a:pt x="941" y="747"/>
                    </a:lnTo>
                    <a:lnTo>
                      <a:pt x="957" y="727"/>
                    </a:lnTo>
                    <a:lnTo>
                      <a:pt x="966" y="709"/>
                    </a:lnTo>
                    <a:lnTo>
                      <a:pt x="959" y="691"/>
                    </a:lnTo>
                    <a:lnTo>
                      <a:pt x="945" y="681"/>
                    </a:lnTo>
                    <a:lnTo>
                      <a:pt x="927" y="681"/>
                    </a:lnTo>
                    <a:lnTo>
                      <a:pt x="909" y="687"/>
                    </a:lnTo>
                    <a:lnTo>
                      <a:pt x="892" y="690"/>
                    </a:lnTo>
                    <a:lnTo>
                      <a:pt x="878" y="678"/>
                    </a:lnTo>
                    <a:lnTo>
                      <a:pt x="872" y="666"/>
                    </a:lnTo>
                    <a:lnTo>
                      <a:pt x="863" y="644"/>
                    </a:lnTo>
                    <a:lnTo>
                      <a:pt x="862" y="626"/>
                    </a:lnTo>
                    <a:lnTo>
                      <a:pt x="877" y="616"/>
                    </a:lnTo>
                    <a:lnTo>
                      <a:pt x="899" y="608"/>
                    </a:lnTo>
                    <a:lnTo>
                      <a:pt x="909" y="595"/>
                    </a:lnTo>
                    <a:lnTo>
                      <a:pt x="901" y="585"/>
                    </a:lnTo>
                    <a:lnTo>
                      <a:pt x="885" y="573"/>
                    </a:lnTo>
                    <a:lnTo>
                      <a:pt x="886" y="567"/>
                    </a:lnTo>
                    <a:lnTo>
                      <a:pt x="896" y="562"/>
                    </a:lnTo>
                    <a:lnTo>
                      <a:pt x="901" y="546"/>
                    </a:lnTo>
                    <a:lnTo>
                      <a:pt x="894" y="541"/>
                    </a:lnTo>
                    <a:lnTo>
                      <a:pt x="881" y="539"/>
                    </a:lnTo>
                    <a:lnTo>
                      <a:pt x="871" y="527"/>
                    </a:lnTo>
                    <a:lnTo>
                      <a:pt x="863" y="516"/>
                    </a:lnTo>
                    <a:lnTo>
                      <a:pt x="849" y="519"/>
                    </a:lnTo>
                    <a:lnTo>
                      <a:pt x="839" y="524"/>
                    </a:lnTo>
                    <a:lnTo>
                      <a:pt x="826" y="523"/>
                    </a:lnTo>
                    <a:lnTo>
                      <a:pt x="817" y="505"/>
                    </a:lnTo>
                    <a:lnTo>
                      <a:pt x="807" y="501"/>
                    </a:lnTo>
                    <a:lnTo>
                      <a:pt x="793" y="505"/>
                    </a:lnTo>
                    <a:lnTo>
                      <a:pt x="790" y="513"/>
                    </a:lnTo>
                    <a:lnTo>
                      <a:pt x="775" y="509"/>
                    </a:lnTo>
                    <a:lnTo>
                      <a:pt x="760" y="493"/>
                    </a:lnTo>
                    <a:lnTo>
                      <a:pt x="739" y="478"/>
                    </a:lnTo>
                    <a:lnTo>
                      <a:pt x="728" y="463"/>
                    </a:lnTo>
                    <a:lnTo>
                      <a:pt x="700" y="454"/>
                    </a:lnTo>
                    <a:lnTo>
                      <a:pt x="680" y="444"/>
                    </a:lnTo>
                    <a:lnTo>
                      <a:pt x="664" y="434"/>
                    </a:lnTo>
                    <a:lnTo>
                      <a:pt x="649" y="409"/>
                    </a:lnTo>
                    <a:lnTo>
                      <a:pt x="660" y="386"/>
                    </a:lnTo>
                    <a:lnTo>
                      <a:pt x="672" y="371"/>
                    </a:lnTo>
                    <a:lnTo>
                      <a:pt x="682" y="353"/>
                    </a:lnTo>
                    <a:lnTo>
                      <a:pt x="682" y="332"/>
                    </a:lnTo>
                    <a:lnTo>
                      <a:pt x="677" y="302"/>
                    </a:lnTo>
                    <a:lnTo>
                      <a:pt x="674" y="286"/>
                    </a:lnTo>
                    <a:lnTo>
                      <a:pt x="664" y="278"/>
                    </a:lnTo>
                    <a:lnTo>
                      <a:pt x="653" y="284"/>
                    </a:lnTo>
                    <a:lnTo>
                      <a:pt x="637" y="300"/>
                    </a:lnTo>
                    <a:lnTo>
                      <a:pt x="629" y="318"/>
                    </a:lnTo>
                    <a:lnTo>
                      <a:pt x="623" y="333"/>
                    </a:lnTo>
                    <a:lnTo>
                      <a:pt x="617" y="344"/>
                    </a:lnTo>
                    <a:lnTo>
                      <a:pt x="600" y="357"/>
                    </a:lnTo>
                    <a:lnTo>
                      <a:pt x="576" y="362"/>
                    </a:lnTo>
                    <a:lnTo>
                      <a:pt x="561" y="369"/>
                    </a:lnTo>
                    <a:lnTo>
                      <a:pt x="548" y="377"/>
                    </a:lnTo>
                    <a:lnTo>
                      <a:pt x="544" y="389"/>
                    </a:lnTo>
                    <a:lnTo>
                      <a:pt x="543" y="400"/>
                    </a:lnTo>
                    <a:lnTo>
                      <a:pt x="535" y="406"/>
                    </a:lnTo>
                    <a:lnTo>
                      <a:pt x="521" y="404"/>
                    </a:lnTo>
                    <a:lnTo>
                      <a:pt x="507" y="411"/>
                    </a:lnTo>
                    <a:lnTo>
                      <a:pt x="500" y="420"/>
                    </a:lnTo>
                    <a:lnTo>
                      <a:pt x="495" y="439"/>
                    </a:lnTo>
                    <a:lnTo>
                      <a:pt x="495" y="459"/>
                    </a:lnTo>
                    <a:lnTo>
                      <a:pt x="502" y="477"/>
                    </a:lnTo>
                    <a:lnTo>
                      <a:pt x="502" y="499"/>
                    </a:lnTo>
                    <a:lnTo>
                      <a:pt x="493" y="510"/>
                    </a:lnTo>
                    <a:lnTo>
                      <a:pt x="479" y="519"/>
                    </a:lnTo>
                    <a:lnTo>
                      <a:pt x="463" y="519"/>
                    </a:lnTo>
                    <a:lnTo>
                      <a:pt x="447" y="518"/>
                    </a:lnTo>
                    <a:lnTo>
                      <a:pt x="437" y="509"/>
                    </a:lnTo>
                    <a:lnTo>
                      <a:pt x="430" y="492"/>
                    </a:lnTo>
                    <a:lnTo>
                      <a:pt x="435" y="474"/>
                    </a:lnTo>
                    <a:lnTo>
                      <a:pt x="441" y="450"/>
                    </a:lnTo>
                    <a:lnTo>
                      <a:pt x="436" y="428"/>
                    </a:lnTo>
                    <a:lnTo>
                      <a:pt x="419" y="414"/>
                    </a:lnTo>
                    <a:lnTo>
                      <a:pt x="409" y="398"/>
                    </a:lnTo>
                    <a:lnTo>
                      <a:pt x="407" y="381"/>
                    </a:lnTo>
                    <a:lnTo>
                      <a:pt x="414" y="369"/>
                    </a:lnTo>
                    <a:lnTo>
                      <a:pt x="414" y="352"/>
                    </a:lnTo>
                    <a:lnTo>
                      <a:pt x="409" y="335"/>
                    </a:lnTo>
                    <a:lnTo>
                      <a:pt x="416" y="323"/>
                    </a:lnTo>
                    <a:lnTo>
                      <a:pt x="425" y="307"/>
                    </a:lnTo>
                    <a:lnTo>
                      <a:pt x="416" y="293"/>
                    </a:lnTo>
                    <a:lnTo>
                      <a:pt x="409" y="278"/>
                    </a:lnTo>
                    <a:lnTo>
                      <a:pt x="410" y="256"/>
                    </a:lnTo>
                    <a:lnTo>
                      <a:pt x="422" y="240"/>
                    </a:lnTo>
                    <a:lnTo>
                      <a:pt x="421" y="221"/>
                    </a:lnTo>
                    <a:lnTo>
                      <a:pt x="425" y="205"/>
                    </a:lnTo>
                    <a:lnTo>
                      <a:pt x="454" y="187"/>
                    </a:lnTo>
                    <a:lnTo>
                      <a:pt x="460" y="168"/>
                    </a:lnTo>
                    <a:lnTo>
                      <a:pt x="470" y="142"/>
                    </a:lnTo>
                    <a:lnTo>
                      <a:pt x="463" y="117"/>
                    </a:lnTo>
                    <a:lnTo>
                      <a:pt x="458" y="85"/>
                    </a:lnTo>
                    <a:lnTo>
                      <a:pt x="461" y="63"/>
                    </a:lnTo>
                    <a:lnTo>
                      <a:pt x="464" y="42"/>
                    </a:lnTo>
                    <a:lnTo>
                      <a:pt x="473" y="24"/>
                    </a:lnTo>
                    <a:lnTo>
                      <a:pt x="465" y="12"/>
                    </a:lnTo>
                    <a:lnTo>
                      <a:pt x="451" y="12"/>
                    </a:lnTo>
                    <a:lnTo>
                      <a:pt x="436" y="0"/>
                    </a:lnTo>
                    <a:lnTo>
                      <a:pt x="425" y="6"/>
                    </a:lnTo>
                    <a:lnTo>
                      <a:pt x="413" y="18"/>
                    </a:lnTo>
                    <a:lnTo>
                      <a:pt x="403" y="28"/>
                    </a:lnTo>
                    <a:lnTo>
                      <a:pt x="394" y="37"/>
                    </a:lnTo>
                    <a:lnTo>
                      <a:pt x="379" y="42"/>
                    </a:lnTo>
                    <a:lnTo>
                      <a:pt x="365" y="50"/>
                    </a:lnTo>
                    <a:lnTo>
                      <a:pt x="351" y="63"/>
                    </a:lnTo>
                    <a:lnTo>
                      <a:pt x="347" y="80"/>
                    </a:lnTo>
                    <a:lnTo>
                      <a:pt x="349" y="97"/>
                    </a:lnTo>
                    <a:lnTo>
                      <a:pt x="354" y="108"/>
                    </a:lnTo>
                    <a:lnTo>
                      <a:pt x="356" y="121"/>
                    </a:lnTo>
                    <a:lnTo>
                      <a:pt x="352" y="134"/>
                    </a:lnTo>
                    <a:lnTo>
                      <a:pt x="338" y="14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08" name="Freeform 44">
                <a:extLst>
                  <a:ext uri="{FF2B5EF4-FFF2-40B4-BE49-F238E27FC236}">
                    <a16:creationId xmlns:a16="http://schemas.microsoft.com/office/drawing/2014/main" id="{0E08EE43-0012-49E1-B80E-392AC8CB1F4C}"/>
                  </a:ext>
                </a:extLst>
              </p:cNvPr>
              <p:cNvSpPr>
                <a:spLocks/>
              </p:cNvSpPr>
              <p:nvPr/>
            </p:nvSpPr>
            <p:spPr bwMode="auto">
              <a:xfrm>
                <a:off x="2922" y="1809"/>
                <a:ext cx="513" cy="589"/>
              </a:xfrm>
              <a:custGeom>
                <a:avLst/>
                <a:gdLst>
                  <a:gd name="T0" fmla="*/ 283 w 966"/>
                  <a:gd name="T1" fmla="*/ 97 h 1107"/>
                  <a:gd name="T2" fmla="*/ 219 w 966"/>
                  <a:gd name="T3" fmla="*/ 139 h 1107"/>
                  <a:gd name="T4" fmla="*/ 147 w 966"/>
                  <a:gd name="T5" fmla="*/ 172 h 1107"/>
                  <a:gd name="T6" fmla="*/ 93 w 966"/>
                  <a:gd name="T7" fmla="*/ 242 h 1107"/>
                  <a:gd name="T8" fmla="*/ 116 w 966"/>
                  <a:gd name="T9" fmla="*/ 334 h 1107"/>
                  <a:gd name="T10" fmla="*/ 64 w 966"/>
                  <a:gd name="T11" fmla="*/ 365 h 1107"/>
                  <a:gd name="T12" fmla="*/ 1 w 966"/>
                  <a:gd name="T13" fmla="*/ 445 h 1107"/>
                  <a:gd name="T14" fmla="*/ 9 w 966"/>
                  <a:gd name="T15" fmla="*/ 541 h 1107"/>
                  <a:gd name="T16" fmla="*/ 57 w 966"/>
                  <a:gd name="T17" fmla="*/ 601 h 1107"/>
                  <a:gd name="T18" fmla="*/ 163 w 966"/>
                  <a:gd name="T19" fmla="*/ 520 h 1107"/>
                  <a:gd name="T20" fmla="*/ 226 w 966"/>
                  <a:gd name="T21" fmla="*/ 581 h 1107"/>
                  <a:gd name="T22" fmla="*/ 176 w 966"/>
                  <a:gd name="T23" fmla="*/ 671 h 1107"/>
                  <a:gd name="T24" fmla="*/ 198 w 966"/>
                  <a:gd name="T25" fmla="*/ 745 h 1107"/>
                  <a:gd name="T26" fmla="*/ 273 w 966"/>
                  <a:gd name="T27" fmla="*/ 782 h 1107"/>
                  <a:gd name="T28" fmla="*/ 190 w 966"/>
                  <a:gd name="T29" fmla="*/ 805 h 1107"/>
                  <a:gd name="T30" fmla="*/ 129 w 966"/>
                  <a:gd name="T31" fmla="*/ 848 h 1107"/>
                  <a:gd name="T32" fmla="*/ 64 w 966"/>
                  <a:gd name="T33" fmla="*/ 901 h 1107"/>
                  <a:gd name="T34" fmla="*/ 117 w 966"/>
                  <a:gd name="T35" fmla="*/ 974 h 1107"/>
                  <a:gd name="T36" fmla="*/ 153 w 966"/>
                  <a:gd name="T37" fmla="*/ 1005 h 1107"/>
                  <a:gd name="T38" fmla="*/ 205 w 966"/>
                  <a:gd name="T39" fmla="*/ 969 h 1107"/>
                  <a:gd name="T40" fmla="*/ 203 w 966"/>
                  <a:gd name="T41" fmla="*/ 1026 h 1107"/>
                  <a:gd name="T42" fmla="*/ 246 w 966"/>
                  <a:gd name="T43" fmla="*/ 940 h 1107"/>
                  <a:gd name="T44" fmla="*/ 310 w 966"/>
                  <a:gd name="T45" fmla="*/ 950 h 1107"/>
                  <a:gd name="T46" fmla="*/ 291 w 966"/>
                  <a:gd name="T47" fmla="*/ 1034 h 1107"/>
                  <a:gd name="T48" fmla="*/ 325 w 966"/>
                  <a:gd name="T49" fmla="*/ 1090 h 1107"/>
                  <a:gd name="T50" fmla="*/ 388 w 966"/>
                  <a:gd name="T51" fmla="*/ 1062 h 1107"/>
                  <a:gd name="T52" fmla="*/ 412 w 966"/>
                  <a:gd name="T53" fmla="*/ 973 h 1107"/>
                  <a:gd name="T54" fmla="*/ 484 w 966"/>
                  <a:gd name="T55" fmla="*/ 988 h 1107"/>
                  <a:gd name="T56" fmla="*/ 516 w 966"/>
                  <a:gd name="T57" fmla="*/ 1039 h 1107"/>
                  <a:gd name="T58" fmla="*/ 552 w 966"/>
                  <a:gd name="T59" fmla="*/ 959 h 1107"/>
                  <a:gd name="T60" fmla="*/ 636 w 966"/>
                  <a:gd name="T61" fmla="*/ 1001 h 1107"/>
                  <a:gd name="T62" fmla="*/ 710 w 966"/>
                  <a:gd name="T63" fmla="*/ 1038 h 1107"/>
                  <a:gd name="T64" fmla="*/ 778 w 966"/>
                  <a:gd name="T65" fmla="*/ 991 h 1107"/>
                  <a:gd name="T66" fmla="*/ 719 w 966"/>
                  <a:gd name="T67" fmla="*/ 899 h 1107"/>
                  <a:gd name="T68" fmla="*/ 784 w 966"/>
                  <a:gd name="T69" fmla="*/ 856 h 1107"/>
                  <a:gd name="T70" fmla="*/ 831 w 966"/>
                  <a:gd name="T71" fmla="*/ 785 h 1107"/>
                  <a:gd name="T72" fmla="*/ 876 w 966"/>
                  <a:gd name="T73" fmla="*/ 748 h 1107"/>
                  <a:gd name="T74" fmla="*/ 966 w 966"/>
                  <a:gd name="T75" fmla="*/ 709 h 1107"/>
                  <a:gd name="T76" fmla="*/ 892 w 966"/>
                  <a:gd name="T77" fmla="*/ 690 h 1107"/>
                  <a:gd name="T78" fmla="*/ 877 w 966"/>
                  <a:gd name="T79" fmla="*/ 616 h 1107"/>
                  <a:gd name="T80" fmla="*/ 886 w 966"/>
                  <a:gd name="T81" fmla="*/ 567 h 1107"/>
                  <a:gd name="T82" fmla="*/ 871 w 966"/>
                  <a:gd name="T83" fmla="*/ 527 h 1107"/>
                  <a:gd name="T84" fmla="*/ 817 w 966"/>
                  <a:gd name="T85" fmla="*/ 505 h 1107"/>
                  <a:gd name="T86" fmla="*/ 760 w 966"/>
                  <a:gd name="T87" fmla="*/ 493 h 1107"/>
                  <a:gd name="T88" fmla="*/ 664 w 966"/>
                  <a:gd name="T89" fmla="*/ 434 h 1107"/>
                  <a:gd name="T90" fmla="*/ 682 w 966"/>
                  <a:gd name="T91" fmla="*/ 332 h 1107"/>
                  <a:gd name="T92" fmla="*/ 637 w 966"/>
                  <a:gd name="T93" fmla="*/ 300 h 1107"/>
                  <a:gd name="T94" fmla="*/ 576 w 966"/>
                  <a:gd name="T95" fmla="*/ 362 h 1107"/>
                  <a:gd name="T96" fmla="*/ 535 w 966"/>
                  <a:gd name="T97" fmla="*/ 406 h 1107"/>
                  <a:gd name="T98" fmla="*/ 495 w 966"/>
                  <a:gd name="T99" fmla="*/ 459 h 1107"/>
                  <a:gd name="T100" fmla="*/ 463 w 966"/>
                  <a:gd name="T101" fmla="*/ 519 h 1107"/>
                  <a:gd name="T102" fmla="*/ 441 w 966"/>
                  <a:gd name="T103" fmla="*/ 450 h 1107"/>
                  <a:gd name="T104" fmla="*/ 414 w 966"/>
                  <a:gd name="T105" fmla="*/ 369 h 1107"/>
                  <a:gd name="T106" fmla="*/ 416 w 966"/>
                  <a:gd name="T107" fmla="*/ 293 h 1107"/>
                  <a:gd name="T108" fmla="*/ 425 w 966"/>
                  <a:gd name="T109" fmla="*/ 205 h 1107"/>
                  <a:gd name="T110" fmla="*/ 458 w 966"/>
                  <a:gd name="T111" fmla="*/ 85 h 1107"/>
                  <a:gd name="T112" fmla="*/ 451 w 966"/>
                  <a:gd name="T113" fmla="*/ 12 h 1107"/>
                  <a:gd name="T114" fmla="*/ 394 w 966"/>
                  <a:gd name="T115" fmla="*/ 37 h 1107"/>
                  <a:gd name="T116" fmla="*/ 349 w 966"/>
                  <a:gd name="T117" fmla="*/ 97 h 1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66" h="1107">
                    <a:moveTo>
                      <a:pt x="338" y="140"/>
                    </a:moveTo>
                    <a:lnTo>
                      <a:pt x="338" y="140"/>
                    </a:lnTo>
                    <a:lnTo>
                      <a:pt x="321" y="129"/>
                    </a:lnTo>
                    <a:lnTo>
                      <a:pt x="301" y="100"/>
                    </a:lnTo>
                    <a:lnTo>
                      <a:pt x="283" y="97"/>
                    </a:lnTo>
                    <a:lnTo>
                      <a:pt x="265" y="101"/>
                    </a:lnTo>
                    <a:lnTo>
                      <a:pt x="245" y="111"/>
                    </a:lnTo>
                    <a:lnTo>
                      <a:pt x="229" y="112"/>
                    </a:lnTo>
                    <a:lnTo>
                      <a:pt x="215" y="124"/>
                    </a:lnTo>
                    <a:lnTo>
                      <a:pt x="219" y="139"/>
                    </a:lnTo>
                    <a:lnTo>
                      <a:pt x="223" y="159"/>
                    </a:lnTo>
                    <a:lnTo>
                      <a:pt x="210" y="167"/>
                    </a:lnTo>
                    <a:lnTo>
                      <a:pt x="180" y="165"/>
                    </a:lnTo>
                    <a:lnTo>
                      <a:pt x="158" y="159"/>
                    </a:lnTo>
                    <a:lnTo>
                      <a:pt x="147" y="172"/>
                    </a:lnTo>
                    <a:lnTo>
                      <a:pt x="138" y="186"/>
                    </a:lnTo>
                    <a:lnTo>
                      <a:pt x="120" y="193"/>
                    </a:lnTo>
                    <a:lnTo>
                      <a:pt x="110" y="207"/>
                    </a:lnTo>
                    <a:lnTo>
                      <a:pt x="98" y="224"/>
                    </a:lnTo>
                    <a:lnTo>
                      <a:pt x="93" y="242"/>
                    </a:lnTo>
                    <a:lnTo>
                      <a:pt x="88" y="265"/>
                    </a:lnTo>
                    <a:lnTo>
                      <a:pt x="89" y="284"/>
                    </a:lnTo>
                    <a:lnTo>
                      <a:pt x="98" y="296"/>
                    </a:lnTo>
                    <a:lnTo>
                      <a:pt x="113" y="312"/>
                    </a:lnTo>
                    <a:lnTo>
                      <a:pt x="116" y="334"/>
                    </a:lnTo>
                    <a:lnTo>
                      <a:pt x="111" y="352"/>
                    </a:lnTo>
                    <a:lnTo>
                      <a:pt x="103" y="367"/>
                    </a:lnTo>
                    <a:lnTo>
                      <a:pt x="96" y="376"/>
                    </a:lnTo>
                    <a:lnTo>
                      <a:pt x="85" y="369"/>
                    </a:lnTo>
                    <a:lnTo>
                      <a:pt x="64" y="365"/>
                    </a:lnTo>
                    <a:lnTo>
                      <a:pt x="45" y="370"/>
                    </a:lnTo>
                    <a:lnTo>
                      <a:pt x="31" y="385"/>
                    </a:lnTo>
                    <a:lnTo>
                      <a:pt x="14" y="406"/>
                    </a:lnTo>
                    <a:lnTo>
                      <a:pt x="6" y="421"/>
                    </a:lnTo>
                    <a:lnTo>
                      <a:pt x="1" y="445"/>
                    </a:lnTo>
                    <a:lnTo>
                      <a:pt x="0" y="462"/>
                    </a:lnTo>
                    <a:lnTo>
                      <a:pt x="4" y="483"/>
                    </a:lnTo>
                    <a:lnTo>
                      <a:pt x="9" y="501"/>
                    </a:lnTo>
                    <a:lnTo>
                      <a:pt x="9" y="522"/>
                    </a:lnTo>
                    <a:lnTo>
                      <a:pt x="9" y="541"/>
                    </a:lnTo>
                    <a:lnTo>
                      <a:pt x="1" y="559"/>
                    </a:lnTo>
                    <a:lnTo>
                      <a:pt x="4" y="576"/>
                    </a:lnTo>
                    <a:lnTo>
                      <a:pt x="19" y="588"/>
                    </a:lnTo>
                    <a:lnTo>
                      <a:pt x="32" y="603"/>
                    </a:lnTo>
                    <a:lnTo>
                      <a:pt x="57" y="601"/>
                    </a:lnTo>
                    <a:lnTo>
                      <a:pt x="79" y="592"/>
                    </a:lnTo>
                    <a:lnTo>
                      <a:pt x="101" y="575"/>
                    </a:lnTo>
                    <a:lnTo>
                      <a:pt x="129" y="557"/>
                    </a:lnTo>
                    <a:lnTo>
                      <a:pt x="150" y="536"/>
                    </a:lnTo>
                    <a:lnTo>
                      <a:pt x="163" y="520"/>
                    </a:lnTo>
                    <a:lnTo>
                      <a:pt x="190" y="514"/>
                    </a:lnTo>
                    <a:lnTo>
                      <a:pt x="205" y="523"/>
                    </a:lnTo>
                    <a:lnTo>
                      <a:pt x="215" y="547"/>
                    </a:lnTo>
                    <a:lnTo>
                      <a:pt x="227" y="564"/>
                    </a:lnTo>
                    <a:lnTo>
                      <a:pt x="226" y="581"/>
                    </a:lnTo>
                    <a:lnTo>
                      <a:pt x="217" y="599"/>
                    </a:lnTo>
                    <a:lnTo>
                      <a:pt x="204" y="613"/>
                    </a:lnTo>
                    <a:lnTo>
                      <a:pt x="190" y="627"/>
                    </a:lnTo>
                    <a:lnTo>
                      <a:pt x="184" y="649"/>
                    </a:lnTo>
                    <a:lnTo>
                      <a:pt x="176" y="671"/>
                    </a:lnTo>
                    <a:lnTo>
                      <a:pt x="168" y="690"/>
                    </a:lnTo>
                    <a:lnTo>
                      <a:pt x="171" y="701"/>
                    </a:lnTo>
                    <a:lnTo>
                      <a:pt x="175" y="718"/>
                    </a:lnTo>
                    <a:lnTo>
                      <a:pt x="182" y="733"/>
                    </a:lnTo>
                    <a:lnTo>
                      <a:pt x="198" y="745"/>
                    </a:lnTo>
                    <a:lnTo>
                      <a:pt x="214" y="752"/>
                    </a:lnTo>
                    <a:lnTo>
                      <a:pt x="232" y="760"/>
                    </a:lnTo>
                    <a:lnTo>
                      <a:pt x="252" y="764"/>
                    </a:lnTo>
                    <a:lnTo>
                      <a:pt x="270" y="770"/>
                    </a:lnTo>
                    <a:lnTo>
                      <a:pt x="273" y="782"/>
                    </a:lnTo>
                    <a:lnTo>
                      <a:pt x="264" y="799"/>
                    </a:lnTo>
                    <a:lnTo>
                      <a:pt x="247" y="810"/>
                    </a:lnTo>
                    <a:lnTo>
                      <a:pt x="229" y="811"/>
                    </a:lnTo>
                    <a:lnTo>
                      <a:pt x="210" y="810"/>
                    </a:lnTo>
                    <a:lnTo>
                      <a:pt x="190" y="805"/>
                    </a:lnTo>
                    <a:lnTo>
                      <a:pt x="182" y="816"/>
                    </a:lnTo>
                    <a:lnTo>
                      <a:pt x="177" y="826"/>
                    </a:lnTo>
                    <a:lnTo>
                      <a:pt x="171" y="834"/>
                    </a:lnTo>
                    <a:lnTo>
                      <a:pt x="150" y="840"/>
                    </a:lnTo>
                    <a:lnTo>
                      <a:pt x="129" y="848"/>
                    </a:lnTo>
                    <a:lnTo>
                      <a:pt x="115" y="861"/>
                    </a:lnTo>
                    <a:lnTo>
                      <a:pt x="102" y="870"/>
                    </a:lnTo>
                    <a:lnTo>
                      <a:pt x="88" y="882"/>
                    </a:lnTo>
                    <a:lnTo>
                      <a:pt x="74" y="887"/>
                    </a:lnTo>
                    <a:lnTo>
                      <a:pt x="64" y="901"/>
                    </a:lnTo>
                    <a:lnTo>
                      <a:pt x="64" y="918"/>
                    </a:lnTo>
                    <a:lnTo>
                      <a:pt x="74" y="932"/>
                    </a:lnTo>
                    <a:lnTo>
                      <a:pt x="90" y="944"/>
                    </a:lnTo>
                    <a:lnTo>
                      <a:pt x="103" y="956"/>
                    </a:lnTo>
                    <a:lnTo>
                      <a:pt x="117" y="974"/>
                    </a:lnTo>
                    <a:lnTo>
                      <a:pt x="122" y="986"/>
                    </a:lnTo>
                    <a:lnTo>
                      <a:pt x="119" y="1000"/>
                    </a:lnTo>
                    <a:lnTo>
                      <a:pt x="120" y="1010"/>
                    </a:lnTo>
                    <a:lnTo>
                      <a:pt x="135" y="1015"/>
                    </a:lnTo>
                    <a:lnTo>
                      <a:pt x="153" y="1005"/>
                    </a:lnTo>
                    <a:lnTo>
                      <a:pt x="161" y="983"/>
                    </a:lnTo>
                    <a:lnTo>
                      <a:pt x="172" y="968"/>
                    </a:lnTo>
                    <a:lnTo>
                      <a:pt x="185" y="956"/>
                    </a:lnTo>
                    <a:lnTo>
                      <a:pt x="198" y="959"/>
                    </a:lnTo>
                    <a:lnTo>
                      <a:pt x="205" y="969"/>
                    </a:lnTo>
                    <a:lnTo>
                      <a:pt x="201" y="982"/>
                    </a:lnTo>
                    <a:lnTo>
                      <a:pt x="196" y="996"/>
                    </a:lnTo>
                    <a:lnTo>
                      <a:pt x="190" y="1010"/>
                    </a:lnTo>
                    <a:lnTo>
                      <a:pt x="190" y="1023"/>
                    </a:lnTo>
                    <a:lnTo>
                      <a:pt x="203" y="1026"/>
                    </a:lnTo>
                    <a:lnTo>
                      <a:pt x="219" y="1011"/>
                    </a:lnTo>
                    <a:lnTo>
                      <a:pt x="229" y="996"/>
                    </a:lnTo>
                    <a:lnTo>
                      <a:pt x="242" y="979"/>
                    </a:lnTo>
                    <a:lnTo>
                      <a:pt x="245" y="956"/>
                    </a:lnTo>
                    <a:lnTo>
                      <a:pt x="246" y="940"/>
                    </a:lnTo>
                    <a:lnTo>
                      <a:pt x="257" y="928"/>
                    </a:lnTo>
                    <a:lnTo>
                      <a:pt x="272" y="928"/>
                    </a:lnTo>
                    <a:lnTo>
                      <a:pt x="289" y="930"/>
                    </a:lnTo>
                    <a:lnTo>
                      <a:pt x="303" y="940"/>
                    </a:lnTo>
                    <a:lnTo>
                      <a:pt x="310" y="950"/>
                    </a:lnTo>
                    <a:lnTo>
                      <a:pt x="315" y="964"/>
                    </a:lnTo>
                    <a:lnTo>
                      <a:pt x="312" y="987"/>
                    </a:lnTo>
                    <a:lnTo>
                      <a:pt x="305" y="1010"/>
                    </a:lnTo>
                    <a:lnTo>
                      <a:pt x="301" y="1018"/>
                    </a:lnTo>
                    <a:lnTo>
                      <a:pt x="291" y="1034"/>
                    </a:lnTo>
                    <a:lnTo>
                      <a:pt x="274" y="1056"/>
                    </a:lnTo>
                    <a:lnTo>
                      <a:pt x="269" y="1077"/>
                    </a:lnTo>
                    <a:lnTo>
                      <a:pt x="287" y="1100"/>
                    </a:lnTo>
                    <a:lnTo>
                      <a:pt x="307" y="1107"/>
                    </a:lnTo>
                    <a:lnTo>
                      <a:pt x="325" y="1090"/>
                    </a:lnTo>
                    <a:lnTo>
                      <a:pt x="329" y="1070"/>
                    </a:lnTo>
                    <a:lnTo>
                      <a:pt x="344" y="1070"/>
                    </a:lnTo>
                    <a:lnTo>
                      <a:pt x="359" y="1076"/>
                    </a:lnTo>
                    <a:lnTo>
                      <a:pt x="379" y="1076"/>
                    </a:lnTo>
                    <a:lnTo>
                      <a:pt x="388" y="1062"/>
                    </a:lnTo>
                    <a:lnTo>
                      <a:pt x="404" y="1053"/>
                    </a:lnTo>
                    <a:lnTo>
                      <a:pt x="412" y="1034"/>
                    </a:lnTo>
                    <a:lnTo>
                      <a:pt x="417" y="1012"/>
                    </a:lnTo>
                    <a:lnTo>
                      <a:pt x="419" y="989"/>
                    </a:lnTo>
                    <a:lnTo>
                      <a:pt x="412" y="973"/>
                    </a:lnTo>
                    <a:lnTo>
                      <a:pt x="408" y="960"/>
                    </a:lnTo>
                    <a:lnTo>
                      <a:pt x="426" y="945"/>
                    </a:lnTo>
                    <a:lnTo>
                      <a:pt x="451" y="947"/>
                    </a:lnTo>
                    <a:lnTo>
                      <a:pt x="483" y="968"/>
                    </a:lnTo>
                    <a:lnTo>
                      <a:pt x="484" y="988"/>
                    </a:lnTo>
                    <a:lnTo>
                      <a:pt x="484" y="1009"/>
                    </a:lnTo>
                    <a:lnTo>
                      <a:pt x="482" y="1029"/>
                    </a:lnTo>
                    <a:lnTo>
                      <a:pt x="484" y="1040"/>
                    </a:lnTo>
                    <a:lnTo>
                      <a:pt x="500" y="1044"/>
                    </a:lnTo>
                    <a:lnTo>
                      <a:pt x="516" y="1039"/>
                    </a:lnTo>
                    <a:lnTo>
                      <a:pt x="528" y="1014"/>
                    </a:lnTo>
                    <a:lnTo>
                      <a:pt x="529" y="979"/>
                    </a:lnTo>
                    <a:lnTo>
                      <a:pt x="528" y="958"/>
                    </a:lnTo>
                    <a:lnTo>
                      <a:pt x="538" y="949"/>
                    </a:lnTo>
                    <a:lnTo>
                      <a:pt x="552" y="959"/>
                    </a:lnTo>
                    <a:lnTo>
                      <a:pt x="562" y="970"/>
                    </a:lnTo>
                    <a:lnTo>
                      <a:pt x="578" y="983"/>
                    </a:lnTo>
                    <a:lnTo>
                      <a:pt x="604" y="987"/>
                    </a:lnTo>
                    <a:lnTo>
                      <a:pt x="626" y="987"/>
                    </a:lnTo>
                    <a:lnTo>
                      <a:pt x="636" y="1001"/>
                    </a:lnTo>
                    <a:lnTo>
                      <a:pt x="643" y="1019"/>
                    </a:lnTo>
                    <a:lnTo>
                      <a:pt x="659" y="1015"/>
                    </a:lnTo>
                    <a:lnTo>
                      <a:pt x="680" y="1011"/>
                    </a:lnTo>
                    <a:lnTo>
                      <a:pt x="699" y="1019"/>
                    </a:lnTo>
                    <a:lnTo>
                      <a:pt x="710" y="1038"/>
                    </a:lnTo>
                    <a:lnTo>
                      <a:pt x="732" y="1043"/>
                    </a:lnTo>
                    <a:lnTo>
                      <a:pt x="750" y="1034"/>
                    </a:lnTo>
                    <a:lnTo>
                      <a:pt x="766" y="1028"/>
                    </a:lnTo>
                    <a:lnTo>
                      <a:pt x="776" y="1005"/>
                    </a:lnTo>
                    <a:lnTo>
                      <a:pt x="778" y="991"/>
                    </a:lnTo>
                    <a:lnTo>
                      <a:pt x="764" y="970"/>
                    </a:lnTo>
                    <a:lnTo>
                      <a:pt x="741" y="950"/>
                    </a:lnTo>
                    <a:lnTo>
                      <a:pt x="734" y="931"/>
                    </a:lnTo>
                    <a:lnTo>
                      <a:pt x="732" y="914"/>
                    </a:lnTo>
                    <a:lnTo>
                      <a:pt x="719" y="899"/>
                    </a:lnTo>
                    <a:lnTo>
                      <a:pt x="718" y="881"/>
                    </a:lnTo>
                    <a:lnTo>
                      <a:pt x="727" y="865"/>
                    </a:lnTo>
                    <a:lnTo>
                      <a:pt x="736" y="857"/>
                    </a:lnTo>
                    <a:lnTo>
                      <a:pt x="759" y="861"/>
                    </a:lnTo>
                    <a:lnTo>
                      <a:pt x="784" y="856"/>
                    </a:lnTo>
                    <a:lnTo>
                      <a:pt x="789" y="838"/>
                    </a:lnTo>
                    <a:lnTo>
                      <a:pt x="790" y="819"/>
                    </a:lnTo>
                    <a:lnTo>
                      <a:pt x="798" y="801"/>
                    </a:lnTo>
                    <a:lnTo>
                      <a:pt x="816" y="797"/>
                    </a:lnTo>
                    <a:lnTo>
                      <a:pt x="831" y="785"/>
                    </a:lnTo>
                    <a:lnTo>
                      <a:pt x="835" y="764"/>
                    </a:lnTo>
                    <a:lnTo>
                      <a:pt x="835" y="741"/>
                    </a:lnTo>
                    <a:lnTo>
                      <a:pt x="850" y="731"/>
                    </a:lnTo>
                    <a:lnTo>
                      <a:pt x="868" y="733"/>
                    </a:lnTo>
                    <a:lnTo>
                      <a:pt x="876" y="748"/>
                    </a:lnTo>
                    <a:lnTo>
                      <a:pt x="887" y="761"/>
                    </a:lnTo>
                    <a:lnTo>
                      <a:pt x="915" y="766"/>
                    </a:lnTo>
                    <a:lnTo>
                      <a:pt x="941" y="747"/>
                    </a:lnTo>
                    <a:lnTo>
                      <a:pt x="957" y="727"/>
                    </a:lnTo>
                    <a:lnTo>
                      <a:pt x="966" y="709"/>
                    </a:lnTo>
                    <a:lnTo>
                      <a:pt x="959" y="691"/>
                    </a:lnTo>
                    <a:lnTo>
                      <a:pt x="945" y="681"/>
                    </a:lnTo>
                    <a:lnTo>
                      <a:pt x="927" y="681"/>
                    </a:lnTo>
                    <a:lnTo>
                      <a:pt x="909" y="687"/>
                    </a:lnTo>
                    <a:lnTo>
                      <a:pt x="892" y="690"/>
                    </a:lnTo>
                    <a:lnTo>
                      <a:pt x="878" y="678"/>
                    </a:lnTo>
                    <a:lnTo>
                      <a:pt x="872" y="666"/>
                    </a:lnTo>
                    <a:lnTo>
                      <a:pt x="863" y="644"/>
                    </a:lnTo>
                    <a:lnTo>
                      <a:pt x="862" y="626"/>
                    </a:lnTo>
                    <a:lnTo>
                      <a:pt x="877" y="616"/>
                    </a:lnTo>
                    <a:lnTo>
                      <a:pt x="899" y="608"/>
                    </a:lnTo>
                    <a:lnTo>
                      <a:pt x="909" y="595"/>
                    </a:lnTo>
                    <a:lnTo>
                      <a:pt x="901" y="585"/>
                    </a:lnTo>
                    <a:lnTo>
                      <a:pt x="885" y="573"/>
                    </a:lnTo>
                    <a:lnTo>
                      <a:pt x="886" y="567"/>
                    </a:lnTo>
                    <a:lnTo>
                      <a:pt x="896" y="562"/>
                    </a:lnTo>
                    <a:lnTo>
                      <a:pt x="901" y="546"/>
                    </a:lnTo>
                    <a:lnTo>
                      <a:pt x="894" y="541"/>
                    </a:lnTo>
                    <a:lnTo>
                      <a:pt x="881" y="539"/>
                    </a:lnTo>
                    <a:lnTo>
                      <a:pt x="871" y="527"/>
                    </a:lnTo>
                    <a:lnTo>
                      <a:pt x="863" y="516"/>
                    </a:lnTo>
                    <a:lnTo>
                      <a:pt x="849" y="519"/>
                    </a:lnTo>
                    <a:lnTo>
                      <a:pt x="839" y="524"/>
                    </a:lnTo>
                    <a:lnTo>
                      <a:pt x="826" y="523"/>
                    </a:lnTo>
                    <a:lnTo>
                      <a:pt x="817" y="505"/>
                    </a:lnTo>
                    <a:lnTo>
                      <a:pt x="807" y="501"/>
                    </a:lnTo>
                    <a:lnTo>
                      <a:pt x="793" y="505"/>
                    </a:lnTo>
                    <a:lnTo>
                      <a:pt x="790" y="513"/>
                    </a:lnTo>
                    <a:lnTo>
                      <a:pt x="775" y="509"/>
                    </a:lnTo>
                    <a:lnTo>
                      <a:pt x="760" y="493"/>
                    </a:lnTo>
                    <a:lnTo>
                      <a:pt x="739" y="478"/>
                    </a:lnTo>
                    <a:lnTo>
                      <a:pt x="728" y="463"/>
                    </a:lnTo>
                    <a:lnTo>
                      <a:pt x="700" y="454"/>
                    </a:lnTo>
                    <a:lnTo>
                      <a:pt x="680" y="444"/>
                    </a:lnTo>
                    <a:lnTo>
                      <a:pt x="664" y="434"/>
                    </a:lnTo>
                    <a:lnTo>
                      <a:pt x="649" y="409"/>
                    </a:lnTo>
                    <a:lnTo>
                      <a:pt x="660" y="386"/>
                    </a:lnTo>
                    <a:lnTo>
                      <a:pt x="672" y="371"/>
                    </a:lnTo>
                    <a:lnTo>
                      <a:pt x="682" y="353"/>
                    </a:lnTo>
                    <a:lnTo>
                      <a:pt x="682" y="332"/>
                    </a:lnTo>
                    <a:lnTo>
                      <a:pt x="677" y="302"/>
                    </a:lnTo>
                    <a:lnTo>
                      <a:pt x="674" y="286"/>
                    </a:lnTo>
                    <a:lnTo>
                      <a:pt x="664" y="278"/>
                    </a:lnTo>
                    <a:lnTo>
                      <a:pt x="653" y="284"/>
                    </a:lnTo>
                    <a:lnTo>
                      <a:pt x="637" y="300"/>
                    </a:lnTo>
                    <a:lnTo>
                      <a:pt x="629" y="318"/>
                    </a:lnTo>
                    <a:lnTo>
                      <a:pt x="623" y="333"/>
                    </a:lnTo>
                    <a:lnTo>
                      <a:pt x="617" y="344"/>
                    </a:lnTo>
                    <a:lnTo>
                      <a:pt x="600" y="357"/>
                    </a:lnTo>
                    <a:lnTo>
                      <a:pt x="576" y="362"/>
                    </a:lnTo>
                    <a:lnTo>
                      <a:pt x="561" y="369"/>
                    </a:lnTo>
                    <a:lnTo>
                      <a:pt x="548" y="377"/>
                    </a:lnTo>
                    <a:lnTo>
                      <a:pt x="544" y="389"/>
                    </a:lnTo>
                    <a:lnTo>
                      <a:pt x="543" y="400"/>
                    </a:lnTo>
                    <a:lnTo>
                      <a:pt x="535" y="406"/>
                    </a:lnTo>
                    <a:lnTo>
                      <a:pt x="521" y="404"/>
                    </a:lnTo>
                    <a:lnTo>
                      <a:pt x="507" y="411"/>
                    </a:lnTo>
                    <a:lnTo>
                      <a:pt x="500" y="420"/>
                    </a:lnTo>
                    <a:lnTo>
                      <a:pt x="495" y="439"/>
                    </a:lnTo>
                    <a:lnTo>
                      <a:pt x="495" y="459"/>
                    </a:lnTo>
                    <a:lnTo>
                      <a:pt x="502" y="477"/>
                    </a:lnTo>
                    <a:lnTo>
                      <a:pt x="502" y="499"/>
                    </a:lnTo>
                    <a:lnTo>
                      <a:pt x="493" y="510"/>
                    </a:lnTo>
                    <a:lnTo>
                      <a:pt x="479" y="519"/>
                    </a:lnTo>
                    <a:lnTo>
                      <a:pt x="463" y="519"/>
                    </a:lnTo>
                    <a:lnTo>
                      <a:pt x="447" y="518"/>
                    </a:lnTo>
                    <a:lnTo>
                      <a:pt x="437" y="509"/>
                    </a:lnTo>
                    <a:lnTo>
                      <a:pt x="430" y="492"/>
                    </a:lnTo>
                    <a:lnTo>
                      <a:pt x="435" y="474"/>
                    </a:lnTo>
                    <a:lnTo>
                      <a:pt x="441" y="450"/>
                    </a:lnTo>
                    <a:lnTo>
                      <a:pt x="436" y="428"/>
                    </a:lnTo>
                    <a:lnTo>
                      <a:pt x="419" y="414"/>
                    </a:lnTo>
                    <a:lnTo>
                      <a:pt x="409" y="398"/>
                    </a:lnTo>
                    <a:lnTo>
                      <a:pt x="407" y="381"/>
                    </a:lnTo>
                    <a:lnTo>
                      <a:pt x="414" y="369"/>
                    </a:lnTo>
                    <a:lnTo>
                      <a:pt x="414" y="352"/>
                    </a:lnTo>
                    <a:lnTo>
                      <a:pt x="409" y="335"/>
                    </a:lnTo>
                    <a:lnTo>
                      <a:pt x="416" y="323"/>
                    </a:lnTo>
                    <a:lnTo>
                      <a:pt x="425" y="307"/>
                    </a:lnTo>
                    <a:lnTo>
                      <a:pt x="416" y="293"/>
                    </a:lnTo>
                    <a:lnTo>
                      <a:pt x="409" y="278"/>
                    </a:lnTo>
                    <a:lnTo>
                      <a:pt x="410" y="256"/>
                    </a:lnTo>
                    <a:lnTo>
                      <a:pt x="422" y="240"/>
                    </a:lnTo>
                    <a:lnTo>
                      <a:pt x="421" y="221"/>
                    </a:lnTo>
                    <a:lnTo>
                      <a:pt x="425" y="205"/>
                    </a:lnTo>
                    <a:lnTo>
                      <a:pt x="454" y="187"/>
                    </a:lnTo>
                    <a:lnTo>
                      <a:pt x="460" y="168"/>
                    </a:lnTo>
                    <a:lnTo>
                      <a:pt x="470" y="142"/>
                    </a:lnTo>
                    <a:lnTo>
                      <a:pt x="463" y="117"/>
                    </a:lnTo>
                    <a:lnTo>
                      <a:pt x="458" y="85"/>
                    </a:lnTo>
                    <a:lnTo>
                      <a:pt x="461" y="63"/>
                    </a:lnTo>
                    <a:lnTo>
                      <a:pt x="464" y="42"/>
                    </a:lnTo>
                    <a:lnTo>
                      <a:pt x="473" y="24"/>
                    </a:lnTo>
                    <a:lnTo>
                      <a:pt x="465" y="12"/>
                    </a:lnTo>
                    <a:lnTo>
                      <a:pt x="451" y="12"/>
                    </a:lnTo>
                    <a:lnTo>
                      <a:pt x="436" y="0"/>
                    </a:lnTo>
                    <a:lnTo>
                      <a:pt x="425" y="6"/>
                    </a:lnTo>
                    <a:lnTo>
                      <a:pt x="413" y="18"/>
                    </a:lnTo>
                    <a:lnTo>
                      <a:pt x="403" y="28"/>
                    </a:lnTo>
                    <a:lnTo>
                      <a:pt x="394" y="37"/>
                    </a:lnTo>
                    <a:lnTo>
                      <a:pt x="379" y="42"/>
                    </a:lnTo>
                    <a:lnTo>
                      <a:pt x="365" y="50"/>
                    </a:lnTo>
                    <a:lnTo>
                      <a:pt x="351" y="63"/>
                    </a:lnTo>
                    <a:lnTo>
                      <a:pt x="347" y="80"/>
                    </a:lnTo>
                    <a:lnTo>
                      <a:pt x="349" y="97"/>
                    </a:lnTo>
                    <a:lnTo>
                      <a:pt x="354" y="108"/>
                    </a:lnTo>
                    <a:lnTo>
                      <a:pt x="356" y="121"/>
                    </a:lnTo>
                    <a:lnTo>
                      <a:pt x="352" y="134"/>
                    </a:lnTo>
                    <a:lnTo>
                      <a:pt x="338" y="14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09" name="Freeform 45">
                <a:extLst>
                  <a:ext uri="{FF2B5EF4-FFF2-40B4-BE49-F238E27FC236}">
                    <a16:creationId xmlns:a16="http://schemas.microsoft.com/office/drawing/2014/main" id="{53839464-54BA-49FE-8B14-AE60D017FE25}"/>
                  </a:ext>
                </a:extLst>
              </p:cNvPr>
              <p:cNvSpPr>
                <a:spLocks/>
              </p:cNvSpPr>
              <p:nvPr/>
            </p:nvSpPr>
            <p:spPr bwMode="auto">
              <a:xfrm>
                <a:off x="3203" y="2391"/>
                <a:ext cx="45" cy="37"/>
              </a:xfrm>
              <a:custGeom>
                <a:avLst/>
                <a:gdLst>
                  <a:gd name="T0" fmla="*/ 49 w 84"/>
                  <a:gd name="T1" fmla="*/ 0 h 70"/>
                  <a:gd name="T2" fmla="*/ 49 w 84"/>
                  <a:gd name="T3" fmla="*/ 0 h 70"/>
                  <a:gd name="T4" fmla="*/ 32 w 84"/>
                  <a:gd name="T5" fmla="*/ 5 h 70"/>
                  <a:gd name="T6" fmla="*/ 18 w 84"/>
                  <a:gd name="T7" fmla="*/ 18 h 70"/>
                  <a:gd name="T8" fmla="*/ 6 w 84"/>
                  <a:gd name="T9" fmla="*/ 29 h 70"/>
                  <a:gd name="T10" fmla="*/ 3 w 84"/>
                  <a:gd name="T11" fmla="*/ 48 h 70"/>
                  <a:gd name="T12" fmla="*/ 0 w 84"/>
                  <a:gd name="T13" fmla="*/ 56 h 70"/>
                  <a:gd name="T14" fmla="*/ 6 w 84"/>
                  <a:gd name="T15" fmla="*/ 68 h 70"/>
                  <a:gd name="T16" fmla="*/ 22 w 84"/>
                  <a:gd name="T17" fmla="*/ 70 h 70"/>
                  <a:gd name="T18" fmla="*/ 41 w 84"/>
                  <a:gd name="T19" fmla="*/ 69 h 70"/>
                  <a:gd name="T20" fmla="*/ 56 w 84"/>
                  <a:gd name="T21" fmla="*/ 60 h 70"/>
                  <a:gd name="T22" fmla="*/ 69 w 84"/>
                  <a:gd name="T23" fmla="*/ 48 h 70"/>
                  <a:gd name="T24" fmla="*/ 83 w 84"/>
                  <a:gd name="T25" fmla="*/ 32 h 70"/>
                  <a:gd name="T26" fmla="*/ 84 w 84"/>
                  <a:gd name="T27" fmla="*/ 17 h 70"/>
                  <a:gd name="T28" fmla="*/ 77 w 84"/>
                  <a:gd name="T29" fmla="*/ 4 h 70"/>
                  <a:gd name="T30" fmla="*/ 63 w 84"/>
                  <a:gd name="T31" fmla="*/ 0 h 70"/>
                  <a:gd name="T32" fmla="*/ 49 w 84"/>
                  <a:gd name="T33" fmla="*/ 0 h 70"/>
                  <a:gd name="T34" fmla="*/ 49 w 84"/>
                  <a:gd name="T3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70">
                    <a:moveTo>
                      <a:pt x="49" y="0"/>
                    </a:moveTo>
                    <a:lnTo>
                      <a:pt x="49" y="0"/>
                    </a:lnTo>
                    <a:lnTo>
                      <a:pt x="32" y="5"/>
                    </a:lnTo>
                    <a:lnTo>
                      <a:pt x="18" y="18"/>
                    </a:lnTo>
                    <a:lnTo>
                      <a:pt x="6" y="29"/>
                    </a:lnTo>
                    <a:lnTo>
                      <a:pt x="3" y="48"/>
                    </a:lnTo>
                    <a:lnTo>
                      <a:pt x="0" y="56"/>
                    </a:lnTo>
                    <a:lnTo>
                      <a:pt x="6" y="68"/>
                    </a:lnTo>
                    <a:lnTo>
                      <a:pt x="22" y="70"/>
                    </a:lnTo>
                    <a:lnTo>
                      <a:pt x="41" y="69"/>
                    </a:lnTo>
                    <a:lnTo>
                      <a:pt x="56" y="60"/>
                    </a:lnTo>
                    <a:lnTo>
                      <a:pt x="69" y="48"/>
                    </a:lnTo>
                    <a:lnTo>
                      <a:pt x="83" y="32"/>
                    </a:lnTo>
                    <a:lnTo>
                      <a:pt x="84" y="17"/>
                    </a:lnTo>
                    <a:lnTo>
                      <a:pt x="77" y="4"/>
                    </a:lnTo>
                    <a:lnTo>
                      <a:pt x="63" y="0"/>
                    </a:lnTo>
                    <a:lnTo>
                      <a:pt x="49" y="0"/>
                    </a:lnTo>
                    <a:lnTo>
                      <a:pt x="4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0" name="Freeform 46">
                <a:extLst>
                  <a:ext uri="{FF2B5EF4-FFF2-40B4-BE49-F238E27FC236}">
                    <a16:creationId xmlns:a16="http://schemas.microsoft.com/office/drawing/2014/main" id="{942C3B0B-0019-45CD-9B9C-C5824871B97D}"/>
                  </a:ext>
                </a:extLst>
              </p:cNvPr>
              <p:cNvSpPr>
                <a:spLocks/>
              </p:cNvSpPr>
              <p:nvPr/>
            </p:nvSpPr>
            <p:spPr bwMode="auto">
              <a:xfrm>
                <a:off x="3203" y="2391"/>
                <a:ext cx="45" cy="37"/>
              </a:xfrm>
              <a:custGeom>
                <a:avLst/>
                <a:gdLst>
                  <a:gd name="T0" fmla="*/ 49 w 84"/>
                  <a:gd name="T1" fmla="*/ 0 h 70"/>
                  <a:gd name="T2" fmla="*/ 49 w 84"/>
                  <a:gd name="T3" fmla="*/ 0 h 70"/>
                  <a:gd name="T4" fmla="*/ 32 w 84"/>
                  <a:gd name="T5" fmla="*/ 5 h 70"/>
                  <a:gd name="T6" fmla="*/ 18 w 84"/>
                  <a:gd name="T7" fmla="*/ 18 h 70"/>
                  <a:gd name="T8" fmla="*/ 6 w 84"/>
                  <a:gd name="T9" fmla="*/ 29 h 70"/>
                  <a:gd name="T10" fmla="*/ 3 w 84"/>
                  <a:gd name="T11" fmla="*/ 48 h 70"/>
                  <a:gd name="T12" fmla="*/ 0 w 84"/>
                  <a:gd name="T13" fmla="*/ 56 h 70"/>
                  <a:gd name="T14" fmla="*/ 6 w 84"/>
                  <a:gd name="T15" fmla="*/ 68 h 70"/>
                  <a:gd name="T16" fmla="*/ 22 w 84"/>
                  <a:gd name="T17" fmla="*/ 70 h 70"/>
                  <a:gd name="T18" fmla="*/ 41 w 84"/>
                  <a:gd name="T19" fmla="*/ 69 h 70"/>
                  <a:gd name="T20" fmla="*/ 56 w 84"/>
                  <a:gd name="T21" fmla="*/ 60 h 70"/>
                  <a:gd name="T22" fmla="*/ 69 w 84"/>
                  <a:gd name="T23" fmla="*/ 48 h 70"/>
                  <a:gd name="T24" fmla="*/ 83 w 84"/>
                  <a:gd name="T25" fmla="*/ 32 h 70"/>
                  <a:gd name="T26" fmla="*/ 84 w 84"/>
                  <a:gd name="T27" fmla="*/ 17 h 70"/>
                  <a:gd name="T28" fmla="*/ 77 w 84"/>
                  <a:gd name="T29" fmla="*/ 4 h 70"/>
                  <a:gd name="T30" fmla="*/ 63 w 84"/>
                  <a:gd name="T31" fmla="*/ 0 h 70"/>
                  <a:gd name="T32" fmla="*/ 49 w 84"/>
                  <a:gd name="T33" fmla="*/ 0 h 70"/>
                  <a:gd name="T34" fmla="*/ 49 w 84"/>
                  <a:gd name="T3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70">
                    <a:moveTo>
                      <a:pt x="49" y="0"/>
                    </a:moveTo>
                    <a:lnTo>
                      <a:pt x="49" y="0"/>
                    </a:lnTo>
                    <a:lnTo>
                      <a:pt x="32" y="5"/>
                    </a:lnTo>
                    <a:lnTo>
                      <a:pt x="18" y="18"/>
                    </a:lnTo>
                    <a:lnTo>
                      <a:pt x="6" y="29"/>
                    </a:lnTo>
                    <a:lnTo>
                      <a:pt x="3" y="48"/>
                    </a:lnTo>
                    <a:lnTo>
                      <a:pt x="0" y="56"/>
                    </a:lnTo>
                    <a:lnTo>
                      <a:pt x="6" y="68"/>
                    </a:lnTo>
                    <a:lnTo>
                      <a:pt x="22" y="70"/>
                    </a:lnTo>
                    <a:lnTo>
                      <a:pt x="41" y="69"/>
                    </a:lnTo>
                    <a:lnTo>
                      <a:pt x="56" y="60"/>
                    </a:lnTo>
                    <a:lnTo>
                      <a:pt x="69" y="48"/>
                    </a:lnTo>
                    <a:lnTo>
                      <a:pt x="83" y="32"/>
                    </a:lnTo>
                    <a:lnTo>
                      <a:pt x="84" y="17"/>
                    </a:lnTo>
                    <a:lnTo>
                      <a:pt x="77" y="4"/>
                    </a:lnTo>
                    <a:lnTo>
                      <a:pt x="63" y="0"/>
                    </a:lnTo>
                    <a:lnTo>
                      <a:pt x="49" y="0"/>
                    </a:lnTo>
                    <a:lnTo>
                      <a:pt x="49"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11" name="Freeform 47">
                <a:extLst>
                  <a:ext uri="{FF2B5EF4-FFF2-40B4-BE49-F238E27FC236}">
                    <a16:creationId xmlns:a16="http://schemas.microsoft.com/office/drawing/2014/main" id="{29CEB7B8-B42B-4743-A20C-8F52E9312F06}"/>
                  </a:ext>
                </a:extLst>
              </p:cNvPr>
              <p:cNvSpPr>
                <a:spLocks/>
              </p:cNvSpPr>
              <p:nvPr/>
            </p:nvSpPr>
            <p:spPr bwMode="auto">
              <a:xfrm>
                <a:off x="2982" y="1784"/>
                <a:ext cx="30" cy="33"/>
              </a:xfrm>
              <a:custGeom>
                <a:avLst/>
                <a:gdLst>
                  <a:gd name="T0" fmla="*/ 46 w 55"/>
                  <a:gd name="T1" fmla="*/ 0 h 61"/>
                  <a:gd name="T2" fmla="*/ 46 w 55"/>
                  <a:gd name="T3" fmla="*/ 0 h 61"/>
                  <a:gd name="T4" fmla="*/ 30 w 55"/>
                  <a:gd name="T5" fmla="*/ 9 h 61"/>
                  <a:gd name="T6" fmla="*/ 16 w 55"/>
                  <a:gd name="T7" fmla="*/ 18 h 61"/>
                  <a:gd name="T8" fmla="*/ 7 w 55"/>
                  <a:gd name="T9" fmla="*/ 28 h 61"/>
                  <a:gd name="T10" fmla="*/ 0 w 55"/>
                  <a:gd name="T11" fmla="*/ 43 h 61"/>
                  <a:gd name="T12" fmla="*/ 7 w 55"/>
                  <a:gd name="T13" fmla="*/ 57 h 61"/>
                  <a:gd name="T14" fmla="*/ 22 w 55"/>
                  <a:gd name="T15" fmla="*/ 61 h 61"/>
                  <a:gd name="T16" fmla="*/ 39 w 55"/>
                  <a:gd name="T17" fmla="*/ 47 h 61"/>
                  <a:gd name="T18" fmla="*/ 50 w 55"/>
                  <a:gd name="T19" fmla="*/ 30 h 61"/>
                  <a:gd name="T20" fmla="*/ 55 w 55"/>
                  <a:gd name="T21" fmla="*/ 14 h 61"/>
                  <a:gd name="T22" fmla="*/ 55 w 55"/>
                  <a:gd name="T23" fmla="*/ 2 h 61"/>
                  <a:gd name="T24" fmla="*/ 46 w 55"/>
                  <a:gd name="T25" fmla="*/ 0 h 61"/>
                  <a:gd name="T26" fmla="*/ 46 w 55"/>
                  <a:gd name="T2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61">
                    <a:moveTo>
                      <a:pt x="46" y="0"/>
                    </a:moveTo>
                    <a:lnTo>
                      <a:pt x="46" y="0"/>
                    </a:lnTo>
                    <a:lnTo>
                      <a:pt x="30" y="9"/>
                    </a:lnTo>
                    <a:lnTo>
                      <a:pt x="16" y="18"/>
                    </a:lnTo>
                    <a:lnTo>
                      <a:pt x="7" y="28"/>
                    </a:lnTo>
                    <a:lnTo>
                      <a:pt x="0" y="43"/>
                    </a:lnTo>
                    <a:lnTo>
                      <a:pt x="7" y="57"/>
                    </a:lnTo>
                    <a:lnTo>
                      <a:pt x="22" y="61"/>
                    </a:lnTo>
                    <a:lnTo>
                      <a:pt x="39" y="47"/>
                    </a:lnTo>
                    <a:lnTo>
                      <a:pt x="50" y="30"/>
                    </a:lnTo>
                    <a:lnTo>
                      <a:pt x="55" y="14"/>
                    </a:lnTo>
                    <a:lnTo>
                      <a:pt x="55" y="2"/>
                    </a:lnTo>
                    <a:lnTo>
                      <a:pt x="46" y="0"/>
                    </a:lnTo>
                    <a:lnTo>
                      <a:pt x="4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2" name="Freeform 48">
                <a:extLst>
                  <a:ext uri="{FF2B5EF4-FFF2-40B4-BE49-F238E27FC236}">
                    <a16:creationId xmlns:a16="http://schemas.microsoft.com/office/drawing/2014/main" id="{083253D8-8FF4-4F11-9751-45B906C55049}"/>
                  </a:ext>
                </a:extLst>
              </p:cNvPr>
              <p:cNvSpPr>
                <a:spLocks/>
              </p:cNvSpPr>
              <p:nvPr/>
            </p:nvSpPr>
            <p:spPr bwMode="auto">
              <a:xfrm>
                <a:off x="2982" y="1784"/>
                <a:ext cx="30" cy="33"/>
              </a:xfrm>
              <a:custGeom>
                <a:avLst/>
                <a:gdLst>
                  <a:gd name="T0" fmla="*/ 46 w 55"/>
                  <a:gd name="T1" fmla="*/ 0 h 61"/>
                  <a:gd name="T2" fmla="*/ 46 w 55"/>
                  <a:gd name="T3" fmla="*/ 0 h 61"/>
                  <a:gd name="T4" fmla="*/ 30 w 55"/>
                  <a:gd name="T5" fmla="*/ 9 h 61"/>
                  <a:gd name="T6" fmla="*/ 16 w 55"/>
                  <a:gd name="T7" fmla="*/ 18 h 61"/>
                  <a:gd name="T8" fmla="*/ 7 w 55"/>
                  <a:gd name="T9" fmla="*/ 28 h 61"/>
                  <a:gd name="T10" fmla="*/ 0 w 55"/>
                  <a:gd name="T11" fmla="*/ 43 h 61"/>
                  <a:gd name="T12" fmla="*/ 7 w 55"/>
                  <a:gd name="T13" fmla="*/ 57 h 61"/>
                  <a:gd name="T14" fmla="*/ 22 w 55"/>
                  <a:gd name="T15" fmla="*/ 61 h 61"/>
                  <a:gd name="T16" fmla="*/ 39 w 55"/>
                  <a:gd name="T17" fmla="*/ 47 h 61"/>
                  <a:gd name="T18" fmla="*/ 50 w 55"/>
                  <a:gd name="T19" fmla="*/ 30 h 61"/>
                  <a:gd name="T20" fmla="*/ 55 w 55"/>
                  <a:gd name="T21" fmla="*/ 14 h 61"/>
                  <a:gd name="T22" fmla="*/ 55 w 55"/>
                  <a:gd name="T23" fmla="*/ 2 h 61"/>
                  <a:gd name="T24" fmla="*/ 46 w 55"/>
                  <a:gd name="T25" fmla="*/ 0 h 61"/>
                  <a:gd name="T26" fmla="*/ 46 w 55"/>
                  <a:gd name="T2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61">
                    <a:moveTo>
                      <a:pt x="46" y="0"/>
                    </a:moveTo>
                    <a:lnTo>
                      <a:pt x="46" y="0"/>
                    </a:lnTo>
                    <a:lnTo>
                      <a:pt x="30" y="9"/>
                    </a:lnTo>
                    <a:lnTo>
                      <a:pt x="16" y="18"/>
                    </a:lnTo>
                    <a:lnTo>
                      <a:pt x="7" y="28"/>
                    </a:lnTo>
                    <a:lnTo>
                      <a:pt x="0" y="43"/>
                    </a:lnTo>
                    <a:lnTo>
                      <a:pt x="7" y="57"/>
                    </a:lnTo>
                    <a:lnTo>
                      <a:pt x="22" y="61"/>
                    </a:lnTo>
                    <a:lnTo>
                      <a:pt x="39" y="47"/>
                    </a:lnTo>
                    <a:lnTo>
                      <a:pt x="50" y="30"/>
                    </a:lnTo>
                    <a:lnTo>
                      <a:pt x="55" y="14"/>
                    </a:lnTo>
                    <a:lnTo>
                      <a:pt x="55" y="2"/>
                    </a:lnTo>
                    <a:lnTo>
                      <a:pt x="46" y="0"/>
                    </a:lnTo>
                    <a:lnTo>
                      <a:pt x="46"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13" name="Freeform 49">
                <a:extLst>
                  <a:ext uri="{FF2B5EF4-FFF2-40B4-BE49-F238E27FC236}">
                    <a16:creationId xmlns:a16="http://schemas.microsoft.com/office/drawing/2014/main" id="{E0AD3915-3AA0-4A9A-B102-FE0AFB9AED1A}"/>
                  </a:ext>
                </a:extLst>
              </p:cNvPr>
              <p:cNvSpPr>
                <a:spLocks/>
              </p:cNvSpPr>
              <p:nvPr/>
            </p:nvSpPr>
            <p:spPr bwMode="auto">
              <a:xfrm>
                <a:off x="3108" y="1741"/>
                <a:ext cx="18" cy="21"/>
              </a:xfrm>
              <a:custGeom>
                <a:avLst/>
                <a:gdLst>
                  <a:gd name="T0" fmla="*/ 9 w 35"/>
                  <a:gd name="T1" fmla="*/ 5 h 40"/>
                  <a:gd name="T2" fmla="*/ 9 w 35"/>
                  <a:gd name="T3" fmla="*/ 5 h 40"/>
                  <a:gd name="T4" fmla="*/ 0 w 35"/>
                  <a:gd name="T5" fmla="*/ 14 h 40"/>
                  <a:gd name="T6" fmla="*/ 0 w 35"/>
                  <a:gd name="T7" fmla="*/ 28 h 40"/>
                  <a:gd name="T8" fmla="*/ 7 w 35"/>
                  <a:gd name="T9" fmla="*/ 40 h 40"/>
                  <a:gd name="T10" fmla="*/ 22 w 35"/>
                  <a:gd name="T11" fmla="*/ 40 h 40"/>
                  <a:gd name="T12" fmla="*/ 30 w 35"/>
                  <a:gd name="T13" fmla="*/ 32 h 40"/>
                  <a:gd name="T14" fmla="*/ 35 w 35"/>
                  <a:gd name="T15" fmla="*/ 16 h 40"/>
                  <a:gd name="T16" fmla="*/ 30 w 35"/>
                  <a:gd name="T17" fmla="*/ 5 h 40"/>
                  <a:gd name="T18" fmla="*/ 19 w 35"/>
                  <a:gd name="T19" fmla="*/ 0 h 40"/>
                  <a:gd name="T20" fmla="*/ 9 w 35"/>
                  <a:gd name="T21" fmla="*/ 5 h 40"/>
                  <a:gd name="T22" fmla="*/ 9 w 35"/>
                  <a:gd name="T2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0">
                    <a:moveTo>
                      <a:pt x="9" y="5"/>
                    </a:moveTo>
                    <a:lnTo>
                      <a:pt x="9" y="5"/>
                    </a:lnTo>
                    <a:lnTo>
                      <a:pt x="0" y="14"/>
                    </a:lnTo>
                    <a:lnTo>
                      <a:pt x="0" y="28"/>
                    </a:lnTo>
                    <a:lnTo>
                      <a:pt x="7" y="40"/>
                    </a:lnTo>
                    <a:lnTo>
                      <a:pt x="22" y="40"/>
                    </a:lnTo>
                    <a:lnTo>
                      <a:pt x="30" y="32"/>
                    </a:lnTo>
                    <a:lnTo>
                      <a:pt x="35" y="16"/>
                    </a:lnTo>
                    <a:lnTo>
                      <a:pt x="30" y="5"/>
                    </a:lnTo>
                    <a:lnTo>
                      <a:pt x="19" y="0"/>
                    </a:lnTo>
                    <a:lnTo>
                      <a:pt x="9" y="5"/>
                    </a:lnTo>
                    <a:lnTo>
                      <a:pt x="9" y="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4" name="Freeform 50">
                <a:extLst>
                  <a:ext uri="{FF2B5EF4-FFF2-40B4-BE49-F238E27FC236}">
                    <a16:creationId xmlns:a16="http://schemas.microsoft.com/office/drawing/2014/main" id="{55ECA099-320F-41A5-9DDB-7BC0938B9BA6}"/>
                  </a:ext>
                </a:extLst>
              </p:cNvPr>
              <p:cNvSpPr>
                <a:spLocks/>
              </p:cNvSpPr>
              <p:nvPr/>
            </p:nvSpPr>
            <p:spPr bwMode="auto">
              <a:xfrm>
                <a:off x="3108" y="1741"/>
                <a:ext cx="18" cy="21"/>
              </a:xfrm>
              <a:custGeom>
                <a:avLst/>
                <a:gdLst>
                  <a:gd name="T0" fmla="*/ 9 w 35"/>
                  <a:gd name="T1" fmla="*/ 5 h 40"/>
                  <a:gd name="T2" fmla="*/ 9 w 35"/>
                  <a:gd name="T3" fmla="*/ 5 h 40"/>
                  <a:gd name="T4" fmla="*/ 0 w 35"/>
                  <a:gd name="T5" fmla="*/ 14 h 40"/>
                  <a:gd name="T6" fmla="*/ 0 w 35"/>
                  <a:gd name="T7" fmla="*/ 28 h 40"/>
                  <a:gd name="T8" fmla="*/ 7 w 35"/>
                  <a:gd name="T9" fmla="*/ 40 h 40"/>
                  <a:gd name="T10" fmla="*/ 22 w 35"/>
                  <a:gd name="T11" fmla="*/ 40 h 40"/>
                  <a:gd name="T12" fmla="*/ 30 w 35"/>
                  <a:gd name="T13" fmla="*/ 32 h 40"/>
                  <a:gd name="T14" fmla="*/ 35 w 35"/>
                  <a:gd name="T15" fmla="*/ 16 h 40"/>
                  <a:gd name="T16" fmla="*/ 30 w 35"/>
                  <a:gd name="T17" fmla="*/ 5 h 40"/>
                  <a:gd name="T18" fmla="*/ 19 w 35"/>
                  <a:gd name="T19" fmla="*/ 0 h 40"/>
                  <a:gd name="T20" fmla="*/ 9 w 35"/>
                  <a:gd name="T21" fmla="*/ 5 h 40"/>
                  <a:gd name="T22" fmla="*/ 9 w 35"/>
                  <a:gd name="T2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0">
                    <a:moveTo>
                      <a:pt x="9" y="5"/>
                    </a:moveTo>
                    <a:lnTo>
                      <a:pt x="9" y="5"/>
                    </a:lnTo>
                    <a:lnTo>
                      <a:pt x="0" y="14"/>
                    </a:lnTo>
                    <a:lnTo>
                      <a:pt x="0" y="28"/>
                    </a:lnTo>
                    <a:lnTo>
                      <a:pt x="7" y="40"/>
                    </a:lnTo>
                    <a:lnTo>
                      <a:pt x="22" y="40"/>
                    </a:lnTo>
                    <a:lnTo>
                      <a:pt x="30" y="32"/>
                    </a:lnTo>
                    <a:lnTo>
                      <a:pt x="35" y="16"/>
                    </a:lnTo>
                    <a:lnTo>
                      <a:pt x="30" y="5"/>
                    </a:lnTo>
                    <a:lnTo>
                      <a:pt x="19" y="0"/>
                    </a:lnTo>
                    <a:lnTo>
                      <a:pt x="9" y="5"/>
                    </a:lnTo>
                    <a:lnTo>
                      <a:pt x="9" y="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15" name="Freeform 51">
                <a:extLst>
                  <a:ext uri="{FF2B5EF4-FFF2-40B4-BE49-F238E27FC236}">
                    <a16:creationId xmlns:a16="http://schemas.microsoft.com/office/drawing/2014/main" id="{1177DFB3-CD48-412A-B160-47B2199FEE0E}"/>
                  </a:ext>
                </a:extLst>
              </p:cNvPr>
              <p:cNvSpPr>
                <a:spLocks/>
              </p:cNvSpPr>
              <p:nvPr/>
            </p:nvSpPr>
            <p:spPr bwMode="auto">
              <a:xfrm>
                <a:off x="3176" y="1701"/>
                <a:ext cx="20" cy="20"/>
              </a:xfrm>
              <a:custGeom>
                <a:avLst/>
                <a:gdLst>
                  <a:gd name="T0" fmla="*/ 1 w 38"/>
                  <a:gd name="T1" fmla="*/ 9 h 36"/>
                  <a:gd name="T2" fmla="*/ 1 w 38"/>
                  <a:gd name="T3" fmla="*/ 9 h 36"/>
                  <a:gd name="T4" fmla="*/ 0 w 38"/>
                  <a:gd name="T5" fmla="*/ 19 h 36"/>
                  <a:gd name="T6" fmla="*/ 5 w 38"/>
                  <a:gd name="T7" fmla="*/ 31 h 36"/>
                  <a:gd name="T8" fmla="*/ 13 w 38"/>
                  <a:gd name="T9" fmla="*/ 36 h 36"/>
                  <a:gd name="T10" fmla="*/ 26 w 38"/>
                  <a:gd name="T11" fmla="*/ 36 h 36"/>
                  <a:gd name="T12" fmla="*/ 34 w 38"/>
                  <a:gd name="T13" fmla="*/ 27 h 36"/>
                  <a:gd name="T14" fmla="*/ 38 w 38"/>
                  <a:gd name="T15" fmla="*/ 14 h 36"/>
                  <a:gd name="T16" fmla="*/ 33 w 38"/>
                  <a:gd name="T17" fmla="*/ 4 h 36"/>
                  <a:gd name="T18" fmla="*/ 20 w 38"/>
                  <a:gd name="T19" fmla="*/ 0 h 36"/>
                  <a:gd name="T20" fmla="*/ 14 w 38"/>
                  <a:gd name="T21" fmla="*/ 0 h 36"/>
                  <a:gd name="T22" fmla="*/ 1 w 38"/>
                  <a:gd name="T23" fmla="*/ 9 h 36"/>
                  <a:gd name="T24" fmla="*/ 1 w 38"/>
                  <a:gd name="T25" fmla="*/ 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6">
                    <a:moveTo>
                      <a:pt x="1" y="9"/>
                    </a:moveTo>
                    <a:lnTo>
                      <a:pt x="1" y="9"/>
                    </a:lnTo>
                    <a:lnTo>
                      <a:pt x="0" y="19"/>
                    </a:lnTo>
                    <a:lnTo>
                      <a:pt x="5" y="31"/>
                    </a:lnTo>
                    <a:lnTo>
                      <a:pt x="13" y="36"/>
                    </a:lnTo>
                    <a:lnTo>
                      <a:pt x="26" y="36"/>
                    </a:lnTo>
                    <a:lnTo>
                      <a:pt x="34" y="27"/>
                    </a:lnTo>
                    <a:lnTo>
                      <a:pt x="38" y="14"/>
                    </a:lnTo>
                    <a:lnTo>
                      <a:pt x="33" y="4"/>
                    </a:lnTo>
                    <a:lnTo>
                      <a:pt x="20" y="0"/>
                    </a:lnTo>
                    <a:lnTo>
                      <a:pt x="14" y="0"/>
                    </a:lnTo>
                    <a:lnTo>
                      <a:pt x="1" y="9"/>
                    </a:lnTo>
                    <a:lnTo>
                      <a:pt x="1" y="9"/>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6" name="Freeform 52">
                <a:extLst>
                  <a:ext uri="{FF2B5EF4-FFF2-40B4-BE49-F238E27FC236}">
                    <a16:creationId xmlns:a16="http://schemas.microsoft.com/office/drawing/2014/main" id="{7CF104D0-4545-439D-A72D-22D74B713D51}"/>
                  </a:ext>
                </a:extLst>
              </p:cNvPr>
              <p:cNvSpPr>
                <a:spLocks/>
              </p:cNvSpPr>
              <p:nvPr/>
            </p:nvSpPr>
            <p:spPr bwMode="auto">
              <a:xfrm>
                <a:off x="3176" y="1701"/>
                <a:ext cx="20" cy="20"/>
              </a:xfrm>
              <a:custGeom>
                <a:avLst/>
                <a:gdLst>
                  <a:gd name="T0" fmla="*/ 1 w 38"/>
                  <a:gd name="T1" fmla="*/ 9 h 36"/>
                  <a:gd name="T2" fmla="*/ 1 w 38"/>
                  <a:gd name="T3" fmla="*/ 9 h 36"/>
                  <a:gd name="T4" fmla="*/ 0 w 38"/>
                  <a:gd name="T5" fmla="*/ 19 h 36"/>
                  <a:gd name="T6" fmla="*/ 5 w 38"/>
                  <a:gd name="T7" fmla="*/ 31 h 36"/>
                  <a:gd name="T8" fmla="*/ 13 w 38"/>
                  <a:gd name="T9" fmla="*/ 36 h 36"/>
                  <a:gd name="T10" fmla="*/ 26 w 38"/>
                  <a:gd name="T11" fmla="*/ 36 h 36"/>
                  <a:gd name="T12" fmla="*/ 34 w 38"/>
                  <a:gd name="T13" fmla="*/ 27 h 36"/>
                  <a:gd name="T14" fmla="*/ 38 w 38"/>
                  <a:gd name="T15" fmla="*/ 14 h 36"/>
                  <a:gd name="T16" fmla="*/ 33 w 38"/>
                  <a:gd name="T17" fmla="*/ 4 h 36"/>
                  <a:gd name="T18" fmla="*/ 20 w 38"/>
                  <a:gd name="T19" fmla="*/ 0 h 36"/>
                  <a:gd name="T20" fmla="*/ 14 w 38"/>
                  <a:gd name="T21" fmla="*/ 0 h 36"/>
                  <a:gd name="T22" fmla="*/ 1 w 38"/>
                  <a:gd name="T23" fmla="*/ 9 h 36"/>
                  <a:gd name="T24" fmla="*/ 1 w 38"/>
                  <a:gd name="T25" fmla="*/ 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6">
                    <a:moveTo>
                      <a:pt x="1" y="9"/>
                    </a:moveTo>
                    <a:lnTo>
                      <a:pt x="1" y="9"/>
                    </a:lnTo>
                    <a:lnTo>
                      <a:pt x="0" y="19"/>
                    </a:lnTo>
                    <a:lnTo>
                      <a:pt x="5" y="31"/>
                    </a:lnTo>
                    <a:lnTo>
                      <a:pt x="13" y="36"/>
                    </a:lnTo>
                    <a:lnTo>
                      <a:pt x="26" y="36"/>
                    </a:lnTo>
                    <a:lnTo>
                      <a:pt x="34" y="27"/>
                    </a:lnTo>
                    <a:lnTo>
                      <a:pt x="38" y="14"/>
                    </a:lnTo>
                    <a:lnTo>
                      <a:pt x="33" y="4"/>
                    </a:lnTo>
                    <a:lnTo>
                      <a:pt x="20" y="0"/>
                    </a:lnTo>
                    <a:lnTo>
                      <a:pt x="14" y="0"/>
                    </a:lnTo>
                    <a:lnTo>
                      <a:pt x="1" y="9"/>
                    </a:lnTo>
                    <a:lnTo>
                      <a:pt x="1" y="9"/>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17" name="Freeform 53">
                <a:extLst>
                  <a:ext uri="{FF2B5EF4-FFF2-40B4-BE49-F238E27FC236}">
                    <a16:creationId xmlns:a16="http://schemas.microsoft.com/office/drawing/2014/main" id="{774AB09C-86FD-4762-A6D6-73C0728C742E}"/>
                  </a:ext>
                </a:extLst>
              </p:cNvPr>
              <p:cNvSpPr>
                <a:spLocks/>
              </p:cNvSpPr>
              <p:nvPr/>
            </p:nvSpPr>
            <p:spPr bwMode="auto">
              <a:xfrm>
                <a:off x="3243" y="1672"/>
                <a:ext cx="56" cy="49"/>
              </a:xfrm>
              <a:custGeom>
                <a:avLst/>
                <a:gdLst>
                  <a:gd name="T0" fmla="*/ 22 w 106"/>
                  <a:gd name="T1" fmla="*/ 2 h 92"/>
                  <a:gd name="T2" fmla="*/ 22 w 106"/>
                  <a:gd name="T3" fmla="*/ 2 h 92"/>
                  <a:gd name="T4" fmla="*/ 9 w 106"/>
                  <a:gd name="T5" fmla="*/ 9 h 92"/>
                  <a:gd name="T6" fmla="*/ 0 w 106"/>
                  <a:gd name="T7" fmla="*/ 21 h 92"/>
                  <a:gd name="T8" fmla="*/ 0 w 106"/>
                  <a:gd name="T9" fmla="*/ 31 h 92"/>
                  <a:gd name="T10" fmla="*/ 4 w 106"/>
                  <a:gd name="T11" fmla="*/ 42 h 92"/>
                  <a:gd name="T12" fmla="*/ 9 w 106"/>
                  <a:gd name="T13" fmla="*/ 56 h 92"/>
                  <a:gd name="T14" fmla="*/ 22 w 106"/>
                  <a:gd name="T15" fmla="*/ 65 h 92"/>
                  <a:gd name="T16" fmla="*/ 30 w 106"/>
                  <a:gd name="T17" fmla="*/ 78 h 92"/>
                  <a:gd name="T18" fmla="*/ 41 w 106"/>
                  <a:gd name="T19" fmla="*/ 83 h 92"/>
                  <a:gd name="T20" fmla="*/ 49 w 106"/>
                  <a:gd name="T21" fmla="*/ 88 h 92"/>
                  <a:gd name="T22" fmla="*/ 64 w 106"/>
                  <a:gd name="T23" fmla="*/ 92 h 92"/>
                  <a:gd name="T24" fmla="*/ 74 w 106"/>
                  <a:gd name="T25" fmla="*/ 92 h 92"/>
                  <a:gd name="T26" fmla="*/ 88 w 106"/>
                  <a:gd name="T27" fmla="*/ 82 h 92"/>
                  <a:gd name="T28" fmla="*/ 95 w 106"/>
                  <a:gd name="T29" fmla="*/ 69 h 92"/>
                  <a:gd name="T30" fmla="*/ 97 w 106"/>
                  <a:gd name="T31" fmla="*/ 53 h 92"/>
                  <a:gd name="T32" fmla="*/ 95 w 106"/>
                  <a:gd name="T33" fmla="*/ 36 h 92"/>
                  <a:gd name="T34" fmla="*/ 97 w 106"/>
                  <a:gd name="T35" fmla="*/ 24 h 92"/>
                  <a:gd name="T36" fmla="*/ 106 w 106"/>
                  <a:gd name="T37" fmla="*/ 16 h 92"/>
                  <a:gd name="T38" fmla="*/ 102 w 106"/>
                  <a:gd name="T39" fmla="*/ 9 h 92"/>
                  <a:gd name="T40" fmla="*/ 88 w 106"/>
                  <a:gd name="T41" fmla="*/ 4 h 92"/>
                  <a:gd name="T42" fmla="*/ 77 w 106"/>
                  <a:gd name="T43" fmla="*/ 2 h 92"/>
                  <a:gd name="T44" fmla="*/ 64 w 106"/>
                  <a:gd name="T45" fmla="*/ 2 h 92"/>
                  <a:gd name="T46" fmla="*/ 50 w 106"/>
                  <a:gd name="T47" fmla="*/ 2 h 92"/>
                  <a:gd name="T48" fmla="*/ 41 w 106"/>
                  <a:gd name="T49" fmla="*/ 0 h 92"/>
                  <a:gd name="T50" fmla="*/ 22 w 106"/>
                  <a:gd name="T51" fmla="*/ 2 h 92"/>
                  <a:gd name="T52" fmla="*/ 22 w 106"/>
                  <a:gd name="T53"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92">
                    <a:moveTo>
                      <a:pt x="22" y="2"/>
                    </a:moveTo>
                    <a:lnTo>
                      <a:pt x="22" y="2"/>
                    </a:lnTo>
                    <a:lnTo>
                      <a:pt x="9" y="9"/>
                    </a:lnTo>
                    <a:lnTo>
                      <a:pt x="0" y="21"/>
                    </a:lnTo>
                    <a:lnTo>
                      <a:pt x="0" y="31"/>
                    </a:lnTo>
                    <a:lnTo>
                      <a:pt x="4" y="42"/>
                    </a:lnTo>
                    <a:lnTo>
                      <a:pt x="9" y="56"/>
                    </a:lnTo>
                    <a:lnTo>
                      <a:pt x="22" y="65"/>
                    </a:lnTo>
                    <a:lnTo>
                      <a:pt x="30" y="78"/>
                    </a:lnTo>
                    <a:lnTo>
                      <a:pt x="41" y="83"/>
                    </a:lnTo>
                    <a:lnTo>
                      <a:pt x="49" y="88"/>
                    </a:lnTo>
                    <a:lnTo>
                      <a:pt x="64" y="92"/>
                    </a:lnTo>
                    <a:lnTo>
                      <a:pt x="74" y="92"/>
                    </a:lnTo>
                    <a:lnTo>
                      <a:pt x="88" y="82"/>
                    </a:lnTo>
                    <a:lnTo>
                      <a:pt x="95" y="69"/>
                    </a:lnTo>
                    <a:lnTo>
                      <a:pt x="97" y="53"/>
                    </a:lnTo>
                    <a:lnTo>
                      <a:pt x="95" y="36"/>
                    </a:lnTo>
                    <a:lnTo>
                      <a:pt x="97" y="24"/>
                    </a:lnTo>
                    <a:lnTo>
                      <a:pt x="106" y="16"/>
                    </a:lnTo>
                    <a:lnTo>
                      <a:pt x="102" y="9"/>
                    </a:lnTo>
                    <a:lnTo>
                      <a:pt x="88" y="4"/>
                    </a:lnTo>
                    <a:lnTo>
                      <a:pt x="77" y="2"/>
                    </a:lnTo>
                    <a:lnTo>
                      <a:pt x="64" y="2"/>
                    </a:lnTo>
                    <a:lnTo>
                      <a:pt x="50" y="2"/>
                    </a:lnTo>
                    <a:lnTo>
                      <a:pt x="41" y="0"/>
                    </a:lnTo>
                    <a:lnTo>
                      <a:pt x="22" y="2"/>
                    </a:lnTo>
                    <a:lnTo>
                      <a:pt x="22"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18" name="Freeform 54">
                <a:extLst>
                  <a:ext uri="{FF2B5EF4-FFF2-40B4-BE49-F238E27FC236}">
                    <a16:creationId xmlns:a16="http://schemas.microsoft.com/office/drawing/2014/main" id="{342FAC1A-3705-431D-A1DF-D8117F60E8C8}"/>
                  </a:ext>
                </a:extLst>
              </p:cNvPr>
              <p:cNvSpPr>
                <a:spLocks/>
              </p:cNvSpPr>
              <p:nvPr/>
            </p:nvSpPr>
            <p:spPr bwMode="auto">
              <a:xfrm>
                <a:off x="3243" y="1672"/>
                <a:ext cx="56" cy="49"/>
              </a:xfrm>
              <a:custGeom>
                <a:avLst/>
                <a:gdLst>
                  <a:gd name="T0" fmla="*/ 22 w 106"/>
                  <a:gd name="T1" fmla="*/ 2 h 92"/>
                  <a:gd name="T2" fmla="*/ 22 w 106"/>
                  <a:gd name="T3" fmla="*/ 2 h 92"/>
                  <a:gd name="T4" fmla="*/ 9 w 106"/>
                  <a:gd name="T5" fmla="*/ 9 h 92"/>
                  <a:gd name="T6" fmla="*/ 0 w 106"/>
                  <a:gd name="T7" fmla="*/ 21 h 92"/>
                  <a:gd name="T8" fmla="*/ 0 w 106"/>
                  <a:gd name="T9" fmla="*/ 31 h 92"/>
                  <a:gd name="T10" fmla="*/ 4 w 106"/>
                  <a:gd name="T11" fmla="*/ 42 h 92"/>
                  <a:gd name="T12" fmla="*/ 9 w 106"/>
                  <a:gd name="T13" fmla="*/ 56 h 92"/>
                  <a:gd name="T14" fmla="*/ 22 w 106"/>
                  <a:gd name="T15" fmla="*/ 65 h 92"/>
                  <a:gd name="T16" fmla="*/ 30 w 106"/>
                  <a:gd name="T17" fmla="*/ 78 h 92"/>
                  <a:gd name="T18" fmla="*/ 41 w 106"/>
                  <a:gd name="T19" fmla="*/ 83 h 92"/>
                  <a:gd name="T20" fmla="*/ 49 w 106"/>
                  <a:gd name="T21" fmla="*/ 88 h 92"/>
                  <a:gd name="T22" fmla="*/ 64 w 106"/>
                  <a:gd name="T23" fmla="*/ 92 h 92"/>
                  <a:gd name="T24" fmla="*/ 74 w 106"/>
                  <a:gd name="T25" fmla="*/ 92 h 92"/>
                  <a:gd name="T26" fmla="*/ 88 w 106"/>
                  <a:gd name="T27" fmla="*/ 82 h 92"/>
                  <a:gd name="T28" fmla="*/ 95 w 106"/>
                  <a:gd name="T29" fmla="*/ 69 h 92"/>
                  <a:gd name="T30" fmla="*/ 97 w 106"/>
                  <a:gd name="T31" fmla="*/ 53 h 92"/>
                  <a:gd name="T32" fmla="*/ 95 w 106"/>
                  <a:gd name="T33" fmla="*/ 36 h 92"/>
                  <a:gd name="T34" fmla="*/ 97 w 106"/>
                  <a:gd name="T35" fmla="*/ 24 h 92"/>
                  <a:gd name="T36" fmla="*/ 106 w 106"/>
                  <a:gd name="T37" fmla="*/ 16 h 92"/>
                  <a:gd name="T38" fmla="*/ 102 w 106"/>
                  <a:gd name="T39" fmla="*/ 9 h 92"/>
                  <a:gd name="T40" fmla="*/ 88 w 106"/>
                  <a:gd name="T41" fmla="*/ 4 h 92"/>
                  <a:gd name="T42" fmla="*/ 77 w 106"/>
                  <a:gd name="T43" fmla="*/ 2 h 92"/>
                  <a:gd name="T44" fmla="*/ 64 w 106"/>
                  <a:gd name="T45" fmla="*/ 2 h 92"/>
                  <a:gd name="T46" fmla="*/ 50 w 106"/>
                  <a:gd name="T47" fmla="*/ 2 h 92"/>
                  <a:gd name="T48" fmla="*/ 41 w 106"/>
                  <a:gd name="T49" fmla="*/ 0 h 92"/>
                  <a:gd name="T50" fmla="*/ 22 w 106"/>
                  <a:gd name="T51" fmla="*/ 2 h 92"/>
                  <a:gd name="T52" fmla="*/ 22 w 106"/>
                  <a:gd name="T53"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92">
                    <a:moveTo>
                      <a:pt x="22" y="2"/>
                    </a:moveTo>
                    <a:lnTo>
                      <a:pt x="22" y="2"/>
                    </a:lnTo>
                    <a:lnTo>
                      <a:pt x="9" y="9"/>
                    </a:lnTo>
                    <a:lnTo>
                      <a:pt x="0" y="21"/>
                    </a:lnTo>
                    <a:lnTo>
                      <a:pt x="0" y="31"/>
                    </a:lnTo>
                    <a:lnTo>
                      <a:pt x="4" y="42"/>
                    </a:lnTo>
                    <a:lnTo>
                      <a:pt x="9" y="56"/>
                    </a:lnTo>
                    <a:lnTo>
                      <a:pt x="22" y="65"/>
                    </a:lnTo>
                    <a:lnTo>
                      <a:pt x="30" y="78"/>
                    </a:lnTo>
                    <a:lnTo>
                      <a:pt x="41" y="83"/>
                    </a:lnTo>
                    <a:lnTo>
                      <a:pt x="49" y="88"/>
                    </a:lnTo>
                    <a:lnTo>
                      <a:pt x="64" y="92"/>
                    </a:lnTo>
                    <a:lnTo>
                      <a:pt x="74" y="92"/>
                    </a:lnTo>
                    <a:lnTo>
                      <a:pt x="88" y="82"/>
                    </a:lnTo>
                    <a:lnTo>
                      <a:pt x="95" y="69"/>
                    </a:lnTo>
                    <a:lnTo>
                      <a:pt x="97" y="53"/>
                    </a:lnTo>
                    <a:lnTo>
                      <a:pt x="95" y="36"/>
                    </a:lnTo>
                    <a:lnTo>
                      <a:pt x="97" y="24"/>
                    </a:lnTo>
                    <a:lnTo>
                      <a:pt x="106" y="16"/>
                    </a:lnTo>
                    <a:lnTo>
                      <a:pt x="102" y="9"/>
                    </a:lnTo>
                    <a:lnTo>
                      <a:pt x="88" y="4"/>
                    </a:lnTo>
                    <a:lnTo>
                      <a:pt x="77" y="2"/>
                    </a:lnTo>
                    <a:lnTo>
                      <a:pt x="64" y="2"/>
                    </a:lnTo>
                    <a:lnTo>
                      <a:pt x="50" y="2"/>
                    </a:lnTo>
                    <a:lnTo>
                      <a:pt x="41" y="0"/>
                    </a:lnTo>
                    <a:lnTo>
                      <a:pt x="22" y="2"/>
                    </a:lnTo>
                    <a:lnTo>
                      <a:pt x="22" y="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19" name="Freeform 55">
                <a:extLst>
                  <a:ext uri="{FF2B5EF4-FFF2-40B4-BE49-F238E27FC236}">
                    <a16:creationId xmlns:a16="http://schemas.microsoft.com/office/drawing/2014/main" id="{D6DCDEE7-FAA6-4900-9F4D-9FAD3EB9995F}"/>
                  </a:ext>
                </a:extLst>
              </p:cNvPr>
              <p:cNvSpPr>
                <a:spLocks/>
              </p:cNvSpPr>
              <p:nvPr/>
            </p:nvSpPr>
            <p:spPr bwMode="auto">
              <a:xfrm>
                <a:off x="3210" y="1700"/>
                <a:ext cx="13" cy="9"/>
              </a:xfrm>
              <a:custGeom>
                <a:avLst/>
                <a:gdLst>
                  <a:gd name="T0" fmla="*/ 1 w 26"/>
                  <a:gd name="T1" fmla="*/ 3 h 17"/>
                  <a:gd name="T2" fmla="*/ 1 w 26"/>
                  <a:gd name="T3" fmla="*/ 3 h 17"/>
                  <a:gd name="T4" fmla="*/ 0 w 26"/>
                  <a:gd name="T5" fmla="*/ 12 h 17"/>
                  <a:gd name="T6" fmla="*/ 5 w 26"/>
                  <a:gd name="T7" fmla="*/ 16 h 17"/>
                  <a:gd name="T8" fmla="*/ 14 w 26"/>
                  <a:gd name="T9" fmla="*/ 17 h 17"/>
                  <a:gd name="T10" fmla="*/ 21 w 26"/>
                  <a:gd name="T11" fmla="*/ 8 h 17"/>
                  <a:gd name="T12" fmla="*/ 26 w 26"/>
                  <a:gd name="T13" fmla="*/ 3 h 17"/>
                  <a:gd name="T14" fmla="*/ 14 w 26"/>
                  <a:gd name="T15" fmla="*/ 0 h 17"/>
                  <a:gd name="T16" fmla="*/ 1 w 26"/>
                  <a:gd name="T1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7">
                    <a:moveTo>
                      <a:pt x="1" y="3"/>
                    </a:moveTo>
                    <a:lnTo>
                      <a:pt x="1" y="3"/>
                    </a:lnTo>
                    <a:lnTo>
                      <a:pt x="0" y="12"/>
                    </a:lnTo>
                    <a:lnTo>
                      <a:pt x="5" y="16"/>
                    </a:lnTo>
                    <a:lnTo>
                      <a:pt x="14" y="17"/>
                    </a:lnTo>
                    <a:lnTo>
                      <a:pt x="21" y="8"/>
                    </a:lnTo>
                    <a:lnTo>
                      <a:pt x="26" y="3"/>
                    </a:lnTo>
                    <a:lnTo>
                      <a:pt x="14" y="0"/>
                    </a:lnTo>
                    <a:lnTo>
                      <a:pt x="1"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0" name="Freeform 56">
                <a:extLst>
                  <a:ext uri="{FF2B5EF4-FFF2-40B4-BE49-F238E27FC236}">
                    <a16:creationId xmlns:a16="http://schemas.microsoft.com/office/drawing/2014/main" id="{3397EC92-B9F6-44EE-89DE-032539F34F66}"/>
                  </a:ext>
                </a:extLst>
              </p:cNvPr>
              <p:cNvSpPr>
                <a:spLocks/>
              </p:cNvSpPr>
              <p:nvPr/>
            </p:nvSpPr>
            <p:spPr bwMode="auto">
              <a:xfrm>
                <a:off x="3210" y="1700"/>
                <a:ext cx="13" cy="9"/>
              </a:xfrm>
              <a:custGeom>
                <a:avLst/>
                <a:gdLst>
                  <a:gd name="T0" fmla="*/ 1 w 26"/>
                  <a:gd name="T1" fmla="*/ 3 h 17"/>
                  <a:gd name="T2" fmla="*/ 1 w 26"/>
                  <a:gd name="T3" fmla="*/ 3 h 17"/>
                  <a:gd name="T4" fmla="*/ 0 w 26"/>
                  <a:gd name="T5" fmla="*/ 12 h 17"/>
                  <a:gd name="T6" fmla="*/ 5 w 26"/>
                  <a:gd name="T7" fmla="*/ 16 h 17"/>
                  <a:gd name="T8" fmla="*/ 14 w 26"/>
                  <a:gd name="T9" fmla="*/ 17 h 17"/>
                  <a:gd name="T10" fmla="*/ 21 w 26"/>
                  <a:gd name="T11" fmla="*/ 8 h 17"/>
                  <a:gd name="T12" fmla="*/ 26 w 26"/>
                  <a:gd name="T13" fmla="*/ 3 h 17"/>
                  <a:gd name="T14" fmla="*/ 14 w 26"/>
                  <a:gd name="T15" fmla="*/ 0 h 17"/>
                  <a:gd name="T16" fmla="*/ 1 w 26"/>
                  <a:gd name="T1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7">
                    <a:moveTo>
                      <a:pt x="1" y="3"/>
                    </a:moveTo>
                    <a:lnTo>
                      <a:pt x="1" y="3"/>
                    </a:lnTo>
                    <a:lnTo>
                      <a:pt x="0" y="12"/>
                    </a:lnTo>
                    <a:lnTo>
                      <a:pt x="5" y="16"/>
                    </a:lnTo>
                    <a:lnTo>
                      <a:pt x="14" y="17"/>
                    </a:lnTo>
                    <a:lnTo>
                      <a:pt x="21" y="8"/>
                    </a:lnTo>
                    <a:lnTo>
                      <a:pt x="26" y="3"/>
                    </a:lnTo>
                    <a:lnTo>
                      <a:pt x="14" y="0"/>
                    </a:lnTo>
                    <a:lnTo>
                      <a:pt x="1" y="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21" name="Freeform 57">
                <a:extLst>
                  <a:ext uri="{FF2B5EF4-FFF2-40B4-BE49-F238E27FC236}">
                    <a16:creationId xmlns:a16="http://schemas.microsoft.com/office/drawing/2014/main" id="{603EF7C8-0B38-4CC0-B45E-705DE52566A2}"/>
                  </a:ext>
                </a:extLst>
              </p:cNvPr>
              <p:cNvSpPr>
                <a:spLocks/>
              </p:cNvSpPr>
              <p:nvPr/>
            </p:nvSpPr>
            <p:spPr bwMode="auto">
              <a:xfrm>
                <a:off x="3299" y="1654"/>
                <a:ext cx="22" cy="12"/>
              </a:xfrm>
              <a:custGeom>
                <a:avLst/>
                <a:gdLst>
                  <a:gd name="T0" fmla="*/ 41 w 41"/>
                  <a:gd name="T1" fmla="*/ 5 h 23"/>
                  <a:gd name="T2" fmla="*/ 41 w 41"/>
                  <a:gd name="T3" fmla="*/ 5 h 23"/>
                  <a:gd name="T4" fmla="*/ 23 w 41"/>
                  <a:gd name="T5" fmla="*/ 0 h 23"/>
                  <a:gd name="T6" fmla="*/ 9 w 41"/>
                  <a:gd name="T7" fmla="*/ 0 h 23"/>
                  <a:gd name="T8" fmla="*/ 0 w 41"/>
                  <a:gd name="T9" fmla="*/ 6 h 23"/>
                  <a:gd name="T10" fmla="*/ 0 w 41"/>
                  <a:gd name="T11" fmla="*/ 17 h 23"/>
                  <a:gd name="T12" fmla="*/ 6 w 41"/>
                  <a:gd name="T13" fmla="*/ 22 h 23"/>
                  <a:gd name="T14" fmla="*/ 19 w 41"/>
                  <a:gd name="T15" fmla="*/ 23 h 23"/>
                  <a:gd name="T16" fmla="*/ 33 w 41"/>
                  <a:gd name="T17" fmla="*/ 19 h 23"/>
                  <a:gd name="T18" fmla="*/ 41 w 41"/>
                  <a:gd name="T19" fmla="*/ 5 h 23"/>
                  <a:gd name="T20" fmla="*/ 41 w 41"/>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3">
                    <a:moveTo>
                      <a:pt x="41" y="5"/>
                    </a:moveTo>
                    <a:lnTo>
                      <a:pt x="41" y="5"/>
                    </a:lnTo>
                    <a:lnTo>
                      <a:pt x="23" y="0"/>
                    </a:lnTo>
                    <a:lnTo>
                      <a:pt x="9" y="0"/>
                    </a:lnTo>
                    <a:lnTo>
                      <a:pt x="0" y="6"/>
                    </a:lnTo>
                    <a:lnTo>
                      <a:pt x="0" y="17"/>
                    </a:lnTo>
                    <a:lnTo>
                      <a:pt x="6" y="22"/>
                    </a:lnTo>
                    <a:lnTo>
                      <a:pt x="19" y="23"/>
                    </a:lnTo>
                    <a:lnTo>
                      <a:pt x="33" y="19"/>
                    </a:lnTo>
                    <a:lnTo>
                      <a:pt x="41" y="5"/>
                    </a:lnTo>
                    <a:lnTo>
                      <a:pt x="41" y="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2" name="Freeform 58">
                <a:extLst>
                  <a:ext uri="{FF2B5EF4-FFF2-40B4-BE49-F238E27FC236}">
                    <a16:creationId xmlns:a16="http://schemas.microsoft.com/office/drawing/2014/main" id="{5C3BFC1E-F7CC-4647-B268-8FDEF65B4CD2}"/>
                  </a:ext>
                </a:extLst>
              </p:cNvPr>
              <p:cNvSpPr>
                <a:spLocks/>
              </p:cNvSpPr>
              <p:nvPr/>
            </p:nvSpPr>
            <p:spPr bwMode="auto">
              <a:xfrm>
                <a:off x="3299" y="1654"/>
                <a:ext cx="22" cy="12"/>
              </a:xfrm>
              <a:custGeom>
                <a:avLst/>
                <a:gdLst>
                  <a:gd name="T0" fmla="*/ 41 w 41"/>
                  <a:gd name="T1" fmla="*/ 5 h 23"/>
                  <a:gd name="T2" fmla="*/ 41 w 41"/>
                  <a:gd name="T3" fmla="*/ 5 h 23"/>
                  <a:gd name="T4" fmla="*/ 23 w 41"/>
                  <a:gd name="T5" fmla="*/ 0 h 23"/>
                  <a:gd name="T6" fmla="*/ 9 w 41"/>
                  <a:gd name="T7" fmla="*/ 0 h 23"/>
                  <a:gd name="T8" fmla="*/ 0 w 41"/>
                  <a:gd name="T9" fmla="*/ 6 h 23"/>
                  <a:gd name="T10" fmla="*/ 0 w 41"/>
                  <a:gd name="T11" fmla="*/ 17 h 23"/>
                  <a:gd name="T12" fmla="*/ 6 w 41"/>
                  <a:gd name="T13" fmla="*/ 22 h 23"/>
                  <a:gd name="T14" fmla="*/ 19 w 41"/>
                  <a:gd name="T15" fmla="*/ 23 h 23"/>
                  <a:gd name="T16" fmla="*/ 33 w 41"/>
                  <a:gd name="T17" fmla="*/ 19 h 23"/>
                  <a:gd name="T18" fmla="*/ 41 w 41"/>
                  <a:gd name="T19" fmla="*/ 5 h 23"/>
                  <a:gd name="T20" fmla="*/ 41 w 41"/>
                  <a:gd name="T2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3">
                    <a:moveTo>
                      <a:pt x="41" y="5"/>
                    </a:moveTo>
                    <a:lnTo>
                      <a:pt x="41" y="5"/>
                    </a:lnTo>
                    <a:lnTo>
                      <a:pt x="23" y="0"/>
                    </a:lnTo>
                    <a:lnTo>
                      <a:pt x="9" y="0"/>
                    </a:lnTo>
                    <a:lnTo>
                      <a:pt x="0" y="6"/>
                    </a:lnTo>
                    <a:lnTo>
                      <a:pt x="0" y="17"/>
                    </a:lnTo>
                    <a:lnTo>
                      <a:pt x="6" y="22"/>
                    </a:lnTo>
                    <a:lnTo>
                      <a:pt x="19" y="23"/>
                    </a:lnTo>
                    <a:lnTo>
                      <a:pt x="33" y="19"/>
                    </a:lnTo>
                    <a:lnTo>
                      <a:pt x="41" y="5"/>
                    </a:lnTo>
                    <a:lnTo>
                      <a:pt x="41" y="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23" name="Freeform 59">
                <a:extLst>
                  <a:ext uri="{FF2B5EF4-FFF2-40B4-BE49-F238E27FC236}">
                    <a16:creationId xmlns:a16="http://schemas.microsoft.com/office/drawing/2014/main" id="{14729859-BC4E-47D9-B165-EC84474F5E11}"/>
                  </a:ext>
                </a:extLst>
              </p:cNvPr>
              <p:cNvSpPr>
                <a:spLocks/>
              </p:cNvSpPr>
              <p:nvPr/>
            </p:nvSpPr>
            <p:spPr bwMode="auto">
              <a:xfrm>
                <a:off x="3333" y="1652"/>
                <a:ext cx="18" cy="36"/>
              </a:xfrm>
              <a:custGeom>
                <a:avLst/>
                <a:gdLst>
                  <a:gd name="T0" fmla="*/ 2 w 34"/>
                  <a:gd name="T1" fmla="*/ 4 h 68"/>
                  <a:gd name="T2" fmla="*/ 2 w 34"/>
                  <a:gd name="T3" fmla="*/ 4 h 68"/>
                  <a:gd name="T4" fmla="*/ 0 w 34"/>
                  <a:gd name="T5" fmla="*/ 21 h 68"/>
                  <a:gd name="T6" fmla="*/ 0 w 34"/>
                  <a:gd name="T7" fmla="*/ 37 h 68"/>
                  <a:gd name="T8" fmla="*/ 1 w 34"/>
                  <a:gd name="T9" fmla="*/ 45 h 68"/>
                  <a:gd name="T10" fmla="*/ 7 w 34"/>
                  <a:gd name="T11" fmla="*/ 55 h 68"/>
                  <a:gd name="T12" fmla="*/ 15 w 34"/>
                  <a:gd name="T13" fmla="*/ 64 h 68"/>
                  <a:gd name="T14" fmla="*/ 24 w 34"/>
                  <a:gd name="T15" fmla="*/ 68 h 68"/>
                  <a:gd name="T16" fmla="*/ 33 w 34"/>
                  <a:gd name="T17" fmla="*/ 59 h 68"/>
                  <a:gd name="T18" fmla="*/ 34 w 34"/>
                  <a:gd name="T19" fmla="*/ 45 h 68"/>
                  <a:gd name="T20" fmla="*/ 31 w 34"/>
                  <a:gd name="T21" fmla="*/ 32 h 68"/>
                  <a:gd name="T22" fmla="*/ 30 w 34"/>
                  <a:gd name="T23" fmla="*/ 19 h 68"/>
                  <a:gd name="T24" fmla="*/ 23 w 34"/>
                  <a:gd name="T25" fmla="*/ 8 h 68"/>
                  <a:gd name="T26" fmla="*/ 16 w 34"/>
                  <a:gd name="T27" fmla="*/ 0 h 68"/>
                  <a:gd name="T28" fmla="*/ 2 w 34"/>
                  <a:gd name="T29" fmla="*/ 4 h 68"/>
                  <a:gd name="T30" fmla="*/ 2 w 34"/>
                  <a:gd name="T31"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68">
                    <a:moveTo>
                      <a:pt x="2" y="4"/>
                    </a:moveTo>
                    <a:lnTo>
                      <a:pt x="2" y="4"/>
                    </a:lnTo>
                    <a:lnTo>
                      <a:pt x="0" y="21"/>
                    </a:lnTo>
                    <a:lnTo>
                      <a:pt x="0" y="37"/>
                    </a:lnTo>
                    <a:lnTo>
                      <a:pt x="1" y="45"/>
                    </a:lnTo>
                    <a:lnTo>
                      <a:pt x="7" y="55"/>
                    </a:lnTo>
                    <a:lnTo>
                      <a:pt x="15" y="64"/>
                    </a:lnTo>
                    <a:lnTo>
                      <a:pt x="24" y="68"/>
                    </a:lnTo>
                    <a:lnTo>
                      <a:pt x="33" y="59"/>
                    </a:lnTo>
                    <a:lnTo>
                      <a:pt x="34" y="45"/>
                    </a:lnTo>
                    <a:lnTo>
                      <a:pt x="31" y="32"/>
                    </a:lnTo>
                    <a:lnTo>
                      <a:pt x="30" y="19"/>
                    </a:lnTo>
                    <a:lnTo>
                      <a:pt x="23" y="8"/>
                    </a:lnTo>
                    <a:lnTo>
                      <a:pt x="16" y="0"/>
                    </a:lnTo>
                    <a:lnTo>
                      <a:pt x="2" y="4"/>
                    </a:lnTo>
                    <a:lnTo>
                      <a:pt x="2"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4" name="Freeform 60">
                <a:extLst>
                  <a:ext uri="{FF2B5EF4-FFF2-40B4-BE49-F238E27FC236}">
                    <a16:creationId xmlns:a16="http://schemas.microsoft.com/office/drawing/2014/main" id="{21C1AD3A-EBDD-4FDC-8EEC-5E23B17EFD42}"/>
                  </a:ext>
                </a:extLst>
              </p:cNvPr>
              <p:cNvSpPr>
                <a:spLocks/>
              </p:cNvSpPr>
              <p:nvPr/>
            </p:nvSpPr>
            <p:spPr bwMode="auto">
              <a:xfrm>
                <a:off x="3333" y="1652"/>
                <a:ext cx="18" cy="36"/>
              </a:xfrm>
              <a:custGeom>
                <a:avLst/>
                <a:gdLst>
                  <a:gd name="T0" fmla="*/ 2 w 34"/>
                  <a:gd name="T1" fmla="*/ 4 h 68"/>
                  <a:gd name="T2" fmla="*/ 2 w 34"/>
                  <a:gd name="T3" fmla="*/ 4 h 68"/>
                  <a:gd name="T4" fmla="*/ 0 w 34"/>
                  <a:gd name="T5" fmla="*/ 21 h 68"/>
                  <a:gd name="T6" fmla="*/ 0 w 34"/>
                  <a:gd name="T7" fmla="*/ 37 h 68"/>
                  <a:gd name="T8" fmla="*/ 1 w 34"/>
                  <a:gd name="T9" fmla="*/ 45 h 68"/>
                  <a:gd name="T10" fmla="*/ 7 w 34"/>
                  <a:gd name="T11" fmla="*/ 55 h 68"/>
                  <a:gd name="T12" fmla="*/ 15 w 34"/>
                  <a:gd name="T13" fmla="*/ 64 h 68"/>
                  <a:gd name="T14" fmla="*/ 24 w 34"/>
                  <a:gd name="T15" fmla="*/ 68 h 68"/>
                  <a:gd name="T16" fmla="*/ 33 w 34"/>
                  <a:gd name="T17" fmla="*/ 59 h 68"/>
                  <a:gd name="T18" fmla="*/ 34 w 34"/>
                  <a:gd name="T19" fmla="*/ 45 h 68"/>
                  <a:gd name="T20" fmla="*/ 31 w 34"/>
                  <a:gd name="T21" fmla="*/ 32 h 68"/>
                  <a:gd name="T22" fmla="*/ 30 w 34"/>
                  <a:gd name="T23" fmla="*/ 19 h 68"/>
                  <a:gd name="T24" fmla="*/ 23 w 34"/>
                  <a:gd name="T25" fmla="*/ 8 h 68"/>
                  <a:gd name="T26" fmla="*/ 16 w 34"/>
                  <a:gd name="T27" fmla="*/ 0 h 68"/>
                  <a:gd name="T28" fmla="*/ 2 w 34"/>
                  <a:gd name="T29" fmla="*/ 4 h 68"/>
                  <a:gd name="T30" fmla="*/ 2 w 34"/>
                  <a:gd name="T31"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68">
                    <a:moveTo>
                      <a:pt x="2" y="4"/>
                    </a:moveTo>
                    <a:lnTo>
                      <a:pt x="2" y="4"/>
                    </a:lnTo>
                    <a:lnTo>
                      <a:pt x="0" y="21"/>
                    </a:lnTo>
                    <a:lnTo>
                      <a:pt x="0" y="37"/>
                    </a:lnTo>
                    <a:lnTo>
                      <a:pt x="1" y="45"/>
                    </a:lnTo>
                    <a:lnTo>
                      <a:pt x="7" y="55"/>
                    </a:lnTo>
                    <a:lnTo>
                      <a:pt x="15" y="64"/>
                    </a:lnTo>
                    <a:lnTo>
                      <a:pt x="24" y="68"/>
                    </a:lnTo>
                    <a:lnTo>
                      <a:pt x="33" y="59"/>
                    </a:lnTo>
                    <a:lnTo>
                      <a:pt x="34" y="45"/>
                    </a:lnTo>
                    <a:lnTo>
                      <a:pt x="31" y="32"/>
                    </a:lnTo>
                    <a:lnTo>
                      <a:pt x="30" y="19"/>
                    </a:lnTo>
                    <a:lnTo>
                      <a:pt x="23" y="8"/>
                    </a:lnTo>
                    <a:lnTo>
                      <a:pt x="16" y="0"/>
                    </a:lnTo>
                    <a:lnTo>
                      <a:pt x="2" y="4"/>
                    </a:lnTo>
                    <a:lnTo>
                      <a:pt x="2"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25" name="Freeform 61">
                <a:extLst>
                  <a:ext uri="{FF2B5EF4-FFF2-40B4-BE49-F238E27FC236}">
                    <a16:creationId xmlns:a16="http://schemas.microsoft.com/office/drawing/2014/main" id="{56767AAF-413D-4548-A76D-CEBB7727159A}"/>
                  </a:ext>
                </a:extLst>
              </p:cNvPr>
              <p:cNvSpPr>
                <a:spLocks/>
              </p:cNvSpPr>
              <p:nvPr/>
            </p:nvSpPr>
            <p:spPr bwMode="auto">
              <a:xfrm>
                <a:off x="3240" y="1733"/>
                <a:ext cx="27" cy="18"/>
              </a:xfrm>
              <a:custGeom>
                <a:avLst/>
                <a:gdLst>
                  <a:gd name="T0" fmla="*/ 15 w 52"/>
                  <a:gd name="T1" fmla="*/ 4 h 35"/>
                  <a:gd name="T2" fmla="*/ 15 w 52"/>
                  <a:gd name="T3" fmla="*/ 4 h 35"/>
                  <a:gd name="T4" fmla="*/ 2 w 52"/>
                  <a:gd name="T5" fmla="*/ 11 h 35"/>
                  <a:gd name="T6" fmla="*/ 0 w 52"/>
                  <a:gd name="T7" fmla="*/ 20 h 35"/>
                  <a:gd name="T8" fmla="*/ 6 w 52"/>
                  <a:gd name="T9" fmla="*/ 29 h 35"/>
                  <a:gd name="T10" fmla="*/ 19 w 52"/>
                  <a:gd name="T11" fmla="*/ 28 h 35"/>
                  <a:gd name="T12" fmla="*/ 31 w 52"/>
                  <a:gd name="T13" fmla="*/ 35 h 35"/>
                  <a:gd name="T14" fmla="*/ 41 w 52"/>
                  <a:gd name="T15" fmla="*/ 29 h 35"/>
                  <a:gd name="T16" fmla="*/ 47 w 52"/>
                  <a:gd name="T17" fmla="*/ 15 h 35"/>
                  <a:gd name="T18" fmla="*/ 52 w 52"/>
                  <a:gd name="T19" fmla="*/ 6 h 35"/>
                  <a:gd name="T20" fmla="*/ 47 w 52"/>
                  <a:gd name="T21" fmla="*/ 0 h 35"/>
                  <a:gd name="T22" fmla="*/ 33 w 52"/>
                  <a:gd name="T23" fmla="*/ 0 h 35"/>
                  <a:gd name="T24" fmla="*/ 25 w 52"/>
                  <a:gd name="T25" fmla="*/ 0 h 35"/>
                  <a:gd name="T26" fmla="*/ 15 w 52"/>
                  <a:gd name="T27" fmla="*/ 4 h 35"/>
                  <a:gd name="T28" fmla="*/ 15 w 52"/>
                  <a:gd name="T2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35">
                    <a:moveTo>
                      <a:pt x="15" y="4"/>
                    </a:moveTo>
                    <a:lnTo>
                      <a:pt x="15" y="4"/>
                    </a:lnTo>
                    <a:lnTo>
                      <a:pt x="2" y="11"/>
                    </a:lnTo>
                    <a:lnTo>
                      <a:pt x="0" y="20"/>
                    </a:lnTo>
                    <a:lnTo>
                      <a:pt x="6" y="29"/>
                    </a:lnTo>
                    <a:lnTo>
                      <a:pt x="19" y="28"/>
                    </a:lnTo>
                    <a:lnTo>
                      <a:pt x="31" y="35"/>
                    </a:lnTo>
                    <a:lnTo>
                      <a:pt x="41" y="29"/>
                    </a:lnTo>
                    <a:lnTo>
                      <a:pt x="47" y="15"/>
                    </a:lnTo>
                    <a:lnTo>
                      <a:pt x="52" y="6"/>
                    </a:lnTo>
                    <a:lnTo>
                      <a:pt x="47" y="0"/>
                    </a:lnTo>
                    <a:lnTo>
                      <a:pt x="33" y="0"/>
                    </a:lnTo>
                    <a:lnTo>
                      <a:pt x="25" y="0"/>
                    </a:lnTo>
                    <a:lnTo>
                      <a:pt x="15" y="4"/>
                    </a:lnTo>
                    <a:lnTo>
                      <a:pt x="15"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6" name="Freeform 62">
                <a:extLst>
                  <a:ext uri="{FF2B5EF4-FFF2-40B4-BE49-F238E27FC236}">
                    <a16:creationId xmlns:a16="http://schemas.microsoft.com/office/drawing/2014/main" id="{227706A9-84A0-42B8-AE70-C91562E39E77}"/>
                  </a:ext>
                </a:extLst>
              </p:cNvPr>
              <p:cNvSpPr>
                <a:spLocks/>
              </p:cNvSpPr>
              <p:nvPr/>
            </p:nvSpPr>
            <p:spPr bwMode="auto">
              <a:xfrm>
                <a:off x="3240" y="1733"/>
                <a:ext cx="27" cy="18"/>
              </a:xfrm>
              <a:custGeom>
                <a:avLst/>
                <a:gdLst>
                  <a:gd name="T0" fmla="*/ 15 w 52"/>
                  <a:gd name="T1" fmla="*/ 4 h 35"/>
                  <a:gd name="T2" fmla="*/ 15 w 52"/>
                  <a:gd name="T3" fmla="*/ 4 h 35"/>
                  <a:gd name="T4" fmla="*/ 2 w 52"/>
                  <a:gd name="T5" fmla="*/ 11 h 35"/>
                  <a:gd name="T6" fmla="*/ 0 w 52"/>
                  <a:gd name="T7" fmla="*/ 20 h 35"/>
                  <a:gd name="T8" fmla="*/ 6 w 52"/>
                  <a:gd name="T9" fmla="*/ 29 h 35"/>
                  <a:gd name="T10" fmla="*/ 19 w 52"/>
                  <a:gd name="T11" fmla="*/ 28 h 35"/>
                  <a:gd name="T12" fmla="*/ 31 w 52"/>
                  <a:gd name="T13" fmla="*/ 35 h 35"/>
                  <a:gd name="T14" fmla="*/ 41 w 52"/>
                  <a:gd name="T15" fmla="*/ 29 h 35"/>
                  <a:gd name="T16" fmla="*/ 47 w 52"/>
                  <a:gd name="T17" fmla="*/ 15 h 35"/>
                  <a:gd name="T18" fmla="*/ 52 w 52"/>
                  <a:gd name="T19" fmla="*/ 6 h 35"/>
                  <a:gd name="T20" fmla="*/ 47 w 52"/>
                  <a:gd name="T21" fmla="*/ 0 h 35"/>
                  <a:gd name="T22" fmla="*/ 33 w 52"/>
                  <a:gd name="T23" fmla="*/ 0 h 35"/>
                  <a:gd name="T24" fmla="*/ 25 w 52"/>
                  <a:gd name="T25" fmla="*/ 0 h 35"/>
                  <a:gd name="T26" fmla="*/ 15 w 52"/>
                  <a:gd name="T27" fmla="*/ 4 h 35"/>
                  <a:gd name="T28" fmla="*/ 15 w 52"/>
                  <a:gd name="T2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35">
                    <a:moveTo>
                      <a:pt x="15" y="4"/>
                    </a:moveTo>
                    <a:lnTo>
                      <a:pt x="15" y="4"/>
                    </a:lnTo>
                    <a:lnTo>
                      <a:pt x="2" y="11"/>
                    </a:lnTo>
                    <a:lnTo>
                      <a:pt x="0" y="20"/>
                    </a:lnTo>
                    <a:lnTo>
                      <a:pt x="6" y="29"/>
                    </a:lnTo>
                    <a:lnTo>
                      <a:pt x="19" y="28"/>
                    </a:lnTo>
                    <a:lnTo>
                      <a:pt x="31" y="35"/>
                    </a:lnTo>
                    <a:lnTo>
                      <a:pt x="41" y="29"/>
                    </a:lnTo>
                    <a:lnTo>
                      <a:pt x="47" y="15"/>
                    </a:lnTo>
                    <a:lnTo>
                      <a:pt x="52" y="6"/>
                    </a:lnTo>
                    <a:lnTo>
                      <a:pt x="47" y="0"/>
                    </a:lnTo>
                    <a:lnTo>
                      <a:pt x="33" y="0"/>
                    </a:lnTo>
                    <a:lnTo>
                      <a:pt x="25" y="0"/>
                    </a:lnTo>
                    <a:lnTo>
                      <a:pt x="15" y="4"/>
                    </a:lnTo>
                    <a:lnTo>
                      <a:pt x="15"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27" name="Freeform 63">
                <a:extLst>
                  <a:ext uri="{FF2B5EF4-FFF2-40B4-BE49-F238E27FC236}">
                    <a16:creationId xmlns:a16="http://schemas.microsoft.com/office/drawing/2014/main" id="{DE616F80-950D-4776-B2A8-A7C78A0F5183}"/>
                  </a:ext>
                </a:extLst>
              </p:cNvPr>
              <p:cNvSpPr>
                <a:spLocks/>
              </p:cNvSpPr>
              <p:nvPr/>
            </p:nvSpPr>
            <p:spPr bwMode="auto">
              <a:xfrm>
                <a:off x="3210" y="1767"/>
                <a:ext cx="13" cy="14"/>
              </a:xfrm>
              <a:custGeom>
                <a:avLst/>
                <a:gdLst>
                  <a:gd name="T0" fmla="*/ 26 w 26"/>
                  <a:gd name="T1" fmla="*/ 13 h 26"/>
                  <a:gd name="T2" fmla="*/ 26 w 26"/>
                  <a:gd name="T3" fmla="*/ 13 h 26"/>
                  <a:gd name="T4" fmla="*/ 22 w 26"/>
                  <a:gd name="T5" fmla="*/ 0 h 26"/>
                  <a:gd name="T6" fmla="*/ 13 w 26"/>
                  <a:gd name="T7" fmla="*/ 0 h 26"/>
                  <a:gd name="T8" fmla="*/ 8 w 26"/>
                  <a:gd name="T9" fmla="*/ 1 h 26"/>
                  <a:gd name="T10" fmla="*/ 3 w 26"/>
                  <a:gd name="T11" fmla="*/ 9 h 26"/>
                  <a:gd name="T12" fmla="*/ 0 w 26"/>
                  <a:gd name="T13" fmla="*/ 17 h 26"/>
                  <a:gd name="T14" fmla="*/ 0 w 26"/>
                  <a:gd name="T15" fmla="*/ 26 h 26"/>
                  <a:gd name="T16" fmla="*/ 13 w 26"/>
                  <a:gd name="T17" fmla="*/ 26 h 26"/>
                  <a:gd name="T18" fmla="*/ 19 w 26"/>
                  <a:gd name="T19" fmla="*/ 22 h 26"/>
                  <a:gd name="T20" fmla="*/ 26 w 26"/>
                  <a:gd name="T21" fmla="*/ 13 h 26"/>
                  <a:gd name="T22" fmla="*/ 26 w 26"/>
                  <a:gd name="T23"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26" y="13"/>
                    </a:moveTo>
                    <a:lnTo>
                      <a:pt x="26" y="13"/>
                    </a:lnTo>
                    <a:lnTo>
                      <a:pt x="22" y="0"/>
                    </a:lnTo>
                    <a:lnTo>
                      <a:pt x="13" y="0"/>
                    </a:lnTo>
                    <a:lnTo>
                      <a:pt x="8" y="1"/>
                    </a:lnTo>
                    <a:lnTo>
                      <a:pt x="3" y="9"/>
                    </a:lnTo>
                    <a:lnTo>
                      <a:pt x="0" y="17"/>
                    </a:lnTo>
                    <a:lnTo>
                      <a:pt x="0" y="26"/>
                    </a:lnTo>
                    <a:lnTo>
                      <a:pt x="13" y="26"/>
                    </a:lnTo>
                    <a:lnTo>
                      <a:pt x="19" y="22"/>
                    </a:lnTo>
                    <a:lnTo>
                      <a:pt x="26" y="13"/>
                    </a:lnTo>
                    <a:lnTo>
                      <a:pt x="26" y="1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28" name="Freeform 64">
                <a:extLst>
                  <a:ext uri="{FF2B5EF4-FFF2-40B4-BE49-F238E27FC236}">
                    <a16:creationId xmlns:a16="http://schemas.microsoft.com/office/drawing/2014/main" id="{CD9FBC26-9B57-4A08-A4A6-59AD83C973EA}"/>
                  </a:ext>
                </a:extLst>
              </p:cNvPr>
              <p:cNvSpPr>
                <a:spLocks/>
              </p:cNvSpPr>
              <p:nvPr/>
            </p:nvSpPr>
            <p:spPr bwMode="auto">
              <a:xfrm>
                <a:off x="3210" y="1767"/>
                <a:ext cx="13" cy="14"/>
              </a:xfrm>
              <a:custGeom>
                <a:avLst/>
                <a:gdLst>
                  <a:gd name="T0" fmla="*/ 26 w 26"/>
                  <a:gd name="T1" fmla="*/ 13 h 26"/>
                  <a:gd name="T2" fmla="*/ 26 w 26"/>
                  <a:gd name="T3" fmla="*/ 13 h 26"/>
                  <a:gd name="T4" fmla="*/ 22 w 26"/>
                  <a:gd name="T5" fmla="*/ 0 h 26"/>
                  <a:gd name="T6" fmla="*/ 13 w 26"/>
                  <a:gd name="T7" fmla="*/ 0 h 26"/>
                  <a:gd name="T8" fmla="*/ 8 w 26"/>
                  <a:gd name="T9" fmla="*/ 1 h 26"/>
                  <a:gd name="T10" fmla="*/ 3 w 26"/>
                  <a:gd name="T11" fmla="*/ 9 h 26"/>
                  <a:gd name="T12" fmla="*/ 0 w 26"/>
                  <a:gd name="T13" fmla="*/ 17 h 26"/>
                  <a:gd name="T14" fmla="*/ 0 w 26"/>
                  <a:gd name="T15" fmla="*/ 26 h 26"/>
                  <a:gd name="T16" fmla="*/ 13 w 26"/>
                  <a:gd name="T17" fmla="*/ 26 h 26"/>
                  <a:gd name="T18" fmla="*/ 19 w 26"/>
                  <a:gd name="T19" fmla="*/ 22 h 26"/>
                  <a:gd name="T20" fmla="*/ 26 w 26"/>
                  <a:gd name="T21" fmla="*/ 13 h 26"/>
                  <a:gd name="T22" fmla="*/ 26 w 26"/>
                  <a:gd name="T23"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26" y="13"/>
                    </a:moveTo>
                    <a:lnTo>
                      <a:pt x="26" y="13"/>
                    </a:lnTo>
                    <a:lnTo>
                      <a:pt x="22" y="0"/>
                    </a:lnTo>
                    <a:lnTo>
                      <a:pt x="13" y="0"/>
                    </a:lnTo>
                    <a:lnTo>
                      <a:pt x="8" y="1"/>
                    </a:lnTo>
                    <a:lnTo>
                      <a:pt x="3" y="9"/>
                    </a:lnTo>
                    <a:lnTo>
                      <a:pt x="0" y="17"/>
                    </a:lnTo>
                    <a:lnTo>
                      <a:pt x="0" y="26"/>
                    </a:lnTo>
                    <a:lnTo>
                      <a:pt x="13" y="26"/>
                    </a:lnTo>
                    <a:lnTo>
                      <a:pt x="19" y="22"/>
                    </a:lnTo>
                    <a:lnTo>
                      <a:pt x="26" y="13"/>
                    </a:lnTo>
                    <a:lnTo>
                      <a:pt x="26" y="1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29" name="Freeform 65">
                <a:extLst>
                  <a:ext uri="{FF2B5EF4-FFF2-40B4-BE49-F238E27FC236}">
                    <a16:creationId xmlns:a16="http://schemas.microsoft.com/office/drawing/2014/main" id="{A2614B4C-714E-4F64-8A92-4658B14231F0}"/>
                  </a:ext>
                </a:extLst>
              </p:cNvPr>
              <p:cNvSpPr>
                <a:spLocks/>
              </p:cNvSpPr>
              <p:nvPr/>
            </p:nvSpPr>
            <p:spPr bwMode="auto">
              <a:xfrm>
                <a:off x="3196" y="1815"/>
                <a:ext cx="245" cy="112"/>
              </a:xfrm>
              <a:custGeom>
                <a:avLst/>
                <a:gdLst>
                  <a:gd name="T0" fmla="*/ 235 w 462"/>
                  <a:gd name="T1" fmla="*/ 4 h 211"/>
                  <a:gd name="T2" fmla="*/ 203 w 462"/>
                  <a:gd name="T3" fmla="*/ 8 h 211"/>
                  <a:gd name="T4" fmla="*/ 160 w 462"/>
                  <a:gd name="T5" fmla="*/ 13 h 211"/>
                  <a:gd name="T6" fmla="*/ 134 w 462"/>
                  <a:gd name="T7" fmla="*/ 14 h 211"/>
                  <a:gd name="T8" fmla="*/ 108 w 462"/>
                  <a:gd name="T9" fmla="*/ 4 h 211"/>
                  <a:gd name="T10" fmla="*/ 82 w 462"/>
                  <a:gd name="T11" fmla="*/ 4 h 211"/>
                  <a:gd name="T12" fmla="*/ 60 w 462"/>
                  <a:gd name="T13" fmla="*/ 8 h 211"/>
                  <a:gd name="T14" fmla="*/ 25 w 462"/>
                  <a:gd name="T15" fmla="*/ 4 h 211"/>
                  <a:gd name="T16" fmla="*/ 0 w 462"/>
                  <a:gd name="T17" fmla="*/ 4 h 211"/>
                  <a:gd name="T18" fmla="*/ 7 w 462"/>
                  <a:gd name="T19" fmla="*/ 30 h 211"/>
                  <a:gd name="T20" fmla="*/ 0 w 462"/>
                  <a:gd name="T21" fmla="*/ 60 h 211"/>
                  <a:gd name="T22" fmla="*/ 13 w 462"/>
                  <a:gd name="T23" fmla="*/ 77 h 211"/>
                  <a:gd name="T24" fmla="*/ 38 w 462"/>
                  <a:gd name="T25" fmla="*/ 100 h 211"/>
                  <a:gd name="T26" fmla="*/ 55 w 462"/>
                  <a:gd name="T27" fmla="*/ 119 h 211"/>
                  <a:gd name="T28" fmla="*/ 59 w 462"/>
                  <a:gd name="T29" fmla="*/ 142 h 211"/>
                  <a:gd name="T30" fmla="*/ 69 w 462"/>
                  <a:gd name="T31" fmla="*/ 160 h 211"/>
                  <a:gd name="T32" fmla="*/ 92 w 462"/>
                  <a:gd name="T33" fmla="*/ 174 h 211"/>
                  <a:gd name="T34" fmla="*/ 97 w 462"/>
                  <a:gd name="T35" fmla="*/ 195 h 211"/>
                  <a:gd name="T36" fmla="*/ 108 w 462"/>
                  <a:gd name="T37" fmla="*/ 207 h 211"/>
                  <a:gd name="T38" fmla="*/ 134 w 462"/>
                  <a:gd name="T39" fmla="*/ 203 h 211"/>
                  <a:gd name="T40" fmla="*/ 152 w 462"/>
                  <a:gd name="T41" fmla="*/ 177 h 211"/>
                  <a:gd name="T42" fmla="*/ 169 w 462"/>
                  <a:gd name="T43" fmla="*/ 161 h 211"/>
                  <a:gd name="T44" fmla="*/ 189 w 462"/>
                  <a:gd name="T45" fmla="*/ 170 h 211"/>
                  <a:gd name="T46" fmla="*/ 222 w 462"/>
                  <a:gd name="T47" fmla="*/ 170 h 211"/>
                  <a:gd name="T48" fmla="*/ 246 w 462"/>
                  <a:gd name="T49" fmla="*/ 185 h 211"/>
                  <a:gd name="T50" fmla="*/ 266 w 462"/>
                  <a:gd name="T51" fmla="*/ 184 h 211"/>
                  <a:gd name="T52" fmla="*/ 304 w 462"/>
                  <a:gd name="T53" fmla="*/ 170 h 211"/>
                  <a:gd name="T54" fmla="*/ 336 w 462"/>
                  <a:gd name="T55" fmla="*/ 175 h 211"/>
                  <a:gd name="T56" fmla="*/ 347 w 462"/>
                  <a:gd name="T57" fmla="*/ 190 h 211"/>
                  <a:gd name="T58" fmla="*/ 361 w 462"/>
                  <a:gd name="T59" fmla="*/ 211 h 211"/>
                  <a:gd name="T60" fmla="*/ 387 w 462"/>
                  <a:gd name="T61" fmla="*/ 200 h 211"/>
                  <a:gd name="T62" fmla="*/ 419 w 462"/>
                  <a:gd name="T63" fmla="*/ 176 h 211"/>
                  <a:gd name="T64" fmla="*/ 438 w 462"/>
                  <a:gd name="T65" fmla="*/ 163 h 211"/>
                  <a:gd name="T66" fmla="*/ 462 w 462"/>
                  <a:gd name="T67" fmla="*/ 142 h 211"/>
                  <a:gd name="T68" fmla="*/ 450 w 462"/>
                  <a:gd name="T69" fmla="*/ 120 h 211"/>
                  <a:gd name="T70" fmla="*/ 434 w 462"/>
                  <a:gd name="T71" fmla="*/ 95 h 211"/>
                  <a:gd name="T72" fmla="*/ 402 w 462"/>
                  <a:gd name="T73" fmla="*/ 81 h 211"/>
                  <a:gd name="T74" fmla="*/ 376 w 462"/>
                  <a:gd name="T75" fmla="*/ 82 h 211"/>
                  <a:gd name="T76" fmla="*/ 341 w 462"/>
                  <a:gd name="T77" fmla="*/ 74 h 211"/>
                  <a:gd name="T78" fmla="*/ 314 w 462"/>
                  <a:gd name="T79" fmla="*/ 60 h 211"/>
                  <a:gd name="T80" fmla="*/ 296 w 462"/>
                  <a:gd name="T81" fmla="*/ 42 h 211"/>
                  <a:gd name="T82" fmla="*/ 274 w 462"/>
                  <a:gd name="T83" fmla="*/ 30 h 211"/>
                  <a:gd name="T84" fmla="*/ 257 w 462"/>
                  <a:gd name="T85" fmla="*/ 14 h 211"/>
                  <a:gd name="T86" fmla="*/ 235 w 462"/>
                  <a:gd name="T87" fmla="*/ 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2" h="211">
                    <a:moveTo>
                      <a:pt x="235" y="4"/>
                    </a:moveTo>
                    <a:lnTo>
                      <a:pt x="235" y="4"/>
                    </a:lnTo>
                    <a:lnTo>
                      <a:pt x="215" y="4"/>
                    </a:lnTo>
                    <a:lnTo>
                      <a:pt x="203" y="8"/>
                    </a:lnTo>
                    <a:lnTo>
                      <a:pt x="188" y="12"/>
                    </a:lnTo>
                    <a:lnTo>
                      <a:pt x="160" y="13"/>
                    </a:lnTo>
                    <a:lnTo>
                      <a:pt x="147" y="14"/>
                    </a:lnTo>
                    <a:lnTo>
                      <a:pt x="134" y="14"/>
                    </a:lnTo>
                    <a:lnTo>
                      <a:pt x="119" y="10"/>
                    </a:lnTo>
                    <a:lnTo>
                      <a:pt x="108" y="4"/>
                    </a:lnTo>
                    <a:lnTo>
                      <a:pt x="97" y="4"/>
                    </a:lnTo>
                    <a:lnTo>
                      <a:pt x="82" y="4"/>
                    </a:lnTo>
                    <a:lnTo>
                      <a:pt x="67" y="9"/>
                    </a:lnTo>
                    <a:lnTo>
                      <a:pt x="60" y="8"/>
                    </a:lnTo>
                    <a:lnTo>
                      <a:pt x="42" y="4"/>
                    </a:lnTo>
                    <a:lnTo>
                      <a:pt x="25" y="4"/>
                    </a:lnTo>
                    <a:lnTo>
                      <a:pt x="9" y="0"/>
                    </a:lnTo>
                    <a:lnTo>
                      <a:pt x="0" y="4"/>
                    </a:lnTo>
                    <a:lnTo>
                      <a:pt x="0" y="17"/>
                    </a:lnTo>
                    <a:lnTo>
                      <a:pt x="7" y="30"/>
                    </a:lnTo>
                    <a:lnTo>
                      <a:pt x="0" y="47"/>
                    </a:lnTo>
                    <a:lnTo>
                      <a:pt x="0" y="60"/>
                    </a:lnTo>
                    <a:lnTo>
                      <a:pt x="8" y="69"/>
                    </a:lnTo>
                    <a:lnTo>
                      <a:pt x="13" y="77"/>
                    </a:lnTo>
                    <a:lnTo>
                      <a:pt x="25" y="86"/>
                    </a:lnTo>
                    <a:lnTo>
                      <a:pt x="38" y="100"/>
                    </a:lnTo>
                    <a:lnTo>
                      <a:pt x="51" y="107"/>
                    </a:lnTo>
                    <a:lnTo>
                      <a:pt x="55" y="119"/>
                    </a:lnTo>
                    <a:lnTo>
                      <a:pt x="59" y="130"/>
                    </a:lnTo>
                    <a:lnTo>
                      <a:pt x="59" y="142"/>
                    </a:lnTo>
                    <a:lnTo>
                      <a:pt x="59" y="152"/>
                    </a:lnTo>
                    <a:lnTo>
                      <a:pt x="69" y="160"/>
                    </a:lnTo>
                    <a:lnTo>
                      <a:pt x="88" y="163"/>
                    </a:lnTo>
                    <a:lnTo>
                      <a:pt x="92" y="174"/>
                    </a:lnTo>
                    <a:lnTo>
                      <a:pt x="92" y="185"/>
                    </a:lnTo>
                    <a:lnTo>
                      <a:pt x="97" y="195"/>
                    </a:lnTo>
                    <a:lnTo>
                      <a:pt x="101" y="207"/>
                    </a:lnTo>
                    <a:lnTo>
                      <a:pt x="108" y="207"/>
                    </a:lnTo>
                    <a:lnTo>
                      <a:pt x="124" y="204"/>
                    </a:lnTo>
                    <a:lnTo>
                      <a:pt x="134" y="203"/>
                    </a:lnTo>
                    <a:lnTo>
                      <a:pt x="141" y="195"/>
                    </a:lnTo>
                    <a:lnTo>
                      <a:pt x="152" y="177"/>
                    </a:lnTo>
                    <a:lnTo>
                      <a:pt x="160" y="162"/>
                    </a:lnTo>
                    <a:lnTo>
                      <a:pt x="169" y="161"/>
                    </a:lnTo>
                    <a:lnTo>
                      <a:pt x="180" y="163"/>
                    </a:lnTo>
                    <a:lnTo>
                      <a:pt x="189" y="170"/>
                    </a:lnTo>
                    <a:lnTo>
                      <a:pt x="215" y="165"/>
                    </a:lnTo>
                    <a:lnTo>
                      <a:pt x="222" y="170"/>
                    </a:lnTo>
                    <a:lnTo>
                      <a:pt x="235" y="177"/>
                    </a:lnTo>
                    <a:lnTo>
                      <a:pt x="246" y="185"/>
                    </a:lnTo>
                    <a:lnTo>
                      <a:pt x="257" y="186"/>
                    </a:lnTo>
                    <a:lnTo>
                      <a:pt x="266" y="184"/>
                    </a:lnTo>
                    <a:lnTo>
                      <a:pt x="285" y="181"/>
                    </a:lnTo>
                    <a:lnTo>
                      <a:pt x="304" y="170"/>
                    </a:lnTo>
                    <a:lnTo>
                      <a:pt x="327" y="170"/>
                    </a:lnTo>
                    <a:lnTo>
                      <a:pt x="336" y="175"/>
                    </a:lnTo>
                    <a:lnTo>
                      <a:pt x="347" y="181"/>
                    </a:lnTo>
                    <a:lnTo>
                      <a:pt x="347" y="190"/>
                    </a:lnTo>
                    <a:lnTo>
                      <a:pt x="353" y="202"/>
                    </a:lnTo>
                    <a:lnTo>
                      <a:pt x="361" y="211"/>
                    </a:lnTo>
                    <a:lnTo>
                      <a:pt x="374" y="208"/>
                    </a:lnTo>
                    <a:lnTo>
                      <a:pt x="387" y="200"/>
                    </a:lnTo>
                    <a:lnTo>
                      <a:pt x="399" y="193"/>
                    </a:lnTo>
                    <a:lnTo>
                      <a:pt x="419" y="176"/>
                    </a:lnTo>
                    <a:lnTo>
                      <a:pt x="430" y="170"/>
                    </a:lnTo>
                    <a:lnTo>
                      <a:pt x="438" y="163"/>
                    </a:lnTo>
                    <a:lnTo>
                      <a:pt x="450" y="152"/>
                    </a:lnTo>
                    <a:lnTo>
                      <a:pt x="462" y="142"/>
                    </a:lnTo>
                    <a:lnTo>
                      <a:pt x="461" y="130"/>
                    </a:lnTo>
                    <a:lnTo>
                      <a:pt x="450" y="120"/>
                    </a:lnTo>
                    <a:lnTo>
                      <a:pt x="440" y="105"/>
                    </a:lnTo>
                    <a:lnTo>
                      <a:pt x="434" y="95"/>
                    </a:lnTo>
                    <a:lnTo>
                      <a:pt x="416" y="82"/>
                    </a:lnTo>
                    <a:lnTo>
                      <a:pt x="402" y="81"/>
                    </a:lnTo>
                    <a:lnTo>
                      <a:pt x="390" y="82"/>
                    </a:lnTo>
                    <a:lnTo>
                      <a:pt x="376" y="82"/>
                    </a:lnTo>
                    <a:lnTo>
                      <a:pt x="357" y="82"/>
                    </a:lnTo>
                    <a:lnTo>
                      <a:pt x="341" y="74"/>
                    </a:lnTo>
                    <a:lnTo>
                      <a:pt x="325" y="64"/>
                    </a:lnTo>
                    <a:lnTo>
                      <a:pt x="314" y="60"/>
                    </a:lnTo>
                    <a:lnTo>
                      <a:pt x="300" y="50"/>
                    </a:lnTo>
                    <a:lnTo>
                      <a:pt x="296" y="42"/>
                    </a:lnTo>
                    <a:lnTo>
                      <a:pt x="285" y="33"/>
                    </a:lnTo>
                    <a:lnTo>
                      <a:pt x="274" y="30"/>
                    </a:lnTo>
                    <a:lnTo>
                      <a:pt x="262" y="23"/>
                    </a:lnTo>
                    <a:lnTo>
                      <a:pt x="257" y="14"/>
                    </a:lnTo>
                    <a:lnTo>
                      <a:pt x="248" y="8"/>
                    </a:lnTo>
                    <a:lnTo>
                      <a:pt x="235" y="4"/>
                    </a:lnTo>
                    <a:lnTo>
                      <a:pt x="235"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0" name="Freeform 66">
                <a:extLst>
                  <a:ext uri="{FF2B5EF4-FFF2-40B4-BE49-F238E27FC236}">
                    <a16:creationId xmlns:a16="http://schemas.microsoft.com/office/drawing/2014/main" id="{724BBC3F-7DD5-4633-8967-5D8602955414}"/>
                  </a:ext>
                </a:extLst>
              </p:cNvPr>
              <p:cNvSpPr>
                <a:spLocks/>
              </p:cNvSpPr>
              <p:nvPr/>
            </p:nvSpPr>
            <p:spPr bwMode="auto">
              <a:xfrm>
                <a:off x="3196" y="1815"/>
                <a:ext cx="245" cy="112"/>
              </a:xfrm>
              <a:custGeom>
                <a:avLst/>
                <a:gdLst>
                  <a:gd name="T0" fmla="*/ 235 w 462"/>
                  <a:gd name="T1" fmla="*/ 4 h 211"/>
                  <a:gd name="T2" fmla="*/ 203 w 462"/>
                  <a:gd name="T3" fmla="*/ 8 h 211"/>
                  <a:gd name="T4" fmla="*/ 160 w 462"/>
                  <a:gd name="T5" fmla="*/ 13 h 211"/>
                  <a:gd name="T6" fmla="*/ 134 w 462"/>
                  <a:gd name="T7" fmla="*/ 14 h 211"/>
                  <a:gd name="T8" fmla="*/ 108 w 462"/>
                  <a:gd name="T9" fmla="*/ 4 h 211"/>
                  <a:gd name="T10" fmla="*/ 82 w 462"/>
                  <a:gd name="T11" fmla="*/ 4 h 211"/>
                  <a:gd name="T12" fmla="*/ 60 w 462"/>
                  <a:gd name="T13" fmla="*/ 8 h 211"/>
                  <a:gd name="T14" fmla="*/ 25 w 462"/>
                  <a:gd name="T15" fmla="*/ 4 h 211"/>
                  <a:gd name="T16" fmla="*/ 0 w 462"/>
                  <a:gd name="T17" fmla="*/ 4 h 211"/>
                  <a:gd name="T18" fmla="*/ 7 w 462"/>
                  <a:gd name="T19" fmla="*/ 30 h 211"/>
                  <a:gd name="T20" fmla="*/ 0 w 462"/>
                  <a:gd name="T21" fmla="*/ 60 h 211"/>
                  <a:gd name="T22" fmla="*/ 13 w 462"/>
                  <a:gd name="T23" fmla="*/ 77 h 211"/>
                  <a:gd name="T24" fmla="*/ 38 w 462"/>
                  <a:gd name="T25" fmla="*/ 100 h 211"/>
                  <a:gd name="T26" fmla="*/ 55 w 462"/>
                  <a:gd name="T27" fmla="*/ 119 h 211"/>
                  <a:gd name="T28" fmla="*/ 59 w 462"/>
                  <a:gd name="T29" fmla="*/ 142 h 211"/>
                  <a:gd name="T30" fmla="*/ 69 w 462"/>
                  <a:gd name="T31" fmla="*/ 160 h 211"/>
                  <a:gd name="T32" fmla="*/ 92 w 462"/>
                  <a:gd name="T33" fmla="*/ 174 h 211"/>
                  <a:gd name="T34" fmla="*/ 97 w 462"/>
                  <a:gd name="T35" fmla="*/ 195 h 211"/>
                  <a:gd name="T36" fmla="*/ 108 w 462"/>
                  <a:gd name="T37" fmla="*/ 207 h 211"/>
                  <a:gd name="T38" fmla="*/ 134 w 462"/>
                  <a:gd name="T39" fmla="*/ 203 h 211"/>
                  <a:gd name="T40" fmla="*/ 152 w 462"/>
                  <a:gd name="T41" fmla="*/ 177 h 211"/>
                  <a:gd name="T42" fmla="*/ 169 w 462"/>
                  <a:gd name="T43" fmla="*/ 161 h 211"/>
                  <a:gd name="T44" fmla="*/ 189 w 462"/>
                  <a:gd name="T45" fmla="*/ 170 h 211"/>
                  <a:gd name="T46" fmla="*/ 222 w 462"/>
                  <a:gd name="T47" fmla="*/ 170 h 211"/>
                  <a:gd name="T48" fmla="*/ 246 w 462"/>
                  <a:gd name="T49" fmla="*/ 185 h 211"/>
                  <a:gd name="T50" fmla="*/ 266 w 462"/>
                  <a:gd name="T51" fmla="*/ 184 h 211"/>
                  <a:gd name="T52" fmla="*/ 304 w 462"/>
                  <a:gd name="T53" fmla="*/ 170 h 211"/>
                  <a:gd name="T54" fmla="*/ 336 w 462"/>
                  <a:gd name="T55" fmla="*/ 175 h 211"/>
                  <a:gd name="T56" fmla="*/ 347 w 462"/>
                  <a:gd name="T57" fmla="*/ 190 h 211"/>
                  <a:gd name="T58" fmla="*/ 361 w 462"/>
                  <a:gd name="T59" fmla="*/ 211 h 211"/>
                  <a:gd name="T60" fmla="*/ 387 w 462"/>
                  <a:gd name="T61" fmla="*/ 200 h 211"/>
                  <a:gd name="T62" fmla="*/ 419 w 462"/>
                  <a:gd name="T63" fmla="*/ 176 h 211"/>
                  <a:gd name="T64" fmla="*/ 438 w 462"/>
                  <a:gd name="T65" fmla="*/ 163 h 211"/>
                  <a:gd name="T66" fmla="*/ 462 w 462"/>
                  <a:gd name="T67" fmla="*/ 142 h 211"/>
                  <a:gd name="T68" fmla="*/ 450 w 462"/>
                  <a:gd name="T69" fmla="*/ 120 h 211"/>
                  <a:gd name="T70" fmla="*/ 434 w 462"/>
                  <a:gd name="T71" fmla="*/ 95 h 211"/>
                  <a:gd name="T72" fmla="*/ 402 w 462"/>
                  <a:gd name="T73" fmla="*/ 81 h 211"/>
                  <a:gd name="T74" fmla="*/ 376 w 462"/>
                  <a:gd name="T75" fmla="*/ 82 h 211"/>
                  <a:gd name="T76" fmla="*/ 341 w 462"/>
                  <a:gd name="T77" fmla="*/ 74 h 211"/>
                  <a:gd name="T78" fmla="*/ 314 w 462"/>
                  <a:gd name="T79" fmla="*/ 60 h 211"/>
                  <a:gd name="T80" fmla="*/ 296 w 462"/>
                  <a:gd name="T81" fmla="*/ 42 h 211"/>
                  <a:gd name="T82" fmla="*/ 274 w 462"/>
                  <a:gd name="T83" fmla="*/ 30 h 211"/>
                  <a:gd name="T84" fmla="*/ 257 w 462"/>
                  <a:gd name="T85" fmla="*/ 14 h 211"/>
                  <a:gd name="T86" fmla="*/ 235 w 462"/>
                  <a:gd name="T87" fmla="*/ 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2" h="211">
                    <a:moveTo>
                      <a:pt x="235" y="4"/>
                    </a:moveTo>
                    <a:lnTo>
                      <a:pt x="235" y="4"/>
                    </a:lnTo>
                    <a:lnTo>
                      <a:pt x="215" y="4"/>
                    </a:lnTo>
                    <a:lnTo>
                      <a:pt x="203" y="8"/>
                    </a:lnTo>
                    <a:lnTo>
                      <a:pt x="188" y="12"/>
                    </a:lnTo>
                    <a:lnTo>
                      <a:pt x="160" y="13"/>
                    </a:lnTo>
                    <a:lnTo>
                      <a:pt x="147" y="14"/>
                    </a:lnTo>
                    <a:lnTo>
                      <a:pt x="134" y="14"/>
                    </a:lnTo>
                    <a:lnTo>
                      <a:pt x="119" y="10"/>
                    </a:lnTo>
                    <a:lnTo>
                      <a:pt x="108" y="4"/>
                    </a:lnTo>
                    <a:lnTo>
                      <a:pt x="97" y="4"/>
                    </a:lnTo>
                    <a:lnTo>
                      <a:pt x="82" y="4"/>
                    </a:lnTo>
                    <a:lnTo>
                      <a:pt x="67" y="9"/>
                    </a:lnTo>
                    <a:lnTo>
                      <a:pt x="60" y="8"/>
                    </a:lnTo>
                    <a:lnTo>
                      <a:pt x="42" y="4"/>
                    </a:lnTo>
                    <a:lnTo>
                      <a:pt x="25" y="4"/>
                    </a:lnTo>
                    <a:lnTo>
                      <a:pt x="9" y="0"/>
                    </a:lnTo>
                    <a:lnTo>
                      <a:pt x="0" y="4"/>
                    </a:lnTo>
                    <a:lnTo>
                      <a:pt x="0" y="17"/>
                    </a:lnTo>
                    <a:lnTo>
                      <a:pt x="7" y="30"/>
                    </a:lnTo>
                    <a:lnTo>
                      <a:pt x="0" y="47"/>
                    </a:lnTo>
                    <a:lnTo>
                      <a:pt x="0" y="60"/>
                    </a:lnTo>
                    <a:lnTo>
                      <a:pt x="8" y="69"/>
                    </a:lnTo>
                    <a:lnTo>
                      <a:pt x="13" y="77"/>
                    </a:lnTo>
                    <a:lnTo>
                      <a:pt x="25" y="86"/>
                    </a:lnTo>
                    <a:lnTo>
                      <a:pt x="38" y="100"/>
                    </a:lnTo>
                    <a:lnTo>
                      <a:pt x="51" y="107"/>
                    </a:lnTo>
                    <a:lnTo>
                      <a:pt x="55" y="119"/>
                    </a:lnTo>
                    <a:lnTo>
                      <a:pt x="59" y="130"/>
                    </a:lnTo>
                    <a:lnTo>
                      <a:pt x="59" y="142"/>
                    </a:lnTo>
                    <a:lnTo>
                      <a:pt x="59" y="152"/>
                    </a:lnTo>
                    <a:lnTo>
                      <a:pt x="69" y="160"/>
                    </a:lnTo>
                    <a:lnTo>
                      <a:pt x="88" y="163"/>
                    </a:lnTo>
                    <a:lnTo>
                      <a:pt x="92" y="174"/>
                    </a:lnTo>
                    <a:lnTo>
                      <a:pt x="92" y="185"/>
                    </a:lnTo>
                    <a:lnTo>
                      <a:pt x="97" y="195"/>
                    </a:lnTo>
                    <a:lnTo>
                      <a:pt x="101" y="207"/>
                    </a:lnTo>
                    <a:lnTo>
                      <a:pt x="108" y="207"/>
                    </a:lnTo>
                    <a:lnTo>
                      <a:pt x="124" y="204"/>
                    </a:lnTo>
                    <a:lnTo>
                      <a:pt x="134" y="203"/>
                    </a:lnTo>
                    <a:lnTo>
                      <a:pt x="141" y="195"/>
                    </a:lnTo>
                    <a:lnTo>
                      <a:pt x="152" y="177"/>
                    </a:lnTo>
                    <a:lnTo>
                      <a:pt x="160" y="162"/>
                    </a:lnTo>
                    <a:lnTo>
                      <a:pt x="169" y="161"/>
                    </a:lnTo>
                    <a:lnTo>
                      <a:pt x="180" y="163"/>
                    </a:lnTo>
                    <a:lnTo>
                      <a:pt x="189" y="170"/>
                    </a:lnTo>
                    <a:lnTo>
                      <a:pt x="215" y="165"/>
                    </a:lnTo>
                    <a:lnTo>
                      <a:pt x="222" y="170"/>
                    </a:lnTo>
                    <a:lnTo>
                      <a:pt x="235" y="177"/>
                    </a:lnTo>
                    <a:lnTo>
                      <a:pt x="246" y="185"/>
                    </a:lnTo>
                    <a:lnTo>
                      <a:pt x="257" y="186"/>
                    </a:lnTo>
                    <a:lnTo>
                      <a:pt x="266" y="184"/>
                    </a:lnTo>
                    <a:lnTo>
                      <a:pt x="285" y="181"/>
                    </a:lnTo>
                    <a:lnTo>
                      <a:pt x="304" y="170"/>
                    </a:lnTo>
                    <a:lnTo>
                      <a:pt x="327" y="170"/>
                    </a:lnTo>
                    <a:lnTo>
                      <a:pt x="336" y="175"/>
                    </a:lnTo>
                    <a:lnTo>
                      <a:pt x="347" y="181"/>
                    </a:lnTo>
                    <a:lnTo>
                      <a:pt x="347" y="190"/>
                    </a:lnTo>
                    <a:lnTo>
                      <a:pt x="353" y="202"/>
                    </a:lnTo>
                    <a:lnTo>
                      <a:pt x="361" y="211"/>
                    </a:lnTo>
                    <a:lnTo>
                      <a:pt x="374" y="208"/>
                    </a:lnTo>
                    <a:lnTo>
                      <a:pt x="387" y="200"/>
                    </a:lnTo>
                    <a:lnTo>
                      <a:pt x="399" y="193"/>
                    </a:lnTo>
                    <a:lnTo>
                      <a:pt x="419" y="176"/>
                    </a:lnTo>
                    <a:lnTo>
                      <a:pt x="430" y="170"/>
                    </a:lnTo>
                    <a:lnTo>
                      <a:pt x="438" y="163"/>
                    </a:lnTo>
                    <a:lnTo>
                      <a:pt x="450" y="152"/>
                    </a:lnTo>
                    <a:lnTo>
                      <a:pt x="462" y="142"/>
                    </a:lnTo>
                    <a:lnTo>
                      <a:pt x="461" y="130"/>
                    </a:lnTo>
                    <a:lnTo>
                      <a:pt x="450" y="120"/>
                    </a:lnTo>
                    <a:lnTo>
                      <a:pt x="440" y="105"/>
                    </a:lnTo>
                    <a:lnTo>
                      <a:pt x="434" y="95"/>
                    </a:lnTo>
                    <a:lnTo>
                      <a:pt x="416" y="82"/>
                    </a:lnTo>
                    <a:lnTo>
                      <a:pt x="402" y="81"/>
                    </a:lnTo>
                    <a:lnTo>
                      <a:pt x="390" y="82"/>
                    </a:lnTo>
                    <a:lnTo>
                      <a:pt x="376" y="82"/>
                    </a:lnTo>
                    <a:lnTo>
                      <a:pt x="357" y="82"/>
                    </a:lnTo>
                    <a:lnTo>
                      <a:pt x="341" y="74"/>
                    </a:lnTo>
                    <a:lnTo>
                      <a:pt x="325" y="64"/>
                    </a:lnTo>
                    <a:lnTo>
                      <a:pt x="314" y="60"/>
                    </a:lnTo>
                    <a:lnTo>
                      <a:pt x="300" y="50"/>
                    </a:lnTo>
                    <a:lnTo>
                      <a:pt x="296" y="42"/>
                    </a:lnTo>
                    <a:lnTo>
                      <a:pt x="285" y="33"/>
                    </a:lnTo>
                    <a:lnTo>
                      <a:pt x="274" y="30"/>
                    </a:lnTo>
                    <a:lnTo>
                      <a:pt x="262" y="23"/>
                    </a:lnTo>
                    <a:lnTo>
                      <a:pt x="257" y="14"/>
                    </a:lnTo>
                    <a:lnTo>
                      <a:pt x="248" y="8"/>
                    </a:lnTo>
                    <a:lnTo>
                      <a:pt x="235" y="4"/>
                    </a:lnTo>
                    <a:lnTo>
                      <a:pt x="235"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31" name="Freeform 67">
                <a:extLst>
                  <a:ext uri="{FF2B5EF4-FFF2-40B4-BE49-F238E27FC236}">
                    <a16:creationId xmlns:a16="http://schemas.microsoft.com/office/drawing/2014/main" id="{F29C9580-C2F7-4BBE-9453-086938096658}"/>
                  </a:ext>
                </a:extLst>
              </p:cNvPr>
              <p:cNvSpPr>
                <a:spLocks/>
              </p:cNvSpPr>
              <p:nvPr/>
            </p:nvSpPr>
            <p:spPr bwMode="auto">
              <a:xfrm>
                <a:off x="3574" y="1621"/>
                <a:ext cx="106" cy="54"/>
              </a:xfrm>
              <a:custGeom>
                <a:avLst/>
                <a:gdLst>
                  <a:gd name="T0" fmla="*/ 200 w 200"/>
                  <a:gd name="T1" fmla="*/ 6 h 102"/>
                  <a:gd name="T2" fmla="*/ 200 w 200"/>
                  <a:gd name="T3" fmla="*/ 6 h 102"/>
                  <a:gd name="T4" fmla="*/ 177 w 200"/>
                  <a:gd name="T5" fmla="*/ 3 h 102"/>
                  <a:gd name="T6" fmla="*/ 153 w 200"/>
                  <a:gd name="T7" fmla="*/ 0 h 102"/>
                  <a:gd name="T8" fmla="*/ 134 w 200"/>
                  <a:gd name="T9" fmla="*/ 0 h 102"/>
                  <a:gd name="T10" fmla="*/ 116 w 200"/>
                  <a:gd name="T11" fmla="*/ 1 h 102"/>
                  <a:gd name="T12" fmla="*/ 100 w 200"/>
                  <a:gd name="T13" fmla="*/ 2 h 102"/>
                  <a:gd name="T14" fmla="*/ 85 w 200"/>
                  <a:gd name="T15" fmla="*/ 5 h 102"/>
                  <a:gd name="T16" fmla="*/ 66 w 200"/>
                  <a:gd name="T17" fmla="*/ 5 h 102"/>
                  <a:gd name="T18" fmla="*/ 53 w 200"/>
                  <a:gd name="T19" fmla="*/ 9 h 102"/>
                  <a:gd name="T20" fmla="*/ 35 w 200"/>
                  <a:gd name="T21" fmla="*/ 11 h 102"/>
                  <a:gd name="T22" fmla="*/ 15 w 200"/>
                  <a:gd name="T23" fmla="*/ 17 h 102"/>
                  <a:gd name="T24" fmla="*/ 5 w 200"/>
                  <a:gd name="T25" fmla="*/ 34 h 102"/>
                  <a:gd name="T26" fmla="*/ 0 w 200"/>
                  <a:gd name="T27" fmla="*/ 54 h 102"/>
                  <a:gd name="T28" fmla="*/ 4 w 200"/>
                  <a:gd name="T29" fmla="*/ 74 h 102"/>
                  <a:gd name="T30" fmla="*/ 18 w 200"/>
                  <a:gd name="T31" fmla="*/ 85 h 102"/>
                  <a:gd name="T32" fmla="*/ 37 w 200"/>
                  <a:gd name="T33" fmla="*/ 92 h 102"/>
                  <a:gd name="T34" fmla="*/ 64 w 200"/>
                  <a:gd name="T35" fmla="*/ 99 h 102"/>
                  <a:gd name="T36" fmla="*/ 81 w 200"/>
                  <a:gd name="T37" fmla="*/ 100 h 102"/>
                  <a:gd name="T38" fmla="*/ 94 w 200"/>
                  <a:gd name="T39" fmla="*/ 102 h 102"/>
                  <a:gd name="T40" fmla="*/ 107 w 200"/>
                  <a:gd name="T41" fmla="*/ 99 h 102"/>
                  <a:gd name="T42" fmla="*/ 122 w 200"/>
                  <a:gd name="T43" fmla="*/ 92 h 102"/>
                  <a:gd name="T44" fmla="*/ 129 w 200"/>
                  <a:gd name="T45" fmla="*/ 79 h 102"/>
                  <a:gd name="T46" fmla="*/ 137 w 200"/>
                  <a:gd name="T47" fmla="*/ 66 h 102"/>
                  <a:gd name="T48" fmla="*/ 146 w 200"/>
                  <a:gd name="T49" fmla="*/ 51 h 102"/>
                  <a:gd name="T50" fmla="*/ 157 w 200"/>
                  <a:gd name="T51" fmla="*/ 46 h 102"/>
                  <a:gd name="T52" fmla="*/ 171 w 200"/>
                  <a:gd name="T53" fmla="*/ 34 h 102"/>
                  <a:gd name="T54" fmla="*/ 174 w 200"/>
                  <a:gd name="T55" fmla="*/ 29 h 102"/>
                  <a:gd name="T56" fmla="*/ 188 w 200"/>
                  <a:gd name="T57" fmla="*/ 25 h 102"/>
                  <a:gd name="T58" fmla="*/ 197 w 200"/>
                  <a:gd name="T59" fmla="*/ 23 h 102"/>
                  <a:gd name="T60" fmla="*/ 200 w 200"/>
                  <a:gd name="T61" fmla="*/ 6 h 102"/>
                  <a:gd name="T62" fmla="*/ 200 w 200"/>
                  <a:gd name="T63" fmla="*/ 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02">
                    <a:moveTo>
                      <a:pt x="200" y="6"/>
                    </a:moveTo>
                    <a:lnTo>
                      <a:pt x="200" y="6"/>
                    </a:lnTo>
                    <a:lnTo>
                      <a:pt x="177" y="3"/>
                    </a:lnTo>
                    <a:lnTo>
                      <a:pt x="153" y="0"/>
                    </a:lnTo>
                    <a:lnTo>
                      <a:pt x="134" y="0"/>
                    </a:lnTo>
                    <a:lnTo>
                      <a:pt x="116" y="1"/>
                    </a:lnTo>
                    <a:lnTo>
                      <a:pt x="100" y="2"/>
                    </a:lnTo>
                    <a:lnTo>
                      <a:pt x="85" y="5"/>
                    </a:lnTo>
                    <a:lnTo>
                      <a:pt x="66" y="5"/>
                    </a:lnTo>
                    <a:lnTo>
                      <a:pt x="53" y="9"/>
                    </a:lnTo>
                    <a:lnTo>
                      <a:pt x="35" y="11"/>
                    </a:lnTo>
                    <a:lnTo>
                      <a:pt x="15" y="17"/>
                    </a:lnTo>
                    <a:lnTo>
                      <a:pt x="5" y="34"/>
                    </a:lnTo>
                    <a:lnTo>
                      <a:pt x="0" y="54"/>
                    </a:lnTo>
                    <a:lnTo>
                      <a:pt x="4" y="74"/>
                    </a:lnTo>
                    <a:lnTo>
                      <a:pt x="18" y="85"/>
                    </a:lnTo>
                    <a:lnTo>
                      <a:pt x="37" y="92"/>
                    </a:lnTo>
                    <a:lnTo>
                      <a:pt x="64" y="99"/>
                    </a:lnTo>
                    <a:lnTo>
                      <a:pt x="81" y="100"/>
                    </a:lnTo>
                    <a:lnTo>
                      <a:pt x="94" y="102"/>
                    </a:lnTo>
                    <a:lnTo>
                      <a:pt x="107" y="99"/>
                    </a:lnTo>
                    <a:lnTo>
                      <a:pt x="122" y="92"/>
                    </a:lnTo>
                    <a:lnTo>
                      <a:pt x="129" y="79"/>
                    </a:lnTo>
                    <a:lnTo>
                      <a:pt x="137" y="66"/>
                    </a:lnTo>
                    <a:lnTo>
                      <a:pt x="146" y="51"/>
                    </a:lnTo>
                    <a:lnTo>
                      <a:pt x="157" y="46"/>
                    </a:lnTo>
                    <a:lnTo>
                      <a:pt x="171" y="34"/>
                    </a:lnTo>
                    <a:lnTo>
                      <a:pt x="174" y="29"/>
                    </a:lnTo>
                    <a:lnTo>
                      <a:pt x="188" y="25"/>
                    </a:lnTo>
                    <a:lnTo>
                      <a:pt x="197" y="23"/>
                    </a:lnTo>
                    <a:lnTo>
                      <a:pt x="200" y="6"/>
                    </a:lnTo>
                    <a:lnTo>
                      <a:pt x="200" y="6"/>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2" name="Freeform 68">
                <a:extLst>
                  <a:ext uri="{FF2B5EF4-FFF2-40B4-BE49-F238E27FC236}">
                    <a16:creationId xmlns:a16="http://schemas.microsoft.com/office/drawing/2014/main" id="{6F67ACFE-6222-4391-80A6-E6DEB75F0A8C}"/>
                  </a:ext>
                </a:extLst>
              </p:cNvPr>
              <p:cNvSpPr>
                <a:spLocks/>
              </p:cNvSpPr>
              <p:nvPr/>
            </p:nvSpPr>
            <p:spPr bwMode="auto">
              <a:xfrm>
                <a:off x="3574" y="1621"/>
                <a:ext cx="106" cy="54"/>
              </a:xfrm>
              <a:custGeom>
                <a:avLst/>
                <a:gdLst>
                  <a:gd name="T0" fmla="*/ 200 w 200"/>
                  <a:gd name="T1" fmla="*/ 6 h 102"/>
                  <a:gd name="T2" fmla="*/ 200 w 200"/>
                  <a:gd name="T3" fmla="*/ 6 h 102"/>
                  <a:gd name="T4" fmla="*/ 177 w 200"/>
                  <a:gd name="T5" fmla="*/ 3 h 102"/>
                  <a:gd name="T6" fmla="*/ 153 w 200"/>
                  <a:gd name="T7" fmla="*/ 0 h 102"/>
                  <a:gd name="T8" fmla="*/ 134 w 200"/>
                  <a:gd name="T9" fmla="*/ 0 h 102"/>
                  <a:gd name="T10" fmla="*/ 116 w 200"/>
                  <a:gd name="T11" fmla="*/ 1 h 102"/>
                  <a:gd name="T12" fmla="*/ 100 w 200"/>
                  <a:gd name="T13" fmla="*/ 2 h 102"/>
                  <a:gd name="T14" fmla="*/ 85 w 200"/>
                  <a:gd name="T15" fmla="*/ 5 h 102"/>
                  <a:gd name="T16" fmla="*/ 66 w 200"/>
                  <a:gd name="T17" fmla="*/ 5 h 102"/>
                  <a:gd name="T18" fmla="*/ 53 w 200"/>
                  <a:gd name="T19" fmla="*/ 9 h 102"/>
                  <a:gd name="T20" fmla="*/ 35 w 200"/>
                  <a:gd name="T21" fmla="*/ 11 h 102"/>
                  <a:gd name="T22" fmla="*/ 15 w 200"/>
                  <a:gd name="T23" fmla="*/ 17 h 102"/>
                  <a:gd name="T24" fmla="*/ 5 w 200"/>
                  <a:gd name="T25" fmla="*/ 34 h 102"/>
                  <a:gd name="T26" fmla="*/ 0 w 200"/>
                  <a:gd name="T27" fmla="*/ 54 h 102"/>
                  <a:gd name="T28" fmla="*/ 4 w 200"/>
                  <a:gd name="T29" fmla="*/ 74 h 102"/>
                  <a:gd name="T30" fmla="*/ 18 w 200"/>
                  <a:gd name="T31" fmla="*/ 85 h 102"/>
                  <a:gd name="T32" fmla="*/ 37 w 200"/>
                  <a:gd name="T33" fmla="*/ 92 h 102"/>
                  <a:gd name="T34" fmla="*/ 64 w 200"/>
                  <a:gd name="T35" fmla="*/ 99 h 102"/>
                  <a:gd name="T36" fmla="*/ 81 w 200"/>
                  <a:gd name="T37" fmla="*/ 100 h 102"/>
                  <a:gd name="T38" fmla="*/ 94 w 200"/>
                  <a:gd name="T39" fmla="*/ 102 h 102"/>
                  <a:gd name="T40" fmla="*/ 107 w 200"/>
                  <a:gd name="T41" fmla="*/ 99 h 102"/>
                  <a:gd name="T42" fmla="*/ 122 w 200"/>
                  <a:gd name="T43" fmla="*/ 92 h 102"/>
                  <a:gd name="T44" fmla="*/ 129 w 200"/>
                  <a:gd name="T45" fmla="*/ 79 h 102"/>
                  <a:gd name="T46" fmla="*/ 137 w 200"/>
                  <a:gd name="T47" fmla="*/ 66 h 102"/>
                  <a:gd name="T48" fmla="*/ 146 w 200"/>
                  <a:gd name="T49" fmla="*/ 51 h 102"/>
                  <a:gd name="T50" fmla="*/ 157 w 200"/>
                  <a:gd name="T51" fmla="*/ 46 h 102"/>
                  <a:gd name="T52" fmla="*/ 171 w 200"/>
                  <a:gd name="T53" fmla="*/ 34 h 102"/>
                  <a:gd name="T54" fmla="*/ 174 w 200"/>
                  <a:gd name="T55" fmla="*/ 29 h 102"/>
                  <a:gd name="T56" fmla="*/ 188 w 200"/>
                  <a:gd name="T57" fmla="*/ 25 h 102"/>
                  <a:gd name="T58" fmla="*/ 197 w 200"/>
                  <a:gd name="T59" fmla="*/ 23 h 102"/>
                  <a:gd name="T60" fmla="*/ 200 w 200"/>
                  <a:gd name="T61" fmla="*/ 6 h 102"/>
                  <a:gd name="T62" fmla="*/ 200 w 200"/>
                  <a:gd name="T63" fmla="*/ 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02">
                    <a:moveTo>
                      <a:pt x="200" y="6"/>
                    </a:moveTo>
                    <a:lnTo>
                      <a:pt x="200" y="6"/>
                    </a:lnTo>
                    <a:lnTo>
                      <a:pt x="177" y="3"/>
                    </a:lnTo>
                    <a:lnTo>
                      <a:pt x="153" y="0"/>
                    </a:lnTo>
                    <a:lnTo>
                      <a:pt x="134" y="0"/>
                    </a:lnTo>
                    <a:lnTo>
                      <a:pt x="116" y="1"/>
                    </a:lnTo>
                    <a:lnTo>
                      <a:pt x="100" y="2"/>
                    </a:lnTo>
                    <a:lnTo>
                      <a:pt x="85" y="5"/>
                    </a:lnTo>
                    <a:lnTo>
                      <a:pt x="66" y="5"/>
                    </a:lnTo>
                    <a:lnTo>
                      <a:pt x="53" y="9"/>
                    </a:lnTo>
                    <a:lnTo>
                      <a:pt x="35" y="11"/>
                    </a:lnTo>
                    <a:lnTo>
                      <a:pt x="15" y="17"/>
                    </a:lnTo>
                    <a:lnTo>
                      <a:pt x="5" y="34"/>
                    </a:lnTo>
                    <a:lnTo>
                      <a:pt x="0" y="54"/>
                    </a:lnTo>
                    <a:lnTo>
                      <a:pt x="4" y="74"/>
                    </a:lnTo>
                    <a:lnTo>
                      <a:pt x="18" y="85"/>
                    </a:lnTo>
                    <a:lnTo>
                      <a:pt x="37" y="92"/>
                    </a:lnTo>
                    <a:lnTo>
                      <a:pt x="64" y="99"/>
                    </a:lnTo>
                    <a:lnTo>
                      <a:pt x="81" y="100"/>
                    </a:lnTo>
                    <a:lnTo>
                      <a:pt x="94" y="102"/>
                    </a:lnTo>
                    <a:lnTo>
                      <a:pt x="107" y="99"/>
                    </a:lnTo>
                    <a:lnTo>
                      <a:pt x="122" y="92"/>
                    </a:lnTo>
                    <a:lnTo>
                      <a:pt x="129" y="79"/>
                    </a:lnTo>
                    <a:lnTo>
                      <a:pt x="137" y="66"/>
                    </a:lnTo>
                    <a:lnTo>
                      <a:pt x="146" y="51"/>
                    </a:lnTo>
                    <a:lnTo>
                      <a:pt x="157" y="46"/>
                    </a:lnTo>
                    <a:lnTo>
                      <a:pt x="171" y="34"/>
                    </a:lnTo>
                    <a:lnTo>
                      <a:pt x="174" y="29"/>
                    </a:lnTo>
                    <a:lnTo>
                      <a:pt x="188" y="25"/>
                    </a:lnTo>
                    <a:lnTo>
                      <a:pt x="197" y="23"/>
                    </a:lnTo>
                    <a:lnTo>
                      <a:pt x="200" y="6"/>
                    </a:lnTo>
                    <a:lnTo>
                      <a:pt x="200" y="6"/>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33" name="Freeform 69">
                <a:extLst>
                  <a:ext uri="{FF2B5EF4-FFF2-40B4-BE49-F238E27FC236}">
                    <a16:creationId xmlns:a16="http://schemas.microsoft.com/office/drawing/2014/main" id="{9D3F713D-FE07-4C87-850F-2B2E96FDD62A}"/>
                  </a:ext>
                </a:extLst>
              </p:cNvPr>
              <p:cNvSpPr>
                <a:spLocks/>
              </p:cNvSpPr>
              <p:nvPr/>
            </p:nvSpPr>
            <p:spPr bwMode="auto">
              <a:xfrm>
                <a:off x="3566" y="1590"/>
                <a:ext cx="36" cy="27"/>
              </a:xfrm>
              <a:custGeom>
                <a:avLst/>
                <a:gdLst>
                  <a:gd name="T0" fmla="*/ 68 w 68"/>
                  <a:gd name="T1" fmla="*/ 22 h 50"/>
                  <a:gd name="T2" fmla="*/ 68 w 68"/>
                  <a:gd name="T3" fmla="*/ 22 h 50"/>
                  <a:gd name="T4" fmla="*/ 55 w 68"/>
                  <a:gd name="T5" fmla="*/ 10 h 50"/>
                  <a:gd name="T6" fmla="*/ 43 w 68"/>
                  <a:gd name="T7" fmla="*/ 4 h 50"/>
                  <a:gd name="T8" fmla="*/ 23 w 68"/>
                  <a:gd name="T9" fmla="*/ 0 h 50"/>
                  <a:gd name="T10" fmla="*/ 12 w 68"/>
                  <a:gd name="T11" fmla="*/ 3 h 50"/>
                  <a:gd name="T12" fmla="*/ 0 w 68"/>
                  <a:gd name="T13" fmla="*/ 9 h 50"/>
                  <a:gd name="T14" fmla="*/ 0 w 68"/>
                  <a:gd name="T15" fmla="*/ 23 h 50"/>
                  <a:gd name="T16" fmla="*/ 8 w 68"/>
                  <a:gd name="T17" fmla="*/ 31 h 50"/>
                  <a:gd name="T18" fmla="*/ 16 w 68"/>
                  <a:gd name="T19" fmla="*/ 42 h 50"/>
                  <a:gd name="T20" fmla="*/ 23 w 68"/>
                  <a:gd name="T21" fmla="*/ 47 h 50"/>
                  <a:gd name="T22" fmla="*/ 37 w 68"/>
                  <a:gd name="T23" fmla="*/ 50 h 50"/>
                  <a:gd name="T24" fmla="*/ 48 w 68"/>
                  <a:gd name="T25" fmla="*/ 49 h 50"/>
                  <a:gd name="T26" fmla="*/ 63 w 68"/>
                  <a:gd name="T27" fmla="*/ 42 h 50"/>
                  <a:gd name="T28" fmla="*/ 68 w 68"/>
                  <a:gd name="T29" fmla="*/ 22 h 50"/>
                  <a:gd name="T30" fmla="*/ 68 w 68"/>
                  <a:gd name="T31" fmla="*/ 2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 h="50">
                    <a:moveTo>
                      <a:pt x="68" y="22"/>
                    </a:moveTo>
                    <a:lnTo>
                      <a:pt x="68" y="22"/>
                    </a:lnTo>
                    <a:lnTo>
                      <a:pt x="55" y="10"/>
                    </a:lnTo>
                    <a:lnTo>
                      <a:pt x="43" y="4"/>
                    </a:lnTo>
                    <a:lnTo>
                      <a:pt x="23" y="0"/>
                    </a:lnTo>
                    <a:lnTo>
                      <a:pt x="12" y="3"/>
                    </a:lnTo>
                    <a:lnTo>
                      <a:pt x="0" y="9"/>
                    </a:lnTo>
                    <a:lnTo>
                      <a:pt x="0" y="23"/>
                    </a:lnTo>
                    <a:lnTo>
                      <a:pt x="8" y="31"/>
                    </a:lnTo>
                    <a:lnTo>
                      <a:pt x="16" y="42"/>
                    </a:lnTo>
                    <a:lnTo>
                      <a:pt x="23" y="47"/>
                    </a:lnTo>
                    <a:lnTo>
                      <a:pt x="37" y="50"/>
                    </a:lnTo>
                    <a:lnTo>
                      <a:pt x="48" y="49"/>
                    </a:lnTo>
                    <a:lnTo>
                      <a:pt x="63" y="42"/>
                    </a:lnTo>
                    <a:lnTo>
                      <a:pt x="68" y="22"/>
                    </a:lnTo>
                    <a:lnTo>
                      <a:pt x="68" y="2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4" name="Freeform 70">
                <a:extLst>
                  <a:ext uri="{FF2B5EF4-FFF2-40B4-BE49-F238E27FC236}">
                    <a16:creationId xmlns:a16="http://schemas.microsoft.com/office/drawing/2014/main" id="{F097FC37-EFD7-407C-9F4D-FF1EE052CABC}"/>
                  </a:ext>
                </a:extLst>
              </p:cNvPr>
              <p:cNvSpPr>
                <a:spLocks/>
              </p:cNvSpPr>
              <p:nvPr/>
            </p:nvSpPr>
            <p:spPr bwMode="auto">
              <a:xfrm>
                <a:off x="3566" y="1590"/>
                <a:ext cx="36" cy="27"/>
              </a:xfrm>
              <a:custGeom>
                <a:avLst/>
                <a:gdLst>
                  <a:gd name="T0" fmla="*/ 68 w 68"/>
                  <a:gd name="T1" fmla="*/ 22 h 50"/>
                  <a:gd name="T2" fmla="*/ 68 w 68"/>
                  <a:gd name="T3" fmla="*/ 22 h 50"/>
                  <a:gd name="T4" fmla="*/ 55 w 68"/>
                  <a:gd name="T5" fmla="*/ 10 h 50"/>
                  <a:gd name="T6" fmla="*/ 43 w 68"/>
                  <a:gd name="T7" fmla="*/ 4 h 50"/>
                  <a:gd name="T8" fmla="*/ 23 w 68"/>
                  <a:gd name="T9" fmla="*/ 0 h 50"/>
                  <a:gd name="T10" fmla="*/ 12 w 68"/>
                  <a:gd name="T11" fmla="*/ 3 h 50"/>
                  <a:gd name="T12" fmla="*/ 0 w 68"/>
                  <a:gd name="T13" fmla="*/ 9 h 50"/>
                  <a:gd name="T14" fmla="*/ 0 w 68"/>
                  <a:gd name="T15" fmla="*/ 23 h 50"/>
                  <a:gd name="T16" fmla="*/ 8 w 68"/>
                  <a:gd name="T17" fmla="*/ 31 h 50"/>
                  <a:gd name="T18" fmla="*/ 16 w 68"/>
                  <a:gd name="T19" fmla="*/ 42 h 50"/>
                  <a:gd name="T20" fmla="*/ 23 w 68"/>
                  <a:gd name="T21" fmla="*/ 47 h 50"/>
                  <a:gd name="T22" fmla="*/ 37 w 68"/>
                  <a:gd name="T23" fmla="*/ 50 h 50"/>
                  <a:gd name="T24" fmla="*/ 48 w 68"/>
                  <a:gd name="T25" fmla="*/ 49 h 50"/>
                  <a:gd name="T26" fmla="*/ 63 w 68"/>
                  <a:gd name="T27" fmla="*/ 42 h 50"/>
                  <a:gd name="T28" fmla="*/ 68 w 68"/>
                  <a:gd name="T29" fmla="*/ 22 h 50"/>
                  <a:gd name="T30" fmla="*/ 68 w 68"/>
                  <a:gd name="T31" fmla="*/ 2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 h="50">
                    <a:moveTo>
                      <a:pt x="68" y="22"/>
                    </a:moveTo>
                    <a:lnTo>
                      <a:pt x="68" y="22"/>
                    </a:lnTo>
                    <a:lnTo>
                      <a:pt x="55" y="10"/>
                    </a:lnTo>
                    <a:lnTo>
                      <a:pt x="43" y="4"/>
                    </a:lnTo>
                    <a:lnTo>
                      <a:pt x="23" y="0"/>
                    </a:lnTo>
                    <a:lnTo>
                      <a:pt x="12" y="3"/>
                    </a:lnTo>
                    <a:lnTo>
                      <a:pt x="0" y="9"/>
                    </a:lnTo>
                    <a:lnTo>
                      <a:pt x="0" y="23"/>
                    </a:lnTo>
                    <a:lnTo>
                      <a:pt x="8" y="31"/>
                    </a:lnTo>
                    <a:lnTo>
                      <a:pt x="16" y="42"/>
                    </a:lnTo>
                    <a:lnTo>
                      <a:pt x="23" y="47"/>
                    </a:lnTo>
                    <a:lnTo>
                      <a:pt x="37" y="50"/>
                    </a:lnTo>
                    <a:lnTo>
                      <a:pt x="48" y="49"/>
                    </a:lnTo>
                    <a:lnTo>
                      <a:pt x="63" y="42"/>
                    </a:lnTo>
                    <a:lnTo>
                      <a:pt x="68" y="22"/>
                    </a:lnTo>
                    <a:lnTo>
                      <a:pt x="68" y="2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35" name="Freeform 71">
                <a:extLst>
                  <a:ext uri="{FF2B5EF4-FFF2-40B4-BE49-F238E27FC236}">
                    <a16:creationId xmlns:a16="http://schemas.microsoft.com/office/drawing/2014/main" id="{F97B82F9-B5CF-4D77-8FBE-C844D1698656}"/>
                  </a:ext>
                </a:extLst>
              </p:cNvPr>
              <p:cNvSpPr>
                <a:spLocks/>
              </p:cNvSpPr>
              <p:nvPr/>
            </p:nvSpPr>
            <p:spPr bwMode="auto">
              <a:xfrm>
                <a:off x="3728" y="1613"/>
                <a:ext cx="14" cy="16"/>
              </a:xfrm>
              <a:custGeom>
                <a:avLst/>
                <a:gdLst>
                  <a:gd name="T0" fmla="*/ 23 w 27"/>
                  <a:gd name="T1" fmla="*/ 0 h 30"/>
                  <a:gd name="T2" fmla="*/ 23 w 27"/>
                  <a:gd name="T3" fmla="*/ 0 h 30"/>
                  <a:gd name="T4" fmla="*/ 12 w 27"/>
                  <a:gd name="T5" fmla="*/ 0 h 30"/>
                  <a:gd name="T6" fmla="*/ 0 w 27"/>
                  <a:gd name="T7" fmla="*/ 8 h 30"/>
                  <a:gd name="T8" fmla="*/ 2 w 27"/>
                  <a:gd name="T9" fmla="*/ 22 h 30"/>
                  <a:gd name="T10" fmla="*/ 11 w 27"/>
                  <a:gd name="T11" fmla="*/ 30 h 30"/>
                  <a:gd name="T12" fmla="*/ 26 w 27"/>
                  <a:gd name="T13" fmla="*/ 27 h 30"/>
                  <a:gd name="T14" fmla="*/ 27 w 27"/>
                  <a:gd name="T15" fmla="*/ 16 h 30"/>
                  <a:gd name="T16" fmla="*/ 23 w 27"/>
                  <a:gd name="T17" fmla="*/ 0 h 30"/>
                  <a:gd name="T18" fmla="*/ 23 w 27"/>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0">
                    <a:moveTo>
                      <a:pt x="23" y="0"/>
                    </a:moveTo>
                    <a:lnTo>
                      <a:pt x="23" y="0"/>
                    </a:lnTo>
                    <a:lnTo>
                      <a:pt x="12" y="0"/>
                    </a:lnTo>
                    <a:lnTo>
                      <a:pt x="0" y="8"/>
                    </a:lnTo>
                    <a:lnTo>
                      <a:pt x="2" y="22"/>
                    </a:lnTo>
                    <a:lnTo>
                      <a:pt x="11" y="30"/>
                    </a:lnTo>
                    <a:lnTo>
                      <a:pt x="26" y="27"/>
                    </a:lnTo>
                    <a:lnTo>
                      <a:pt x="27" y="16"/>
                    </a:lnTo>
                    <a:lnTo>
                      <a:pt x="23" y="0"/>
                    </a:lnTo>
                    <a:lnTo>
                      <a:pt x="23"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6" name="Freeform 72">
                <a:extLst>
                  <a:ext uri="{FF2B5EF4-FFF2-40B4-BE49-F238E27FC236}">
                    <a16:creationId xmlns:a16="http://schemas.microsoft.com/office/drawing/2014/main" id="{1BDE5CFB-0E09-4AF0-90D6-FBC0B555C2EA}"/>
                  </a:ext>
                </a:extLst>
              </p:cNvPr>
              <p:cNvSpPr>
                <a:spLocks/>
              </p:cNvSpPr>
              <p:nvPr/>
            </p:nvSpPr>
            <p:spPr bwMode="auto">
              <a:xfrm>
                <a:off x="3728" y="1613"/>
                <a:ext cx="14" cy="16"/>
              </a:xfrm>
              <a:custGeom>
                <a:avLst/>
                <a:gdLst>
                  <a:gd name="T0" fmla="*/ 23 w 27"/>
                  <a:gd name="T1" fmla="*/ 0 h 30"/>
                  <a:gd name="T2" fmla="*/ 23 w 27"/>
                  <a:gd name="T3" fmla="*/ 0 h 30"/>
                  <a:gd name="T4" fmla="*/ 12 w 27"/>
                  <a:gd name="T5" fmla="*/ 0 h 30"/>
                  <a:gd name="T6" fmla="*/ 0 w 27"/>
                  <a:gd name="T7" fmla="*/ 8 h 30"/>
                  <a:gd name="T8" fmla="*/ 2 w 27"/>
                  <a:gd name="T9" fmla="*/ 22 h 30"/>
                  <a:gd name="T10" fmla="*/ 11 w 27"/>
                  <a:gd name="T11" fmla="*/ 30 h 30"/>
                  <a:gd name="T12" fmla="*/ 26 w 27"/>
                  <a:gd name="T13" fmla="*/ 27 h 30"/>
                  <a:gd name="T14" fmla="*/ 27 w 27"/>
                  <a:gd name="T15" fmla="*/ 16 h 30"/>
                  <a:gd name="T16" fmla="*/ 23 w 27"/>
                  <a:gd name="T17" fmla="*/ 0 h 30"/>
                  <a:gd name="T18" fmla="*/ 23 w 27"/>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30">
                    <a:moveTo>
                      <a:pt x="23" y="0"/>
                    </a:moveTo>
                    <a:lnTo>
                      <a:pt x="23" y="0"/>
                    </a:lnTo>
                    <a:lnTo>
                      <a:pt x="12" y="0"/>
                    </a:lnTo>
                    <a:lnTo>
                      <a:pt x="0" y="8"/>
                    </a:lnTo>
                    <a:lnTo>
                      <a:pt x="2" y="22"/>
                    </a:lnTo>
                    <a:lnTo>
                      <a:pt x="11" y="30"/>
                    </a:lnTo>
                    <a:lnTo>
                      <a:pt x="26" y="27"/>
                    </a:lnTo>
                    <a:lnTo>
                      <a:pt x="27" y="16"/>
                    </a:lnTo>
                    <a:lnTo>
                      <a:pt x="23" y="0"/>
                    </a:lnTo>
                    <a:lnTo>
                      <a:pt x="23" y="0"/>
                    </a:lnTo>
                    <a:close/>
                  </a:path>
                </a:pathLst>
              </a:custGeom>
              <a:noFill/>
              <a:ln w="47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37" name="Freeform 73">
                <a:extLst>
                  <a:ext uri="{FF2B5EF4-FFF2-40B4-BE49-F238E27FC236}">
                    <a16:creationId xmlns:a16="http://schemas.microsoft.com/office/drawing/2014/main" id="{0C7B6A9E-6650-4DA7-97D3-AE59F5A6BEBA}"/>
                  </a:ext>
                </a:extLst>
              </p:cNvPr>
              <p:cNvSpPr>
                <a:spLocks/>
              </p:cNvSpPr>
              <p:nvPr/>
            </p:nvSpPr>
            <p:spPr bwMode="auto">
              <a:xfrm>
                <a:off x="3912" y="1623"/>
                <a:ext cx="16" cy="14"/>
              </a:xfrm>
              <a:custGeom>
                <a:avLst/>
                <a:gdLst>
                  <a:gd name="T0" fmla="*/ 18 w 30"/>
                  <a:gd name="T1" fmla="*/ 0 h 26"/>
                  <a:gd name="T2" fmla="*/ 18 w 30"/>
                  <a:gd name="T3" fmla="*/ 0 h 26"/>
                  <a:gd name="T4" fmla="*/ 9 w 30"/>
                  <a:gd name="T5" fmla="*/ 2 h 26"/>
                  <a:gd name="T6" fmla="*/ 2 w 30"/>
                  <a:gd name="T7" fmla="*/ 7 h 26"/>
                  <a:gd name="T8" fmla="*/ 0 w 30"/>
                  <a:gd name="T9" fmla="*/ 17 h 26"/>
                  <a:gd name="T10" fmla="*/ 5 w 30"/>
                  <a:gd name="T11" fmla="*/ 23 h 26"/>
                  <a:gd name="T12" fmla="*/ 10 w 30"/>
                  <a:gd name="T13" fmla="*/ 26 h 26"/>
                  <a:gd name="T14" fmla="*/ 22 w 30"/>
                  <a:gd name="T15" fmla="*/ 23 h 26"/>
                  <a:gd name="T16" fmla="*/ 27 w 30"/>
                  <a:gd name="T17" fmla="*/ 18 h 26"/>
                  <a:gd name="T18" fmla="*/ 30 w 30"/>
                  <a:gd name="T19" fmla="*/ 11 h 26"/>
                  <a:gd name="T20" fmla="*/ 18 w 30"/>
                  <a:gd name="T21" fmla="*/ 0 h 26"/>
                  <a:gd name="T22" fmla="*/ 18 w 30"/>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6">
                    <a:moveTo>
                      <a:pt x="18" y="0"/>
                    </a:moveTo>
                    <a:lnTo>
                      <a:pt x="18" y="0"/>
                    </a:lnTo>
                    <a:lnTo>
                      <a:pt x="9" y="2"/>
                    </a:lnTo>
                    <a:lnTo>
                      <a:pt x="2" y="7"/>
                    </a:lnTo>
                    <a:lnTo>
                      <a:pt x="0" y="17"/>
                    </a:lnTo>
                    <a:lnTo>
                      <a:pt x="5" y="23"/>
                    </a:lnTo>
                    <a:lnTo>
                      <a:pt x="10" y="26"/>
                    </a:lnTo>
                    <a:lnTo>
                      <a:pt x="22" y="23"/>
                    </a:lnTo>
                    <a:lnTo>
                      <a:pt x="27" y="18"/>
                    </a:lnTo>
                    <a:lnTo>
                      <a:pt x="30" y="11"/>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38" name="Freeform 74">
                <a:extLst>
                  <a:ext uri="{FF2B5EF4-FFF2-40B4-BE49-F238E27FC236}">
                    <a16:creationId xmlns:a16="http://schemas.microsoft.com/office/drawing/2014/main" id="{770DA30D-0554-4077-9550-8F3D1C0845C4}"/>
                  </a:ext>
                </a:extLst>
              </p:cNvPr>
              <p:cNvSpPr>
                <a:spLocks/>
              </p:cNvSpPr>
              <p:nvPr/>
            </p:nvSpPr>
            <p:spPr bwMode="auto">
              <a:xfrm>
                <a:off x="3912" y="1623"/>
                <a:ext cx="16" cy="14"/>
              </a:xfrm>
              <a:custGeom>
                <a:avLst/>
                <a:gdLst>
                  <a:gd name="T0" fmla="*/ 18 w 30"/>
                  <a:gd name="T1" fmla="*/ 0 h 26"/>
                  <a:gd name="T2" fmla="*/ 18 w 30"/>
                  <a:gd name="T3" fmla="*/ 0 h 26"/>
                  <a:gd name="T4" fmla="*/ 9 w 30"/>
                  <a:gd name="T5" fmla="*/ 2 h 26"/>
                  <a:gd name="T6" fmla="*/ 2 w 30"/>
                  <a:gd name="T7" fmla="*/ 7 h 26"/>
                  <a:gd name="T8" fmla="*/ 0 w 30"/>
                  <a:gd name="T9" fmla="*/ 17 h 26"/>
                  <a:gd name="T10" fmla="*/ 5 w 30"/>
                  <a:gd name="T11" fmla="*/ 23 h 26"/>
                  <a:gd name="T12" fmla="*/ 10 w 30"/>
                  <a:gd name="T13" fmla="*/ 26 h 26"/>
                  <a:gd name="T14" fmla="*/ 22 w 30"/>
                  <a:gd name="T15" fmla="*/ 23 h 26"/>
                  <a:gd name="T16" fmla="*/ 27 w 30"/>
                  <a:gd name="T17" fmla="*/ 18 h 26"/>
                  <a:gd name="T18" fmla="*/ 30 w 30"/>
                  <a:gd name="T19" fmla="*/ 11 h 26"/>
                  <a:gd name="T20" fmla="*/ 18 w 30"/>
                  <a:gd name="T21" fmla="*/ 0 h 26"/>
                  <a:gd name="T22" fmla="*/ 18 w 30"/>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6">
                    <a:moveTo>
                      <a:pt x="18" y="0"/>
                    </a:moveTo>
                    <a:lnTo>
                      <a:pt x="18" y="0"/>
                    </a:lnTo>
                    <a:lnTo>
                      <a:pt x="9" y="2"/>
                    </a:lnTo>
                    <a:lnTo>
                      <a:pt x="2" y="7"/>
                    </a:lnTo>
                    <a:lnTo>
                      <a:pt x="0" y="17"/>
                    </a:lnTo>
                    <a:lnTo>
                      <a:pt x="5" y="23"/>
                    </a:lnTo>
                    <a:lnTo>
                      <a:pt x="10" y="26"/>
                    </a:lnTo>
                    <a:lnTo>
                      <a:pt x="22" y="23"/>
                    </a:lnTo>
                    <a:lnTo>
                      <a:pt x="27" y="18"/>
                    </a:lnTo>
                    <a:lnTo>
                      <a:pt x="30" y="11"/>
                    </a:lnTo>
                    <a:lnTo>
                      <a:pt x="18" y="0"/>
                    </a:lnTo>
                    <a:lnTo>
                      <a:pt x="18"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39" name="Freeform 75">
                <a:extLst>
                  <a:ext uri="{FF2B5EF4-FFF2-40B4-BE49-F238E27FC236}">
                    <a16:creationId xmlns:a16="http://schemas.microsoft.com/office/drawing/2014/main" id="{A25C9454-3280-43AA-8550-CD6580BAB5DB}"/>
                  </a:ext>
                </a:extLst>
              </p:cNvPr>
              <p:cNvSpPr>
                <a:spLocks/>
              </p:cNvSpPr>
              <p:nvPr/>
            </p:nvSpPr>
            <p:spPr bwMode="auto">
              <a:xfrm>
                <a:off x="3748" y="1483"/>
                <a:ext cx="206" cy="151"/>
              </a:xfrm>
              <a:custGeom>
                <a:avLst/>
                <a:gdLst>
                  <a:gd name="T0" fmla="*/ 203 w 388"/>
                  <a:gd name="T1" fmla="*/ 0 h 285"/>
                  <a:gd name="T2" fmla="*/ 203 w 388"/>
                  <a:gd name="T3" fmla="*/ 0 h 285"/>
                  <a:gd name="T4" fmla="*/ 171 w 388"/>
                  <a:gd name="T5" fmla="*/ 1 h 285"/>
                  <a:gd name="T6" fmla="*/ 128 w 388"/>
                  <a:gd name="T7" fmla="*/ 14 h 285"/>
                  <a:gd name="T8" fmla="*/ 99 w 388"/>
                  <a:gd name="T9" fmla="*/ 21 h 285"/>
                  <a:gd name="T10" fmla="*/ 86 w 388"/>
                  <a:gd name="T11" fmla="*/ 28 h 285"/>
                  <a:gd name="T12" fmla="*/ 65 w 388"/>
                  <a:gd name="T13" fmla="*/ 36 h 285"/>
                  <a:gd name="T14" fmla="*/ 46 w 388"/>
                  <a:gd name="T15" fmla="*/ 47 h 285"/>
                  <a:gd name="T16" fmla="*/ 32 w 388"/>
                  <a:gd name="T17" fmla="*/ 67 h 285"/>
                  <a:gd name="T18" fmla="*/ 23 w 388"/>
                  <a:gd name="T19" fmla="*/ 85 h 285"/>
                  <a:gd name="T20" fmla="*/ 12 w 388"/>
                  <a:gd name="T21" fmla="*/ 100 h 285"/>
                  <a:gd name="T22" fmla="*/ 6 w 388"/>
                  <a:gd name="T23" fmla="*/ 113 h 285"/>
                  <a:gd name="T24" fmla="*/ 0 w 388"/>
                  <a:gd name="T25" fmla="*/ 130 h 285"/>
                  <a:gd name="T26" fmla="*/ 4 w 388"/>
                  <a:gd name="T27" fmla="*/ 146 h 285"/>
                  <a:gd name="T28" fmla="*/ 16 w 388"/>
                  <a:gd name="T29" fmla="*/ 165 h 285"/>
                  <a:gd name="T30" fmla="*/ 26 w 388"/>
                  <a:gd name="T31" fmla="*/ 184 h 285"/>
                  <a:gd name="T32" fmla="*/ 35 w 388"/>
                  <a:gd name="T33" fmla="*/ 202 h 285"/>
                  <a:gd name="T34" fmla="*/ 46 w 388"/>
                  <a:gd name="T35" fmla="*/ 218 h 285"/>
                  <a:gd name="T36" fmla="*/ 69 w 388"/>
                  <a:gd name="T37" fmla="*/ 233 h 285"/>
                  <a:gd name="T38" fmla="*/ 100 w 388"/>
                  <a:gd name="T39" fmla="*/ 235 h 285"/>
                  <a:gd name="T40" fmla="*/ 120 w 388"/>
                  <a:gd name="T41" fmla="*/ 244 h 285"/>
                  <a:gd name="T42" fmla="*/ 138 w 388"/>
                  <a:gd name="T43" fmla="*/ 252 h 285"/>
                  <a:gd name="T44" fmla="*/ 147 w 388"/>
                  <a:gd name="T45" fmla="*/ 259 h 285"/>
                  <a:gd name="T46" fmla="*/ 160 w 388"/>
                  <a:gd name="T47" fmla="*/ 274 h 285"/>
                  <a:gd name="T48" fmla="*/ 174 w 388"/>
                  <a:gd name="T49" fmla="*/ 285 h 285"/>
                  <a:gd name="T50" fmla="*/ 190 w 388"/>
                  <a:gd name="T51" fmla="*/ 285 h 285"/>
                  <a:gd name="T52" fmla="*/ 212 w 388"/>
                  <a:gd name="T53" fmla="*/ 283 h 285"/>
                  <a:gd name="T54" fmla="*/ 225 w 388"/>
                  <a:gd name="T55" fmla="*/ 263 h 285"/>
                  <a:gd name="T56" fmla="*/ 239 w 388"/>
                  <a:gd name="T57" fmla="*/ 244 h 285"/>
                  <a:gd name="T58" fmla="*/ 255 w 388"/>
                  <a:gd name="T59" fmla="*/ 227 h 285"/>
                  <a:gd name="T60" fmla="*/ 277 w 388"/>
                  <a:gd name="T61" fmla="*/ 214 h 285"/>
                  <a:gd name="T62" fmla="*/ 310 w 388"/>
                  <a:gd name="T63" fmla="*/ 202 h 285"/>
                  <a:gd name="T64" fmla="*/ 340 w 388"/>
                  <a:gd name="T65" fmla="*/ 191 h 285"/>
                  <a:gd name="T66" fmla="*/ 361 w 388"/>
                  <a:gd name="T67" fmla="*/ 175 h 285"/>
                  <a:gd name="T68" fmla="*/ 379 w 388"/>
                  <a:gd name="T69" fmla="*/ 153 h 285"/>
                  <a:gd name="T70" fmla="*/ 388 w 388"/>
                  <a:gd name="T71" fmla="*/ 130 h 285"/>
                  <a:gd name="T72" fmla="*/ 384 w 388"/>
                  <a:gd name="T73" fmla="*/ 99 h 285"/>
                  <a:gd name="T74" fmla="*/ 377 w 388"/>
                  <a:gd name="T75" fmla="*/ 75 h 285"/>
                  <a:gd name="T76" fmla="*/ 366 w 388"/>
                  <a:gd name="T77" fmla="*/ 56 h 285"/>
                  <a:gd name="T78" fmla="*/ 355 w 388"/>
                  <a:gd name="T79" fmla="*/ 43 h 285"/>
                  <a:gd name="T80" fmla="*/ 329 w 388"/>
                  <a:gd name="T81" fmla="*/ 31 h 285"/>
                  <a:gd name="T82" fmla="*/ 304 w 388"/>
                  <a:gd name="T83" fmla="*/ 21 h 285"/>
                  <a:gd name="T84" fmla="*/ 273 w 388"/>
                  <a:gd name="T85" fmla="*/ 14 h 285"/>
                  <a:gd name="T86" fmla="*/ 247 w 388"/>
                  <a:gd name="T87" fmla="*/ 6 h 285"/>
                  <a:gd name="T88" fmla="*/ 226 w 388"/>
                  <a:gd name="T89" fmla="*/ 0 h 285"/>
                  <a:gd name="T90" fmla="*/ 203 w 388"/>
                  <a:gd name="T91" fmla="*/ 0 h 285"/>
                  <a:gd name="T92" fmla="*/ 203 w 388"/>
                  <a:gd name="T93"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8" h="285">
                    <a:moveTo>
                      <a:pt x="203" y="0"/>
                    </a:moveTo>
                    <a:lnTo>
                      <a:pt x="203" y="0"/>
                    </a:lnTo>
                    <a:lnTo>
                      <a:pt x="171" y="1"/>
                    </a:lnTo>
                    <a:lnTo>
                      <a:pt x="128" y="14"/>
                    </a:lnTo>
                    <a:lnTo>
                      <a:pt x="99" y="21"/>
                    </a:lnTo>
                    <a:lnTo>
                      <a:pt x="86" y="28"/>
                    </a:lnTo>
                    <a:lnTo>
                      <a:pt x="65" y="36"/>
                    </a:lnTo>
                    <a:lnTo>
                      <a:pt x="46" y="47"/>
                    </a:lnTo>
                    <a:lnTo>
                      <a:pt x="32" y="67"/>
                    </a:lnTo>
                    <a:lnTo>
                      <a:pt x="23" y="85"/>
                    </a:lnTo>
                    <a:lnTo>
                      <a:pt x="12" y="100"/>
                    </a:lnTo>
                    <a:lnTo>
                      <a:pt x="6" y="113"/>
                    </a:lnTo>
                    <a:lnTo>
                      <a:pt x="0" y="130"/>
                    </a:lnTo>
                    <a:lnTo>
                      <a:pt x="4" y="146"/>
                    </a:lnTo>
                    <a:lnTo>
                      <a:pt x="16" y="165"/>
                    </a:lnTo>
                    <a:lnTo>
                      <a:pt x="26" y="184"/>
                    </a:lnTo>
                    <a:lnTo>
                      <a:pt x="35" y="202"/>
                    </a:lnTo>
                    <a:lnTo>
                      <a:pt x="46" y="218"/>
                    </a:lnTo>
                    <a:lnTo>
                      <a:pt x="69" y="233"/>
                    </a:lnTo>
                    <a:lnTo>
                      <a:pt x="100" y="235"/>
                    </a:lnTo>
                    <a:lnTo>
                      <a:pt x="120" y="244"/>
                    </a:lnTo>
                    <a:lnTo>
                      <a:pt x="138" y="252"/>
                    </a:lnTo>
                    <a:lnTo>
                      <a:pt x="147" y="259"/>
                    </a:lnTo>
                    <a:lnTo>
                      <a:pt x="160" y="274"/>
                    </a:lnTo>
                    <a:lnTo>
                      <a:pt x="174" y="285"/>
                    </a:lnTo>
                    <a:lnTo>
                      <a:pt x="190" y="285"/>
                    </a:lnTo>
                    <a:lnTo>
                      <a:pt x="212" y="283"/>
                    </a:lnTo>
                    <a:lnTo>
                      <a:pt x="225" y="263"/>
                    </a:lnTo>
                    <a:lnTo>
                      <a:pt x="239" y="244"/>
                    </a:lnTo>
                    <a:lnTo>
                      <a:pt x="255" y="227"/>
                    </a:lnTo>
                    <a:lnTo>
                      <a:pt x="277" y="214"/>
                    </a:lnTo>
                    <a:lnTo>
                      <a:pt x="310" y="202"/>
                    </a:lnTo>
                    <a:lnTo>
                      <a:pt x="340" y="191"/>
                    </a:lnTo>
                    <a:lnTo>
                      <a:pt x="361" y="175"/>
                    </a:lnTo>
                    <a:lnTo>
                      <a:pt x="379" y="153"/>
                    </a:lnTo>
                    <a:lnTo>
                      <a:pt x="388" y="130"/>
                    </a:lnTo>
                    <a:lnTo>
                      <a:pt x="384" y="99"/>
                    </a:lnTo>
                    <a:lnTo>
                      <a:pt x="377" y="75"/>
                    </a:lnTo>
                    <a:lnTo>
                      <a:pt x="366" y="56"/>
                    </a:lnTo>
                    <a:lnTo>
                      <a:pt x="355" y="43"/>
                    </a:lnTo>
                    <a:lnTo>
                      <a:pt x="329" y="31"/>
                    </a:lnTo>
                    <a:lnTo>
                      <a:pt x="304" y="21"/>
                    </a:lnTo>
                    <a:lnTo>
                      <a:pt x="273" y="14"/>
                    </a:lnTo>
                    <a:lnTo>
                      <a:pt x="247" y="6"/>
                    </a:lnTo>
                    <a:lnTo>
                      <a:pt x="226" y="0"/>
                    </a:lnTo>
                    <a:lnTo>
                      <a:pt x="203" y="0"/>
                    </a:lnTo>
                    <a:lnTo>
                      <a:pt x="203"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0" name="Freeform 76">
                <a:extLst>
                  <a:ext uri="{FF2B5EF4-FFF2-40B4-BE49-F238E27FC236}">
                    <a16:creationId xmlns:a16="http://schemas.microsoft.com/office/drawing/2014/main" id="{9C54F528-DF6A-42FD-AC40-F48D23C0CE57}"/>
                  </a:ext>
                </a:extLst>
              </p:cNvPr>
              <p:cNvSpPr>
                <a:spLocks/>
              </p:cNvSpPr>
              <p:nvPr/>
            </p:nvSpPr>
            <p:spPr bwMode="auto">
              <a:xfrm>
                <a:off x="3748" y="1483"/>
                <a:ext cx="206" cy="151"/>
              </a:xfrm>
              <a:custGeom>
                <a:avLst/>
                <a:gdLst>
                  <a:gd name="T0" fmla="*/ 203 w 388"/>
                  <a:gd name="T1" fmla="*/ 0 h 285"/>
                  <a:gd name="T2" fmla="*/ 203 w 388"/>
                  <a:gd name="T3" fmla="*/ 0 h 285"/>
                  <a:gd name="T4" fmla="*/ 171 w 388"/>
                  <a:gd name="T5" fmla="*/ 1 h 285"/>
                  <a:gd name="T6" fmla="*/ 128 w 388"/>
                  <a:gd name="T7" fmla="*/ 14 h 285"/>
                  <a:gd name="T8" fmla="*/ 99 w 388"/>
                  <a:gd name="T9" fmla="*/ 21 h 285"/>
                  <a:gd name="T10" fmla="*/ 86 w 388"/>
                  <a:gd name="T11" fmla="*/ 28 h 285"/>
                  <a:gd name="T12" fmla="*/ 65 w 388"/>
                  <a:gd name="T13" fmla="*/ 36 h 285"/>
                  <a:gd name="T14" fmla="*/ 46 w 388"/>
                  <a:gd name="T15" fmla="*/ 47 h 285"/>
                  <a:gd name="T16" fmla="*/ 32 w 388"/>
                  <a:gd name="T17" fmla="*/ 67 h 285"/>
                  <a:gd name="T18" fmla="*/ 23 w 388"/>
                  <a:gd name="T19" fmla="*/ 85 h 285"/>
                  <a:gd name="T20" fmla="*/ 12 w 388"/>
                  <a:gd name="T21" fmla="*/ 100 h 285"/>
                  <a:gd name="T22" fmla="*/ 6 w 388"/>
                  <a:gd name="T23" fmla="*/ 113 h 285"/>
                  <a:gd name="T24" fmla="*/ 0 w 388"/>
                  <a:gd name="T25" fmla="*/ 130 h 285"/>
                  <a:gd name="T26" fmla="*/ 4 w 388"/>
                  <a:gd name="T27" fmla="*/ 146 h 285"/>
                  <a:gd name="T28" fmla="*/ 16 w 388"/>
                  <a:gd name="T29" fmla="*/ 165 h 285"/>
                  <a:gd name="T30" fmla="*/ 26 w 388"/>
                  <a:gd name="T31" fmla="*/ 184 h 285"/>
                  <a:gd name="T32" fmla="*/ 35 w 388"/>
                  <a:gd name="T33" fmla="*/ 202 h 285"/>
                  <a:gd name="T34" fmla="*/ 46 w 388"/>
                  <a:gd name="T35" fmla="*/ 218 h 285"/>
                  <a:gd name="T36" fmla="*/ 69 w 388"/>
                  <a:gd name="T37" fmla="*/ 233 h 285"/>
                  <a:gd name="T38" fmla="*/ 100 w 388"/>
                  <a:gd name="T39" fmla="*/ 235 h 285"/>
                  <a:gd name="T40" fmla="*/ 120 w 388"/>
                  <a:gd name="T41" fmla="*/ 244 h 285"/>
                  <a:gd name="T42" fmla="*/ 138 w 388"/>
                  <a:gd name="T43" fmla="*/ 252 h 285"/>
                  <a:gd name="T44" fmla="*/ 147 w 388"/>
                  <a:gd name="T45" fmla="*/ 259 h 285"/>
                  <a:gd name="T46" fmla="*/ 160 w 388"/>
                  <a:gd name="T47" fmla="*/ 274 h 285"/>
                  <a:gd name="T48" fmla="*/ 174 w 388"/>
                  <a:gd name="T49" fmla="*/ 285 h 285"/>
                  <a:gd name="T50" fmla="*/ 190 w 388"/>
                  <a:gd name="T51" fmla="*/ 285 h 285"/>
                  <a:gd name="T52" fmla="*/ 212 w 388"/>
                  <a:gd name="T53" fmla="*/ 283 h 285"/>
                  <a:gd name="T54" fmla="*/ 225 w 388"/>
                  <a:gd name="T55" fmla="*/ 263 h 285"/>
                  <a:gd name="T56" fmla="*/ 239 w 388"/>
                  <a:gd name="T57" fmla="*/ 244 h 285"/>
                  <a:gd name="T58" fmla="*/ 255 w 388"/>
                  <a:gd name="T59" fmla="*/ 227 h 285"/>
                  <a:gd name="T60" fmla="*/ 277 w 388"/>
                  <a:gd name="T61" fmla="*/ 214 h 285"/>
                  <a:gd name="T62" fmla="*/ 310 w 388"/>
                  <a:gd name="T63" fmla="*/ 202 h 285"/>
                  <a:gd name="T64" fmla="*/ 340 w 388"/>
                  <a:gd name="T65" fmla="*/ 191 h 285"/>
                  <a:gd name="T66" fmla="*/ 361 w 388"/>
                  <a:gd name="T67" fmla="*/ 175 h 285"/>
                  <a:gd name="T68" fmla="*/ 379 w 388"/>
                  <a:gd name="T69" fmla="*/ 153 h 285"/>
                  <a:gd name="T70" fmla="*/ 388 w 388"/>
                  <a:gd name="T71" fmla="*/ 130 h 285"/>
                  <a:gd name="T72" fmla="*/ 384 w 388"/>
                  <a:gd name="T73" fmla="*/ 99 h 285"/>
                  <a:gd name="T74" fmla="*/ 377 w 388"/>
                  <a:gd name="T75" fmla="*/ 75 h 285"/>
                  <a:gd name="T76" fmla="*/ 366 w 388"/>
                  <a:gd name="T77" fmla="*/ 56 h 285"/>
                  <a:gd name="T78" fmla="*/ 355 w 388"/>
                  <a:gd name="T79" fmla="*/ 43 h 285"/>
                  <a:gd name="T80" fmla="*/ 329 w 388"/>
                  <a:gd name="T81" fmla="*/ 31 h 285"/>
                  <a:gd name="T82" fmla="*/ 304 w 388"/>
                  <a:gd name="T83" fmla="*/ 21 h 285"/>
                  <a:gd name="T84" fmla="*/ 273 w 388"/>
                  <a:gd name="T85" fmla="*/ 14 h 285"/>
                  <a:gd name="T86" fmla="*/ 247 w 388"/>
                  <a:gd name="T87" fmla="*/ 6 h 285"/>
                  <a:gd name="T88" fmla="*/ 226 w 388"/>
                  <a:gd name="T89" fmla="*/ 0 h 285"/>
                  <a:gd name="T90" fmla="*/ 203 w 388"/>
                  <a:gd name="T91" fmla="*/ 0 h 285"/>
                  <a:gd name="T92" fmla="*/ 203 w 388"/>
                  <a:gd name="T93"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8" h="285">
                    <a:moveTo>
                      <a:pt x="203" y="0"/>
                    </a:moveTo>
                    <a:lnTo>
                      <a:pt x="203" y="0"/>
                    </a:lnTo>
                    <a:lnTo>
                      <a:pt x="171" y="1"/>
                    </a:lnTo>
                    <a:lnTo>
                      <a:pt x="128" y="14"/>
                    </a:lnTo>
                    <a:lnTo>
                      <a:pt x="99" y="21"/>
                    </a:lnTo>
                    <a:lnTo>
                      <a:pt x="86" y="28"/>
                    </a:lnTo>
                    <a:lnTo>
                      <a:pt x="65" y="36"/>
                    </a:lnTo>
                    <a:lnTo>
                      <a:pt x="46" y="47"/>
                    </a:lnTo>
                    <a:lnTo>
                      <a:pt x="32" y="67"/>
                    </a:lnTo>
                    <a:lnTo>
                      <a:pt x="23" y="85"/>
                    </a:lnTo>
                    <a:lnTo>
                      <a:pt x="12" y="100"/>
                    </a:lnTo>
                    <a:lnTo>
                      <a:pt x="6" y="113"/>
                    </a:lnTo>
                    <a:lnTo>
                      <a:pt x="0" y="130"/>
                    </a:lnTo>
                    <a:lnTo>
                      <a:pt x="4" y="146"/>
                    </a:lnTo>
                    <a:lnTo>
                      <a:pt x="16" y="165"/>
                    </a:lnTo>
                    <a:lnTo>
                      <a:pt x="26" y="184"/>
                    </a:lnTo>
                    <a:lnTo>
                      <a:pt x="35" y="202"/>
                    </a:lnTo>
                    <a:lnTo>
                      <a:pt x="46" y="218"/>
                    </a:lnTo>
                    <a:lnTo>
                      <a:pt x="69" y="233"/>
                    </a:lnTo>
                    <a:lnTo>
                      <a:pt x="100" y="235"/>
                    </a:lnTo>
                    <a:lnTo>
                      <a:pt x="120" y="244"/>
                    </a:lnTo>
                    <a:lnTo>
                      <a:pt x="138" y="252"/>
                    </a:lnTo>
                    <a:lnTo>
                      <a:pt x="147" y="259"/>
                    </a:lnTo>
                    <a:lnTo>
                      <a:pt x="160" y="274"/>
                    </a:lnTo>
                    <a:lnTo>
                      <a:pt x="174" y="285"/>
                    </a:lnTo>
                    <a:lnTo>
                      <a:pt x="190" y="285"/>
                    </a:lnTo>
                    <a:lnTo>
                      <a:pt x="212" y="283"/>
                    </a:lnTo>
                    <a:lnTo>
                      <a:pt x="225" y="263"/>
                    </a:lnTo>
                    <a:lnTo>
                      <a:pt x="239" y="244"/>
                    </a:lnTo>
                    <a:lnTo>
                      <a:pt x="255" y="227"/>
                    </a:lnTo>
                    <a:lnTo>
                      <a:pt x="277" y="214"/>
                    </a:lnTo>
                    <a:lnTo>
                      <a:pt x="310" y="202"/>
                    </a:lnTo>
                    <a:lnTo>
                      <a:pt x="340" y="191"/>
                    </a:lnTo>
                    <a:lnTo>
                      <a:pt x="361" y="175"/>
                    </a:lnTo>
                    <a:lnTo>
                      <a:pt x="379" y="153"/>
                    </a:lnTo>
                    <a:lnTo>
                      <a:pt x="388" y="130"/>
                    </a:lnTo>
                    <a:lnTo>
                      <a:pt x="384" y="99"/>
                    </a:lnTo>
                    <a:lnTo>
                      <a:pt x="377" y="75"/>
                    </a:lnTo>
                    <a:lnTo>
                      <a:pt x="366" y="56"/>
                    </a:lnTo>
                    <a:lnTo>
                      <a:pt x="355" y="43"/>
                    </a:lnTo>
                    <a:lnTo>
                      <a:pt x="329" y="31"/>
                    </a:lnTo>
                    <a:lnTo>
                      <a:pt x="304" y="21"/>
                    </a:lnTo>
                    <a:lnTo>
                      <a:pt x="273" y="14"/>
                    </a:lnTo>
                    <a:lnTo>
                      <a:pt x="247" y="6"/>
                    </a:lnTo>
                    <a:lnTo>
                      <a:pt x="226" y="0"/>
                    </a:lnTo>
                    <a:lnTo>
                      <a:pt x="203" y="0"/>
                    </a:lnTo>
                    <a:lnTo>
                      <a:pt x="203"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41" name="Freeform 77">
                <a:extLst>
                  <a:ext uri="{FF2B5EF4-FFF2-40B4-BE49-F238E27FC236}">
                    <a16:creationId xmlns:a16="http://schemas.microsoft.com/office/drawing/2014/main" id="{966538F1-75D3-4FFD-BABB-D9A2EB4F5BCE}"/>
                  </a:ext>
                </a:extLst>
              </p:cNvPr>
              <p:cNvSpPr>
                <a:spLocks/>
              </p:cNvSpPr>
              <p:nvPr/>
            </p:nvSpPr>
            <p:spPr bwMode="auto">
              <a:xfrm>
                <a:off x="3613" y="1244"/>
                <a:ext cx="596" cy="262"/>
              </a:xfrm>
              <a:custGeom>
                <a:avLst/>
                <a:gdLst>
                  <a:gd name="T0" fmla="*/ 529 w 1123"/>
                  <a:gd name="T1" fmla="*/ 0 h 492"/>
                  <a:gd name="T2" fmla="*/ 465 w 1123"/>
                  <a:gd name="T3" fmla="*/ 20 h 492"/>
                  <a:gd name="T4" fmla="*/ 406 w 1123"/>
                  <a:gd name="T5" fmla="*/ 29 h 492"/>
                  <a:gd name="T6" fmla="*/ 350 w 1123"/>
                  <a:gd name="T7" fmla="*/ 34 h 492"/>
                  <a:gd name="T8" fmla="*/ 298 w 1123"/>
                  <a:gd name="T9" fmla="*/ 55 h 492"/>
                  <a:gd name="T10" fmla="*/ 253 w 1123"/>
                  <a:gd name="T11" fmla="*/ 100 h 492"/>
                  <a:gd name="T12" fmla="*/ 200 w 1123"/>
                  <a:gd name="T13" fmla="*/ 140 h 492"/>
                  <a:gd name="T14" fmla="*/ 130 w 1123"/>
                  <a:gd name="T15" fmla="*/ 158 h 492"/>
                  <a:gd name="T16" fmla="*/ 89 w 1123"/>
                  <a:gd name="T17" fmla="*/ 210 h 492"/>
                  <a:gd name="T18" fmla="*/ 48 w 1123"/>
                  <a:gd name="T19" fmla="*/ 261 h 492"/>
                  <a:gd name="T20" fmla="*/ 63 w 1123"/>
                  <a:gd name="T21" fmla="*/ 298 h 492"/>
                  <a:gd name="T22" fmla="*/ 42 w 1123"/>
                  <a:gd name="T23" fmla="*/ 324 h 492"/>
                  <a:gd name="T24" fmla="*/ 0 w 1123"/>
                  <a:gd name="T25" fmla="*/ 339 h 492"/>
                  <a:gd name="T26" fmla="*/ 19 w 1123"/>
                  <a:gd name="T27" fmla="*/ 401 h 492"/>
                  <a:gd name="T28" fmla="*/ 65 w 1123"/>
                  <a:gd name="T29" fmla="*/ 424 h 492"/>
                  <a:gd name="T30" fmla="*/ 100 w 1123"/>
                  <a:gd name="T31" fmla="*/ 479 h 492"/>
                  <a:gd name="T32" fmla="*/ 158 w 1123"/>
                  <a:gd name="T33" fmla="*/ 488 h 492"/>
                  <a:gd name="T34" fmla="*/ 209 w 1123"/>
                  <a:gd name="T35" fmla="*/ 460 h 492"/>
                  <a:gd name="T36" fmla="*/ 283 w 1123"/>
                  <a:gd name="T37" fmla="*/ 427 h 492"/>
                  <a:gd name="T38" fmla="*/ 349 w 1123"/>
                  <a:gd name="T39" fmla="*/ 412 h 492"/>
                  <a:gd name="T40" fmla="*/ 391 w 1123"/>
                  <a:gd name="T41" fmla="*/ 372 h 492"/>
                  <a:gd name="T42" fmla="*/ 432 w 1123"/>
                  <a:gd name="T43" fmla="*/ 340 h 492"/>
                  <a:gd name="T44" fmla="*/ 484 w 1123"/>
                  <a:gd name="T45" fmla="*/ 311 h 492"/>
                  <a:gd name="T46" fmla="*/ 525 w 1123"/>
                  <a:gd name="T47" fmla="*/ 299 h 492"/>
                  <a:gd name="T48" fmla="*/ 563 w 1123"/>
                  <a:gd name="T49" fmla="*/ 329 h 492"/>
                  <a:gd name="T50" fmla="*/ 586 w 1123"/>
                  <a:gd name="T51" fmla="*/ 284 h 492"/>
                  <a:gd name="T52" fmla="*/ 630 w 1123"/>
                  <a:gd name="T53" fmla="*/ 279 h 492"/>
                  <a:gd name="T54" fmla="*/ 659 w 1123"/>
                  <a:gd name="T55" fmla="*/ 325 h 492"/>
                  <a:gd name="T56" fmla="*/ 707 w 1123"/>
                  <a:gd name="T57" fmla="*/ 359 h 492"/>
                  <a:gd name="T58" fmla="*/ 767 w 1123"/>
                  <a:gd name="T59" fmla="*/ 341 h 492"/>
                  <a:gd name="T60" fmla="*/ 823 w 1123"/>
                  <a:gd name="T61" fmla="*/ 350 h 492"/>
                  <a:gd name="T62" fmla="*/ 858 w 1123"/>
                  <a:gd name="T63" fmla="*/ 392 h 492"/>
                  <a:gd name="T64" fmla="*/ 928 w 1123"/>
                  <a:gd name="T65" fmla="*/ 396 h 492"/>
                  <a:gd name="T66" fmla="*/ 996 w 1123"/>
                  <a:gd name="T67" fmla="*/ 392 h 492"/>
                  <a:gd name="T68" fmla="*/ 1057 w 1123"/>
                  <a:gd name="T69" fmla="*/ 358 h 492"/>
                  <a:gd name="T70" fmla="*/ 1112 w 1123"/>
                  <a:gd name="T71" fmla="*/ 311 h 492"/>
                  <a:gd name="T72" fmla="*/ 1110 w 1123"/>
                  <a:gd name="T73" fmla="*/ 241 h 492"/>
                  <a:gd name="T74" fmla="*/ 1119 w 1123"/>
                  <a:gd name="T75" fmla="*/ 172 h 492"/>
                  <a:gd name="T76" fmla="*/ 1072 w 1123"/>
                  <a:gd name="T77" fmla="*/ 128 h 492"/>
                  <a:gd name="T78" fmla="*/ 1027 w 1123"/>
                  <a:gd name="T79" fmla="*/ 111 h 492"/>
                  <a:gd name="T80" fmla="*/ 981 w 1123"/>
                  <a:gd name="T81" fmla="*/ 126 h 492"/>
                  <a:gd name="T82" fmla="*/ 913 w 1123"/>
                  <a:gd name="T83" fmla="*/ 100 h 492"/>
                  <a:gd name="T84" fmla="*/ 862 w 1123"/>
                  <a:gd name="T85" fmla="*/ 117 h 492"/>
                  <a:gd name="T86" fmla="*/ 836 w 1123"/>
                  <a:gd name="T87" fmla="*/ 139 h 492"/>
                  <a:gd name="T88" fmla="*/ 783 w 1123"/>
                  <a:gd name="T89" fmla="*/ 113 h 492"/>
                  <a:gd name="T90" fmla="*/ 774 w 1123"/>
                  <a:gd name="T91" fmla="*/ 60 h 492"/>
                  <a:gd name="T92" fmla="*/ 743 w 1123"/>
                  <a:gd name="T93" fmla="*/ 19 h 492"/>
                  <a:gd name="T94" fmla="*/ 665 w 1123"/>
                  <a:gd name="T95" fmla="*/ 12 h 492"/>
                  <a:gd name="T96" fmla="*/ 603 w 1123"/>
                  <a:gd name="T97" fmla="*/ 35 h 492"/>
                  <a:gd name="T98" fmla="*/ 556 w 1123"/>
                  <a:gd name="T99" fmla="*/ 1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23" h="492">
                    <a:moveTo>
                      <a:pt x="543" y="4"/>
                    </a:moveTo>
                    <a:lnTo>
                      <a:pt x="543" y="4"/>
                    </a:lnTo>
                    <a:lnTo>
                      <a:pt x="529" y="0"/>
                    </a:lnTo>
                    <a:lnTo>
                      <a:pt x="505" y="5"/>
                    </a:lnTo>
                    <a:lnTo>
                      <a:pt x="486" y="10"/>
                    </a:lnTo>
                    <a:lnTo>
                      <a:pt x="465" y="20"/>
                    </a:lnTo>
                    <a:lnTo>
                      <a:pt x="437" y="26"/>
                    </a:lnTo>
                    <a:lnTo>
                      <a:pt x="422" y="29"/>
                    </a:lnTo>
                    <a:lnTo>
                      <a:pt x="406" y="29"/>
                    </a:lnTo>
                    <a:lnTo>
                      <a:pt x="392" y="25"/>
                    </a:lnTo>
                    <a:lnTo>
                      <a:pt x="372" y="25"/>
                    </a:lnTo>
                    <a:lnTo>
                      <a:pt x="350" y="34"/>
                    </a:lnTo>
                    <a:lnTo>
                      <a:pt x="333" y="42"/>
                    </a:lnTo>
                    <a:lnTo>
                      <a:pt x="315" y="46"/>
                    </a:lnTo>
                    <a:lnTo>
                      <a:pt x="298" y="55"/>
                    </a:lnTo>
                    <a:lnTo>
                      <a:pt x="281" y="69"/>
                    </a:lnTo>
                    <a:lnTo>
                      <a:pt x="269" y="83"/>
                    </a:lnTo>
                    <a:lnTo>
                      <a:pt x="253" y="100"/>
                    </a:lnTo>
                    <a:lnTo>
                      <a:pt x="238" y="114"/>
                    </a:lnTo>
                    <a:lnTo>
                      <a:pt x="216" y="132"/>
                    </a:lnTo>
                    <a:lnTo>
                      <a:pt x="200" y="140"/>
                    </a:lnTo>
                    <a:lnTo>
                      <a:pt x="174" y="148"/>
                    </a:lnTo>
                    <a:lnTo>
                      <a:pt x="150" y="153"/>
                    </a:lnTo>
                    <a:lnTo>
                      <a:pt x="130" y="158"/>
                    </a:lnTo>
                    <a:lnTo>
                      <a:pt x="112" y="169"/>
                    </a:lnTo>
                    <a:lnTo>
                      <a:pt x="99" y="187"/>
                    </a:lnTo>
                    <a:lnTo>
                      <a:pt x="89" y="210"/>
                    </a:lnTo>
                    <a:lnTo>
                      <a:pt x="75" y="230"/>
                    </a:lnTo>
                    <a:lnTo>
                      <a:pt x="61" y="250"/>
                    </a:lnTo>
                    <a:lnTo>
                      <a:pt x="48" y="261"/>
                    </a:lnTo>
                    <a:lnTo>
                      <a:pt x="42" y="274"/>
                    </a:lnTo>
                    <a:lnTo>
                      <a:pt x="51" y="290"/>
                    </a:lnTo>
                    <a:lnTo>
                      <a:pt x="63" y="298"/>
                    </a:lnTo>
                    <a:lnTo>
                      <a:pt x="65" y="306"/>
                    </a:lnTo>
                    <a:lnTo>
                      <a:pt x="60" y="316"/>
                    </a:lnTo>
                    <a:lnTo>
                      <a:pt x="42" y="324"/>
                    </a:lnTo>
                    <a:lnTo>
                      <a:pt x="26" y="327"/>
                    </a:lnTo>
                    <a:lnTo>
                      <a:pt x="9" y="330"/>
                    </a:lnTo>
                    <a:lnTo>
                      <a:pt x="0" y="339"/>
                    </a:lnTo>
                    <a:lnTo>
                      <a:pt x="4" y="362"/>
                    </a:lnTo>
                    <a:lnTo>
                      <a:pt x="10" y="385"/>
                    </a:lnTo>
                    <a:lnTo>
                      <a:pt x="19" y="401"/>
                    </a:lnTo>
                    <a:lnTo>
                      <a:pt x="39" y="413"/>
                    </a:lnTo>
                    <a:lnTo>
                      <a:pt x="53" y="413"/>
                    </a:lnTo>
                    <a:lnTo>
                      <a:pt x="65" y="424"/>
                    </a:lnTo>
                    <a:lnTo>
                      <a:pt x="75" y="449"/>
                    </a:lnTo>
                    <a:lnTo>
                      <a:pt x="84" y="465"/>
                    </a:lnTo>
                    <a:lnTo>
                      <a:pt x="100" y="479"/>
                    </a:lnTo>
                    <a:lnTo>
                      <a:pt x="121" y="489"/>
                    </a:lnTo>
                    <a:lnTo>
                      <a:pt x="139" y="492"/>
                    </a:lnTo>
                    <a:lnTo>
                      <a:pt x="158" y="488"/>
                    </a:lnTo>
                    <a:lnTo>
                      <a:pt x="174" y="484"/>
                    </a:lnTo>
                    <a:lnTo>
                      <a:pt x="192" y="471"/>
                    </a:lnTo>
                    <a:lnTo>
                      <a:pt x="209" y="460"/>
                    </a:lnTo>
                    <a:lnTo>
                      <a:pt x="230" y="445"/>
                    </a:lnTo>
                    <a:lnTo>
                      <a:pt x="253" y="431"/>
                    </a:lnTo>
                    <a:lnTo>
                      <a:pt x="283" y="427"/>
                    </a:lnTo>
                    <a:lnTo>
                      <a:pt x="301" y="419"/>
                    </a:lnTo>
                    <a:lnTo>
                      <a:pt x="322" y="414"/>
                    </a:lnTo>
                    <a:lnTo>
                      <a:pt x="349" y="412"/>
                    </a:lnTo>
                    <a:lnTo>
                      <a:pt x="367" y="403"/>
                    </a:lnTo>
                    <a:lnTo>
                      <a:pt x="381" y="391"/>
                    </a:lnTo>
                    <a:lnTo>
                      <a:pt x="391" y="372"/>
                    </a:lnTo>
                    <a:lnTo>
                      <a:pt x="399" y="357"/>
                    </a:lnTo>
                    <a:lnTo>
                      <a:pt x="412" y="344"/>
                    </a:lnTo>
                    <a:lnTo>
                      <a:pt x="432" y="340"/>
                    </a:lnTo>
                    <a:lnTo>
                      <a:pt x="455" y="339"/>
                    </a:lnTo>
                    <a:lnTo>
                      <a:pt x="469" y="329"/>
                    </a:lnTo>
                    <a:lnTo>
                      <a:pt x="484" y="311"/>
                    </a:lnTo>
                    <a:lnTo>
                      <a:pt x="494" y="302"/>
                    </a:lnTo>
                    <a:lnTo>
                      <a:pt x="511" y="297"/>
                    </a:lnTo>
                    <a:lnTo>
                      <a:pt x="525" y="299"/>
                    </a:lnTo>
                    <a:lnTo>
                      <a:pt x="538" y="311"/>
                    </a:lnTo>
                    <a:lnTo>
                      <a:pt x="556" y="325"/>
                    </a:lnTo>
                    <a:lnTo>
                      <a:pt x="563" y="329"/>
                    </a:lnTo>
                    <a:lnTo>
                      <a:pt x="578" y="321"/>
                    </a:lnTo>
                    <a:lnTo>
                      <a:pt x="578" y="302"/>
                    </a:lnTo>
                    <a:lnTo>
                      <a:pt x="586" y="284"/>
                    </a:lnTo>
                    <a:lnTo>
                      <a:pt x="596" y="276"/>
                    </a:lnTo>
                    <a:lnTo>
                      <a:pt x="613" y="274"/>
                    </a:lnTo>
                    <a:lnTo>
                      <a:pt x="630" y="279"/>
                    </a:lnTo>
                    <a:lnTo>
                      <a:pt x="645" y="294"/>
                    </a:lnTo>
                    <a:lnTo>
                      <a:pt x="647" y="311"/>
                    </a:lnTo>
                    <a:lnTo>
                      <a:pt x="659" y="325"/>
                    </a:lnTo>
                    <a:lnTo>
                      <a:pt x="670" y="340"/>
                    </a:lnTo>
                    <a:lnTo>
                      <a:pt x="688" y="350"/>
                    </a:lnTo>
                    <a:lnTo>
                      <a:pt x="707" y="359"/>
                    </a:lnTo>
                    <a:lnTo>
                      <a:pt x="724" y="359"/>
                    </a:lnTo>
                    <a:lnTo>
                      <a:pt x="744" y="350"/>
                    </a:lnTo>
                    <a:lnTo>
                      <a:pt x="767" y="341"/>
                    </a:lnTo>
                    <a:lnTo>
                      <a:pt x="789" y="340"/>
                    </a:lnTo>
                    <a:lnTo>
                      <a:pt x="809" y="341"/>
                    </a:lnTo>
                    <a:lnTo>
                      <a:pt x="823" y="350"/>
                    </a:lnTo>
                    <a:lnTo>
                      <a:pt x="832" y="368"/>
                    </a:lnTo>
                    <a:lnTo>
                      <a:pt x="844" y="382"/>
                    </a:lnTo>
                    <a:lnTo>
                      <a:pt x="858" y="392"/>
                    </a:lnTo>
                    <a:lnTo>
                      <a:pt x="877" y="395"/>
                    </a:lnTo>
                    <a:lnTo>
                      <a:pt x="897" y="396"/>
                    </a:lnTo>
                    <a:lnTo>
                      <a:pt x="928" y="396"/>
                    </a:lnTo>
                    <a:lnTo>
                      <a:pt x="946" y="403"/>
                    </a:lnTo>
                    <a:lnTo>
                      <a:pt x="971" y="403"/>
                    </a:lnTo>
                    <a:lnTo>
                      <a:pt x="996" y="392"/>
                    </a:lnTo>
                    <a:lnTo>
                      <a:pt x="1011" y="385"/>
                    </a:lnTo>
                    <a:lnTo>
                      <a:pt x="1031" y="369"/>
                    </a:lnTo>
                    <a:lnTo>
                      <a:pt x="1057" y="358"/>
                    </a:lnTo>
                    <a:lnTo>
                      <a:pt x="1081" y="347"/>
                    </a:lnTo>
                    <a:lnTo>
                      <a:pt x="1099" y="331"/>
                    </a:lnTo>
                    <a:lnTo>
                      <a:pt x="1112" y="311"/>
                    </a:lnTo>
                    <a:lnTo>
                      <a:pt x="1123" y="280"/>
                    </a:lnTo>
                    <a:lnTo>
                      <a:pt x="1120" y="261"/>
                    </a:lnTo>
                    <a:lnTo>
                      <a:pt x="1110" y="241"/>
                    </a:lnTo>
                    <a:lnTo>
                      <a:pt x="1113" y="218"/>
                    </a:lnTo>
                    <a:lnTo>
                      <a:pt x="1119" y="190"/>
                    </a:lnTo>
                    <a:lnTo>
                      <a:pt x="1119" y="172"/>
                    </a:lnTo>
                    <a:lnTo>
                      <a:pt x="1110" y="158"/>
                    </a:lnTo>
                    <a:lnTo>
                      <a:pt x="1094" y="145"/>
                    </a:lnTo>
                    <a:lnTo>
                      <a:pt x="1072" y="128"/>
                    </a:lnTo>
                    <a:lnTo>
                      <a:pt x="1059" y="114"/>
                    </a:lnTo>
                    <a:lnTo>
                      <a:pt x="1045" y="106"/>
                    </a:lnTo>
                    <a:lnTo>
                      <a:pt x="1027" y="111"/>
                    </a:lnTo>
                    <a:lnTo>
                      <a:pt x="1017" y="118"/>
                    </a:lnTo>
                    <a:lnTo>
                      <a:pt x="1001" y="126"/>
                    </a:lnTo>
                    <a:lnTo>
                      <a:pt x="981" y="126"/>
                    </a:lnTo>
                    <a:lnTo>
                      <a:pt x="947" y="120"/>
                    </a:lnTo>
                    <a:lnTo>
                      <a:pt x="930" y="107"/>
                    </a:lnTo>
                    <a:lnTo>
                      <a:pt x="913" y="100"/>
                    </a:lnTo>
                    <a:lnTo>
                      <a:pt x="892" y="104"/>
                    </a:lnTo>
                    <a:lnTo>
                      <a:pt x="877" y="108"/>
                    </a:lnTo>
                    <a:lnTo>
                      <a:pt x="862" y="117"/>
                    </a:lnTo>
                    <a:lnTo>
                      <a:pt x="854" y="131"/>
                    </a:lnTo>
                    <a:lnTo>
                      <a:pt x="850" y="139"/>
                    </a:lnTo>
                    <a:lnTo>
                      <a:pt x="836" y="139"/>
                    </a:lnTo>
                    <a:lnTo>
                      <a:pt x="818" y="132"/>
                    </a:lnTo>
                    <a:lnTo>
                      <a:pt x="793" y="122"/>
                    </a:lnTo>
                    <a:lnTo>
                      <a:pt x="783" y="113"/>
                    </a:lnTo>
                    <a:lnTo>
                      <a:pt x="772" y="98"/>
                    </a:lnTo>
                    <a:lnTo>
                      <a:pt x="771" y="80"/>
                    </a:lnTo>
                    <a:lnTo>
                      <a:pt x="774" y="60"/>
                    </a:lnTo>
                    <a:lnTo>
                      <a:pt x="767" y="42"/>
                    </a:lnTo>
                    <a:lnTo>
                      <a:pt x="760" y="30"/>
                    </a:lnTo>
                    <a:lnTo>
                      <a:pt x="743" y="19"/>
                    </a:lnTo>
                    <a:lnTo>
                      <a:pt x="723" y="18"/>
                    </a:lnTo>
                    <a:lnTo>
                      <a:pt x="693" y="11"/>
                    </a:lnTo>
                    <a:lnTo>
                      <a:pt x="665" y="12"/>
                    </a:lnTo>
                    <a:lnTo>
                      <a:pt x="641" y="15"/>
                    </a:lnTo>
                    <a:lnTo>
                      <a:pt x="618" y="28"/>
                    </a:lnTo>
                    <a:lnTo>
                      <a:pt x="603" y="35"/>
                    </a:lnTo>
                    <a:lnTo>
                      <a:pt x="585" y="35"/>
                    </a:lnTo>
                    <a:lnTo>
                      <a:pt x="568" y="21"/>
                    </a:lnTo>
                    <a:lnTo>
                      <a:pt x="556" y="14"/>
                    </a:lnTo>
                    <a:lnTo>
                      <a:pt x="543" y="4"/>
                    </a:lnTo>
                    <a:lnTo>
                      <a:pt x="543"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2" name="Freeform 78">
                <a:extLst>
                  <a:ext uri="{FF2B5EF4-FFF2-40B4-BE49-F238E27FC236}">
                    <a16:creationId xmlns:a16="http://schemas.microsoft.com/office/drawing/2014/main" id="{0150D7D3-BA43-4697-AC8C-E3307347D0EC}"/>
                  </a:ext>
                </a:extLst>
              </p:cNvPr>
              <p:cNvSpPr>
                <a:spLocks/>
              </p:cNvSpPr>
              <p:nvPr/>
            </p:nvSpPr>
            <p:spPr bwMode="auto">
              <a:xfrm>
                <a:off x="3613" y="1244"/>
                <a:ext cx="596" cy="262"/>
              </a:xfrm>
              <a:custGeom>
                <a:avLst/>
                <a:gdLst>
                  <a:gd name="T0" fmla="*/ 529 w 1123"/>
                  <a:gd name="T1" fmla="*/ 0 h 492"/>
                  <a:gd name="T2" fmla="*/ 465 w 1123"/>
                  <a:gd name="T3" fmla="*/ 20 h 492"/>
                  <a:gd name="T4" fmla="*/ 406 w 1123"/>
                  <a:gd name="T5" fmla="*/ 29 h 492"/>
                  <a:gd name="T6" fmla="*/ 350 w 1123"/>
                  <a:gd name="T7" fmla="*/ 34 h 492"/>
                  <a:gd name="T8" fmla="*/ 298 w 1123"/>
                  <a:gd name="T9" fmla="*/ 55 h 492"/>
                  <a:gd name="T10" fmla="*/ 253 w 1123"/>
                  <a:gd name="T11" fmla="*/ 100 h 492"/>
                  <a:gd name="T12" fmla="*/ 200 w 1123"/>
                  <a:gd name="T13" fmla="*/ 140 h 492"/>
                  <a:gd name="T14" fmla="*/ 130 w 1123"/>
                  <a:gd name="T15" fmla="*/ 158 h 492"/>
                  <a:gd name="T16" fmla="*/ 89 w 1123"/>
                  <a:gd name="T17" fmla="*/ 210 h 492"/>
                  <a:gd name="T18" fmla="*/ 48 w 1123"/>
                  <a:gd name="T19" fmla="*/ 261 h 492"/>
                  <a:gd name="T20" fmla="*/ 63 w 1123"/>
                  <a:gd name="T21" fmla="*/ 298 h 492"/>
                  <a:gd name="T22" fmla="*/ 42 w 1123"/>
                  <a:gd name="T23" fmla="*/ 324 h 492"/>
                  <a:gd name="T24" fmla="*/ 0 w 1123"/>
                  <a:gd name="T25" fmla="*/ 339 h 492"/>
                  <a:gd name="T26" fmla="*/ 19 w 1123"/>
                  <a:gd name="T27" fmla="*/ 401 h 492"/>
                  <a:gd name="T28" fmla="*/ 65 w 1123"/>
                  <a:gd name="T29" fmla="*/ 424 h 492"/>
                  <a:gd name="T30" fmla="*/ 100 w 1123"/>
                  <a:gd name="T31" fmla="*/ 479 h 492"/>
                  <a:gd name="T32" fmla="*/ 158 w 1123"/>
                  <a:gd name="T33" fmla="*/ 488 h 492"/>
                  <a:gd name="T34" fmla="*/ 209 w 1123"/>
                  <a:gd name="T35" fmla="*/ 460 h 492"/>
                  <a:gd name="T36" fmla="*/ 283 w 1123"/>
                  <a:gd name="T37" fmla="*/ 427 h 492"/>
                  <a:gd name="T38" fmla="*/ 349 w 1123"/>
                  <a:gd name="T39" fmla="*/ 412 h 492"/>
                  <a:gd name="T40" fmla="*/ 391 w 1123"/>
                  <a:gd name="T41" fmla="*/ 372 h 492"/>
                  <a:gd name="T42" fmla="*/ 432 w 1123"/>
                  <a:gd name="T43" fmla="*/ 340 h 492"/>
                  <a:gd name="T44" fmla="*/ 484 w 1123"/>
                  <a:gd name="T45" fmla="*/ 311 h 492"/>
                  <a:gd name="T46" fmla="*/ 525 w 1123"/>
                  <a:gd name="T47" fmla="*/ 299 h 492"/>
                  <a:gd name="T48" fmla="*/ 563 w 1123"/>
                  <a:gd name="T49" fmla="*/ 329 h 492"/>
                  <a:gd name="T50" fmla="*/ 586 w 1123"/>
                  <a:gd name="T51" fmla="*/ 284 h 492"/>
                  <a:gd name="T52" fmla="*/ 630 w 1123"/>
                  <a:gd name="T53" fmla="*/ 279 h 492"/>
                  <a:gd name="T54" fmla="*/ 659 w 1123"/>
                  <a:gd name="T55" fmla="*/ 325 h 492"/>
                  <a:gd name="T56" fmla="*/ 707 w 1123"/>
                  <a:gd name="T57" fmla="*/ 359 h 492"/>
                  <a:gd name="T58" fmla="*/ 767 w 1123"/>
                  <a:gd name="T59" fmla="*/ 341 h 492"/>
                  <a:gd name="T60" fmla="*/ 823 w 1123"/>
                  <a:gd name="T61" fmla="*/ 350 h 492"/>
                  <a:gd name="T62" fmla="*/ 858 w 1123"/>
                  <a:gd name="T63" fmla="*/ 392 h 492"/>
                  <a:gd name="T64" fmla="*/ 928 w 1123"/>
                  <a:gd name="T65" fmla="*/ 396 h 492"/>
                  <a:gd name="T66" fmla="*/ 996 w 1123"/>
                  <a:gd name="T67" fmla="*/ 392 h 492"/>
                  <a:gd name="T68" fmla="*/ 1057 w 1123"/>
                  <a:gd name="T69" fmla="*/ 358 h 492"/>
                  <a:gd name="T70" fmla="*/ 1112 w 1123"/>
                  <a:gd name="T71" fmla="*/ 311 h 492"/>
                  <a:gd name="T72" fmla="*/ 1110 w 1123"/>
                  <a:gd name="T73" fmla="*/ 241 h 492"/>
                  <a:gd name="T74" fmla="*/ 1119 w 1123"/>
                  <a:gd name="T75" fmla="*/ 172 h 492"/>
                  <a:gd name="T76" fmla="*/ 1072 w 1123"/>
                  <a:gd name="T77" fmla="*/ 128 h 492"/>
                  <a:gd name="T78" fmla="*/ 1027 w 1123"/>
                  <a:gd name="T79" fmla="*/ 111 h 492"/>
                  <a:gd name="T80" fmla="*/ 981 w 1123"/>
                  <a:gd name="T81" fmla="*/ 126 h 492"/>
                  <a:gd name="T82" fmla="*/ 913 w 1123"/>
                  <a:gd name="T83" fmla="*/ 100 h 492"/>
                  <a:gd name="T84" fmla="*/ 862 w 1123"/>
                  <a:gd name="T85" fmla="*/ 117 h 492"/>
                  <a:gd name="T86" fmla="*/ 836 w 1123"/>
                  <a:gd name="T87" fmla="*/ 139 h 492"/>
                  <a:gd name="T88" fmla="*/ 783 w 1123"/>
                  <a:gd name="T89" fmla="*/ 113 h 492"/>
                  <a:gd name="T90" fmla="*/ 774 w 1123"/>
                  <a:gd name="T91" fmla="*/ 60 h 492"/>
                  <a:gd name="T92" fmla="*/ 743 w 1123"/>
                  <a:gd name="T93" fmla="*/ 19 h 492"/>
                  <a:gd name="T94" fmla="*/ 665 w 1123"/>
                  <a:gd name="T95" fmla="*/ 12 h 492"/>
                  <a:gd name="T96" fmla="*/ 603 w 1123"/>
                  <a:gd name="T97" fmla="*/ 35 h 492"/>
                  <a:gd name="T98" fmla="*/ 556 w 1123"/>
                  <a:gd name="T99" fmla="*/ 1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23" h="492">
                    <a:moveTo>
                      <a:pt x="543" y="4"/>
                    </a:moveTo>
                    <a:lnTo>
                      <a:pt x="543" y="4"/>
                    </a:lnTo>
                    <a:lnTo>
                      <a:pt x="529" y="0"/>
                    </a:lnTo>
                    <a:lnTo>
                      <a:pt x="505" y="5"/>
                    </a:lnTo>
                    <a:lnTo>
                      <a:pt x="486" y="10"/>
                    </a:lnTo>
                    <a:lnTo>
                      <a:pt x="465" y="20"/>
                    </a:lnTo>
                    <a:lnTo>
                      <a:pt x="437" y="26"/>
                    </a:lnTo>
                    <a:lnTo>
                      <a:pt x="422" y="29"/>
                    </a:lnTo>
                    <a:lnTo>
                      <a:pt x="406" y="29"/>
                    </a:lnTo>
                    <a:lnTo>
                      <a:pt x="392" y="25"/>
                    </a:lnTo>
                    <a:lnTo>
                      <a:pt x="372" y="25"/>
                    </a:lnTo>
                    <a:lnTo>
                      <a:pt x="350" y="34"/>
                    </a:lnTo>
                    <a:lnTo>
                      <a:pt x="333" y="42"/>
                    </a:lnTo>
                    <a:lnTo>
                      <a:pt x="315" y="46"/>
                    </a:lnTo>
                    <a:lnTo>
                      <a:pt x="298" y="55"/>
                    </a:lnTo>
                    <a:lnTo>
                      <a:pt x="281" y="69"/>
                    </a:lnTo>
                    <a:lnTo>
                      <a:pt x="269" y="83"/>
                    </a:lnTo>
                    <a:lnTo>
                      <a:pt x="253" y="100"/>
                    </a:lnTo>
                    <a:lnTo>
                      <a:pt x="238" y="114"/>
                    </a:lnTo>
                    <a:lnTo>
                      <a:pt x="216" y="132"/>
                    </a:lnTo>
                    <a:lnTo>
                      <a:pt x="200" y="140"/>
                    </a:lnTo>
                    <a:lnTo>
                      <a:pt x="174" y="148"/>
                    </a:lnTo>
                    <a:lnTo>
                      <a:pt x="150" y="153"/>
                    </a:lnTo>
                    <a:lnTo>
                      <a:pt x="130" y="158"/>
                    </a:lnTo>
                    <a:lnTo>
                      <a:pt x="112" y="169"/>
                    </a:lnTo>
                    <a:lnTo>
                      <a:pt x="99" y="187"/>
                    </a:lnTo>
                    <a:lnTo>
                      <a:pt x="89" y="210"/>
                    </a:lnTo>
                    <a:lnTo>
                      <a:pt x="75" y="230"/>
                    </a:lnTo>
                    <a:lnTo>
                      <a:pt x="61" y="250"/>
                    </a:lnTo>
                    <a:lnTo>
                      <a:pt x="48" y="261"/>
                    </a:lnTo>
                    <a:lnTo>
                      <a:pt x="42" y="274"/>
                    </a:lnTo>
                    <a:lnTo>
                      <a:pt x="51" y="290"/>
                    </a:lnTo>
                    <a:lnTo>
                      <a:pt x="63" y="298"/>
                    </a:lnTo>
                    <a:lnTo>
                      <a:pt x="65" y="306"/>
                    </a:lnTo>
                    <a:lnTo>
                      <a:pt x="60" y="316"/>
                    </a:lnTo>
                    <a:lnTo>
                      <a:pt x="42" y="324"/>
                    </a:lnTo>
                    <a:lnTo>
                      <a:pt x="26" y="327"/>
                    </a:lnTo>
                    <a:lnTo>
                      <a:pt x="9" y="330"/>
                    </a:lnTo>
                    <a:lnTo>
                      <a:pt x="0" y="339"/>
                    </a:lnTo>
                    <a:lnTo>
                      <a:pt x="4" y="362"/>
                    </a:lnTo>
                    <a:lnTo>
                      <a:pt x="10" y="385"/>
                    </a:lnTo>
                    <a:lnTo>
                      <a:pt x="19" y="401"/>
                    </a:lnTo>
                    <a:lnTo>
                      <a:pt x="39" y="413"/>
                    </a:lnTo>
                    <a:lnTo>
                      <a:pt x="53" y="413"/>
                    </a:lnTo>
                    <a:lnTo>
                      <a:pt x="65" y="424"/>
                    </a:lnTo>
                    <a:lnTo>
                      <a:pt x="75" y="449"/>
                    </a:lnTo>
                    <a:lnTo>
                      <a:pt x="84" y="465"/>
                    </a:lnTo>
                    <a:lnTo>
                      <a:pt x="100" y="479"/>
                    </a:lnTo>
                    <a:lnTo>
                      <a:pt x="121" y="489"/>
                    </a:lnTo>
                    <a:lnTo>
                      <a:pt x="139" y="492"/>
                    </a:lnTo>
                    <a:lnTo>
                      <a:pt x="158" y="488"/>
                    </a:lnTo>
                    <a:lnTo>
                      <a:pt x="174" y="484"/>
                    </a:lnTo>
                    <a:lnTo>
                      <a:pt x="192" y="471"/>
                    </a:lnTo>
                    <a:lnTo>
                      <a:pt x="209" y="460"/>
                    </a:lnTo>
                    <a:lnTo>
                      <a:pt x="230" y="445"/>
                    </a:lnTo>
                    <a:lnTo>
                      <a:pt x="253" y="431"/>
                    </a:lnTo>
                    <a:lnTo>
                      <a:pt x="283" y="427"/>
                    </a:lnTo>
                    <a:lnTo>
                      <a:pt x="301" y="419"/>
                    </a:lnTo>
                    <a:lnTo>
                      <a:pt x="322" y="414"/>
                    </a:lnTo>
                    <a:lnTo>
                      <a:pt x="349" y="412"/>
                    </a:lnTo>
                    <a:lnTo>
                      <a:pt x="367" y="403"/>
                    </a:lnTo>
                    <a:lnTo>
                      <a:pt x="381" y="391"/>
                    </a:lnTo>
                    <a:lnTo>
                      <a:pt x="391" y="372"/>
                    </a:lnTo>
                    <a:lnTo>
                      <a:pt x="399" y="357"/>
                    </a:lnTo>
                    <a:lnTo>
                      <a:pt x="412" y="344"/>
                    </a:lnTo>
                    <a:lnTo>
                      <a:pt x="432" y="340"/>
                    </a:lnTo>
                    <a:lnTo>
                      <a:pt x="455" y="339"/>
                    </a:lnTo>
                    <a:lnTo>
                      <a:pt x="469" y="329"/>
                    </a:lnTo>
                    <a:lnTo>
                      <a:pt x="484" y="311"/>
                    </a:lnTo>
                    <a:lnTo>
                      <a:pt x="494" y="302"/>
                    </a:lnTo>
                    <a:lnTo>
                      <a:pt x="511" y="297"/>
                    </a:lnTo>
                    <a:lnTo>
                      <a:pt x="525" y="299"/>
                    </a:lnTo>
                    <a:lnTo>
                      <a:pt x="538" y="311"/>
                    </a:lnTo>
                    <a:lnTo>
                      <a:pt x="556" y="325"/>
                    </a:lnTo>
                    <a:lnTo>
                      <a:pt x="563" y="329"/>
                    </a:lnTo>
                    <a:lnTo>
                      <a:pt x="578" y="321"/>
                    </a:lnTo>
                    <a:lnTo>
                      <a:pt x="578" y="302"/>
                    </a:lnTo>
                    <a:lnTo>
                      <a:pt x="586" y="284"/>
                    </a:lnTo>
                    <a:lnTo>
                      <a:pt x="596" y="276"/>
                    </a:lnTo>
                    <a:lnTo>
                      <a:pt x="613" y="274"/>
                    </a:lnTo>
                    <a:lnTo>
                      <a:pt x="630" y="279"/>
                    </a:lnTo>
                    <a:lnTo>
                      <a:pt x="645" y="294"/>
                    </a:lnTo>
                    <a:lnTo>
                      <a:pt x="647" y="311"/>
                    </a:lnTo>
                    <a:lnTo>
                      <a:pt x="659" y="325"/>
                    </a:lnTo>
                    <a:lnTo>
                      <a:pt x="670" y="340"/>
                    </a:lnTo>
                    <a:lnTo>
                      <a:pt x="688" y="350"/>
                    </a:lnTo>
                    <a:lnTo>
                      <a:pt x="707" y="359"/>
                    </a:lnTo>
                    <a:lnTo>
                      <a:pt x="724" y="359"/>
                    </a:lnTo>
                    <a:lnTo>
                      <a:pt x="744" y="350"/>
                    </a:lnTo>
                    <a:lnTo>
                      <a:pt x="767" y="341"/>
                    </a:lnTo>
                    <a:lnTo>
                      <a:pt x="789" y="340"/>
                    </a:lnTo>
                    <a:lnTo>
                      <a:pt x="809" y="341"/>
                    </a:lnTo>
                    <a:lnTo>
                      <a:pt x="823" y="350"/>
                    </a:lnTo>
                    <a:lnTo>
                      <a:pt x="832" y="368"/>
                    </a:lnTo>
                    <a:lnTo>
                      <a:pt x="844" y="382"/>
                    </a:lnTo>
                    <a:lnTo>
                      <a:pt x="858" y="392"/>
                    </a:lnTo>
                    <a:lnTo>
                      <a:pt x="877" y="395"/>
                    </a:lnTo>
                    <a:lnTo>
                      <a:pt x="897" y="396"/>
                    </a:lnTo>
                    <a:lnTo>
                      <a:pt x="928" y="396"/>
                    </a:lnTo>
                    <a:lnTo>
                      <a:pt x="946" y="403"/>
                    </a:lnTo>
                    <a:lnTo>
                      <a:pt x="971" y="403"/>
                    </a:lnTo>
                    <a:lnTo>
                      <a:pt x="996" y="392"/>
                    </a:lnTo>
                    <a:lnTo>
                      <a:pt x="1011" y="385"/>
                    </a:lnTo>
                    <a:lnTo>
                      <a:pt x="1031" y="369"/>
                    </a:lnTo>
                    <a:lnTo>
                      <a:pt x="1057" y="358"/>
                    </a:lnTo>
                    <a:lnTo>
                      <a:pt x="1081" y="347"/>
                    </a:lnTo>
                    <a:lnTo>
                      <a:pt x="1099" y="331"/>
                    </a:lnTo>
                    <a:lnTo>
                      <a:pt x="1112" y="311"/>
                    </a:lnTo>
                    <a:lnTo>
                      <a:pt x="1123" y="280"/>
                    </a:lnTo>
                    <a:lnTo>
                      <a:pt x="1120" y="261"/>
                    </a:lnTo>
                    <a:lnTo>
                      <a:pt x="1110" y="241"/>
                    </a:lnTo>
                    <a:lnTo>
                      <a:pt x="1113" y="218"/>
                    </a:lnTo>
                    <a:lnTo>
                      <a:pt x="1119" y="190"/>
                    </a:lnTo>
                    <a:lnTo>
                      <a:pt x="1119" y="172"/>
                    </a:lnTo>
                    <a:lnTo>
                      <a:pt x="1110" y="158"/>
                    </a:lnTo>
                    <a:lnTo>
                      <a:pt x="1094" y="145"/>
                    </a:lnTo>
                    <a:lnTo>
                      <a:pt x="1072" y="128"/>
                    </a:lnTo>
                    <a:lnTo>
                      <a:pt x="1059" y="114"/>
                    </a:lnTo>
                    <a:lnTo>
                      <a:pt x="1045" y="106"/>
                    </a:lnTo>
                    <a:lnTo>
                      <a:pt x="1027" y="111"/>
                    </a:lnTo>
                    <a:lnTo>
                      <a:pt x="1017" y="118"/>
                    </a:lnTo>
                    <a:lnTo>
                      <a:pt x="1001" y="126"/>
                    </a:lnTo>
                    <a:lnTo>
                      <a:pt x="981" y="126"/>
                    </a:lnTo>
                    <a:lnTo>
                      <a:pt x="947" y="120"/>
                    </a:lnTo>
                    <a:lnTo>
                      <a:pt x="930" y="107"/>
                    </a:lnTo>
                    <a:lnTo>
                      <a:pt x="913" y="100"/>
                    </a:lnTo>
                    <a:lnTo>
                      <a:pt x="892" y="104"/>
                    </a:lnTo>
                    <a:lnTo>
                      <a:pt x="877" y="108"/>
                    </a:lnTo>
                    <a:lnTo>
                      <a:pt x="862" y="117"/>
                    </a:lnTo>
                    <a:lnTo>
                      <a:pt x="854" y="131"/>
                    </a:lnTo>
                    <a:lnTo>
                      <a:pt x="850" y="139"/>
                    </a:lnTo>
                    <a:lnTo>
                      <a:pt x="836" y="139"/>
                    </a:lnTo>
                    <a:lnTo>
                      <a:pt x="818" y="132"/>
                    </a:lnTo>
                    <a:lnTo>
                      <a:pt x="793" y="122"/>
                    </a:lnTo>
                    <a:lnTo>
                      <a:pt x="783" y="113"/>
                    </a:lnTo>
                    <a:lnTo>
                      <a:pt x="772" y="98"/>
                    </a:lnTo>
                    <a:lnTo>
                      <a:pt x="771" y="80"/>
                    </a:lnTo>
                    <a:lnTo>
                      <a:pt x="774" y="60"/>
                    </a:lnTo>
                    <a:lnTo>
                      <a:pt x="767" y="42"/>
                    </a:lnTo>
                    <a:lnTo>
                      <a:pt x="760" y="30"/>
                    </a:lnTo>
                    <a:lnTo>
                      <a:pt x="743" y="19"/>
                    </a:lnTo>
                    <a:lnTo>
                      <a:pt x="723" y="18"/>
                    </a:lnTo>
                    <a:lnTo>
                      <a:pt x="693" y="11"/>
                    </a:lnTo>
                    <a:lnTo>
                      <a:pt x="665" y="12"/>
                    </a:lnTo>
                    <a:lnTo>
                      <a:pt x="641" y="15"/>
                    </a:lnTo>
                    <a:lnTo>
                      <a:pt x="618" y="28"/>
                    </a:lnTo>
                    <a:lnTo>
                      <a:pt x="603" y="35"/>
                    </a:lnTo>
                    <a:lnTo>
                      <a:pt x="585" y="35"/>
                    </a:lnTo>
                    <a:lnTo>
                      <a:pt x="568" y="21"/>
                    </a:lnTo>
                    <a:lnTo>
                      <a:pt x="556" y="14"/>
                    </a:lnTo>
                    <a:lnTo>
                      <a:pt x="543" y="4"/>
                    </a:lnTo>
                    <a:lnTo>
                      <a:pt x="543"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43" name="Freeform 79">
                <a:extLst>
                  <a:ext uri="{FF2B5EF4-FFF2-40B4-BE49-F238E27FC236}">
                    <a16:creationId xmlns:a16="http://schemas.microsoft.com/office/drawing/2014/main" id="{38BB787B-CD8C-43AC-82D5-CBC4DF4AF01E}"/>
                  </a:ext>
                </a:extLst>
              </p:cNvPr>
              <p:cNvSpPr>
                <a:spLocks/>
              </p:cNvSpPr>
              <p:nvPr/>
            </p:nvSpPr>
            <p:spPr bwMode="auto">
              <a:xfrm>
                <a:off x="3584" y="1174"/>
                <a:ext cx="232" cy="111"/>
              </a:xfrm>
              <a:custGeom>
                <a:avLst/>
                <a:gdLst>
                  <a:gd name="T0" fmla="*/ 437 w 437"/>
                  <a:gd name="T1" fmla="*/ 2 h 209"/>
                  <a:gd name="T2" fmla="*/ 437 w 437"/>
                  <a:gd name="T3" fmla="*/ 2 h 209"/>
                  <a:gd name="T4" fmla="*/ 10 w 437"/>
                  <a:gd name="T5" fmla="*/ 0 h 209"/>
                  <a:gd name="T6" fmla="*/ 0 w 437"/>
                  <a:gd name="T7" fmla="*/ 5 h 209"/>
                  <a:gd name="T8" fmla="*/ 0 w 437"/>
                  <a:gd name="T9" fmla="*/ 22 h 209"/>
                  <a:gd name="T10" fmla="*/ 9 w 437"/>
                  <a:gd name="T11" fmla="*/ 41 h 209"/>
                  <a:gd name="T12" fmla="*/ 24 w 437"/>
                  <a:gd name="T13" fmla="*/ 59 h 209"/>
                  <a:gd name="T14" fmla="*/ 42 w 437"/>
                  <a:gd name="T15" fmla="*/ 83 h 209"/>
                  <a:gd name="T16" fmla="*/ 49 w 437"/>
                  <a:gd name="T17" fmla="*/ 100 h 209"/>
                  <a:gd name="T18" fmla="*/ 67 w 437"/>
                  <a:gd name="T19" fmla="*/ 109 h 209"/>
                  <a:gd name="T20" fmla="*/ 89 w 437"/>
                  <a:gd name="T21" fmla="*/ 122 h 209"/>
                  <a:gd name="T22" fmla="*/ 109 w 437"/>
                  <a:gd name="T23" fmla="*/ 137 h 209"/>
                  <a:gd name="T24" fmla="*/ 122 w 437"/>
                  <a:gd name="T25" fmla="*/ 151 h 209"/>
                  <a:gd name="T26" fmla="*/ 137 w 437"/>
                  <a:gd name="T27" fmla="*/ 164 h 209"/>
                  <a:gd name="T28" fmla="*/ 156 w 437"/>
                  <a:gd name="T29" fmla="*/ 167 h 209"/>
                  <a:gd name="T30" fmla="*/ 173 w 437"/>
                  <a:gd name="T31" fmla="*/ 171 h 209"/>
                  <a:gd name="T32" fmla="*/ 190 w 437"/>
                  <a:gd name="T33" fmla="*/ 185 h 209"/>
                  <a:gd name="T34" fmla="*/ 200 w 437"/>
                  <a:gd name="T35" fmla="*/ 197 h 209"/>
                  <a:gd name="T36" fmla="*/ 209 w 437"/>
                  <a:gd name="T37" fmla="*/ 208 h 209"/>
                  <a:gd name="T38" fmla="*/ 220 w 437"/>
                  <a:gd name="T39" fmla="*/ 209 h 209"/>
                  <a:gd name="T40" fmla="*/ 237 w 437"/>
                  <a:gd name="T41" fmla="*/ 204 h 209"/>
                  <a:gd name="T42" fmla="*/ 251 w 437"/>
                  <a:gd name="T43" fmla="*/ 195 h 209"/>
                  <a:gd name="T44" fmla="*/ 265 w 437"/>
                  <a:gd name="T45" fmla="*/ 183 h 209"/>
                  <a:gd name="T46" fmla="*/ 286 w 437"/>
                  <a:gd name="T47" fmla="*/ 171 h 209"/>
                  <a:gd name="T48" fmla="*/ 309 w 437"/>
                  <a:gd name="T49" fmla="*/ 160 h 209"/>
                  <a:gd name="T50" fmla="*/ 331 w 437"/>
                  <a:gd name="T51" fmla="*/ 139 h 209"/>
                  <a:gd name="T52" fmla="*/ 346 w 437"/>
                  <a:gd name="T53" fmla="*/ 122 h 209"/>
                  <a:gd name="T54" fmla="*/ 359 w 437"/>
                  <a:gd name="T55" fmla="*/ 101 h 209"/>
                  <a:gd name="T56" fmla="*/ 372 w 437"/>
                  <a:gd name="T57" fmla="*/ 92 h 209"/>
                  <a:gd name="T58" fmla="*/ 385 w 437"/>
                  <a:gd name="T59" fmla="*/ 86 h 209"/>
                  <a:gd name="T60" fmla="*/ 400 w 437"/>
                  <a:gd name="T61" fmla="*/ 71 h 209"/>
                  <a:gd name="T62" fmla="*/ 418 w 437"/>
                  <a:gd name="T63" fmla="*/ 54 h 209"/>
                  <a:gd name="T64" fmla="*/ 429 w 437"/>
                  <a:gd name="T65" fmla="*/ 39 h 209"/>
                  <a:gd name="T66" fmla="*/ 437 w 437"/>
                  <a:gd name="T67" fmla="*/ 25 h 209"/>
                  <a:gd name="T68" fmla="*/ 437 w 437"/>
                  <a:gd name="T69" fmla="*/ 2 h 209"/>
                  <a:gd name="T70" fmla="*/ 437 w 437"/>
                  <a:gd name="T71" fmla="*/ 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7" h="209">
                    <a:moveTo>
                      <a:pt x="437" y="2"/>
                    </a:moveTo>
                    <a:lnTo>
                      <a:pt x="437" y="2"/>
                    </a:lnTo>
                    <a:lnTo>
                      <a:pt x="10" y="0"/>
                    </a:lnTo>
                    <a:lnTo>
                      <a:pt x="0" y="5"/>
                    </a:lnTo>
                    <a:lnTo>
                      <a:pt x="0" y="22"/>
                    </a:lnTo>
                    <a:lnTo>
                      <a:pt x="9" y="41"/>
                    </a:lnTo>
                    <a:lnTo>
                      <a:pt x="24" y="59"/>
                    </a:lnTo>
                    <a:lnTo>
                      <a:pt x="42" y="83"/>
                    </a:lnTo>
                    <a:lnTo>
                      <a:pt x="49" y="100"/>
                    </a:lnTo>
                    <a:lnTo>
                      <a:pt x="67" y="109"/>
                    </a:lnTo>
                    <a:lnTo>
                      <a:pt x="89" y="122"/>
                    </a:lnTo>
                    <a:lnTo>
                      <a:pt x="109" y="137"/>
                    </a:lnTo>
                    <a:lnTo>
                      <a:pt x="122" y="151"/>
                    </a:lnTo>
                    <a:lnTo>
                      <a:pt x="137" y="164"/>
                    </a:lnTo>
                    <a:lnTo>
                      <a:pt x="156" y="167"/>
                    </a:lnTo>
                    <a:lnTo>
                      <a:pt x="173" y="171"/>
                    </a:lnTo>
                    <a:lnTo>
                      <a:pt x="190" y="185"/>
                    </a:lnTo>
                    <a:lnTo>
                      <a:pt x="200" y="197"/>
                    </a:lnTo>
                    <a:lnTo>
                      <a:pt x="209" y="208"/>
                    </a:lnTo>
                    <a:lnTo>
                      <a:pt x="220" y="209"/>
                    </a:lnTo>
                    <a:lnTo>
                      <a:pt x="237" y="204"/>
                    </a:lnTo>
                    <a:lnTo>
                      <a:pt x="251" y="195"/>
                    </a:lnTo>
                    <a:lnTo>
                      <a:pt x="265" y="183"/>
                    </a:lnTo>
                    <a:lnTo>
                      <a:pt x="286" y="171"/>
                    </a:lnTo>
                    <a:lnTo>
                      <a:pt x="309" y="160"/>
                    </a:lnTo>
                    <a:lnTo>
                      <a:pt x="331" y="139"/>
                    </a:lnTo>
                    <a:lnTo>
                      <a:pt x="346" y="122"/>
                    </a:lnTo>
                    <a:lnTo>
                      <a:pt x="359" y="101"/>
                    </a:lnTo>
                    <a:lnTo>
                      <a:pt x="372" y="92"/>
                    </a:lnTo>
                    <a:lnTo>
                      <a:pt x="385" y="86"/>
                    </a:lnTo>
                    <a:lnTo>
                      <a:pt x="400" y="71"/>
                    </a:lnTo>
                    <a:lnTo>
                      <a:pt x="418" y="54"/>
                    </a:lnTo>
                    <a:lnTo>
                      <a:pt x="429" y="39"/>
                    </a:lnTo>
                    <a:lnTo>
                      <a:pt x="437" y="25"/>
                    </a:lnTo>
                    <a:lnTo>
                      <a:pt x="437" y="2"/>
                    </a:lnTo>
                    <a:lnTo>
                      <a:pt x="437"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4" name="Freeform 80">
                <a:extLst>
                  <a:ext uri="{FF2B5EF4-FFF2-40B4-BE49-F238E27FC236}">
                    <a16:creationId xmlns:a16="http://schemas.microsoft.com/office/drawing/2014/main" id="{5C99A03B-66F6-4A4C-8B0F-591FF5670799}"/>
                  </a:ext>
                </a:extLst>
              </p:cNvPr>
              <p:cNvSpPr>
                <a:spLocks/>
              </p:cNvSpPr>
              <p:nvPr/>
            </p:nvSpPr>
            <p:spPr bwMode="auto">
              <a:xfrm>
                <a:off x="3584" y="1174"/>
                <a:ext cx="232" cy="111"/>
              </a:xfrm>
              <a:custGeom>
                <a:avLst/>
                <a:gdLst>
                  <a:gd name="T0" fmla="*/ 437 w 437"/>
                  <a:gd name="T1" fmla="*/ 2 h 209"/>
                  <a:gd name="T2" fmla="*/ 437 w 437"/>
                  <a:gd name="T3" fmla="*/ 2 h 209"/>
                  <a:gd name="T4" fmla="*/ 10 w 437"/>
                  <a:gd name="T5" fmla="*/ 0 h 209"/>
                  <a:gd name="T6" fmla="*/ 0 w 437"/>
                  <a:gd name="T7" fmla="*/ 5 h 209"/>
                  <a:gd name="T8" fmla="*/ 0 w 437"/>
                  <a:gd name="T9" fmla="*/ 22 h 209"/>
                  <a:gd name="T10" fmla="*/ 9 w 437"/>
                  <a:gd name="T11" fmla="*/ 41 h 209"/>
                  <a:gd name="T12" fmla="*/ 24 w 437"/>
                  <a:gd name="T13" fmla="*/ 59 h 209"/>
                  <a:gd name="T14" fmla="*/ 42 w 437"/>
                  <a:gd name="T15" fmla="*/ 83 h 209"/>
                  <a:gd name="T16" fmla="*/ 49 w 437"/>
                  <a:gd name="T17" fmla="*/ 100 h 209"/>
                  <a:gd name="T18" fmla="*/ 67 w 437"/>
                  <a:gd name="T19" fmla="*/ 109 h 209"/>
                  <a:gd name="T20" fmla="*/ 89 w 437"/>
                  <a:gd name="T21" fmla="*/ 122 h 209"/>
                  <a:gd name="T22" fmla="*/ 109 w 437"/>
                  <a:gd name="T23" fmla="*/ 137 h 209"/>
                  <a:gd name="T24" fmla="*/ 122 w 437"/>
                  <a:gd name="T25" fmla="*/ 151 h 209"/>
                  <a:gd name="T26" fmla="*/ 137 w 437"/>
                  <a:gd name="T27" fmla="*/ 164 h 209"/>
                  <a:gd name="T28" fmla="*/ 156 w 437"/>
                  <a:gd name="T29" fmla="*/ 167 h 209"/>
                  <a:gd name="T30" fmla="*/ 173 w 437"/>
                  <a:gd name="T31" fmla="*/ 171 h 209"/>
                  <a:gd name="T32" fmla="*/ 190 w 437"/>
                  <a:gd name="T33" fmla="*/ 185 h 209"/>
                  <a:gd name="T34" fmla="*/ 200 w 437"/>
                  <a:gd name="T35" fmla="*/ 197 h 209"/>
                  <a:gd name="T36" fmla="*/ 209 w 437"/>
                  <a:gd name="T37" fmla="*/ 208 h 209"/>
                  <a:gd name="T38" fmla="*/ 220 w 437"/>
                  <a:gd name="T39" fmla="*/ 209 h 209"/>
                  <a:gd name="T40" fmla="*/ 237 w 437"/>
                  <a:gd name="T41" fmla="*/ 204 h 209"/>
                  <a:gd name="T42" fmla="*/ 251 w 437"/>
                  <a:gd name="T43" fmla="*/ 195 h 209"/>
                  <a:gd name="T44" fmla="*/ 265 w 437"/>
                  <a:gd name="T45" fmla="*/ 183 h 209"/>
                  <a:gd name="T46" fmla="*/ 286 w 437"/>
                  <a:gd name="T47" fmla="*/ 171 h 209"/>
                  <a:gd name="T48" fmla="*/ 309 w 437"/>
                  <a:gd name="T49" fmla="*/ 160 h 209"/>
                  <a:gd name="T50" fmla="*/ 331 w 437"/>
                  <a:gd name="T51" fmla="*/ 139 h 209"/>
                  <a:gd name="T52" fmla="*/ 346 w 437"/>
                  <a:gd name="T53" fmla="*/ 122 h 209"/>
                  <a:gd name="T54" fmla="*/ 359 w 437"/>
                  <a:gd name="T55" fmla="*/ 101 h 209"/>
                  <a:gd name="T56" fmla="*/ 372 w 437"/>
                  <a:gd name="T57" fmla="*/ 92 h 209"/>
                  <a:gd name="T58" fmla="*/ 385 w 437"/>
                  <a:gd name="T59" fmla="*/ 86 h 209"/>
                  <a:gd name="T60" fmla="*/ 400 w 437"/>
                  <a:gd name="T61" fmla="*/ 71 h 209"/>
                  <a:gd name="T62" fmla="*/ 418 w 437"/>
                  <a:gd name="T63" fmla="*/ 54 h 209"/>
                  <a:gd name="T64" fmla="*/ 429 w 437"/>
                  <a:gd name="T65" fmla="*/ 39 h 209"/>
                  <a:gd name="T66" fmla="*/ 437 w 437"/>
                  <a:gd name="T67" fmla="*/ 25 h 209"/>
                  <a:gd name="T68" fmla="*/ 437 w 437"/>
                  <a:gd name="T69" fmla="*/ 2 h 209"/>
                  <a:gd name="T70" fmla="*/ 437 w 437"/>
                  <a:gd name="T71" fmla="*/ 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7" h="209">
                    <a:moveTo>
                      <a:pt x="437" y="2"/>
                    </a:moveTo>
                    <a:lnTo>
                      <a:pt x="437" y="2"/>
                    </a:lnTo>
                    <a:lnTo>
                      <a:pt x="10" y="0"/>
                    </a:lnTo>
                    <a:lnTo>
                      <a:pt x="0" y="5"/>
                    </a:lnTo>
                    <a:lnTo>
                      <a:pt x="0" y="22"/>
                    </a:lnTo>
                    <a:lnTo>
                      <a:pt x="9" y="41"/>
                    </a:lnTo>
                    <a:lnTo>
                      <a:pt x="24" y="59"/>
                    </a:lnTo>
                    <a:lnTo>
                      <a:pt x="42" y="83"/>
                    </a:lnTo>
                    <a:lnTo>
                      <a:pt x="49" y="100"/>
                    </a:lnTo>
                    <a:lnTo>
                      <a:pt x="67" y="109"/>
                    </a:lnTo>
                    <a:lnTo>
                      <a:pt x="89" y="122"/>
                    </a:lnTo>
                    <a:lnTo>
                      <a:pt x="109" y="137"/>
                    </a:lnTo>
                    <a:lnTo>
                      <a:pt x="122" y="151"/>
                    </a:lnTo>
                    <a:lnTo>
                      <a:pt x="137" y="164"/>
                    </a:lnTo>
                    <a:lnTo>
                      <a:pt x="156" y="167"/>
                    </a:lnTo>
                    <a:lnTo>
                      <a:pt x="173" y="171"/>
                    </a:lnTo>
                    <a:lnTo>
                      <a:pt x="190" y="185"/>
                    </a:lnTo>
                    <a:lnTo>
                      <a:pt x="200" y="197"/>
                    </a:lnTo>
                    <a:lnTo>
                      <a:pt x="209" y="208"/>
                    </a:lnTo>
                    <a:lnTo>
                      <a:pt x="220" y="209"/>
                    </a:lnTo>
                    <a:lnTo>
                      <a:pt x="237" y="204"/>
                    </a:lnTo>
                    <a:lnTo>
                      <a:pt x="251" y="195"/>
                    </a:lnTo>
                    <a:lnTo>
                      <a:pt x="265" y="183"/>
                    </a:lnTo>
                    <a:lnTo>
                      <a:pt x="286" y="171"/>
                    </a:lnTo>
                    <a:lnTo>
                      <a:pt x="309" y="160"/>
                    </a:lnTo>
                    <a:lnTo>
                      <a:pt x="331" y="139"/>
                    </a:lnTo>
                    <a:lnTo>
                      <a:pt x="346" y="122"/>
                    </a:lnTo>
                    <a:lnTo>
                      <a:pt x="359" y="101"/>
                    </a:lnTo>
                    <a:lnTo>
                      <a:pt x="372" y="92"/>
                    </a:lnTo>
                    <a:lnTo>
                      <a:pt x="385" y="86"/>
                    </a:lnTo>
                    <a:lnTo>
                      <a:pt x="400" y="71"/>
                    </a:lnTo>
                    <a:lnTo>
                      <a:pt x="418" y="54"/>
                    </a:lnTo>
                    <a:lnTo>
                      <a:pt x="429" y="39"/>
                    </a:lnTo>
                    <a:lnTo>
                      <a:pt x="437" y="25"/>
                    </a:lnTo>
                    <a:lnTo>
                      <a:pt x="437" y="2"/>
                    </a:lnTo>
                    <a:lnTo>
                      <a:pt x="437" y="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45" name="Freeform 81">
                <a:extLst>
                  <a:ext uri="{FF2B5EF4-FFF2-40B4-BE49-F238E27FC236}">
                    <a16:creationId xmlns:a16="http://schemas.microsoft.com/office/drawing/2014/main" id="{55EC8DF7-06BC-4A4B-82DC-A63F88E8B232}"/>
                  </a:ext>
                </a:extLst>
              </p:cNvPr>
              <p:cNvSpPr>
                <a:spLocks/>
              </p:cNvSpPr>
              <p:nvPr/>
            </p:nvSpPr>
            <p:spPr bwMode="auto">
              <a:xfrm>
                <a:off x="3543" y="1261"/>
                <a:ext cx="56" cy="67"/>
              </a:xfrm>
              <a:custGeom>
                <a:avLst/>
                <a:gdLst>
                  <a:gd name="T0" fmla="*/ 67 w 104"/>
                  <a:gd name="T1" fmla="*/ 0 h 125"/>
                  <a:gd name="T2" fmla="*/ 67 w 104"/>
                  <a:gd name="T3" fmla="*/ 0 h 125"/>
                  <a:gd name="T4" fmla="*/ 54 w 104"/>
                  <a:gd name="T5" fmla="*/ 3 h 125"/>
                  <a:gd name="T6" fmla="*/ 34 w 104"/>
                  <a:gd name="T7" fmla="*/ 14 h 125"/>
                  <a:gd name="T8" fmla="*/ 21 w 104"/>
                  <a:gd name="T9" fmla="*/ 24 h 125"/>
                  <a:gd name="T10" fmla="*/ 9 w 104"/>
                  <a:gd name="T11" fmla="*/ 33 h 125"/>
                  <a:gd name="T12" fmla="*/ 0 w 104"/>
                  <a:gd name="T13" fmla="*/ 40 h 125"/>
                  <a:gd name="T14" fmla="*/ 0 w 104"/>
                  <a:gd name="T15" fmla="*/ 51 h 125"/>
                  <a:gd name="T16" fmla="*/ 9 w 104"/>
                  <a:gd name="T17" fmla="*/ 61 h 125"/>
                  <a:gd name="T18" fmla="*/ 17 w 104"/>
                  <a:gd name="T19" fmla="*/ 71 h 125"/>
                  <a:gd name="T20" fmla="*/ 30 w 104"/>
                  <a:gd name="T21" fmla="*/ 79 h 125"/>
                  <a:gd name="T22" fmla="*/ 32 w 104"/>
                  <a:gd name="T23" fmla="*/ 94 h 125"/>
                  <a:gd name="T24" fmla="*/ 32 w 104"/>
                  <a:gd name="T25" fmla="*/ 105 h 125"/>
                  <a:gd name="T26" fmla="*/ 36 w 104"/>
                  <a:gd name="T27" fmla="*/ 119 h 125"/>
                  <a:gd name="T28" fmla="*/ 51 w 104"/>
                  <a:gd name="T29" fmla="*/ 123 h 125"/>
                  <a:gd name="T30" fmla="*/ 67 w 104"/>
                  <a:gd name="T31" fmla="*/ 125 h 125"/>
                  <a:gd name="T32" fmla="*/ 76 w 104"/>
                  <a:gd name="T33" fmla="*/ 121 h 125"/>
                  <a:gd name="T34" fmla="*/ 90 w 104"/>
                  <a:gd name="T35" fmla="*/ 112 h 125"/>
                  <a:gd name="T36" fmla="*/ 92 w 104"/>
                  <a:gd name="T37" fmla="*/ 89 h 125"/>
                  <a:gd name="T38" fmla="*/ 95 w 104"/>
                  <a:gd name="T39" fmla="*/ 66 h 125"/>
                  <a:gd name="T40" fmla="*/ 99 w 104"/>
                  <a:gd name="T41" fmla="*/ 45 h 125"/>
                  <a:gd name="T42" fmla="*/ 104 w 104"/>
                  <a:gd name="T43" fmla="*/ 24 h 125"/>
                  <a:gd name="T44" fmla="*/ 96 w 104"/>
                  <a:gd name="T45" fmla="*/ 14 h 125"/>
                  <a:gd name="T46" fmla="*/ 83 w 104"/>
                  <a:gd name="T47" fmla="*/ 3 h 125"/>
                  <a:gd name="T48" fmla="*/ 67 w 104"/>
                  <a:gd name="T49" fmla="*/ 0 h 125"/>
                  <a:gd name="T50" fmla="*/ 67 w 104"/>
                  <a:gd name="T51"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4" h="125">
                    <a:moveTo>
                      <a:pt x="67" y="0"/>
                    </a:moveTo>
                    <a:lnTo>
                      <a:pt x="67" y="0"/>
                    </a:lnTo>
                    <a:lnTo>
                      <a:pt x="54" y="3"/>
                    </a:lnTo>
                    <a:lnTo>
                      <a:pt x="34" y="14"/>
                    </a:lnTo>
                    <a:lnTo>
                      <a:pt x="21" y="24"/>
                    </a:lnTo>
                    <a:lnTo>
                      <a:pt x="9" y="33"/>
                    </a:lnTo>
                    <a:lnTo>
                      <a:pt x="0" y="40"/>
                    </a:lnTo>
                    <a:lnTo>
                      <a:pt x="0" y="51"/>
                    </a:lnTo>
                    <a:lnTo>
                      <a:pt x="9" y="61"/>
                    </a:lnTo>
                    <a:lnTo>
                      <a:pt x="17" y="71"/>
                    </a:lnTo>
                    <a:lnTo>
                      <a:pt x="30" y="79"/>
                    </a:lnTo>
                    <a:lnTo>
                      <a:pt x="32" y="94"/>
                    </a:lnTo>
                    <a:lnTo>
                      <a:pt x="32" y="105"/>
                    </a:lnTo>
                    <a:lnTo>
                      <a:pt x="36" y="119"/>
                    </a:lnTo>
                    <a:lnTo>
                      <a:pt x="51" y="123"/>
                    </a:lnTo>
                    <a:lnTo>
                      <a:pt x="67" y="125"/>
                    </a:lnTo>
                    <a:lnTo>
                      <a:pt x="76" y="121"/>
                    </a:lnTo>
                    <a:lnTo>
                      <a:pt x="90" y="112"/>
                    </a:lnTo>
                    <a:lnTo>
                      <a:pt x="92" y="89"/>
                    </a:lnTo>
                    <a:lnTo>
                      <a:pt x="95" y="66"/>
                    </a:lnTo>
                    <a:lnTo>
                      <a:pt x="99" y="45"/>
                    </a:lnTo>
                    <a:lnTo>
                      <a:pt x="104" y="24"/>
                    </a:lnTo>
                    <a:lnTo>
                      <a:pt x="96" y="14"/>
                    </a:lnTo>
                    <a:lnTo>
                      <a:pt x="83" y="3"/>
                    </a:lnTo>
                    <a:lnTo>
                      <a:pt x="67" y="0"/>
                    </a:lnTo>
                    <a:lnTo>
                      <a:pt x="6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6" name="Freeform 82">
                <a:extLst>
                  <a:ext uri="{FF2B5EF4-FFF2-40B4-BE49-F238E27FC236}">
                    <a16:creationId xmlns:a16="http://schemas.microsoft.com/office/drawing/2014/main" id="{3B725996-90C5-4B75-BC86-6CCB89736332}"/>
                  </a:ext>
                </a:extLst>
              </p:cNvPr>
              <p:cNvSpPr>
                <a:spLocks/>
              </p:cNvSpPr>
              <p:nvPr/>
            </p:nvSpPr>
            <p:spPr bwMode="auto">
              <a:xfrm>
                <a:off x="3543" y="1261"/>
                <a:ext cx="56" cy="67"/>
              </a:xfrm>
              <a:custGeom>
                <a:avLst/>
                <a:gdLst>
                  <a:gd name="T0" fmla="*/ 67 w 104"/>
                  <a:gd name="T1" fmla="*/ 0 h 125"/>
                  <a:gd name="T2" fmla="*/ 67 w 104"/>
                  <a:gd name="T3" fmla="*/ 0 h 125"/>
                  <a:gd name="T4" fmla="*/ 54 w 104"/>
                  <a:gd name="T5" fmla="*/ 3 h 125"/>
                  <a:gd name="T6" fmla="*/ 34 w 104"/>
                  <a:gd name="T7" fmla="*/ 14 h 125"/>
                  <a:gd name="T8" fmla="*/ 21 w 104"/>
                  <a:gd name="T9" fmla="*/ 24 h 125"/>
                  <a:gd name="T10" fmla="*/ 9 w 104"/>
                  <a:gd name="T11" fmla="*/ 33 h 125"/>
                  <a:gd name="T12" fmla="*/ 0 w 104"/>
                  <a:gd name="T13" fmla="*/ 40 h 125"/>
                  <a:gd name="T14" fmla="*/ 0 w 104"/>
                  <a:gd name="T15" fmla="*/ 51 h 125"/>
                  <a:gd name="T16" fmla="*/ 9 w 104"/>
                  <a:gd name="T17" fmla="*/ 61 h 125"/>
                  <a:gd name="T18" fmla="*/ 17 w 104"/>
                  <a:gd name="T19" fmla="*/ 71 h 125"/>
                  <a:gd name="T20" fmla="*/ 30 w 104"/>
                  <a:gd name="T21" fmla="*/ 79 h 125"/>
                  <a:gd name="T22" fmla="*/ 32 w 104"/>
                  <a:gd name="T23" fmla="*/ 94 h 125"/>
                  <a:gd name="T24" fmla="*/ 32 w 104"/>
                  <a:gd name="T25" fmla="*/ 105 h 125"/>
                  <a:gd name="T26" fmla="*/ 36 w 104"/>
                  <a:gd name="T27" fmla="*/ 119 h 125"/>
                  <a:gd name="T28" fmla="*/ 51 w 104"/>
                  <a:gd name="T29" fmla="*/ 123 h 125"/>
                  <a:gd name="T30" fmla="*/ 67 w 104"/>
                  <a:gd name="T31" fmla="*/ 125 h 125"/>
                  <a:gd name="T32" fmla="*/ 76 w 104"/>
                  <a:gd name="T33" fmla="*/ 121 h 125"/>
                  <a:gd name="T34" fmla="*/ 90 w 104"/>
                  <a:gd name="T35" fmla="*/ 112 h 125"/>
                  <a:gd name="T36" fmla="*/ 92 w 104"/>
                  <a:gd name="T37" fmla="*/ 89 h 125"/>
                  <a:gd name="T38" fmla="*/ 95 w 104"/>
                  <a:gd name="T39" fmla="*/ 66 h 125"/>
                  <a:gd name="T40" fmla="*/ 99 w 104"/>
                  <a:gd name="T41" fmla="*/ 45 h 125"/>
                  <a:gd name="T42" fmla="*/ 104 w 104"/>
                  <a:gd name="T43" fmla="*/ 24 h 125"/>
                  <a:gd name="T44" fmla="*/ 96 w 104"/>
                  <a:gd name="T45" fmla="*/ 14 h 125"/>
                  <a:gd name="T46" fmla="*/ 83 w 104"/>
                  <a:gd name="T47" fmla="*/ 3 h 125"/>
                  <a:gd name="T48" fmla="*/ 67 w 104"/>
                  <a:gd name="T49" fmla="*/ 0 h 125"/>
                  <a:gd name="T50" fmla="*/ 67 w 104"/>
                  <a:gd name="T51"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4" h="125">
                    <a:moveTo>
                      <a:pt x="67" y="0"/>
                    </a:moveTo>
                    <a:lnTo>
                      <a:pt x="67" y="0"/>
                    </a:lnTo>
                    <a:lnTo>
                      <a:pt x="54" y="3"/>
                    </a:lnTo>
                    <a:lnTo>
                      <a:pt x="34" y="14"/>
                    </a:lnTo>
                    <a:lnTo>
                      <a:pt x="21" y="24"/>
                    </a:lnTo>
                    <a:lnTo>
                      <a:pt x="9" y="33"/>
                    </a:lnTo>
                    <a:lnTo>
                      <a:pt x="0" y="40"/>
                    </a:lnTo>
                    <a:lnTo>
                      <a:pt x="0" y="51"/>
                    </a:lnTo>
                    <a:lnTo>
                      <a:pt x="9" y="61"/>
                    </a:lnTo>
                    <a:lnTo>
                      <a:pt x="17" y="71"/>
                    </a:lnTo>
                    <a:lnTo>
                      <a:pt x="30" y="79"/>
                    </a:lnTo>
                    <a:lnTo>
                      <a:pt x="32" y="94"/>
                    </a:lnTo>
                    <a:lnTo>
                      <a:pt x="32" y="105"/>
                    </a:lnTo>
                    <a:lnTo>
                      <a:pt x="36" y="119"/>
                    </a:lnTo>
                    <a:lnTo>
                      <a:pt x="51" y="123"/>
                    </a:lnTo>
                    <a:lnTo>
                      <a:pt x="67" y="125"/>
                    </a:lnTo>
                    <a:lnTo>
                      <a:pt x="76" y="121"/>
                    </a:lnTo>
                    <a:lnTo>
                      <a:pt x="90" y="112"/>
                    </a:lnTo>
                    <a:lnTo>
                      <a:pt x="92" y="89"/>
                    </a:lnTo>
                    <a:lnTo>
                      <a:pt x="95" y="66"/>
                    </a:lnTo>
                    <a:lnTo>
                      <a:pt x="99" y="45"/>
                    </a:lnTo>
                    <a:lnTo>
                      <a:pt x="104" y="24"/>
                    </a:lnTo>
                    <a:lnTo>
                      <a:pt x="96" y="14"/>
                    </a:lnTo>
                    <a:lnTo>
                      <a:pt x="83" y="3"/>
                    </a:lnTo>
                    <a:lnTo>
                      <a:pt x="67" y="0"/>
                    </a:lnTo>
                    <a:lnTo>
                      <a:pt x="67"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47" name="Freeform 83">
                <a:extLst>
                  <a:ext uri="{FF2B5EF4-FFF2-40B4-BE49-F238E27FC236}">
                    <a16:creationId xmlns:a16="http://schemas.microsoft.com/office/drawing/2014/main" id="{3DC6BF6E-AAE8-484D-BB32-88D729FBE66C}"/>
                  </a:ext>
                </a:extLst>
              </p:cNvPr>
              <p:cNvSpPr>
                <a:spLocks/>
              </p:cNvSpPr>
              <p:nvPr/>
            </p:nvSpPr>
            <p:spPr bwMode="auto">
              <a:xfrm>
                <a:off x="3538" y="1339"/>
                <a:ext cx="14" cy="13"/>
              </a:xfrm>
              <a:custGeom>
                <a:avLst/>
                <a:gdLst>
                  <a:gd name="T0" fmla="*/ 27 w 27"/>
                  <a:gd name="T1" fmla="*/ 4 h 24"/>
                  <a:gd name="T2" fmla="*/ 27 w 27"/>
                  <a:gd name="T3" fmla="*/ 4 h 24"/>
                  <a:gd name="T4" fmla="*/ 14 w 27"/>
                  <a:gd name="T5" fmla="*/ 0 h 24"/>
                  <a:gd name="T6" fmla="*/ 1 w 27"/>
                  <a:gd name="T7" fmla="*/ 0 h 24"/>
                  <a:gd name="T8" fmla="*/ 0 w 27"/>
                  <a:gd name="T9" fmla="*/ 10 h 24"/>
                  <a:gd name="T10" fmla="*/ 7 w 27"/>
                  <a:gd name="T11" fmla="*/ 21 h 24"/>
                  <a:gd name="T12" fmla="*/ 14 w 27"/>
                  <a:gd name="T13" fmla="*/ 24 h 24"/>
                  <a:gd name="T14" fmla="*/ 27 w 27"/>
                  <a:gd name="T15" fmla="*/ 17 h 24"/>
                  <a:gd name="T16" fmla="*/ 27 w 27"/>
                  <a:gd name="T17" fmla="*/ 4 h 24"/>
                  <a:gd name="T18" fmla="*/ 27 w 27"/>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4">
                    <a:moveTo>
                      <a:pt x="27" y="4"/>
                    </a:moveTo>
                    <a:lnTo>
                      <a:pt x="27" y="4"/>
                    </a:lnTo>
                    <a:lnTo>
                      <a:pt x="14" y="0"/>
                    </a:lnTo>
                    <a:lnTo>
                      <a:pt x="1" y="0"/>
                    </a:lnTo>
                    <a:lnTo>
                      <a:pt x="0" y="10"/>
                    </a:lnTo>
                    <a:lnTo>
                      <a:pt x="7" y="21"/>
                    </a:lnTo>
                    <a:lnTo>
                      <a:pt x="14" y="24"/>
                    </a:lnTo>
                    <a:lnTo>
                      <a:pt x="27" y="17"/>
                    </a:lnTo>
                    <a:lnTo>
                      <a:pt x="27" y="4"/>
                    </a:lnTo>
                    <a:lnTo>
                      <a:pt x="27"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48" name="Freeform 84">
                <a:extLst>
                  <a:ext uri="{FF2B5EF4-FFF2-40B4-BE49-F238E27FC236}">
                    <a16:creationId xmlns:a16="http://schemas.microsoft.com/office/drawing/2014/main" id="{A470E140-65CA-4D25-A5BC-6C04D149A6AF}"/>
                  </a:ext>
                </a:extLst>
              </p:cNvPr>
              <p:cNvSpPr>
                <a:spLocks/>
              </p:cNvSpPr>
              <p:nvPr/>
            </p:nvSpPr>
            <p:spPr bwMode="auto">
              <a:xfrm>
                <a:off x="3538" y="1339"/>
                <a:ext cx="14" cy="13"/>
              </a:xfrm>
              <a:custGeom>
                <a:avLst/>
                <a:gdLst>
                  <a:gd name="T0" fmla="*/ 27 w 27"/>
                  <a:gd name="T1" fmla="*/ 4 h 24"/>
                  <a:gd name="T2" fmla="*/ 27 w 27"/>
                  <a:gd name="T3" fmla="*/ 4 h 24"/>
                  <a:gd name="T4" fmla="*/ 14 w 27"/>
                  <a:gd name="T5" fmla="*/ 0 h 24"/>
                  <a:gd name="T6" fmla="*/ 1 w 27"/>
                  <a:gd name="T7" fmla="*/ 0 h 24"/>
                  <a:gd name="T8" fmla="*/ 0 w 27"/>
                  <a:gd name="T9" fmla="*/ 10 h 24"/>
                  <a:gd name="T10" fmla="*/ 7 w 27"/>
                  <a:gd name="T11" fmla="*/ 21 h 24"/>
                  <a:gd name="T12" fmla="*/ 14 w 27"/>
                  <a:gd name="T13" fmla="*/ 24 h 24"/>
                  <a:gd name="T14" fmla="*/ 27 w 27"/>
                  <a:gd name="T15" fmla="*/ 17 h 24"/>
                  <a:gd name="T16" fmla="*/ 27 w 27"/>
                  <a:gd name="T17" fmla="*/ 4 h 24"/>
                  <a:gd name="T18" fmla="*/ 27 w 27"/>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4">
                    <a:moveTo>
                      <a:pt x="27" y="4"/>
                    </a:moveTo>
                    <a:lnTo>
                      <a:pt x="27" y="4"/>
                    </a:lnTo>
                    <a:lnTo>
                      <a:pt x="14" y="0"/>
                    </a:lnTo>
                    <a:lnTo>
                      <a:pt x="1" y="0"/>
                    </a:lnTo>
                    <a:lnTo>
                      <a:pt x="0" y="10"/>
                    </a:lnTo>
                    <a:lnTo>
                      <a:pt x="7" y="21"/>
                    </a:lnTo>
                    <a:lnTo>
                      <a:pt x="14" y="24"/>
                    </a:lnTo>
                    <a:lnTo>
                      <a:pt x="27" y="17"/>
                    </a:lnTo>
                    <a:lnTo>
                      <a:pt x="27" y="4"/>
                    </a:lnTo>
                    <a:lnTo>
                      <a:pt x="27" y="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49" name="Freeform 85">
                <a:extLst>
                  <a:ext uri="{FF2B5EF4-FFF2-40B4-BE49-F238E27FC236}">
                    <a16:creationId xmlns:a16="http://schemas.microsoft.com/office/drawing/2014/main" id="{1BE04A26-2FF8-4D8C-B1D8-316E1EDF9BF5}"/>
                  </a:ext>
                </a:extLst>
              </p:cNvPr>
              <p:cNvSpPr>
                <a:spLocks/>
              </p:cNvSpPr>
              <p:nvPr/>
            </p:nvSpPr>
            <p:spPr bwMode="auto">
              <a:xfrm>
                <a:off x="2779" y="1394"/>
                <a:ext cx="44" cy="33"/>
              </a:xfrm>
              <a:custGeom>
                <a:avLst/>
                <a:gdLst>
                  <a:gd name="T0" fmla="*/ 65 w 83"/>
                  <a:gd name="T1" fmla="*/ 0 h 62"/>
                  <a:gd name="T2" fmla="*/ 65 w 83"/>
                  <a:gd name="T3" fmla="*/ 0 h 62"/>
                  <a:gd name="T4" fmla="*/ 37 w 83"/>
                  <a:gd name="T5" fmla="*/ 0 h 62"/>
                  <a:gd name="T6" fmla="*/ 14 w 83"/>
                  <a:gd name="T7" fmla="*/ 8 h 62"/>
                  <a:gd name="T8" fmla="*/ 0 w 83"/>
                  <a:gd name="T9" fmla="*/ 20 h 62"/>
                  <a:gd name="T10" fmla="*/ 16 w 83"/>
                  <a:gd name="T11" fmla="*/ 36 h 62"/>
                  <a:gd name="T12" fmla="*/ 32 w 83"/>
                  <a:gd name="T13" fmla="*/ 44 h 62"/>
                  <a:gd name="T14" fmla="*/ 47 w 83"/>
                  <a:gd name="T15" fmla="*/ 54 h 62"/>
                  <a:gd name="T16" fmla="*/ 62 w 83"/>
                  <a:gd name="T17" fmla="*/ 62 h 62"/>
                  <a:gd name="T18" fmla="*/ 83 w 83"/>
                  <a:gd name="T19" fmla="*/ 54 h 62"/>
                  <a:gd name="T20" fmla="*/ 83 w 83"/>
                  <a:gd name="T21" fmla="*/ 29 h 62"/>
                  <a:gd name="T22" fmla="*/ 80 w 83"/>
                  <a:gd name="T23" fmla="*/ 11 h 62"/>
                  <a:gd name="T24" fmla="*/ 65 w 83"/>
                  <a:gd name="T25" fmla="*/ 0 h 62"/>
                  <a:gd name="T26" fmla="*/ 65 w 83"/>
                  <a:gd name="T2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62">
                    <a:moveTo>
                      <a:pt x="65" y="0"/>
                    </a:moveTo>
                    <a:lnTo>
                      <a:pt x="65" y="0"/>
                    </a:lnTo>
                    <a:lnTo>
                      <a:pt x="37" y="0"/>
                    </a:lnTo>
                    <a:lnTo>
                      <a:pt x="14" y="8"/>
                    </a:lnTo>
                    <a:lnTo>
                      <a:pt x="0" y="20"/>
                    </a:lnTo>
                    <a:lnTo>
                      <a:pt x="16" y="36"/>
                    </a:lnTo>
                    <a:lnTo>
                      <a:pt x="32" y="44"/>
                    </a:lnTo>
                    <a:lnTo>
                      <a:pt x="47" y="54"/>
                    </a:lnTo>
                    <a:lnTo>
                      <a:pt x="62" y="62"/>
                    </a:lnTo>
                    <a:lnTo>
                      <a:pt x="83" y="54"/>
                    </a:lnTo>
                    <a:lnTo>
                      <a:pt x="83" y="29"/>
                    </a:lnTo>
                    <a:lnTo>
                      <a:pt x="80" y="11"/>
                    </a:lnTo>
                    <a:lnTo>
                      <a:pt x="65" y="0"/>
                    </a:lnTo>
                    <a:lnTo>
                      <a:pt x="6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0" name="Freeform 86">
                <a:extLst>
                  <a:ext uri="{FF2B5EF4-FFF2-40B4-BE49-F238E27FC236}">
                    <a16:creationId xmlns:a16="http://schemas.microsoft.com/office/drawing/2014/main" id="{DBF93565-C0F9-40FE-8BB0-59F5D10FB936}"/>
                  </a:ext>
                </a:extLst>
              </p:cNvPr>
              <p:cNvSpPr>
                <a:spLocks/>
              </p:cNvSpPr>
              <p:nvPr/>
            </p:nvSpPr>
            <p:spPr bwMode="auto">
              <a:xfrm>
                <a:off x="2779" y="1394"/>
                <a:ext cx="44" cy="33"/>
              </a:xfrm>
              <a:custGeom>
                <a:avLst/>
                <a:gdLst>
                  <a:gd name="T0" fmla="*/ 65 w 83"/>
                  <a:gd name="T1" fmla="*/ 0 h 62"/>
                  <a:gd name="T2" fmla="*/ 65 w 83"/>
                  <a:gd name="T3" fmla="*/ 0 h 62"/>
                  <a:gd name="T4" fmla="*/ 37 w 83"/>
                  <a:gd name="T5" fmla="*/ 0 h 62"/>
                  <a:gd name="T6" fmla="*/ 14 w 83"/>
                  <a:gd name="T7" fmla="*/ 8 h 62"/>
                  <a:gd name="T8" fmla="*/ 0 w 83"/>
                  <a:gd name="T9" fmla="*/ 20 h 62"/>
                  <a:gd name="T10" fmla="*/ 16 w 83"/>
                  <a:gd name="T11" fmla="*/ 36 h 62"/>
                  <a:gd name="T12" fmla="*/ 32 w 83"/>
                  <a:gd name="T13" fmla="*/ 44 h 62"/>
                  <a:gd name="T14" fmla="*/ 47 w 83"/>
                  <a:gd name="T15" fmla="*/ 54 h 62"/>
                  <a:gd name="T16" fmla="*/ 62 w 83"/>
                  <a:gd name="T17" fmla="*/ 62 h 62"/>
                  <a:gd name="T18" fmla="*/ 83 w 83"/>
                  <a:gd name="T19" fmla="*/ 54 h 62"/>
                  <a:gd name="T20" fmla="*/ 83 w 83"/>
                  <a:gd name="T21" fmla="*/ 29 h 62"/>
                  <a:gd name="T22" fmla="*/ 80 w 83"/>
                  <a:gd name="T23" fmla="*/ 11 h 62"/>
                  <a:gd name="T24" fmla="*/ 65 w 83"/>
                  <a:gd name="T25" fmla="*/ 0 h 62"/>
                  <a:gd name="T26" fmla="*/ 65 w 83"/>
                  <a:gd name="T2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62">
                    <a:moveTo>
                      <a:pt x="65" y="0"/>
                    </a:moveTo>
                    <a:lnTo>
                      <a:pt x="65" y="0"/>
                    </a:lnTo>
                    <a:lnTo>
                      <a:pt x="37" y="0"/>
                    </a:lnTo>
                    <a:lnTo>
                      <a:pt x="14" y="8"/>
                    </a:lnTo>
                    <a:lnTo>
                      <a:pt x="0" y="20"/>
                    </a:lnTo>
                    <a:lnTo>
                      <a:pt x="16" y="36"/>
                    </a:lnTo>
                    <a:lnTo>
                      <a:pt x="32" y="44"/>
                    </a:lnTo>
                    <a:lnTo>
                      <a:pt x="47" y="54"/>
                    </a:lnTo>
                    <a:lnTo>
                      <a:pt x="62" y="62"/>
                    </a:lnTo>
                    <a:lnTo>
                      <a:pt x="83" y="54"/>
                    </a:lnTo>
                    <a:lnTo>
                      <a:pt x="83" y="29"/>
                    </a:lnTo>
                    <a:lnTo>
                      <a:pt x="80" y="11"/>
                    </a:lnTo>
                    <a:lnTo>
                      <a:pt x="65" y="0"/>
                    </a:lnTo>
                    <a:lnTo>
                      <a:pt x="65"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51" name="Freeform 87">
                <a:extLst>
                  <a:ext uri="{FF2B5EF4-FFF2-40B4-BE49-F238E27FC236}">
                    <a16:creationId xmlns:a16="http://schemas.microsoft.com/office/drawing/2014/main" id="{32A51D49-7E9E-4C2C-B8D4-E6E276BB7872}"/>
                  </a:ext>
                </a:extLst>
              </p:cNvPr>
              <p:cNvSpPr>
                <a:spLocks/>
              </p:cNvSpPr>
              <p:nvPr/>
            </p:nvSpPr>
            <p:spPr bwMode="auto">
              <a:xfrm>
                <a:off x="2349" y="1626"/>
                <a:ext cx="47" cy="62"/>
              </a:xfrm>
              <a:custGeom>
                <a:avLst/>
                <a:gdLst>
                  <a:gd name="T0" fmla="*/ 47 w 89"/>
                  <a:gd name="T1" fmla="*/ 0 h 117"/>
                  <a:gd name="T2" fmla="*/ 47 w 89"/>
                  <a:gd name="T3" fmla="*/ 0 h 117"/>
                  <a:gd name="T4" fmla="*/ 27 w 89"/>
                  <a:gd name="T5" fmla="*/ 5 h 117"/>
                  <a:gd name="T6" fmla="*/ 10 w 89"/>
                  <a:gd name="T7" fmla="*/ 16 h 117"/>
                  <a:gd name="T8" fmla="*/ 0 w 89"/>
                  <a:gd name="T9" fmla="*/ 42 h 117"/>
                  <a:gd name="T10" fmla="*/ 8 w 89"/>
                  <a:gd name="T11" fmla="*/ 57 h 117"/>
                  <a:gd name="T12" fmla="*/ 27 w 89"/>
                  <a:gd name="T13" fmla="*/ 76 h 117"/>
                  <a:gd name="T14" fmla="*/ 36 w 89"/>
                  <a:gd name="T15" fmla="*/ 93 h 117"/>
                  <a:gd name="T16" fmla="*/ 38 w 89"/>
                  <a:gd name="T17" fmla="*/ 117 h 117"/>
                  <a:gd name="T18" fmla="*/ 56 w 89"/>
                  <a:gd name="T19" fmla="*/ 117 h 117"/>
                  <a:gd name="T20" fmla="*/ 71 w 89"/>
                  <a:gd name="T21" fmla="*/ 117 h 117"/>
                  <a:gd name="T22" fmla="*/ 89 w 89"/>
                  <a:gd name="T23" fmla="*/ 86 h 117"/>
                  <a:gd name="T24" fmla="*/ 89 w 89"/>
                  <a:gd name="T25" fmla="*/ 65 h 117"/>
                  <a:gd name="T26" fmla="*/ 77 w 89"/>
                  <a:gd name="T27" fmla="*/ 33 h 117"/>
                  <a:gd name="T28" fmla="*/ 74 w 89"/>
                  <a:gd name="T29" fmla="*/ 16 h 117"/>
                  <a:gd name="T30" fmla="*/ 61 w 89"/>
                  <a:gd name="T31" fmla="*/ 5 h 117"/>
                  <a:gd name="T32" fmla="*/ 47 w 89"/>
                  <a:gd name="T33" fmla="*/ 0 h 117"/>
                  <a:gd name="T34" fmla="*/ 47 w 89"/>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117">
                    <a:moveTo>
                      <a:pt x="47" y="0"/>
                    </a:moveTo>
                    <a:lnTo>
                      <a:pt x="47" y="0"/>
                    </a:lnTo>
                    <a:lnTo>
                      <a:pt x="27" y="5"/>
                    </a:lnTo>
                    <a:lnTo>
                      <a:pt x="10" y="16"/>
                    </a:lnTo>
                    <a:lnTo>
                      <a:pt x="0" y="42"/>
                    </a:lnTo>
                    <a:lnTo>
                      <a:pt x="8" y="57"/>
                    </a:lnTo>
                    <a:lnTo>
                      <a:pt x="27" y="76"/>
                    </a:lnTo>
                    <a:lnTo>
                      <a:pt x="36" y="93"/>
                    </a:lnTo>
                    <a:lnTo>
                      <a:pt x="38" y="117"/>
                    </a:lnTo>
                    <a:lnTo>
                      <a:pt x="56" y="117"/>
                    </a:lnTo>
                    <a:lnTo>
                      <a:pt x="71" y="117"/>
                    </a:lnTo>
                    <a:lnTo>
                      <a:pt x="89" y="86"/>
                    </a:lnTo>
                    <a:lnTo>
                      <a:pt x="89" y="65"/>
                    </a:lnTo>
                    <a:lnTo>
                      <a:pt x="77" y="33"/>
                    </a:lnTo>
                    <a:lnTo>
                      <a:pt x="74" y="16"/>
                    </a:lnTo>
                    <a:lnTo>
                      <a:pt x="61" y="5"/>
                    </a:lnTo>
                    <a:lnTo>
                      <a:pt x="47" y="0"/>
                    </a:lnTo>
                    <a:lnTo>
                      <a:pt x="4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2" name="Freeform 88">
                <a:extLst>
                  <a:ext uri="{FF2B5EF4-FFF2-40B4-BE49-F238E27FC236}">
                    <a16:creationId xmlns:a16="http://schemas.microsoft.com/office/drawing/2014/main" id="{45A59890-3CC4-4469-975F-A634E2F85F81}"/>
                  </a:ext>
                </a:extLst>
              </p:cNvPr>
              <p:cNvSpPr>
                <a:spLocks/>
              </p:cNvSpPr>
              <p:nvPr/>
            </p:nvSpPr>
            <p:spPr bwMode="auto">
              <a:xfrm>
                <a:off x="2349" y="1626"/>
                <a:ext cx="47" cy="62"/>
              </a:xfrm>
              <a:custGeom>
                <a:avLst/>
                <a:gdLst>
                  <a:gd name="T0" fmla="*/ 47 w 89"/>
                  <a:gd name="T1" fmla="*/ 0 h 117"/>
                  <a:gd name="T2" fmla="*/ 47 w 89"/>
                  <a:gd name="T3" fmla="*/ 0 h 117"/>
                  <a:gd name="T4" fmla="*/ 27 w 89"/>
                  <a:gd name="T5" fmla="*/ 5 h 117"/>
                  <a:gd name="T6" fmla="*/ 10 w 89"/>
                  <a:gd name="T7" fmla="*/ 16 h 117"/>
                  <a:gd name="T8" fmla="*/ 0 w 89"/>
                  <a:gd name="T9" fmla="*/ 42 h 117"/>
                  <a:gd name="T10" fmla="*/ 8 w 89"/>
                  <a:gd name="T11" fmla="*/ 57 h 117"/>
                  <a:gd name="T12" fmla="*/ 27 w 89"/>
                  <a:gd name="T13" fmla="*/ 76 h 117"/>
                  <a:gd name="T14" fmla="*/ 36 w 89"/>
                  <a:gd name="T15" fmla="*/ 93 h 117"/>
                  <a:gd name="T16" fmla="*/ 38 w 89"/>
                  <a:gd name="T17" fmla="*/ 117 h 117"/>
                  <a:gd name="T18" fmla="*/ 56 w 89"/>
                  <a:gd name="T19" fmla="*/ 117 h 117"/>
                  <a:gd name="T20" fmla="*/ 71 w 89"/>
                  <a:gd name="T21" fmla="*/ 117 h 117"/>
                  <a:gd name="T22" fmla="*/ 89 w 89"/>
                  <a:gd name="T23" fmla="*/ 86 h 117"/>
                  <a:gd name="T24" fmla="*/ 89 w 89"/>
                  <a:gd name="T25" fmla="*/ 65 h 117"/>
                  <a:gd name="T26" fmla="*/ 77 w 89"/>
                  <a:gd name="T27" fmla="*/ 33 h 117"/>
                  <a:gd name="T28" fmla="*/ 74 w 89"/>
                  <a:gd name="T29" fmla="*/ 16 h 117"/>
                  <a:gd name="T30" fmla="*/ 61 w 89"/>
                  <a:gd name="T31" fmla="*/ 5 h 117"/>
                  <a:gd name="T32" fmla="*/ 47 w 89"/>
                  <a:gd name="T33" fmla="*/ 0 h 117"/>
                  <a:gd name="T34" fmla="*/ 47 w 89"/>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117">
                    <a:moveTo>
                      <a:pt x="47" y="0"/>
                    </a:moveTo>
                    <a:lnTo>
                      <a:pt x="47" y="0"/>
                    </a:lnTo>
                    <a:lnTo>
                      <a:pt x="27" y="5"/>
                    </a:lnTo>
                    <a:lnTo>
                      <a:pt x="10" y="16"/>
                    </a:lnTo>
                    <a:lnTo>
                      <a:pt x="0" y="42"/>
                    </a:lnTo>
                    <a:lnTo>
                      <a:pt x="8" y="57"/>
                    </a:lnTo>
                    <a:lnTo>
                      <a:pt x="27" y="76"/>
                    </a:lnTo>
                    <a:lnTo>
                      <a:pt x="36" y="93"/>
                    </a:lnTo>
                    <a:lnTo>
                      <a:pt x="38" y="117"/>
                    </a:lnTo>
                    <a:lnTo>
                      <a:pt x="56" y="117"/>
                    </a:lnTo>
                    <a:lnTo>
                      <a:pt x="71" y="117"/>
                    </a:lnTo>
                    <a:lnTo>
                      <a:pt x="89" y="86"/>
                    </a:lnTo>
                    <a:lnTo>
                      <a:pt x="89" y="65"/>
                    </a:lnTo>
                    <a:lnTo>
                      <a:pt x="77" y="33"/>
                    </a:lnTo>
                    <a:lnTo>
                      <a:pt x="74" y="16"/>
                    </a:lnTo>
                    <a:lnTo>
                      <a:pt x="61" y="5"/>
                    </a:lnTo>
                    <a:lnTo>
                      <a:pt x="47" y="0"/>
                    </a:lnTo>
                    <a:lnTo>
                      <a:pt x="47"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53" name="Freeform 89">
                <a:extLst>
                  <a:ext uri="{FF2B5EF4-FFF2-40B4-BE49-F238E27FC236}">
                    <a16:creationId xmlns:a16="http://schemas.microsoft.com/office/drawing/2014/main" id="{DD10605A-21F3-4650-93ED-B35B7002F3E2}"/>
                  </a:ext>
                </a:extLst>
              </p:cNvPr>
              <p:cNvSpPr>
                <a:spLocks/>
              </p:cNvSpPr>
              <p:nvPr/>
            </p:nvSpPr>
            <p:spPr bwMode="auto">
              <a:xfrm>
                <a:off x="1628" y="1760"/>
                <a:ext cx="53" cy="86"/>
              </a:xfrm>
              <a:custGeom>
                <a:avLst/>
                <a:gdLst>
                  <a:gd name="T0" fmla="*/ 84 w 99"/>
                  <a:gd name="T1" fmla="*/ 25 h 162"/>
                  <a:gd name="T2" fmla="*/ 84 w 99"/>
                  <a:gd name="T3" fmla="*/ 25 h 162"/>
                  <a:gd name="T4" fmla="*/ 74 w 99"/>
                  <a:gd name="T5" fmla="*/ 20 h 162"/>
                  <a:gd name="T6" fmla="*/ 60 w 99"/>
                  <a:gd name="T7" fmla="*/ 17 h 162"/>
                  <a:gd name="T8" fmla="*/ 45 w 99"/>
                  <a:gd name="T9" fmla="*/ 10 h 162"/>
                  <a:gd name="T10" fmla="*/ 37 w 99"/>
                  <a:gd name="T11" fmla="*/ 4 h 162"/>
                  <a:gd name="T12" fmla="*/ 25 w 99"/>
                  <a:gd name="T13" fmla="*/ 0 h 162"/>
                  <a:gd name="T14" fmla="*/ 15 w 99"/>
                  <a:gd name="T15" fmla="*/ 0 h 162"/>
                  <a:gd name="T16" fmla="*/ 8 w 99"/>
                  <a:gd name="T17" fmla="*/ 5 h 162"/>
                  <a:gd name="T18" fmla="*/ 5 w 99"/>
                  <a:gd name="T19" fmla="*/ 10 h 162"/>
                  <a:gd name="T20" fmla="*/ 1 w 99"/>
                  <a:gd name="T21" fmla="*/ 14 h 162"/>
                  <a:gd name="T22" fmla="*/ 1 w 99"/>
                  <a:gd name="T23" fmla="*/ 20 h 162"/>
                  <a:gd name="T24" fmla="*/ 0 w 99"/>
                  <a:gd name="T25" fmla="*/ 33 h 162"/>
                  <a:gd name="T26" fmla="*/ 6 w 99"/>
                  <a:gd name="T27" fmla="*/ 52 h 162"/>
                  <a:gd name="T28" fmla="*/ 11 w 99"/>
                  <a:gd name="T29" fmla="*/ 59 h 162"/>
                  <a:gd name="T30" fmla="*/ 11 w 99"/>
                  <a:gd name="T31" fmla="*/ 69 h 162"/>
                  <a:gd name="T32" fmla="*/ 15 w 99"/>
                  <a:gd name="T33" fmla="*/ 76 h 162"/>
                  <a:gd name="T34" fmla="*/ 19 w 99"/>
                  <a:gd name="T35" fmla="*/ 83 h 162"/>
                  <a:gd name="T36" fmla="*/ 24 w 99"/>
                  <a:gd name="T37" fmla="*/ 94 h 162"/>
                  <a:gd name="T38" fmla="*/ 30 w 99"/>
                  <a:gd name="T39" fmla="*/ 105 h 162"/>
                  <a:gd name="T40" fmla="*/ 39 w 99"/>
                  <a:gd name="T41" fmla="*/ 110 h 162"/>
                  <a:gd name="T42" fmla="*/ 46 w 99"/>
                  <a:gd name="T43" fmla="*/ 121 h 162"/>
                  <a:gd name="T44" fmla="*/ 46 w 99"/>
                  <a:gd name="T45" fmla="*/ 131 h 162"/>
                  <a:gd name="T46" fmla="*/ 50 w 99"/>
                  <a:gd name="T47" fmla="*/ 142 h 162"/>
                  <a:gd name="T48" fmla="*/ 55 w 99"/>
                  <a:gd name="T49" fmla="*/ 154 h 162"/>
                  <a:gd name="T50" fmla="*/ 61 w 99"/>
                  <a:gd name="T51" fmla="*/ 162 h 162"/>
                  <a:gd name="T52" fmla="*/ 69 w 99"/>
                  <a:gd name="T53" fmla="*/ 154 h 162"/>
                  <a:gd name="T54" fmla="*/ 92 w 99"/>
                  <a:gd name="T55" fmla="*/ 133 h 162"/>
                  <a:gd name="T56" fmla="*/ 98 w 99"/>
                  <a:gd name="T57" fmla="*/ 117 h 162"/>
                  <a:gd name="T58" fmla="*/ 99 w 99"/>
                  <a:gd name="T59" fmla="*/ 99 h 162"/>
                  <a:gd name="T60" fmla="*/ 99 w 99"/>
                  <a:gd name="T61" fmla="*/ 83 h 162"/>
                  <a:gd name="T62" fmla="*/ 99 w 99"/>
                  <a:gd name="T63" fmla="*/ 69 h 162"/>
                  <a:gd name="T64" fmla="*/ 96 w 99"/>
                  <a:gd name="T65" fmla="*/ 56 h 162"/>
                  <a:gd name="T66" fmla="*/ 94 w 99"/>
                  <a:gd name="T67" fmla="*/ 42 h 162"/>
                  <a:gd name="T68" fmla="*/ 84 w 99"/>
                  <a:gd name="T69" fmla="*/ 25 h 162"/>
                  <a:gd name="T70" fmla="*/ 84 w 99"/>
                  <a:gd name="T71" fmla="*/ 2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62">
                    <a:moveTo>
                      <a:pt x="84" y="25"/>
                    </a:moveTo>
                    <a:lnTo>
                      <a:pt x="84" y="25"/>
                    </a:lnTo>
                    <a:lnTo>
                      <a:pt x="74" y="20"/>
                    </a:lnTo>
                    <a:lnTo>
                      <a:pt x="60" y="17"/>
                    </a:lnTo>
                    <a:lnTo>
                      <a:pt x="45" y="10"/>
                    </a:lnTo>
                    <a:lnTo>
                      <a:pt x="37" y="4"/>
                    </a:lnTo>
                    <a:lnTo>
                      <a:pt x="25" y="0"/>
                    </a:lnTo>
                    <a:lnTo>
                      <a:pt x="15" y="0"/>
                    </a:lnTo>
                    <a:lnTo>
                      <a:pt x="8" y="5"/>
                    </a:lnTo>
                    <a:lnTo>
                      <a:pt x="5" y="10"/>
                    </a:lnTo>
                    <a:lnTo>
                      <a:pt x="1" y="14"/>
                    </a:lnTo>
                    <a:lnTo>
                      <a:pt x="1" y="20"/>
                    </a:lnTo>
                    <a:lnTo>
                      <a:pt x="0" y="33"/>
                    </a:lnTo>
                    <a:lnTo>
                      <a:pt x="6" y="52"/>
                    </a:lnTo>
                    <a:lnTo>
                      <a:pt x="11" y="59"/>
                    </a:lnTo>
                    <a:lnTo>
                      <a:pt x="11" y="69"/>
                    </a:lnTo>
                    <a:lnTo>
                      <a:pt x="15" y="76"/>
                    </a:lnTo>
                    <a:lnTo>
                      <a:pt x="19" y="83"/>
                    </a:lnTo>
                    <a:lnTo>
                      <a:pt x="24" y="94"/>
                    </a:lnTo>
                    <a:lnTo>
                      <a:pt x="30" y="105"/>
                    </a:lnTo>
                    <a:lnTo>
                      <a:pt x="39" y="110"/>
                    </a:lnTo>
                    <a:lnTo>
                      <a:pt x="46" y="121"/>
                    </a:lnTo>
                    <a:lnTo>
                      <a:pt x="46" y="131"/>
                    </a:lnTo>
                    <a:lnTo>
                      <a:pt x="50" y="142"/>
                    </a:lnTo>
                    <a:lnTo>
                      <a:pt x="55" y="154"/>
                    </a:lnTo>
                    <a:lnTo>
                      <a:pt x="61" y="162"/>
                    </a:lnTo>
                    <a:lnTo>
                      <a:pt x="69" y="154"/>
                    </a:lnTo>
                    <a:lnTo>
                      <a:pt x="92" y="133"/>
                    </a:lnTo>
                    <a:lnTo>
                      <a:pt x="98" y="117"/>
                    </a:lnTo>
                    <a:lnTo>
                      <a:pt x="99" y="99"/>
                    </a:lnTo>
                    <a:lnTo>
                      <a:pt x="99" y="83"/>
                    </a:lnTo>
                    <a:lnTo>
                      <a:pt x="99" y="69"/>
                    </a:lnTo>
                    <a:lnTo>
                      <a:pt x="96" y="56"/>
                    </a:lnTo>
                    <a:lnTo>
                      <a:pt x="94" y="42"/>
                    </a:lnTo>
                    <a:lnTo>
                      <a:pt x="84" y="25"/>
                    </a:lnTo>
                    <a:lnTo>
                      <a:pt x="84" y="2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4" name="Freeform 90">
                <a:extLst>
                  <a:ext uri="{FF2B5EF4-FFF2-40B4-BE49-F238E27FC236}">
                    <a16:creationId xmlns:a16="http://schemas.microsoft.com/office/drawing/2014/main" id="{F5E692FD-866D-4517-B52C-6B83D2431995}"/>
                  </a:ext>
                </a:extLst>
              </p:cNvPr>
              <p:cNvSpPr>
                <a:spLocks/>
              </p:cNvSpPr>
              <p:nvPr/>
            </p:nvSpPr>
            <p:spPr bwMode="auto">
              <a:xfrm>
                <a:off x="1628" y="1760"/>
                <a:ext cx="53" cy="86"/>
              </a:xfrm>
              <a:custGeom>
                <a:avLst/>
                <a:gdLst>
                  <a:gd name="T0" fmla="*/ 84 w 99"/>
                  <a:gd name="T1" fmla="*/ 25 h 162"/>
                  <a:gd name="T2" fmla="*/ 84 w 99"/>
                  <a:gd name="T3" fmla="*/ 25 h 162"/>
                  <a:gd name="T4" fmla="*/ 74 w 99"/>
                  <a:gd name="T5" fmla="*/ 20 h 162"/>
                  <a:gd name="T6" fmla="*/ 60 w 99"/>
                  <a:gd name="T7" fmla="*/ 17 h 162"/>
                  <a:gd name="T8" fmla="*/ 45 w 99"/>
                  <a:gd name="T9" fmla="*/ 10 h 162"/>
                  <a:gd name="T10" fmla="*/ 37 w 99"/>
                  <a:gd name="T11" fmla="*/ 4 h 162"/>
                  <a:gd name="T12" fmla="*/ 25 w 99"/>
                  <a:gd name="T13" fmla="*/ 0 h 162"/>
                  <a:gd name="T14" fmla="*/ 15 w 99"/>
                  <a:gd name="T15" fmla="*/ 0 h 162"/>
                  <a:gd name="T16" fmla="*/ 8 w 99"/>
                  <a:gd name="T17" fmla="*/ 5 h 162"/>
                  <a:gd name="T18" fmla="*/ 5 w 99"/>
                  <a:gd name="T19" fmla="*/ 10 h 162"/>
                  <a:gd name="T20" fmla="*/ 1 w 99"/>
                  <a:gd name="T21" fmla="*/ 14 h 162"/>
                  <a:gd name="T22" fmla="*/ 1 w 99"/>
                  <a:gd name="T23" fmla="*/ 20 h 162"/>
                  <a:gd name="T24" fmla="*/ 0 w 99"/>
                  <a:gd name="T25" fmla="*/ 33 h 162"/>
                  <a:gd name="T26" fmla="*/ 6 w 99"/>
                  <a:gd name="T27" fmla="*/ 52 h 162"/>
                  <a:gd name="T28" fmla="*/ 11 w 99"/>
                  <a:gd name="T29" fmla="*/ 59 h 162"/>
                  <a:gd name="T30" fmla="*/ 11 w 99"/>
                  <a:gd name="T31" fmla="*/ 69 h 162"/>
                  <a:gd name="T32" fmla="*/ 15 w 99"/>
                  <a:gd name="T33" fmla="*/ 76 h 162"/>
                  <a:gd name="T34" fmla="*/ 19 w 99"/>
                  <a:gd name="T35" fmla="*/ 83 h 162"/>
                  <a:gd name="T36" fmla="*/ 24 w 99"/>
                  <a:gd name="T37" fmla="*/ 94 h 162"/>
                  <a:gd name="T38" fmla="*/ 30 w 99"/>
                  <a:gd name="T39" fmla="*/ 105 h 162"/>
                  <a:gd name="T40" fmla="*/ 39 w 99"/>
                  <a:gd name="T41" fmla="*/ 110 h 162"/>
                  <a:gd name="T42" fmla="*/ 46 w 99"/>
                  <a:gd name="T43" fmla="*/ 121 h 162"/>
                  <a:gd name="T44" fmla="*/ 46 w 99"/>
                  <a:gd name="T45" fmla="*/ 131 h 162"/>
                  <a:gd name="T46" fmla="*/ 50 w 99"/>
                  <a:gd name="T47" fmla="*/ 142 h 162"/>
                  <a:gd name="T48" fmla="*/ 55 w 99"/>
                  <a:gd name="T49" fmla="*/ 154 h 162"/>
                  <a:gd name="T50" fmla="*/ 61 w 99"/>
                  <a:gd name="T51" fmla="*/ 162 h 162"/>
                  <a:gd name="T52" fmla="*/ 69 w 99"/>
                  <a:gd name="T53" fmla="*/ 154 h 162"/>
                  <a:gd name="T54" fmla="*/ 92 w 99"/>
                  <a:gd name="T55" fmla="*/ 133 h 162"/>
                  <a:gd name="T56" fmla="*/ 98 w 99"/>
                  <a:gd name="T57" fmla="*/ 117 h 162"/>
                  <a:gd name="T58" fmla="*/ 99 w 99"/>
                  <a:gd name="T59" fmla="*/ 99 h 162"/>
                  <a:gd name="T60" fmla="*/ 99 w 99"/>
                  <a:gd name="T61" fmla="*/ 83 h 162"/>
                  <a:gd name="T62" fmla="*/ 99 w 99"/>
                  <a:gd name="T63" fmla="*/ 69 h 162"/>
                  <a:gd name="T64" fmla="*/ 96 w 99"/>
                  <a:gd name="T65" fmla="*/ 56 h 162"/>
                  <a:gd name="T66" fmla="*/ 94 w 99"/>
                  <a:gd name="T67" fmla="*/ 42 h 162"/>
                  <a:gd name="T68" fmla="*/ 84 w 99"/>
                  <a:gd name="T69" fmla="*/ 25 h 162"/>
                  <a:gd name="T70" fmla="*/ 84 w 99"/>
                  <a:gd name="T71" fmla="*/ 2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162">
                    <a:moveTo>
                      <a:pt x="84" y="25"/>
                    </a:moveTo>
                    <a:lnTo>
                      <a:pt x="84" y="25"/>
                    </a:lnTo>
                    <a:lnTo>
                      <a:pt x="74" y="20"/>
                    </a:lnTo>
                    <a:lnTo>
                      <a:pt x="60" y="17"/>
                    </a:lnTo>
                    <a:lnTo>
                      <a:pt x="45" y="10"/>
                    </a:lnTo>
                    <a:lnTo>
                      <a:pt x="37" y="4"/>
                    </a:lnTo>
                    <a:lnTo>
                      <a:pt x="25" y="0"/>
                    </a:lnTo>
                    <a:lnTo>
                      <a:pt x="15" y="0"/>
                    </a:lnTo>
                    <a:lnTo>
                      <a:pt x="8" y="5"/>
                    </a:lnTo>
                    <a:lnTo>
                      <a:pt x="5" y="10"/>
                    </a:lnTo>
                    <a:lnTo>
                      <a:pt x="1" y="14"/>
                    </a:lnTo>
                    <a:lnTo>
                      <a:pt x="1" y="20"/>
                    </a:lnTo>
                    <a:lnTo>
                      <a:pt x="0" y="33"/>
                    </a:lnTo>
                    <a:lnTo>
                      <a:pt x="6" y="52"/>
                    </a:lnTo>
                    <a:lnTo>
                      <a:pt x="11" y="59"/>
                    </a:lnTo>
                    <a:lnTo>
                      <a:pt x="11" y="69"/>
                    </a:lnTo>
                    <a:lnTo>
                      <a:pt x="15" y="76"/>
                    </a:lnTo>
                    <a:lnTo>
                      <a:pt x="19" y="83"/>
                    </a:lnTo>
                    <a:lnTo>
                      <a:pt x="24" y="94"/>
                    </a:lnTo>
                    <a:lnTo>
                      <a:pt x="30" y="105"/>
                    </a:lnTo>
                    <a:lnTo>
                      <a:pt x="39" y="110"/>
                    </a:lnTo>
                    <a:lnTo>
                      <a:pt x="46" y="121"/>
                    </a:lnTo>
                    <a:lnTo>
                      <a:pt x="46" y="131"/>
                    </a:lnTo>
                    <a:lnTo>
                      <a:pt x="50" y="142"/>
                    </a:lnTo>
                    <a:lnTo>
                      <a:pt x="55" y="154"/>
                    </a:lnTo>
                    <a:lnTo>
                      <a:pt x="61" y="162"/>
                    </a:lnTo>
                    <a:lnTo>
                      <a:pt x="69" y="154"/>
                    </a:lnTo>
                    <a:lnTo>
                      <a:pt x="92" y="133"/>
                    </a:lnTo>
                    <a:lnTo>
                      <a:pt x="98" y="117"/>
                    </a:lnTo>
                    <a:lnTo>
                      <a:pt x="99" y="99"/>
                    </a:lnTo>
                    <a:lnTo>
                      <a:pt x="99" y="83"/>
                    </a:lnTo>
                    <a:lnTo>
                      <a:pt x="99" y="69"/>
                    </a:lnTo>
                    <a:lnTo>
                      <a:pt x="96" y="56"/>
                    </a:lnTo>
                    <a:lnTo>
                      <a:pt x="94" y="42"/>
                    </a:lnTo>
                    <a:lnTo>
                      <a:pt x="84" y="25"/>
                    </a:lnTo>
                    <a:lnTo>
                      <a:pt x="84" y="2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55" name="Freeform 91">
                <a:extLst>
                  <a:ext uri="{FF2B5EF4-FFF2-40B4-BE49-F238E27FC236}">
                    <a16:creationId xmlns:a16="http://schemas.microsoft.com/office/drawing/2014/main" id="{2A32BEE6-EEE8-4C9E-8556-BFC892A75FBD}"/>
                  </a:ext>
                </a:extLst>
              </p:cNvPr>
              <p:cNvSpPr>
                <a:spLocks/>
              </p:cNvSpPr>
              <p:nvPr/>
            </p:nvSpPr>
            <p:spPr bwMode="auto">
              <a:xfrm>
                <a:off x="1730" y="1909"/>
                <a:ext cx="43" cy="55"/>
              </a:xfrm>
              <a:custGeom>
                <a:avLst/>
                <a:gdLst>
                  <a:gd name="T0" fmla="*/ 74 w 82"/>
                  <a:gd name="T1" fmla="*/ 0 h 104"/>
                  <a:gd name="T2" fmla="*/ 74 w 82"/>
                  <a:gd name="T3" fmla="*/ 0 h 104"/>
                  <a:gd name="T4" fmla="*/ 63 w 82"/>
                  <a:gd name="T5" fmla="*/ 4 h 104"/>
                  <a:gd name="T6" fmla="*/ 62 w 82"/>
                  <a:gd name="T7" fmla="*/ 17 h 104"/>
                  <a:gd name="T8" fmla="*/ 62 w 82"/>
                  <a:gd name="T9" fmla="*/ 31 h 104"/>
                  <a:gd name="T10" fmla="*/ 60 w 82"/>
                  <a:gd name="T11" fmla="*/ 36 h 104"/>
                  <a:gd name="T12" fmla="*/ 55 w 82"/>
                  <a:gd name="T13" fmla="*/ 44 h 104"/>
                  <a:gd name="T14" fmla="*/ 46 w 82"/>
                  <a:gd name="T15" fmla="*/ 54 h 104"/>
                  <a:gd name="T16" fmla="*/ 37 w 82"/>
                  <a:gd name="T17" fmla="*/ 59 h 104"/>
                  <a:gd name="T18" fmla="*/ 32 w 82"/>
                  <a:gd name="T19" fmla="*/ 67 h 104"/>
                  <a:gd name="T20" fmla="*/ 27 w 82"/>
                  <a:gd name="T21" fmla="*/ 74 h 104"/>
                  <a:gd name="T22" fmla="*/ 13 w 82"/>
                  <a:gd name="T23" fmla="*/ 77 h 104"/>
                  <a:gd name="T24" fmla="*/ 3 w 82"/>
                  <a:gd name="T25" fmla="*/ 85 h 104"/>
                  <a:gd name="T26" fmla="*/ 0 w 82"/>
                  <a:gd name="T27" fmla="*/ 94 h 104"/>
                  <a:gd name="T28" fmla="*/ 7 w 82"/>
                  <a:gd name="T29" fmla="*/ 100 h 104"/>
                  <a:gd name="T30" fmla="*/ 17 w 82"/>
                  <a:gd name="T31" fmla="*/ 102 h 104"/>
                  <a:gd name="T32" fmla="*/ 27 w 82"/>
                  <a:gd name="T33" fmla="*/ 104 h 104"/>
                  <a:gd name="T34" fmla="*/ 36 w 82"/>
                  <a:gd name="T35" fmla="*/ 104 h 104"/>
                  <a:gd name="T36" fmla="*/ 44 w 82"/>
                  <a:gd name="T37" fmla="*/ 92 h 104"/>
                  <a:gd name="T38" fmla="*/ 49 w 82"/>
                  <a:gd name="T39" fmla="*/ 83 h 104"/>
                  <a:gd name="T40" fmla="*/ 57 w 82"/>
                  <a:gd name="T41" fmla="*/ 76 h 104"/>
                  <a:gd name="T42" fmla="*/ 60 w 82"/>
                  <a:gd name="T43" fmla="*/ 64 h 104"/>
                  <a:gd name="T44" fmla="*/ 63 w 82"/>
                  <a:gd name="T45" fmla="*/ 50 h 104"/>
                  <a:gd name="T46" fmla="*/ 68 w 82"/>
                  <a:gd name="T47" fmla="*/ 43 h 104"/>
                  <a:gd name="T48" fmla="*/ 71 w 82"/>
                  <a:gd name="T49" fmla="*/ 31 h 104"/>
                  <a:gd name="T50" fmla="*/ 77 w 82"/>
                  <a:gd name="T51" fmla="*/ 22 h 104"/>
                  <a:gd name="T52" fmla="*/ 82 w 82"/>
                  <a:gd name="T53" fmla="*/ 12 h 104"/>
                  <a:gd name="T54" fmla="*/ 74 w 82"/>
                  <a:gd name="T55" fmla="*/ 0 h 104"/>
                  <a:gd name="T56" fmla="*/ 74 w 82"/>
                  <a:gd name="T5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104">
                    <a:moveTo>
                      <a:pt x="74" y="0"/>
                    </a:moveTo>
                    <a:lnTo>
                      <a:pt x="74" y="0"/>
                    </a:lnTo>
                    <a:lnTo>
                      <a:pt x="63" y="4"/>
                    </a:lnTo>
                    <a:lnTo>
                      <a:pt x="62" y="17"/>
                    </a:lnTo>
                    <a:lnTo>
                      <a:pt x="62" y="31"/>
                    </a:lnTo>
                    <a:lnTo>
                      <a:pt x="60" y="36"/>
                    </a:lnTo>
                    <a:lnTo>
                      <a:pt x="55" y="44"/>
                    </a:lnTo>
                    <a:lnTo>
                      <a:pt x="46" y="54"/>
                    </a:lnTo>
                    <a:lnTo>
                      <a:pt x="37" y="59"/>
                    </a:lnTo>
                    <a:lnTo>
                      <a:pt x="32" y="67"/>
                    </a:lnTo>
                    <a:lnTo>
                      <a:pt x="27" y="74"/>
                    </a:lnTo>
                    <a:lnTo>
                      <a:pt x="13" y="77"/>
                    </a:lnTo>
                    <a:lnTo>
                      <a:pt x="3" y="85"/>
                    </a:lnTo>
                    <a:lnTo>
                      <a:pt x="0" y="94"/>
                    </a:lnTo>
                    <a:lnTo>
                      <a:pt x="7" y="100"/>
                    </a:lnTo>
                    <a:lnTo>
                      <a:pt x="17" y="102"/>
                    </a:lnTo>
                    <a:lnTo>
                      <a:pt x="27" y="104"/>
                    </a:lnTo>
                    <a:lnTo>
                      <a:pt x="36" y="104"/>
                    </a:lnTo>
                    <a:lnTo>
                      <a:pt x="44" y="92"/>
                    </a:lnTo>
                    <a:lnTo>
                      <a:pt x="49" y="83"/>
                    </a:lnTo>
                    <a:lnTo>
                      <a:pt x="57" y="76"/>
                    </a:lnTo>
                    <a:lnTo>
                      <a:pt x="60" y="64"/>
                    </a:lnTo>
                    <a:lnTo>
                      <a:pt x="63" y="50"/>
                    </a:lnTo>
                    <a:lnTo>
                      <a:pt x="68" y="43"/>
                    </a:lnTo>
                    <a:lnTo>
                      <a:pt x="71" y="31"/>
                    </a:lnTo>
                    <a:lnTo>
                      <a:pt x="77" y="22"/>
                    </a:lnTo>
                    <a:lnTo>
                      <a:pt x="82" y="12"/>
                    </a:lnTo>
                    <a:lnTo>
                      <a:pt x="74" y="0"/>
                    </a:lnTo>
                    <a:lnTo>
                      <a:pt x="7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6" name="Freeform 92">
                <a:extLst>
                  <a:ext uri="{FF2B5EF4-FFF2-40B4-BE49-F238E27FC236}">
                    <a16:creationId xmlns:a16="http://schemas.microsoft.com/office/drawing/2014/main" id="{90D202D4-464B-4662-BCFF-0821903E00FD}"/>
                  </a:ext>
                </a:extLst>
              </p:cNvPr>
              <p:cNvSpPr>
                <a:spLocks/>
              </p:cNvSpPr>
              <p:nvPr/>
            </p:nvSpPr>
            <p:spPr bwMode="auto">
              <a:xfrm>
                <a:off x="1730" y="1909"/>
                <a:ext cx="43" cy="55"/>
              </a:xfrm>
              <a:custGeom>
                <a:avLst/>
                <a:gdLst>
                  <a:gd name="T0" fmla="*/ 74 w 82"/>
                  <a:gd name="T1" fmla="*/ 0 h 104"/>
                  <a:gd name="T2" fmla="*/ 74 w 82"/>
                  <a:gd name="T3" fmla="*/ 0 h 104"/>
                  <a:gd name="T4" fmla="*/ 63 w 82"/>
                  <a:gd name="T5" fmla="*/ 4 h 104"/>
                  <a:gd name="T6" fmla="*/ 62 w 82"/>
                  <a:gd name="T7" fmla="*/ 17 h 104"/>
                  <a:gd name="T8" fmla="*/ 62 w 82"/>
                  <a:gd name="T9" fmla="*/ 31 h 104"/>
                  <a:gd name="T10" fmla="*/ 60 w 82"/>
                  <a:gd name="T11" fmla="*/ 36 h 104"/>
                  <a:gd name="T12" fmla="*/ 55 w 82"/>
                  <a:gd name="T13" fmla="*/ 44 h 104"/>
                  <a:gd name="T14" fmla="*/ 46 w 82"/>
                  <a:gd name="T15" fmla="*/ 54 h 104"/>
                  <a:gd name="T16" fmla="*/ 37 w 82"/>
                  <a:gd name="T17" fmla="*/ 59 h 104"/>
                  <a:gd name="T18" fmla="*/ 32 w 82"/>
                  <a:gd name="T19" fmla="*/ 67 h 104"/>
                  <a:gd name="T20" fmla="*/ 27 w 82"/>
                  <a:gd name="T21" fmla="*/ 74 h 104"/>
                  <a:gd name="T22" fmla="*/ 13 w 82"/>
                  <a:gd name="T23" fmla="*/ 77 h 104"/>
                  <a:gd name="T24" fmla="*/ 3 w 82"/>
                  <a:gd name="T25" fmla="*/ 85 h 104"/>
                  <a:gd name="T26" fmla="*/ 0 w 82"/>
                  <a:gd name="T27" fmla="*/ 94 h 104"/>
                  <a:gd name="T28" fmla="*/ 7 w 82"/>
                  <a:gd name="T29" fmla="*/ 100 h 104"/>
                  <a:gd name="T30" fmla="*/ 17 w 82"/>
                  <a:gd name="T31" fmla="*/ 102 h 104"/>
                  <a:gd name="T32" fmla="*/ 27 w 82"/>
                  <a:gd name="T33" fmla="*/ 104 h 104"/>
                  <a:gd name="T34" fmla="*/ 36 w 82"/>
                  <a:gd name="T35" fmla="*/ 104 h 104"/>
                  <a:gd name="T36" fmla="*/ 44 w 82"/>
                  <a:gd name="T37" fmla="*/ 92 h 104"/>
                  <a:gd name="T38" fmla="*/ 49 w 82"/>
                  <a:gd name="T39" fmla="*/ 83 h 104"/>
                  <a:gd name="T40" fmla="*/ 57 w 82"/>
                  <a:gd name="T41" fmla="*/ 76 h 104"/>
                  <a:gd name="T42" fmla="*/ 60 w 82"/>
                  <a:gd name="T43" fmla="*/ 64 h 104"/>
                  <a:gd name="T44" fmla="*/ 63 w 82"/>
                  <a:gd name="T45" fmla="*/ 50 h 104"/>
                  <a:gd name="T46" fmla="*/ 68 w 82"/>
                  <a:gd name="T47" fmla="*/ 43 h 104"/>
                  <a:gd name="T48" fmla="*/ 71 w 82"/>
                  <a:gd name="T49" fmla="*/ 31 h 104"/>
                  <a:gd name="T50" fmla="*/ 77 w 82"/>
                  <a:gd name="T51" fmla="*/ 22 h 104"/>
                  <a:gd name="T52" fmla="*/ 82 w 82"/>
                  <a:gd name="T53" fmla="*/ 12 h 104"/>
                  <a:gd name="T54" fmla="*/ 74 w 82"/>
                  <a:gd name="T55" fmla="*/ 0 h 104"/>
                  <a:gd name="T56" fmla="*/ 74 w 82"/>
                  <a:gd name="T5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104">
                    <a:moveTo>
                      <a:pt x="74" y="0"/>
                    </a:moveTo>
                    <a:lnTo>
                      <a:pt x="74" y="0"/>
                    </a:lnTo>
                    <a:lnTo>
                      <a:pt x="63" y="4"/>
                    </a:lnTo>
                    <a:lnTo>
                      <a:pt x="62" y="17"/>
                    </a:lnTo>
                    <a:lnTo>
                      <a:pt x="62" y="31"/>
                    </a:lnTo>
                    <a:lnTo>
                      <a:pt x="60" y="36"/>
                    </a:lnTo>
                    <a:lnTo>
                      <a:pt x="55" y="44"/>
                    </a:lnTo>
                    <a:lnTo>
                      <a:pt x="46" y="54"/>
                    </a:lnTo>
                    <a:lnTo>
                      <a:pt x="37" y="59"/>
                    </a:lnTo>
                    <a:lnTo>
                      <a:pt x="32" y="67"/>
                    </a:lnTo>
                    <a:lnTo>
                      <a:pt x="27" y="74"/>
                    </a:lnTo>
                    <a:lnTo>
                      <a:pt x="13" y="77"/>
                    </a:lnTo>
                    <a:lnTo>
                      <a:pt x="3" y="85"/>
                    </a:lnTo>
                    <a:lnTo>
                      <a:pt x="0" y="94"/>
                    </a:lnTo>
                    <a:lnTo>
                      <a:pt x="7" y="100"/>
                    </a:lnTo>
                    <a:lnTo>
                      <a:pt x="17" y="102"/>
                    </a:lnTo>
                    <a:lnTo>
                      <a:pt x="27" y="104"/>
                    </a:lnTo>
                    <a:lnTo>
                      <a:pt x="36" y="104"/>
                    </a:lnTo>
                    <a:lnTo>
                      <a:pt x="44" y="92"/>
                    </a:lnTo>
                    <a:lnTo>
                      <a:pt x="49" y="83"/>
                    </a:lnTo>
                    <a:lnTo>
                      <a:pt x="57" y="76"/>
                    </a:lnTo>
                    <a:lnTo>
                      <a:pt x="60" y="64"/>
                    </a:lnTo>
                    <a:lnTo>
                      <a:pt x="63" y="50"/>
                    </a:lnTo>
                    <a:lnTo>
                      <a:pt x="68" y="43"/>
                    </a:lnTo>
                    <a:lnTo>
                      <a:pt x="71" y="31"/>
                    </a:lnTo>
                    <a:lnTo>
                      <a:pt x="77" y="22"/>
                    </a:lnTo>
                    <a:lnTo>
                      <a:pt x="82" y="12"/>
                    </a:lnTo>
                    <a:lnTo>
                      <a:pt x="74" y="0"/>
                    </a:lnTo>
                    <a:lnTo>
                      <a:pt x="74"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57" name="Freeform 93">
                <a:extLst>
                  <a:ext uri="{FF2B5EF4-FFF2-40B4-BE49-F238E27FC236}">
                    <a16:creationId xmlns:a16="http://schemas.microsoft.com/office/drawing/2014/main" id="{DEB80A92-E9E5-4107-93E7-9CE98C7C8760}"/>
                  </a:ext>
                </a:extLst>
              </p:cNvPr>
              <p:cNvSpPr>
                <a:spLocks/>
              </p:cNvSpPr>
              <p:nvPr/>
            </p:nvSpPr>
            <p:spPr bwMode="auto">
              <a:xfrm>
                <a:off x="1985" y="1716"/>
                <a:ext cx="19" cy="20"/>
              </a:xfrm>
              <a:custGeom>
                <a:avLst/>
                <a:gdLst>
                  <a:gd name="T0" fmla="*/ 7 w 36"/>
                  <a:gd name="T1" fmla="*/ 37 h 37"/>
                  <a:gd name="T2" fmla="*/ 7 w 36"/>
                  <a:gd name="T3" fmla="*/ 37 h 37"/>
                  <a:gd name="T4" fmla="*/ 19 w 36"/>
                  <a:gd name="T5" fmla="*/ 31 h 37"/>
                  <a:gd name="T6" fmla="*/ 29 w 36"/>
                  <a:gd name="T7" fmla="*/ 21 h 37"/>
                  <a:gd name="T8" fmla="*/ 36 w 36"/>
                  <a:gd name="T9" fmla="*/ 9 h 37"/>
                  <a:gd name="T10" fmla="*/ 32 w 36"/>
                  <a:gd name="T11" fmla="*/ 4 h 37"/>
                  <a:gd name="T12" fmla="*/ 15 w 36"/>
                  <a:gd name="T13" fmla="*/ 0 h 37"/>
                  <a:gd name="T14" fmla="*/ 7 w 36"/>
                  <a:gd name="T15" fmla="*/ 4 h 37"/>
                  <a:gd name="T16" fmla="*/ 2 w 36"/>
                  <a:gd name="T17" fmla="*/ 4 h 37"/>
                  <a:gd name="T18" fmla="*/ 0 w 36"/>
                  <a:gd name="T19" fmla="*/ 17 h 37"/>
                  <a:gd name="T20" fmla="*/ 0 w 36"/>
                  <a:gd name="T21" fmla="*/ 21 h 37"/>
                  <a:gd name="T22" fmla="*/ 0 w 36"/>
                  <a:gd name="T23" fmla="*/ 32 h 37"/>
                  <a:gd name="T24" fmla="*/ 7 w 36"/>
                  <a:gd name="T25" fmla="*/ 37 h 37"/>
                  <a:gd name="T26" fmla="*/ 7 w 36"/>
                  <a:gd name="T2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7">
                    <a:moveTo>
                      <a:pt x="7" y="37"/>
                    </a:moveTo>
                    <a:lnTo>
                      <a:pt x="7" y="37"/>
                    </a:lnTo>
                    <a:lnTo>
                      <a:pt x="19" y="31"/>
                    </a:lnTo>
                    <a:lnTo>
                      <a:pt x="29" y="21"/>
                    </a:lnTo>
                    <a:lnTo>
                      <a:pt x="36" y="9"/>
                    </a:lnTo>
                    <a:lnTo>
                      <a:pt x="32" y="4"/>
                    </a:lnTo>
                    <a:lnTo>
                      <a:pt x="15" y="0"/>
                    </a:lnTo>
                    <a:lnTo>
                      <a:pt x="7" y="4"/>
                    </a:lnTo>
                    <a:lnTo>
                      <a:pt x="2" y="4"/>
                    </a:lnTo>
                    <a:lnTo>
                      <a:pt x="0" y="17"/>
                    </a:lnTo>
                    <a:lnTo>
                      <a:pt x="0" y="21"/>
                    </a:lnTo>
                    <a:lnTo>
                      <a:pt x="0" y="32"/>
                    </a:lnTo>
                    <a:lnTo>
                      <a:pt x="7" y="37"/>
                    </a:lnTo>
                    <a:lnTo>
                      <a:pt x="7" y="3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58" name="Freeform 94">
                <a:extLst>
                  <a:ext uri="{FF2B5EF4-FFF2-40B4-BE49-F238E27FC236}">
                    <a16:creationId xmlns:a16="http://schemas.microsoft.com/office/drawing/2014/main" id="{C0680242-B40A-4D2E-8E85-0DAF1868154A}"/>
                  </a:ext>
                </a:extLst>
              </p:cNvPr>
              <p:cNvSpPr>
                <a:spLocks/>
              </p:cNvSpPr>
              <p:nvPr/>
            </p:nvSpPr>
            <p:spPr bwMode="auto">
              <a:xfrm>
                <a:off x="1985" y="1716"/>
                <a:ext cx="19" cy="20"/>
              </a:xfrm>
              <a:custGeom>
                <a:avLst/>
                <a:gdLst>
                  <a:gd name="T0" fmla="*/ 7 w 36"/>
                  <a:gd name="T1" fmla="*/ 37 h 37"/>
                  <a:gd name="T2" fmla="*/ 7 w 36"/>
                  <a:gd name="T3" fmla="*/ 37 h 37"/>
                  <a:gd name="T4" fmla="*/ 19 w 36"/>
                  <a:gd name="T5" fmla="*/ 31 h 37"/>
                  <a:gd name="T6" fmla="*/ 29 w 36"/>
                  <a:gd name="T7" fmla="*/ 21 h 37"/>
                  <a:gd name="T8" fmla="*/ 36 w 36"/>
                  <a:gd name="T9" fmla="*/ 9 h 37"/>
                  <a:gd name="T10" fmla="*/ 32 w 36"/>
                  <a:gd name="T11" fmla="*/ 4 h 37"/>
                  <a:gd name="T12" fmla="*/ 15 w 36"/>
                  <a:gd name="T13" fmla="*/ 0 h 37"/>
                  <a:gd name="T14" fmla="*/ 7 w 36"/>
                  <a:gd name="T15" fmla="*/ 4 h 37"/>
                  <a:gd name="T16" fmla="*/ 2 w 36"/>
                  <a:gd name="T17" fmla="*/ 4 h 37"/>
                  <a:gd name="T18" fmla="*/ 0 w 36"/>
                  <a:gd name="T19" fmla="*/ 17 h 37"/>
                  <a:gd name="T20" fmla="*/ 0 w 36"/>
                  <a:gd name="T21" fmla="*/ 21 h 37"/>
                  <a:gd name="T22" fmla="*/ 0 w 36"/>
                  <a:gd name="T23" fmla="*/ 32 h 37"/>
                  <a:gd name="T24" fmla="*/ 7 w 36"/>
                  <a:gd name="T25" fmla="*/ 37 h 37"/>
                  <a:gd name="T26" fmla="*/ 7 w 36"/>
                  <a:gd name="T2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7">
                    <a:moveTo>
                      <a:pt x="7" y="37"/>
                    </a:moveTo>
                    <a:lnTo>
                      <a:pt x="7" y="37"/>
                    </a:lnTo>
                    <a:lnTo>
                      <a:pt x="19" y="31"/>
                    </a:lnTo>
                    <a:lnTo>
                      <a:pt x="29" y="21"/>
                    </a:lnTo>
                    <a:lnTo>
                      <a:pt x="36" y="9"/>
                    </a:lnTo>
                    <a:lnTo>
                      <a:pt x="32" y="4"/>
                    </a:lnTo>
                    <a:lnTo>
                      <a:pt x="15" y="0"/>
                    </a:lnTo>
                    <a:lnTo>
                      <a:pt x="7" y="4"/>
                    </a:lnTo>
                    <a:lnTo>
                      <a:pt x="2" y="4"/>
                    </a:lnTo>
                    <a:lnTo>
                      <a:pt x="0" y="17"/>
                    </a:lnTo>
                    <a:lnTo>
                      <a:pt x="0" y="21"/>
                    </a:lnTo>
                    <a:lnTo>
                      <a:pt x="0" y="32"/>
                    </a:lnTo>
                    <a:lnTo>
                      <a:pt x="7" y="37"/>
                    </a:lnTo>
                    <a:lnTo>
                      <a:pt x="7" y="37"/>
                    </a:lnTo>
                    <a:close/>
                  </a:path>
                </a:pathLst>
              </a:custGeom>
              <a:noFill/>
              <a:ln w="47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59" name="Freeform 95">
                <a:extLst>
                  <a:ext uri="{FF2B5EF4-FFF2-40B4-BE49-F238E27FC236}">
                    <a16:creationId xmlns:a16="http://schemas.microsoft.com/office/drawing/2014/main" id="{21F05B4B-A911-4722-BDE5-3500713EB5F1}"/>
                  </a:ext>
                </a:extLst>
              </p:cNvPr>
              <p:cNvSpPr>
                <a:spLocks/>
              </p:cNvSpPr>
              <p:nvPr/>
            </p:nvSpPr>
            <p:spPr bwMode="auto">
              <a:xfrm>
                <a:off x="1957" y="1736"/>
                <a:ext cx="132" cy="200"/>
              </a:xfrm>
              <a:custGeom>
                <a:avLst/>
                <a:gdLst>
                  <a:gd name="T0" fmla="*/ 248 w 249"/>
                  <a:gd name="T1" fmla="*/ 21 h 375"/>
                  <a:gd name="T2" fmla="*/ 238 w 249"/>
                  <a:gd name="T3" fmla="*/ 0 h 375"/>
                  <a:gd name="T4" fmla="*/ 215 w 249"/>
                  <a:gd name="T5" fmla="*/ 0 h 375"/>
                  <a:gd name="T6" fmla="*/ 193 w 249"/>
                  <a:gd name="T7" fmla="*/ 6 h 375"/>
                  <a:gd name="T8" fmla="*/ 170 w 249"/>
                  <a:gd name="T9" fmla="*/ 10 h 375"/>
                  <a:gd name="T10" fmla="*/ 137 w 249"/>
                  <a:gd name="T11" fmla="*/ 10 h 375"/>
                  <a:gd name="T12" fmla="*/ 117 w 249"/>
                  <a:gd name="T13" fmla="*/ 6 h 375"/>
                  <a:gd name="T14" fmla="*/ 96 w 249"/>
                  <a:gd name="T15" fmla="*/ 6 h 375"/>
                  <a:gd name="T16" fmla="*/ 82 w 249"/>
                  <a:gd name="T17" fmla="*/ 13 h 375"/>
                  <a:gd name="T18" fmla="*/ 75 w 249"/>
                  <a:gd name="T19" fmla="*/ 31 h 375"/>
                  <a:gd name="T20" fmla="*/ 82 w 249"/>
                  <a:gd name="T21" fmla="*/ 50 h 375"/>
                  <a:gd name="T22" fmla="*/ 105 w 249"/>
                  <a:gd name="T23" fmla="*/ 61 h 375"/>
                  <a:gd name="T24" fmla="*/ 122 w 249"/>
                  <a:gd name="T25" fmla="*/ 75 h 375"/>
                  <a:gd name="T26" fmla="*/ 136 w 249"/>
                  <a:gd name="T27" fmla="*/ 96 h 375"/>
                  <a:gd name="T28" fmla="*/ 112 w 249"/>
                  <a:gd name="T29" fmla="*/ 103 h 375"/>
                  <a:gd name="T30" fmla="*/ 90 w 249"/>
                  <a:gd name="T31" fmla="*/ 103 h 375"/>
                  <a:gd name="T32" fmla="*/ 82 w 249"/>
                  <a:gd name="T33" fmla="*/ 123 h 375"/>
                  <a:gd name="T34" fmla="*/ 76 w 249"/>
                  <a:gd name="T35" fmla="*/ 145 h 375"/>
                  <a:gd name="T36" fmla="*/ 82 w 249"/>
                  <a:gd name="T37" fmla="*/ 177 h 375"/>
                  <a:gd name="T38" fmla="*/ 100 w 249"/>
                  <a:gd name="T39" fmla="*/ 212 h 375"/>
                  <a:gd name="T40" fmla="*/ 94 w 249"/>
                  <a:gd name="T41" fmla="*/ 235 h 375"/>
                  <a:gd name="T42" fmla="*/ 72 w 249"/>
                  <a:gd name="T43" fmla="*/ 240 h 375"/>
                  <a:gd name="T44" fmla="*/ 51 w 249"/>
                  <a:gd name="T45" fmla="*/ 235 h 375"/>
                  <a:gd name="T46" fmla="*/ 29 w 249"/>
                  <a:gd name="T47" fmla="*/ 237 h 375"/>
                  <a:gd name="T48" fmla="*/ 11 w 249"/>
                  <a:gd name="T49" fmla="*/ 256 h 375"/>
                  <a:gd name="T50" fmla="*/ 0 w 249"/>
                  <a:gd name="T51" fmla="*/ 270 h 375"/>
                  <a:gd name="T52" fmla="*/ 12 w 249"/>
                  <a:gd name="T53" fmla="*/ 285 h 375"/>
                  <a:gd name="T54" fmla="*/ 31 w 249"/>
                  <a:gd name="T55" fmla="*/ 296 h 375"/>
                  <a:gd name="T56" fmla="*/ 30 w 249"/>
                  <a:gd name="T57" fmla="*/ 319 h 375"/>
                  <a:gd name="T58" fmla="*/ 11 w 249"/>
                  <a:gd name="T59" fmla="*/ 340 h 375"/>
                  <a:gd name="T60" fmla="*/ 22 w 249"/>
                  <a:gd name="T61" fmla="*/ 358 h 375"/>
                  <a:gd name="T62" fmla="*/ 45 w 249"/>
                  <a:gd name="T63" fmla="*/ 360 h 375"/>
                  <a:gd name="T64" fmla="*/ 65 w 249"/>
                  <a:gd name="T65" fmla="*/ 375 h 375"/>
                  <a:gd name="T66" fmla="*/ 65 w 249"/>
                  <a:gd name="T67" fmla="*/ 355 h 375"/>
                  <a:gd name="T68" fmla="*/ 90 w 249"/>
                  <a:gd name="T69" fmla="*/ 331 h 375"/>
                  <a:gd name="T70" fmla="*/ 114 w 249"/>
                  <a:gd name="T71" fmla="*/ 336 h 375"/>
                  <a:gd name="T72" fmla="*/ 114 w 249"/>
                  <a:gd name="T73" fmla="*/ 358 h 375"/>
                  <a:gd name="T74" fmla="*/ 132 w 249"/>
                  <a:gd name="T75" fmla="*/ 347 h 375"/>
                  <a:gd name="T76" fmla="*/ 145 w 249"/>
                  <a:gd name="T77" fmla="*/ 328 h 375"/>
                  <a:gd name="T78" fmla="*/ 165 w 249"/>
                  <a:gd name="T79" fmla="*/ 317 h 375"/>
                  <a:gd name="T80" fmla="*/ 177 w 249"/>
                  <a:gd name="T81" fmla="*/ 302 h 375"/>
                  <a:gd name="T82" fmla="*/ 191 w 249"/>
                  <a:gd name="T83" fmla="*/ 285 h 375"/>
                  <a:gd name="T84" fmla="*/ 183 w 249"/>
                  <a:gd name="T85" fmla="*/ 259 h 375"/>
                  <a:gd name="T86" fmla="*/ 165 w 249"/>
                  <a:gd name="T87" fmla="*/ 234 h 375"/>
                  <a:gd name="T88" fmla="*/ 146 w 249"/>
                  <a:gd name="T89" fmla="*/ 212 h 375"/>
                  <a:gd name="T90" fmla="*/ 151 w 249"/>
                  <a:gd name="T91" fmla="*/ 178 h 375"/>
                  <a:gd name="T92" fmla="*/ 161 w 249"/>
                  <a:gd name="T93" fmla="*/ 150 h 375"/>
                  <a:gd name="T94" fmla="*/ 178 w 249"/>
                  <a:gd name="T95" fmla="*/ 133 h 375"/>
                  <a:gd name="T96" fmla="*/ 183 w 249"/>
                  <a:gd name="T97" fmla="*/ 109 h 375"/>
                  <a:gd name="T98" fmla="*/ 186 w 249"/>
                  <a:gd name="T99" fmla="*/ 96 h 375"/>
                  <a:gd name="T100" fmla="*/ 209 w 249"/>
                  <a:gd name="T101" fmla="*/ 84 h 375"/>
                  <a:gd name="T102" fmla="*/ 216 w 249"/>
                  <a:gd name="T103" fmla="*/ 61 h 375"/>
                  <a:gd name="T104" fmla="*/ 224 w 249"/>
                  <a:gd name="T105" fmla="*/ 41 h 375"/>
                  <a:gd name="T106" fmla="*/ 243 w 249"/>
                  <a:gd name="T107" fmla="*/ 3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9" h="375">
                    <a:moveTo>
                      <a:pt x="248" y="21"/>
                    </a:moveTo>
                    <a:lnTo>
                      <a:pt x="248" y="21"/>
                    </a:lnTo>
                    <a:lnTo>
                      <a:pt x="249" y="6"/>
                    </a:lnTo>
                    <a:lnTo>
                      <a:pt x="238" y="0"/>
                    </a:lnTo>
                    <a:lnTo>
                      <a:pt x="224" y="0"/>
                    </a:lnTo>
                    <a:lnTo>
                      <a:pt x="215" y="0"/>
                    </a:lnTo>
                    <a:lnTo>
                      <a:pt x="202" y="0"/>
                    </a:lnTo>
                    <a:lnTo>
                      <a:pt x="193" y="6"/>
                    </a:lnTo>
                    <a:lnTo>
                      <a:pt x="179" y="6"/>
                    </a:lnTo>
                    <a:lnTo>
                      <a:pt x="170" y="10"/>
                    </a:lnTo>
                    <a:lnTo>
                      <a:pt x="151" y="6"/>
                    </a:lnTo>
                    <a:lnTo>
                      <a:pt x="137" y="10"/>
                    </a:lnTo>
                    <a:lnTo>
                      <a:pt x="128" y="6"/>
                    </a:lnTo>
                    <a:lnTo>
                      <a:pt x="117" y="6"/>
                    </a:lnTo>
                    <a:lnTo>
                      <a:pt x="107" y="6"/>
                    </a:lnTo>
                    <a:lnTo>
                      <a:pt x="96" y="6"/>
                    </a:lnTo>
                    <a:lnTo>
                      <a:pt x="88" y="11"/>
                    </a:lnTo>
                    <a:lnTo>
                      <a:pt x="82" y="13"/>
                    </a:lnTo>
                    <a:lnTo>
                      <a:pt x="77" y="23"/>
                    </a:lnTo>
                    <a:lnTo>
                      <a:pt x="75" y="31"/>
                    </a:lnTo>
                    <a:lnTo>
                      <a:pt x="73" y="41"/>
                    </a:lnTo>
                    <a:lnTo>
                      <a:pt x="82" y="50"/>
                    </a:lnTo>
                    <a:lnTo>
                      <a:pt x="96" y="57"/>
                    </a:lnTo>
                    <a:lnTo>
                      <a:pt x="105" y="61"/>
                    </a:lnTo>
                    <a:lnTo>
                      <a:pt x="114" y="71"/>
                    </a:lnTo>
                    <a:lnTo>
                      <a:pt x="122" y="75"/>
                    </a:lnTo>
                    <a:lnTo>
                      <a:pt x="128" y="84"/>
                    </a:lnTo>
                    <a:lnTo>
                      <a:pt x="136" y="96"/>
                    </a:lnTo>
                    <a:lnTo>
                      <a:pt x="130" y="103"/>
                    </a:lnTo>
                    <a:lnTo>
                      <a:pt x="112" y="103"/>
                    </a:lnTo>
                    <a:lnTo>
                      <a:pt x="100" y="103"/>
                    </a:lnTo>
                    <a:lnTo>
                      <a:pt x="90" y="103"/>
                    </a:lnTo>
                    <a:lnTo>
                      <a:pt x="82" y="113"/>
                    </a:lnTo>
                    <a:lnTo>
                      <a:pt x="82" y="123"/>
                    </a:lnTo>
                    <a:lnTo>
                      <a:pt x="76" y="133"/>
                    </a:lnTo>
                    <a:lnTo>
                      <a:pt x="76" y="145"/>
                    </a:lnTo>
                    <a:lnTo>
                      <a:pt x="75" y="160"/>
                    </a:lnTo>
                    <a:lnTo>
                      <a:pt x="82" y="177"/>
                    </a:lnTo>
                    <a:lnTo>
                      <a:pt x="94" y="196"/>
                    </a:lnTo>
                    <a:lnTo>
                      <a:pt x="100" y="212"/>
                    </a:lnTo>
                    <a:lnTo>
                      <a:pt x="100" y="228"/>
                    </a:lnTo>
                    <a:lnTo>
                      <a:pt x="94" y="235"/>
                    </a:lnTo>
                    <a:lnTo>
                      <a:pt x="82" y="240"/>
                    </a:lnTo>
                    <a:lnTo>
                      <a:pt x="72" y="240"/>
                    </a:lnTo>
                    <a:lnTo>
                      <a:pt x="65" y="240"/>
                    </a:lnTo>
                    <a:lnTo>
                      <a:pt x="51" y="235"/>
                    </a:lnTo>
                    <a:lnTo>
                      <a:pt x="42" y="231"/>
                    </a:lnTo>
                    <a:lnTo>
                      <a:pt x="29" y="237"/>
                    </a:lnTo>
                    <a:lnTo>
                      <a:pt x="20" y="249"/>
                    </a:lnTo>
                    <a:lnTo>
                      <a:pt x="11" y="256"/>
                    </a:lnTo>
                    <a:lnTo>
                      <a:pt x="2" y="259"/>
                    </a:lnTo>
                    <a:lnTo>
                      <a:pt x="0" y="270"/>
                    </a:lnTo>
                    <a:lnTo>
                      <a:pt x="2" y="280"/>
                    </a:lnTo>
                    <a:lnTo>
                      <a:pt x="12" y="285"/>
                    </a:lnTo>
                    <a:lnTo>
                      <a:pt x="22" y="289"/>
                    </a:lnTo>
                    <a:lnTo>
                      <a:pt x="31" y="296"/>
                    </a:lnTo>
                    <a:lnTo>
                      <a:pt x="33" y="305"/>
                    </a:lnTo>
                    <a:lnTo>
                      <a:pt x="30" y="319"/>
                    </a:lnTo>
                    <a:lnTo>
                      <a:pt x="24" y="331"/>
                    </a:lnTo>
                    <a:lnTo>
                      <a:pt x="11" y="340"/>
                    </a:lnTo>
                    <a:lnTo>
                      <a:pt x="14" y="350"/>
                    </a:lnTo>
                    <a:lnTo>
                      <a:pt x="22" y="358"/>
                    </a:lnTo>
                    <a:lnTo>
                      <a:pt x="34" y="361"/>
                    </a:lnTo>
                    <a:lnTo>
                      <a:pt x="45" y="360"/>
                    </a:lnTo>
                    <a:lnTo>
                      <a:pt x="59" y="370"/>
                    </a:lnTo>
                    <a:lnTo>
                      <a:pt x="65" y="375"/>
                    </a:lnTo>
                    <a:lnTo>
                      <a:pt x="71" y="370"/>
                    </a:lnTo>
                    <a:lnTo>
                      <a:pt x="65" y="355"/>
                    </a:lnTo>
                    <a:lnTo>
                      <a:pt x="75" y="340"/>
                    </a:lnTo>
                    <a:lnTo>
                      <a:pt x="90" y="331"/>
                    </a:lnTo>
                    <a:lnTo>
                      <a:pt x="100" y="327"/>
                    </a:lnTo>
                    <a:lnTo>
                      <a:pt x="114" y="336"/>
                    </a:lnTo>
                    <a:lnTo>
                      <a:pt x="113" y="346"/>
                    </a:lnTo>
                    <a:lnTo>
                      <a:pt x="114" y="358"/>
                    </a:lnTo>
                    <a:lnTo>
                      <a:pt x="126" y="360"/>
                    </a:lnTo>
                    <a:lnTo>
                      <a:pt x="132" y="347"/>
                    </a:lnTo>
                    <a:lnTo>
                      <a:pt x="135" y="336"/>
                    </a:lnTo>
                    <a:lnTo>
                      <a:pt x="145" y="328"/>
                    </a:lnTo>
                    <a:lnTo>
                      <a:pt x="156" y="327"/>
                    </a:lnTo>
                    <a:lnTo>
                      <a:pt x="165" y="317"/>
                    </a:lnTo>
                    <a:lnTo>
                      <a:pt x="165" y="307"/>
                    </a:lnTo>
                    <a:lnTo>
                      <a:pt x="177" y="302"/>
                    </a:lnTo>
                    <a:lnTo>
                      <a:pt x="184" y="294"/>
                    </a:lnTo>
                    <a:lnTo>
                      <a:pt x="191" y="285"/>
                    </a:lnTo>
                    <a:lnTo>
                      <a:pt x="191" y="272"/>
                    </a:lnTo>
                    <a:lnTo>
                      <a:pt x="183" y="259"/>
                    </a:lnTo>
                    <a:lnTo>
                      <a:pt x="177" y="243"/>
                    </a:lnTo>
                    <a:lnTo>
                      <a:pt x="165" y="234"/>
                    </a:lnTo>
                    <a:lnTo>
                      <a:pt x="155" y="222"/>
                    </a:lnTo>
                    <a:lnTo>
                      <a:pt x="146" y="212"/>
                    </a:lnTo>
                    <a:lnTo>
                      <a:pt x="145" y="194"/>
                    </a:lnTo>
                    <a:lnTo>
                      <a:pt x="151" y="178"/>
                    </a:lnTo>
                    <a:lnTo>
                      <a:pt x="159" y="160"/>
                    </a:lnTo>
                    <a:lnTo>
                      <a:pt x="161" y="150"/>
                    </a:lnTo>
                    <a:lnTo>
                      <a:pt x="175" y="145"/>
                    </a:lnTo>
                    <a:lnTo>
                      <a:pt x="178" y="133"/>
                    </a:lnTo>
                    <a:lnTo>
                      <a:pt x="179" y="124"/>
                    </a:lnTo>
                    <a:lnTo>
                      <a:pt x="183" y="109"/>
                    </a:lnTo>
                    <a:lnTo>
                      <a:pt x="181" y="96"/>
                    </a:lnTo>
                    <a:lnTo>
                      <a:pt x="186" y="96"/>
                    </a:lnTo>
                    <a:lnTo>
                      <a:pt x="200" y="96"/>
                    </a:lnTo>
                    <a:lnTo>
                      <a:pt x="209" y="84"/>
                    </a:lnTo>
                    <a:lnTo>
                      <a:pt x="212" y="71"/>
                    </a:lnTo>
                    <a:lnTo>
                      <a:pt x="216" y="61"/>
                    </a:lnTo>
                    <a:lnTo>
                      <a:pt x="221" y="50"/>
                    </a:lnTo>
                    <a:lnTo>
                      <a:pt x="224" y="41"/>
                    </a:lnTo>
                    <a:lnTo>
                      <a:pt x="234" y="33"/>
                    </a:lnTo>
                    <a:lnTo>
                      <a:pt x="243" y="30"/>
                    </a:lnTo>
                    <a:lnTo>
                      <a:pt x="249" y="23"/>
                    </a:lnTo>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0" name="Freeform 96">
                <a:extLst>
                  <a:ext uri="{FF2B5EF4-FFF2-40B4-BE49-F238E27FC236}">
                    <a16:creationId xmlns:a16="http://schemas.microsoft.com/office/drawing/2014/main" id="{D0DAFD18-BE15-43B7-986E-5DACD03A1296}"/>
                  </a:ext>
                </a:extLst>
              </p:cNvPr>
              <p:cNvSpPr>
                <a:spLocks/>
              </p:cNvSpPr>
              <p:nvPr/>
            </p:nvSpPr>
            <p:spPr bwMode="auto">
              <a:xfrm>
                <a:off x="1957" y="1736"/>
                <a:ext cx="132" cy="200"/>
              </a:xfrm>
              <a:custGeom>
                <a:avLst/>
                <a:gdLst>
                  <a:gd name="T0" fmla="*/ 248 w 249"/>
                  <a:gd name="T1" fmla="*/ 21 h 375"/>
                  <a:gd name="T2" fmla="*/ 238 w 249"/>
                  <a:gd name="T3" fmla="*/ 0 h 375"/>
                  <a:gd name="T4" fmla="*/ 215 w 249"/>
                  <a:gd name="T5" fmla="*/ 0 h 375"/>
                  <a:gd name="T6" fmla="*/ 193 w 249"/>
                  <a:gd name="T7" fmla="*/ 6 h 375"/>
                  <a:gd name="T8" fmla="*/ 170 w 249"/>
                  <a:gd name="T9" fmla="*/ 10 h 375"/>
                  <a:gd name="T10" fmla="*/ 137 w 249"/>
                  <a:gd name="T11" fmla="*/ 10 h 375"/>
                  <a:gd name="T12" fmla="*/ 117 w 249"/>
                  <a:gd name="T13" fmla="*/ 6 h 375"/>
                  <a:gd name="T14" fmla="*/ 96 w 249"/>
                  <a:gd name="T15" fmla="*/ 6 h 375"/>
                  <a:gd name="T16" fmla="*/ 82 w 249"/>
                  <a:gd name="T17" fmla="*/ 13 h 375"/>
                  <a:gd name="T18" fmla="*/ 75 w 249"/>
                  <a:gd name="T19" fmla="*/ 31 h 375"/>
                  <a:gd name="T20" fmla="*/ 82 w 249"/>
                  <a:gd name="T21" fmla="*/ 50 h 375"/>
                  <a:gd name="T22" fmla="*/ 105 w 249"/>
                  <a:gd name="T23" fmla="*/ 61 h 375"/>
                  <a:gd name="T24" fmla="*/ 122 w 249"/>
                  <a:gd name="T25" fmla="*/ 75 h 375"/>
                  <a:gd name="T26" fmla="*/ 136 w 249"/>
                  <a:gd name="T27" fmla="*/ 96 h 375"/>
                  <a:gd name="T28" fmla="*/ 112 w 249"/>
                  <a:gd name="T29" fmla="*/ 103 h 375"/>
                  <a:gd name="T30" fmla="*/ 90 w 249"/>
                  <a:gd name="T31" fmla="*/ 103 h 375"/>
                  <a:gd name="T32" fmla="*/ 82 w 249"/>
                  <a:gd name="T33" fmla="*/ 123 h 375"/>
                  <a:gd name="T34" fmla="*/ 76 w 249"/>
                  <a:gd name="T35" fmla="*/ 145 h 375"/>
                  <a:gd name="T36" fmla="*/ 82 w 249"/>
                  <a:gd name="T37" fmla="*/ 177 h 375"/>
                  <a:gd name="T38" fmla="*/ 100 w 249"/>
                  <a:gd name="T39" fmla="*/ 212 h 375"/>
                  <a:gd name="T40" fmla="*/ 94 w 249"/>
                  <a:gd name="T41" fmla="*/ 235 h 375"/>
                  <a:gd name="T42" fmla="*/ 72 w 249"/>
                  <a:gd name="T43" fmla="*/ 240 h 375"/>
                  <a:gd name="T44" fmla="*/ 51 w 249"/>
                  <a:gd name="T45" fmla="*/ 235 h 375"/>
                  <a:gd name="T46" fmla="*/ 29 w 249"/>
                  <a:gd name="T47" fmla="*/ 237 h 375"/>
                  <a:gd name="T48" fmla="*/ 11 w 249"/>
                  <a:gd name="T49" fmla="*/ 256 h 375"/>
                  <a:gd name="T50" fmla="*/ 0 w 249"/>
                  <a:gd name="T51" fmla="*/ 270 h 375"/>
                  <a:gd name="T52" fmla="*/ 12 w 249"/>
                  <a:gd name="T53" fmla="*/ 285 h 375"/>
                  <a:gd name="T54" fmla="*/ 31 w 249"/>
                  <a:gd name="T55" fmla="*/ 296 h 375"/>
                  <a:gd name="T56" fmla="*/ 30 w 249"/>
                  <a:gd name="T57" fmla="*/ 319 h 375"/>
                  <a:gd name="T58" fmla="*/ 11 w 249"/>
                  <a:gd name="T59" fmla="*/ 340 h 375"/>
                  <a:gd name="T60" fmla="*/ 22 w 249"/>
                  <a:gd name="T61" fmla="*/ 358 h 375"/>
                  <a:gd name="T62" fmla="*/ 45 w 249"/>
                  <a:gd name="T63" fmla="*/ 360 h 375"/>
                  <a:gd name="T64" fmla="*/ 65 w 249"/>
                  <a:gd name="T65" fmla="*/ 375 h 375"/>
                  <a:gd name="T66" fmla="*/ 65 w 249"/>
                  <a:gd name="T67" fmla="*/ 355 h 375"/>
                  <a:gd name="T68" fmla="*/ 90 w 249"/>
                  <a:gd name="T69" fmla="*/ 331 h 375"/>
                  <a:gd name="T70" fmla="*/ 114 w 249"/>
                  <a:gd name="T71" fmla="*/ 336 h 375"/>
                  <a:gd name="T72" fmla="*/ 114 w 249"/>
                  <a:gd name="T73" fmla="*/ 358 h 375"/>
                  <a:gd name="T74" fmla="*/ 132 w 249"/>
                  <a:gd name="T75" fmla="*/ 347 h 375"/>
                  <a:gd name="T76" fmla="*/ 145 w 249"/>
                  <a:gd name="T77" fmla="*/ 328 h 375"/>
                  <a:gd name="T78" fmla="*/ 165 w 249"/>
                  <a:gd name="T79" fmla="*/ 317 h 375"/>
                  <a:gd name="T80" fmla="*/ 177 w 249"/>
                  <a:gd name="T81" fmla="*/ 302 h 375"/>
                  <a:gd name="T82" fmla="*/ 191 w 249"/>
                  <a:gd name="T83" fmla="*/ 285 h 375"/>
                  <a:gd name="T84" fmla="*/ 183 w 249"/>
                  <a:gd name="T85" fmla="*/ 259 h 375"/>
                  <a:gd name="T86" fmla="*/ 165 w 249"/>
                  <a:gd name="T87" fmla="*/ 234 h 375"/>
                  <a:gd name="T88" fmla="*/ 146 w 249"/>
                  <a:gd name="T89" fmla="*/ 212 h 375"/>
                  <a:gd name="T90" fmla="*/ 151 w 249"/>
                  <a:gd name="T91" fmla="*/ 178 h 375"/>
                  <a:gd name="T92" fmla="*/ 161 w 249"/>
                  <a:gd name="T93" fmla="*/ 150 h 375"/>
                  <a:gd name="T94" fmla="*/ 178 w 249"/>
                  <a:gd name="T95" fmla="*/ 133 h 375"/>
                  <a:gd name="T96" fmla="*/ 183 w 249"/>
                  <a:gd name="T97" fmla="*/ 109 h 375"/>
                  <a:gd name="T98" fmla="*/ 186 w 249"/>
                  <a:gd name="T99" fmla="*/ 96 h 375"/>
                  <a:gd name="T100" fmla="*/ 209 w 249"/>
                  <a:gd name="T101" fmla="*/ 84 h 375"/>
                  <a:gd name="T102" fmla="*/ 216 w 249"/>
                  <a:gd name="T103" fmla="*/ 61 h 375"/>
                  <a:gd name="T104" fmla="*/ 224 w 249"/>
                  <a:gd name="T105" fmla="*/ 41 h 375"/>
                  <a:gd name="T106" fmla="*/ 243 w 249"/>
                  <a:gd name="T107" fmla="*/ 3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9" h="375">
                    <a:moveTo>
                      <a:pt x="248" y="21"/>
                    </a:moveTo>
                    <a:lnTo>
                      <a:pt x="248" y="21"/>
                    </a:lnTo>
                    <a:lnTo>
                      <a:pt x="249" y="6"/>
                    </a:lnTo>
                    <a:lnTo>
                      <a:pt x="238" y="0"/>
                    </a:lnTo>
                    <a:lnTo>
                      <a:pt x="224" y="0"/>
                    </a:lnTo>
                    <a:lnTo>
                      <a:pt x="215" y="0"/>
                    </a:lnTo>
                    <a:lnTo>
                      <a:pt x="202" y="0"/>
                    </a:lnTo>
                    <a:lnTo>
                      <a:pt x="193" y="6"/>
                    </a:lnTo>
                    <a:lnTo>
                      <a:pt x="179" y="6"/>
                    </a:lnTo>
                    <a:lnTo>
                      <a:pt x="170" y="10"/>
                    </a:lnTo>
                    <a:lnTo>
                      <a:pt x="151" y="6"/>
                    </a:lnTo>
                    <a:lnTo>
                      <a:pt x="137" y="10"/>
                    </a:lnTo>
                    <a:lnTo>
                      <a:pt x="128" y="6"/>
                    </a:lnTo>
                    <a:lnTo>
                      <a:pt x="117" y="6"/>
                    </a:lnTo>
                    <a:lnTo>
                      <a:pt x="107" y="6"/>
                    </a:lnTo>
                    <a:lnTo>
                      <a:pt x="96" y="6"/>
                    </a:lnTo>
                    <a:lnTo>
                      <a:pt x="88" y="11"/>
                    </a:lnTo>
                    <a:lnTo>
                      <a:pt x="82" y="13"/>
                    </a:lnTo>
                    <a:lnTo>
                      <a:pt x="77" y="23"/>
                    </a:lnTo>
                    <a:lnTo>
                      <a:pt x="75" y="31"/>
                    </a:lnTo>
                    <a:lnTo>
                      <a:pt x="73" y="41"/>
                    </a:lnTo>
                    <a:lnTo>
                      <a:pt x="82" y="50"/>
                    </a:lnTo>
                    <a:lnTo>
                      <a:pt x="96" y="57"/>
                    </a:lnTo>
                    <a:lnTo>
                      <a:pt x="105" y="61"/>
                    </a:lnTo>
                    <a:lnTo>
                      <a:pt x="114" y="71"/>
                    </a:lnTo>
                    <a:lnTo>
                      <a:pt x="122" y="75"/>
                    </a:lnTo>
                    <a:lnTo>
                      <a:pt x="128" y="84"/>
                    </a:lnTo>
                    <a:lnTo>
                      <a:pt x="136" y="96"/>
                    </a:lnTo>
                    <a:lnTo>
                      <a:pt x="130" y="103"/>
                    </a:lnTo>
                    <a:lnTo>
                      <a:pt x="112" y="103"/>
                    </a:lnTo>
                    <a:lnTo>
                      <a:pt x="100" y="103"/>
                    </a:lnTo>
                    <a:lnTo>
                      <a:pt x="90" y="103"/>
                    </a:lnTo>
                    <a:lnTo>
                      <a:pt x="82" y="113"/>
                    </a:lnTo>
                    <a:lnTo>
                      <a:pt x="82" y="123"/>
                    </a:lnTo>
                    <a:lnTo>
                      <a:pt x="76" y="133"/>
                    </a:lnTo>
                    <a:lnTo>
                      <a:pt x="76" y="145"/>
                    </a:lnTo>
                    <a:lnTo>
                      <a:pt x="75" y="160"/>
                    </a:lnTo>
                    <a:lnTo>
                      <a:pt x="82" y="177"/>
                    </a:lnTo>
                    <a:lnTo>
                      <a:pt x="94" y="196"/>
                    </a:lnTo>
                    <a:lnTo>
                      <a:pt x="100" y="212"/>
                    </a:lnTo>
                    <a:lnTo>
                      <a:pt x="100" y="228"/>
                    </a:lnTo>
                    <a:lnTo>
                      <a:pt x="94" y="235"/>
                    </a:lnTo>
                    <a:lnTo>
                      <a:pt x="82" y="240"/>
                    </a:lnTo>
                    <a:lnTo>
                      <a:pt x="72" y="240"/>
                    </a:lnTo>
                    <a:lnTo>
                      <a:pt x="65" y="240"/>
                    </a:lnTo>
                    <a:lnTo>
                      <a:pt x="51" y="235"/>
                    </a:lnTo>
                    <a:lnTo>
                      <a:pt x="42" y="231"/>
                    </a:lnTo>
                    <a:lnTo>
                      <a:pt x="29" y="237"/>
                    </a:lnTo>
                    <a:lnTo>
                      <a:pt x="20" y="249"/>
                    </a:lnTo>
                    <a:lnTo>
                      <a:pt x="11" y="256"/>
                    </a:lnTo>
                    <a:lnTo>
                      <a:pt x="2" y="259"/>
                    </a:lnTo>
                    <a:lnTo>
                      <a:pt x="0" y="270"/>
                    </a:lnTo>
                    <a:lnTo>
                      <a:pt x="2" y="280"/>
                    </a:lnTo>
                    <a:lnTo>
                      <a:pt x="12" y="285"/>
                    </a:lnTo>
                    <a:lnTo>
                      <a:pt x="22" y="289"/>
                    </a:lnTo>
                    <a:lnTo>
                      <a:pt x="31" y="296"/>
                    </a:lnTo>
                    <a:lnTo>
                      <a:pt x="33" y="305"/>
                    </a:lnTo>
                    <a:lnTo>
                      <a:pt x="30" y="319"/>
                    </a:lnTo>
                    <a:lnTo>
                      <a:pt x="24" y="331"/>
                    </a:lnTo>
                    <a:lnTo>
                      <a:pt x="11" y="340"/>
                    </a:lnTo>
                    <a:lnTo>
                      <a:pt x="14" y="350"/>
                    </a:lnTo>
                    <a:lnTo>
                      <a:pt x="22" y="358"/>
                    </a:lnTo>
                    <a:lnTo>
                      <a:pt x="34" y="361"/>
                    </a:lnTo>
                    <a:lnTo>
                      <a:pt x="45" y="360"/>
                    </a:lnTo>
                    <a:lnTo>
                      <a:pt x="59" y="370"/>
                    </a:lnTo>
                    <a:lnTo>
                      <a:pt x="65" y="375"/>
                    </a:lnTo>
                    <a:lnTo>
                      <a:pt x="71" y="370"/>
                    </a:lnTo>
                    <a:lnTo>
                      <a:pt x="65" y="355"/>
                    </a:lnTo>
                    <a:lnTo>
                      <a:pt x="75" y="340"/>
                    </a:lnTo>
                    <a:lnTo>
                      <a:pt x="90" y="331"/>
                    </a:lnTo>
                    <a:lnTo>
                      <a:pt x="100" y="327"/>
                    </a:lnTo>
                    <a:lnTo>
                      <a:pt x="114" y="336"/>
                    </a:lnTo>
                    <a:lnTo>
                      <a:pt x="113" y="346"/>
                    </a:lnTo>
                    <a:lnTo>
                      <a:pt x="114" y="358"/>
                    </a:lnTo>
                    <a:lnTo>
                      <a:pt x="126" y="360"/>
                    </a:lnTo>
                    <a:lnTo>
                      <a:pt x="132" y="347"/>
                    </a:lnTo>
                    <a:lnTo>
                      <a:pt x="135" y="336"/>
                    </a:lnTo>
                    <a:lnTo>
                      <a:pt x="145" y="328"/>
                    </a:lnTo>
                    <a:lnTo>
                      <a:pt x="156" y="327"/>
                    </a:lnTo>
                    <a:lnTo>
                      <a:pt x="165" y="317"/>
                    </a:lnTo>
                    <a:lnTo>
                      <a:pt x="165" y="307"/>
                    </a:lnTo>
                    <a:lnTo>
                      <a:pt x="177" y="302"/>
                    </a:lnTo>
                    <a:lnTo>
                      <a:pt x="184" y="294"/>
                    </a:lnTo>
                    <a:lnTo>
                      <a:pt x="191" y="285"/>
                    </a:lnTo>
                    <a:lnTo>
                      <a:pt x="191" y="272"/>
                    </a:lnTo>
                    <a:lnTo>
                      <a:pt x="183" y="259"/>
                    </a:lnTo>
                    <a:lnTo>
                      <a:pt x="177" y="243"/>
                    </a:lnTo>
                    <a:lnTo>
                      <a:pt x="165" y="234"/>
                    </a:lnTo>
                    <a:lnTo>
                      <a:pt x="155" y="222"/>
                    </a:lnTo>
                    <a:lnTo>
                      <a:pt x="146" y="212"/>
                    </a:lnTo>
                    <a:lnTo>
                      <a:pt x="145" y="194"/>
                    </a:lnTo>
                    <a:lnTo>
                      <a:pt x="151" y="178"/>
                    </a:lnTo>
                    <a:lnTo>
                      <a:pt x="159" y="160"/>
                    </a:lnTo>
                    <a:lnTo>
                      <a:pt x="161" y="150"/>
                    </a:lnTo>
                    <a:lnTo>
                      <a:pt x="175" y="145"/>
                    </a:lnTo>
                    <a:lnTo>
                      <a:pt x="178" y="133"/>
                    </a:lnTo>
                    <a:lnTo>
                      <a:pt x="179" y="124"/>
                    </a:lnTo>
                    <a:lnTo>
                      <a:pt x="183" y="109"/>
                    </a:lnTo>
                    <a:lnTo>
                      <a:pt x="181" y="96"/>
                    </a:lnTo>
                    <a:lnTo>
                      <a:pt x="186" y="96"/>
                    </a:lnTo>
                    <a:lnTo>
                      <a:pt x="200" y="96"/>
                    </a:lnTo>
                    <a:lnTo>
                      <a:pt x="209" y="84"/>
                    </a:lnTo>
                    <a:lnTo>
                      <a:pt x="212" y="71"/>
                    </a:lnTo>
                    <a:lnTo>
                      <a:pt x="216" y="61"/>
                    </a:lnTo>
                    <a:lnTo>
                      <a:pt x="221" y="50"/>
                    </a:lnTo>
                    <a:lnTo>
                      <a:pt x="224" y="41"/>
                    </a:lnTo>
                    <a:lnTo>
                      <a:pt x="234" y="33"/>
                    </a:lnTo>
                    <a:lnTo>
                      <a:pt x="243" y="30"/>
                    </a:lnTo>
                    <a:lnTo>
                      <a:pt x="249" y="23"/>
                    </a:ln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61" name="Freeform 97">
                <a:extLst>
                  <a:ext uri="{FF2B5EF4-FFF2-40B4-BE49-F238E27FC236}">
                    <a16:creationId xmlns:a16="http://schemas.microsoft.com/office/drawing/2014/main" id="{990508FA-1355-44A0-B5F5-B87046029715}"/>
                  </a:ext>
                </a:extLst>
              </p:cNvPr>
              <p:cNvSpPr>
                <a:spLocks/>
              </p:cNvSpPr>
              <p:nvPr/>
            </p:nvSpPr>
            <p:spPr bwMode="auto">
              <a:xfrm>
                <a:off x="1930" y="1868"/>
                <a:ext cx="20" cy="16"/>
              </a:xfrm>
              <a:custGeom>
                <a:avLst/>
                <a:gdLst>
                  <a:gd name="T0" fmla="*/ 17 w 37"/>
                  <a:gd name="T1" fmla="*/ 0 h 30"/>
                  <a:gd name="T2" fmla="*/ 17 w 37"/>
                  <a:gd name="T3" fmla="*/ 0 h 30"/>
                  <a:gd name="T4" fmla="*/ 7 w 37"/>
                  <a:gd name="T5" fmla="*/ 0 h 30"/>
                  <a:gd name="T6" fmla="*/ 0 w 37"/>
                  <a:gd name="T7" fmla="*/ 5 h 30"/>
                  <a:gd name="T8" fmla="*/ 3 w 37"/>
                  <a:gd name="T9" fmla="*/ 18 h 30"/>
                  <a:gd name="T10" fmla="*/ 10 w 37"/>
                  <a:gd name="T11" fmla="*/ 23 h 30"/>
                  <a:gd name="T12" fmla="*/ 17 w 37"/>
                  <a:gd name="T13" fmla="*/ 28 h 30"/>
                  <a:gd name="T14" fmla="*/ 28 w 37"/>
                  <a:gd name="T15" fmla="*/ 30 h 30"/>
                  <a:gd name="T16" fmla="*/ 34 w 37"/>
                  <a:gd name="T17" fmla="*/ 20 h 30"/>
                  <a:gd name="T18" fmla="*/ 37 w 37"/>
                  <a:gd name="T19" fmla="*/ 10 h 30"/>
                  <a:gd name="T20" fmla="*/ 31 w 37"/>
                  <a:gd name="T21" fmla="*/ 5 h 30"/>
                  <a:gd name="T22" fmla="*/ 17 w 37"/>
                  <a:gd name="T23" fmla="*/ 0 h 30"/>
                  <a:gd name="T24" fmla="*/ 17 w 37"/>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0">
                    <a:moveTo>
                      <a:pt x="17" y="0"/>
                    </a:moveTo>
                    <a:lnTo>
                      <a:pt x="17" y="0"/>
                    </a:lnTo>
                    <a:lnTo>
                      <a:pt x="7" y="0"/>
                    </a:lnTo>
                    <a:lnTo>
                      <a:pt x="0" y="5"/>
                    </a:lnTo>
                    <a:lnTo>
                      <a:pt x="3" y="18"/>
                    </a:lnTo>
                    <a:lnTo>
                      <a:pt x="10" y="23"/>
                    </a:lnTo>
                    <a:lnTo>
                      <a:pt x="17" y="28"/>
                    </a:lnTo>
                    <a:lnTo>
                      <a:pt x="28" y="30"/>
                    </a:lnTo>
                    <a:lnTo>
                      <a:pt x="34" y="20"/>
                    </a:lnTo>
                    <a:lnTo>
                      <a:pt x="37" y="10"/>
                    </a:lnTo>
                    <a:lnTo>
                      <a:pt x="31" y="5"/>
                    </a:lnTo>
                    <a:lnTo>
                      <a:pt x="17" y="0"/>
                    </a:lnTo>
                    <a:lnTo>
                      <a:pt x="1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2" name="Freeform 98">
                <a:extLst>
                  <a:ext uri="{FF2B5EF4-FFF2-40B4-BE49-F238E27FC236}">
                    <a16:creationId xmlns:a16="http://schemas.microsoft.com/office/drawing/2014/main" id="{CE203258-FB60-411B-BFD7-42BF4229CEE3}"/>
                  </a:ext>
                </a:extLst>
              </p:cNvPr>
              <p:cNvSpPr>
                <a:spLocks/>
              </p:cNvSpPr>
              <p:nvPr/>
            </p:nvSpPr>
            <p:spPr bwMode="auto">
              <a:xfrm>
                <a:off x="1930" y="1868"/>
                <a:ext cx="20" cy="16"/>
              </a:xfrm>
              <a:custGeom>
                <a:avLst/>
                <a:gdLst>
                  <a:gd name="T0" fmla="*/ 17 w 37"/>
                  <a:gd name="T1" fmla="*/ 0 h 30"/>
                  <a:gd name="T2" fmla="*/ 17 w 37"/>
                  <a:gd name="T3" fmla="*/ 0 h 30"/>
                  <a:gd name="T4" fmla="*/ 7 w 37"/>
                  <a:gd name="T5" fmla="*/ 0 h 30"/>
                  <a:gd name="T6" fmla="*/ 0 w 37"/>
                  <a:gd name="T7" fmla="*/ 5 h 30"/>
                  <a:gd name="T8" fmla="*/ 3 w 37"/>
                  <a:gd name="T9" fmla="*/ 18 h 30"/>
                  <a:gd name="T10" fmla="*/ 10 w 37"/>
                  <a:gd name="T11" fmla="*/ 23 h 30"/>
                  <a:gd name="T12" fmla="*/ 17 w 37"/>
                  <a:gd name="T13" fmla="*/ 28 h 30"/>
                  <a:gd name="T14" fmla="*/ 28 w 37"/>
                  <a:gd name="T15" fmla="*/ 30 h 30"/>
                  <a:gd name="T16" fmla="*/ 34 w 37"/>
                  <a:gd name="T17" fmla="*/ 20 h 30"/>
                  <a:gd name="T18" fmla="*/ 37 w 37"/>
                  <a:gd name="T19" fmla="*/ 10 h 30"/>
                  <a:gd name="T20" fmla="*/ 31 w 37"/>
                  <a:gd name="T21" fmla="*/ 5 h 30"/>
                  <a:gd name="T22" fmla="*/ 17 w 37"/>
                  <a:gd name="T23" fmla="*/ 0 h 30"/>
                  <a:gd name="T24" fmla="*/ 17 w 37"/>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0">
                    <a:moveTo>
                      <a:pt x="17" y="0"/>
                    </a:moveTo>
                    <a:lnTo>
                      <a:pt x="17" y="0"/>
                    </a:lnTo>
                    <a:lnTo>
                      <a:pt x="7" y="0"/>
                    </a:lnTo>
                    <a:lnTo>
                      <a:pt x="0" y="5"/>
                    </a:lnTo>
                    <a:lnTo>
                      <a:pt x="3" y="18"/>
                    </a:lnTo>
                    <a:lnTo>
                      <a:pt x="10" y="23"/>
                    </a:lnTo>
                    <a:lnTo>
                      <a:pt x="17" y="28"/>
                    </a:lnTo>
                    <a:lnTo>
                      <a:pt x="28" y="30"/>
                    </a:lnTo>
                    <a:lnTo>
                      <a:pt x="34" y="20"/>
                    </a:lnTo>
                    <a:lnTo>
                      <a:pt x="37" y="10"/>
                    </a:lnTo>
                    <a:lnTo>
                      <a:pt x="31" y="5"/>
                    </a:lnTo>
                    <a:lnTo>
                      <a:pt x="17" y="0"/>
                    </a:lnTo>
                    <a:lnTo>
                      <a:pt x="17"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63" name="Freeform 99">
                <a:extLst>
                  <a:ext uri="{FF2B5EF4-FFF2-40B4-BE49-F238E27FC236}">
                    <a16:creationId xmlns:a16="http://schemas.microsoft.com/office/drawing/2014/main" id="{B1474F99-4D16-4BD4-8CEE-1899335FEB9D}"/>
                  </a:ext>
                </a:extLst>
              </p:cNvPr>
              <p:cNvSpPr>
                <a:spLocks/>
              </p:cNvSpPr>
              <p:nvPr/>
            </p:nvSpPr>
            <p:spPr bwMode="auto">
              <a:xfrm>
                <a:off x="1277" y="2013"/>
                <a:ext cx="262" cy="461"/>
              </a:xfrm>
              <a:custGeom>
                <a:avLst/>
                <a:gdLst>
                  <a:gd name="T0" fmla="*/ 232 w 494"/>
                  <a:gd name="T1" fmla="*/ 3 h 867"/>
                  <a:gd name="T2" fmla="*/ 174 w 494"/>
                  <a:gd name="T3" fmla="*/ 1 h 867"/>
                  <a:gd name="T4" fmla="*/ 142 w 494"/>
                  <a:gd name="T5" fmla="*/ 20 h 867"/>
                  <a:gd name="T6" fmla="*/ 111 w 494"/>
                  <a:gd name="T7" fmla="*/ 49 h 867"/>
                  <a:gd name="T8" fmla="*/ 75 w 494"/>
                  <a:gd name="T9" fmla="*/ 80 h 867"/>
                  <a:gd name="T10" fmla="*/ 103 w 494"/>
                  <a:gd name="T11" fmla="*/ 110 h 867"/>
                  <a:gd name="T12" fmla="*/ 129 w 494"/>
                  <a:gd name="T13" fmla="*/ 149 h 867"/>
                  <a:gd name="T14" fmla="*/ 95 w 494"/>
                  <a:gd name="T15" fmla="*/ 179 h 867"/>
                  <a:gd name="T16" fmla="*/ 51 w 494"/>
                  <a:gd name="T17" fmla="*/ 188 h 867"/>
                  <a:gd name="T18" fmla="*/ 56 w 494"/>
                  <a:gd name="T19" fmla="*/ 237 h 867"/>
                  <a:gd name="T20" fmla="*/ 83 w 494"/>
                  <a:gd name="T21" fmla="*/ 282 h 867"/>
                  <a:gd name="T22" fmla="*/ 128 w 494"/>
                  <a:gd name="T23" fmla="*/ 322 h 867"/>
                  <a:gd name="T24" fmla="*/ 172 w 494"/>
                  <a:gd name="T25" fmla="*/ 360 h 867"/>
                  <a:gd name="T26" fmla="*/ 163 w 494"/>
                  <a:gd name="T27" fmla="*/ 413 h 867"/>
                  <a:gd name="T28" fmla="*/ 120 w 494"/>
                  <a:gd name="T29" fmla="*/ 439 h 867"/>
                  <a:gd name="T30" fmla="*/ 116 w 494"/>
                  <a:gd name="T31" fmla="*/ 484 h 867"/>
                  <a:gd name="T32" fmla="*/ 93 w 494"/>
                  <a:gd name="T33" fmla="*/ 531 h 867"/>
                  <a:gd name="T34" fmla="*/ 82 w 494"/>
                  <a:gd name="T35" fmla="*/ 581 h 867"/>
                  <a:gd name="T36" fmla="*/ 66 w 494"/>
                  <a:gd name="T37" fmla="*/ 617 h 867"/>
                  <a:gd name="T38" fmla="*/ 35 w 494"/>
                  <a:gd name="T39" fmla="*/ 642 h 867"/>
                  <a:gd name="T40" fmla="*/ 29 w 494"/>
                  <a:gd name="T41" fmla="*/ 693 h 867"/>
                  <a:gd name="T42" fmla="*/ 63 w 494"/>
                  <a:gd name="T43" fmla="*/ 728 h 867"/>
                  <a:gd name="T44" fmla="*/ 61 w 494"/>
                  <a:gd name="T45" fmla="*/ 759 h 867"/>
                  <a:gd name="T46" fmla="*/ 37 w 494"/>
                  <a:gd name="T47" fmla="*/ 789 h 867"/>
                  <a:gd name="T48" fmla="*/ 0 w 494"/>
                  <a:gd name="T49" fmla="*/ 791 h 867"/>
                  <a:gd name="T50" fmla="*/ 29 w 494"/>
                  <a:gd name="T51" fmla="*/ 814 h 867"/>
                  <a:gd name="T52" fmla="*/ 56 w 494"/>
                  <a:gd name="T53" fmla="*/ 846 h 867"/>
                  <a:gd name="T54" fmla="*/ 93 w 494"/>
                  <a:gd name="T55" fmla="*/ 854 h 867"/>
                  <a:gd name="T56" fmla="*/ 121 w 494"/>
                  <a:gd name="T57" fmla="*/ 814 h 867"/>
                  <a:gd name="T58" fmla="*/ 133 w 494"/>
                  <a:gd name="T59" fmla="*/ 773 h 867"/>
                  <a:gd name="T60" fmla="*/ 165 w 494"/>
                  <a:gd name="T61" fmla="*/ 791 h 867"/>
                  <a:gd name="T62" fmla="*/ 191 w 494"/>
                  <a:gd name="T63" fmla="*/ 805 h 867"/>
                  <a:gd name="T64" fmla="*/ 191 w 494"/>
                  <a:gd name="T65" fmla="*/ 771 h 867"/>
                  <a:gd name="T66" fmla="*/ 225 w 494"/>
                  <a:gd name="T67" fmla="*/ 770 h 867"/>
                  <a:gd name="T68" fmla="*/ 237 w 494"/>
                  <a:gd name="T69" fmla="*/ 733 h 867"/>
                  <a:gd name="T70" fmla="*/ 274 w 494"/>
                  <a:gd name="T71" fmla="*/ 719 h 867"/>
                  <a:gd name="T72" fmla="*/ 281 w 494"/>
                  <a:gd name="T73" fmla="*/ 677 h 867"/>
                  <a:gd name="T74" fmla="*/ 278 w 494"/>
                  <a:gd name="T75" fmla="*/ 645 h 867"/>
                  <a:gd name="T76" fmla="*/ 307 w 494"/>
                  <a:gd name="T77" fmla="*/ 613 h 867"/>
                  <a:gd name="T78" fmla="*/ 313 w 494"/>
                  <a:gd name="T79" fmla="*/ 631 h 867"/>
                  <a:gd name="T80" fmla="*/ 347 w 494"/>
                  <a:gd name="T81" fmla="*/ 620 h 867"/>
                  <a:gd name="T82" fmla="*/ 381 w 494"/>
                  <a:gd name="T83" fmla="*/ 580 h 867"/>
                  <a:gd name="T84" fmla="*/ 362 w 494"/>
                  <a:gd name="T85" fmla="*/ 550 h 867"/>
                  <a:gd name="T86" fmla="*/ 371 w 494"/>
                  <a:gd name="T87" fmla="*/ 494 h 867"/>
                  <a:gd name="T88" fmla="*/ 365 w 494"/>
                  <a:gd name="T89" fmla="*/ 462 h 867"/>
                  <a:gd name="T90" fmla="*/ 409 w 494"/>
                  <a:gd name="T91" fmla="*/ 422 h 867"/>
                  <a:gd name="T92" fmla="*/ 444 w 494"/>
                  <a:gd name="T93" fmla="*/ 368 h 867"/>
                  <a:gd name="T94" fmla="*/ 454 w 494"/>
                  <a:gd name="T95" fmla="*/ 327 h 867"/>
                  <a:gd name="T96" fmla="*/ 423 w 494"/>
                  <a:gd name="T97" fmla="*/ 289 h 867"/>
                  <a:gd name="T98" fmla="*/ 380 w 494"/>
                  <a:gd name="T99" fmla="*/ 294 h 867"/>
                  <a:gd name="T100" fmla="*/ 351 w 494"/>
                  <a:gd name="T101" fmla="*/ 268 h 867"/>
                  <a:gd name="T102" fmla="*/ 418 w 494"/>
                  <a:gd name="T103" fmla="*/ 237 h 867"/>
                  <a:gd name="T104" fmla="*/ 476 w 494"/>
                  <a:gd name="T105" fmla="*/ 224 h 867"/>
                  <a:gd name="T106" fmla="*/ 472 w 494"/>
                  <a:gd name="T107" fmla="*/ 195 h 867"/>
                  <a:gd name="T108" fmla="*/ 430 w 494"/>
                  <a:gd name="T109" fmla="*/ 183 h 867"/>
                  <a:gd name="T110" fmla="*/ 372 w 494"/>
                  <a:gd name="T111" fmla="*/ 177 h 867"/>
                  <a:gd name="T112" fmla="*/ 321 w 494"/>
                  <a:gd name="T113" fmla="*/ 153 h 867"/>
                  <a:gd name="T114" fmla="*/ 287 w 494"/>
                  <a:gd name="T115" fmla="*/ 116 h 867"/>
                  <a:gd name="T116" fmla="*/ 281 w 494"/>
                  <a:gd name="T117" fmla="*/ 71 h 867"/>
                  <a:gd name="T118" fmla="*/ 281 w 494"/>
                  <a:gd name="T119" fmla="*/ 2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4" h="867">
                    <a:moveTo>
                      <a:pt x="265" y="3"/>
                    </a:moveTo>
                    <a:lnTo>
                      <a:pt x="265" y="3"/>
                    </a:lnTo>
                    <a:lnTo>
                      <a:pt x="249" y="3"/>
                    </a:lnTo>
                    <a:lnTo>
                      <a:pt x="232" y="3"/>
                    </a:lnTo>
                    <a:lnTo>
                      <a:pt x="212" y="2"/>
                    </a:lnTo>
                    <a:lnTo>
                      <a:pt x="199" y="2"/>
                    </a:lnTo>
                    <a:lnTo>
                      <a:pt x="186" y="2"/>
                    </a:lnTo>
                    <a:lnTo>
                      <a:pt x="174" y="1"/>
                    </a:lnTo>
                    <a:lnTo>
                      <a:pt x="161" y="0"/>
                    </a:lnTo>
                    <a:lnTo>
                      <a:pt x="151" y="0"/>
                    </a:lnTo>
                    <a:lnTo>
                      <a:pt x="143" y="8"/>
                    </a:lnTo>
                    <a:lnTo>
                      <a:pt x="142" y="20"/>
                    </a:lnTo>
                    <a:lnTo>
                      <a:pt x="142" y="29"/>
                    </a:lnTo>
                    <a:lnTo>
                      <a:pt x="133" y="37"/>
                    </a:lnTo>
                    <a:lnTo>
                      <a:pt x="123" y="43"/>
                    </a:lnTo>
                    <a:lnTo>
                      <a:pt x="111" y="49"/>
                    </a:lnTo>
                    <a:lnTo>
                      <a:pt x="97" y="49"/>
                    </a:lnTo>
                    <a:lnTo>
                      <a:pt x="83" y="54"/>
                    </a:lnTo>
                    <a:lnTo>
                      <a:pt x="74" y="66"/>
                    </a:lnTo>
                    <a:lnTo>
                      <a:pt x="75" y="80"/>
                    </a:lnTo>
                    <a:lnTo>
                      <a:pt x="83" y="85"/>
                    </a:lnTo>
                    <a:lnTo>
                      <a:pt x="96" y="93"/>
                    </a:lnTo>
                    <a:lnTo>
                      <a:pt x="103" y="100"/>
                    </a:lnTo>
                    <a:lnTo>
                      <a:pt x="103" y="110"/>
                    </a:lnTo>
                    <a:lnTo>
                      <a:pt x="112" y="118"/>
                    </a:lnTo>
                    <a:lnTo>
                      <a:pt x="123" y="126"/>
                    </a:lnTo>
                    <a:lnTo>
                      <a:pt x="128" y="140"/>
                    </a:lnTo>
                    <a:lnTo>
                      <a:pt x="129" y="149"/>
                    </a:lnTo>
                    <a:lnTo>
                      <a:pt x="121" y="158"/>
                    </a:lnTo>
                    <a:lnTo>
                      <a:pt x="112" y="172"/>
                    </a:lnTo>
                    <a:lnTo>
                      <a:pt x="103" y="178"/>
                    </a:lnTo>
                    <a:lnTo>
                      <a:pt x="95" y="179"/>
                    </a:lnTo>
                    <a:lnTo>
                      <a:pt x="82" y="179"/>
                    </a:lnTo>
                    <a:lnTo>
                      <a:pt x="70" y="183"/>
                    </a:lnTo>
                    <a:lnTo>
                      <a:pt x="59" y="183"/>
                    </a:lnTo>
                    <a:lnTo>
                      <a:pt x="51" y="188"/>
                    </a:lnTo>
                    <a:lnTo>
                      <a:pt x="49" y="202"/>
                    </a:lnTo>
                    <a:lnTo>
                      <a:pt x="55" y="213"/>
                    </a:lnTo>
                    <a:lnTo>
                      <a:pt x="55" y="224"/>
                    </a:lnTo>
                    <a:lnTo>
                      <a:pt x="56" y="237"/>
                    </a:lnTo>
                    <a:lnTo>
                      <a:pt x="68" y="241"/>
                    </a:lnTo>
                    <a:lnTo>
                      <a:pt x="78" y="253"/>
                    </a:lnTo>
                    <a:lnTo>
                      <a:pt x="75" y="268"/>
                    </a:lnTo>
                    <a:lnTo>
                      <a:pt x="83" y="282"/>
                    </a:lnTo>
                    <a:lnTo>
                      <a:pt x="92" y="289"/>
                    </a:lnTo>
                    <a:lnTo>
                      <a:pt x="103" y="298"/>
                    </a:lnTo>
                    <a:lnTo>
                      <a:pt x="116" y="311"/>
                    </a:lnTo>
                    <a:lnTo>
                      <a:pt x="128" y="322"/>
                    </a:lnTo>
                    <a:lnTo>
                      <a:pt x="140" y="331"/>
                    </a:lnTo>
                    <a:lnTo>
                      <a:pt x="154" y="337"/>
                    </a:lnTo>
                    <a:lnTo>
                      <a:pt x="168" y="348"/>
                    </a:lnTo>
                    <a:lnTo>
                      <a:pt x="172" y="360"/>
                    </a:lnTo>
                    <a:lnTo>
                      <a:pt x="170" y="378"/>
                    </a:lnTo>
                    <a:lnTo>
                      <a:pt x="165" y="390"/>
                    </a:lnTo>
                    <a:lnTo>
                      <a:pt x="168" y="404"/>
                    </a:lnTo>
                    <a:lnTo>
                      <a:pt x="163" y="413"/>
                    </a:lnTo>
                    <a:lnTo>
                      <a:pt x="151" y="422"/>
                    </a:lnTo>
                    <a:lnTo>
                      <a:pt x="140" y="422"/>
                    </a:lnTo>
                    <a:lnTo>
                      <a:pt x="126" y="428"/>
                    </a:lnTo>
                    <a:lnTo>
                      <a:pt x="120" y="439"/>
                    </a:lnTo>
                    <a:lnTo>
                      <a:pt x="117" y="446"/>
                    </a:lnTo>
                    <a:lnTo>
                      <a:pt x="116" y="460"/>
                    </a:lnTo>
                    <a:lnTo>
                      <a:pt x="112" y="474"/>
                    </a:lnTo>
                    <a:lnTo>
                      <a:pt x="116" y="484"/>
                    </a:lnTo>
                    <a:lnTo>
                      <a:pt x="116" y="494"/>
                    </a:lnTo>
                    <a:lnTo>
                      <a:pt x="111" y="504"/>
                    </a:lnTo>
                    <a:lnTo>
                      <a:pt x="103" y="517"/>
                    </a:lnTo>
                    <a:lnTo>
                      <a:pt x="93" y="531"/>
                    </a:lnTo>
                    <a:lnTo>
                      <a:pt x="88" y="545"/>
                    </a:lnTo>
                    <a:lnTo>
                      <a:pt x="84" y="557"/>
                    </a:lnTo>
                    <a:lnTo>
                      <a:pt x="83" y="571"/>
                    </a:lnTo>
                    <a:lnTo>
                      <a:pt x="82" y="581"/>
                    </a:lnTo>
                    <a:lnTo>
                      <a:pt x="74" y="590"/>
                    </a:lnTo>
                    <a:lnTo>
                      <a:pt x="74" y="598"/>
                    </a:lnTo>
                    <a:lnTo>
                      <a:pt x="69" y="601"/>
                    </a:lnTo>
                    <a:lnTo>
                      <a:pt x="66" y="617"/>
                    </a:lnTo>
                    <a:lnTo>
                      <a:pt x="64" y="633"/>
                    </a:lnTo>
                    <a:lnTo>
                      <a:pt x="55" y="642"/>
                    </a:lnTo>
                    <a:lnTo>
                      <a:pt x="44" y="637"/>
                    </a:lnTo>
                    <a:lnTo>
                      <a:pt x="35" y="642"/>
                    </a:lnTo>
                    <a:lnTo>
                      <a:pt x="28" y="655"/>
                    </a:lnTo>
                    <a:lnTo>
                      <a:pt x="27" y="666"/>
                    </a:lnTo>
                    <a:lnTo>
                      <a:pt x="27" y="679"/>
                    </a:lnTo>
                    <a:lnTo>
                      <a:pt x="29" y="693"/>
                    </a:lnTo>
                    <a:lnTo>
                      <a:pt x="33" y="707"/>
                    </a:lnTo>
                    <a:lnTo>
                      <a:pt x="42" y="721"/>
                    </a:lnTo>
                    <a:lnTo>
                      <a:pt x="52" y="728"/>
                    </a:lnTo>
                    <a:lnTo>
                      <a:pt x="63" y="728"/>
                    </a:lnTo>
                    <a:lnTo>
                      <a:pt x="80" y="742"/>
                    </a:lnTo>
                    <a:lnTo>
                      <a:pt x="88" y="751"/>
                    </a:lnTo>
                    <a:lnTo>
                      <a:pt x="75" y="763"/>
                    </a:lnTo>
                    <a:lnTo>
                      <a:pt x="61" y="759"/>
                    </a:lnTo>
                    <a:lnTo>
                      <a:pt x="50" y="763"/>
                    </a:lnTo>
                    <a:lnTo>
                      <a:pt x="41" y="763"/>
                    </a:lnTo>
                    <a:lnTo>
                      <a:pt x="40" y="779"/>
                    </a:lnTo>
                    <a:lnTo>
                      <a:pt x="37" y="789"/>
                    </a:lnTo>
                    <a:lnTo>
                      <a:pt x="31" y="796"/>
                    </a:lnTo>
                    <a:lnTo>
                      <a:pt x="21" y="796"/>
                    </a:lnTo>
                    <a:lnTo>
                      <a:pt x="12" y="796"/>
                    </a:lnTo>
                    <a:lnTo>
                      <a:pt x="0" y="791"/>
                    </a:lnTo>
                    <a:lnTo>
                      <a:pt x="0" y="822"/>
                    </a:lnTo>
                    <a:lnTo>
                      <a:pt x="7" y="823"/>
                    </a:lnTo>
                    <a:lnTo>
                      <a:pt x="15" y="816"/>
                    </a:lnTo>
                    <a:lnTo>
                      <a:pt x="29" y="814"/>
                    </a:lnTo>
                    <a:lnTo>
                      <a:pt x="38" y="819"/>
                    </a:lnTo>
                    <a:lnTo>
                      <a:pt x="51" y="821"/>
                    </a:lnTo>
                    <a:lnTo>
                      <a:pt x="56" y="832"/>
                    </a:lnTo>
                    <a:lnTo>
                      <a:pt x="56" y="846"/>
                    </a:lnTo>
                    <a:lnTo>
                      <a:pt x="58" y="855"/>
                    </a:lnTo>
                    <a:lnTo>
                      <a:pt x="70" y="865"/>
                    </a:lnTo>
                    <a:lnTo>
                      <a:pt x="82" y="867"/>
                    </a:lnTo>
                    <a:lnTo>
                      <a:pt x="93" y="854"/>
                    </a:lnTo>
                    <a:lnTo>
                      <a:pt x="95" y="839"/>
                    </a:lnTo>
                    <a:lnTo>
                      <a:pt x="97" y="826"/>
                    </a:lnTo>
                    <a:lnTo>
                      <a:pt x="103" y="821"/>
                    </a:lnTo>
                    <a:lnTo>
                      <a:pt x="121" y="814"/>
                    </a:lnTo>
                    <a:lnTo>
                      <a:pt x="121" y="802"/>
                    </a:lnTo>
                    <a:lnTo>
                      <a:pt x="123" y="790"/>
                    </a:lnTo>
                    <a:lnTo>
                      <a:pt x="123" y="779"/>
                    </a:lnTo>
                    <a:lnTo>
                      <a:pt x="133" y="773"/>
                    </a:lnTo>
                    <a:lnTo>
                      <a:pt x="143" y="779"/>
                    </a:lnTo>
                    <a:lnTo>
                      <a:pt x="154" y="786"/>
                    </a:lnTo>
                    <a:lnTo>
                      <a:pt x="162" y="788"/>
                    </a:lnTo>
                    <a:lnTo>
                      <a:pt x="165" y="791"/>
                    </a:lnTo>
                    <a:lnTo>
                      <a:pt x="170" y="800"/>
                    </a:lnTo>
                    <a:lnTo>
                      <a:pt x="175" y="810"/>
                    </a:lnTo>
                    <a:lnTo>
                      <a:pt x="185" y="817"/>
                    </a:lnTo>
                    <a:lnTo>
                      <a:pt x="191" y="805"/>
                    </a:lnTo>
                    <a:lnTo>
                      <a:pt x="191" y="795"/>
                    </a:lnTo>
                    <a:lnTo>
                      <a:pt x="195" y="786"/>
                    </a:lnTo>
                    <a:lnTo>
                      <a:pt x="191" y="779"/>
                    </a:lnTo>
                    <a:lnTo>
                      <a:pt x="191" y="771"/>
                    </a:lnTo>
                    <a:lnTo>
                      <a:pt x="197" y="771"/>
                    </a:lnTo>
                    <a:lnTo>
                      <a:pt x="204" y="779"/>
                    </a:lnTo>
                    <a:lnTo>
                      <a:pt x="214" y="779"/>
                    </a:lnTo>
                    <a:lnTo>
                      <a:pt x="225" y="770"/>
                    </a:lnTo>
                    <a:lnTo>
                      <a:pt x="236" y="758"/>
                    </a:lnTo>
                    <a:lnTo>
                      <a:pt x="245" y="749"/>
                    </a:lnTo>
                    <a:lnTo>
                      <a:pt x="245" y="742"/>
                    </a:lnTo>
                    <a:lnTo>
                      <a:pt x="237" y="733"/>
                    </a:lnTo>
                    <a:lnTo>
                      <a:pt x="237" y="716"/>
                    </a:lnTo>
                    <a:lnTo>
                      <a:pt x="245" y="710"/>
                    </a:lnTo>
                    <a:lnTo>
                      <a:pt x="260" y="708"/>
                    </a:lnTo>
                    <a:lnTo>
                      <a:pt x="274" y="719"/>
                    </a:lnTo>
                    <a:lnTo>
                      <a:pt x="282" y="714"/>
                    </a:lnTo>
                    <a:lnTo>
                      <a:pt x="283" y="701"/>
                    </a:lnTo>
                    <a:lnTo>
                      <a:pt x="282" y="687"/>
                    </a:lnTo>
                    <a:lnTo>
                      <a:pt x="281" y="677"/>
                    </a:lnTo>
                    <a:lnTo>
                      <a:pt x="282" y="666"/>
                    </a:lnTo>
                    <a:lnTo>
                      <a:pt x="278" y="656"/>
                    </a:lnTo>
                    <a:lnTo>
                      <a:pt x="273" y="649"/>
                    </a:lnTo>
                    <a:lnTo>
                      <a:pt x="278" y="645"/>
                    </a:lnTo>
                    <a:lnTo>
                      <a:pt x="286" y="633"/>
                    </a:lnTo>
                    <a:lnTo>
                      <a:pt x="293" y="627"/>
                    </a:lnTo>
                    <a:lnTo>
                      <a:pt x="302" y="620"/>
                    </a:lnTo>
                    <a:lnTo>
                      <a:pt x="307" y="613"/>
                    </a:lnTo>
                    <a:lnTo>
                      <a:pt x="316" y="608"/>
                    </a:lnTo>
                    <a:lnTo>
                      <a:pt x="319" y="612"/>
                    </a:lnTo>
                    <a:lnTo>
                      <a:pt x="315" y="620"/>
                    </a:lnTo>
                    <a:lnTo>
                      <a:pt x="313" y="631"/>
                    </a:lnTo>
                    <a:lnTo>
                      <a:pt x="313" y="640"/>
                    </a:lnTo>
                    <a:lnTo>
                      <a:pt x="323" y="638"/>
                    </a:lnTo>
                    <a:lnTo>
                      <a:pt x="338" y="629"/>
                    </a:lnTo>
                    <a:lnTo>
                      <a:pt x="347" y="620"/>
                    </a:lnTo>
                    <a:lnTo>
                      <a:pt x="356" y="608"/>
                    </a:lnTo>
                    <a:lnTo>
                      <a:pt x="361" y="594"/>
                    </a:lnTo>
                    <a:lnTo>
                      <a:pt x="375" y="586"/>
                    </a:lnTo>
                    <a:lnTo>
                      <a:pt x="381" y="580"/>
                    </a:lnTo>
                    <a:lnTo>
                      <a:pt x="371" y="572"/>
                    </a:lnTo>
                    <a:lnTo>
                      <a:pt x="365" y="569"/>
                    </a:lnTo>
                    <a:lnTo>
                      <a:pt x="357" y="566"/>
                    </a:lnTo>
                    <a:lnTo>
                      <a:pt x="362" y="550"/>
                    </a:lnTo>
                    <a:lnTo>
                      <a:pt x="362" y="533"/>
                    </a:lnTo>
                    <a:lnTo>
                      <a:pt x="366" y="521"/>
                    </a:lnTo>
                    <a:lnTo>
                      <a:pt x="371" y="510"/>
                    </a:lnTo>
                    <a:lnTo>
                      <a:pt x="371" y="494"/>
                    </a:lnTo>
                    <a:lnTo>
                      <a:pt x="361" y="489"/>
                    </a:lnTo>
                    <a:lnTo>
                      <a:pt x="351" y="485"/>
                    </a:lnTo>
                    <a:lnTo>
                      <a:pt x="355" y="473"/>
                    </a:lnTo>
                    <a:lnTo>
                      <a:pt x="365" y="462"/>
                    </a:lnTo>
                    <a:lnTo>
                      <a:pt x="380" y="455"/>
                    </a:lnTo>
                    <a:lnTo>
                      <a:pt x="390" y="446"/>
                    </a:lnTo>
                    <a:lnTo>
                      <a:pt x="399" y="434"/>
                    </a:lnTo>
                    <a:lnTo>
                      <a:pt x="409" y="422"/>
                    </a:lnTo>
                    <a:lnTo>
                      <a:pt x="423" y="411"/>
                    </a:lnTo>
                    <a:lnTo>
                      <a:pt x="430" y="395"/>
                    </a:lnTo>
                    <a:lnTo>
                      <a:pt x="439" y="382"/>
                    </a:lnTo>
                    <a:lnTo>
                      <a:pt x="444" y="368"/>
                    </a:lnTo>
                    <a:lnTo>
                      <a:pt x="446" y="351"/>
                    </a:lnTo>
                    <a:lnTo>
                      <a:pt x="454" y="344"/>
                    </a:lnTo>
                    <a:lnTo>
                      <a:pt x="459" y="334"/>
                    </a:lnTo>
                    <a:lnTo>
                      <a:pt x="454" y="327"/>
                    </a:lnTo>
                    <a:lnTo>
                      <a:pt x="449" y="312"/>
                    </a:lnTo>
                    <a:lnTo>
                      <a:pt x="446" y="298"/>
                    </a:lnTo>
                    <a:lnTo>
                      <a:pt x="435" y="294"/>
                    </a:lnTo>
                    <a:lnTo>
                      <a:pt x="423" y="289"/>
                    </a:lnTo>
                    <a:lnTo>
                      <a:pt x="412" y="289"/>
                    </a:lnTo>
                    <a:lnTo>
                      <a:pt x="402" y="293"/>
                    </a:lnTo>
                    <a:lnTo>
                      <a:pt x="392" y="294"/>
                    </a:lnTo>
                    <a:lnTo>
                      <a:pt x="380" y="294"/>
                    </a:lnTo>
                    <a:lnTo>
                      <a:pt x="366" y="298"/>
                    </a:lnTo>
                    <a:lnTo>
                      <a:pt x="355" y="292"/>
                    </a:lnTo>
                    <a:lnTo>
                      <a:pt x="348" y="282"/>
                    </a:lnTo>
                    <a:lnTo>
                      <a:pt x="351" y="268"/>
                    </a:lnTo>
                    <a:lnTo>
                      <a:pt x="361" y="261"/>
                    </a:lnTo>
                    <a:lnTo>
                      <a:pt x="372" y="253"/>
                    </a:lnTo>
                    <a:lnTo>
                      <a:pt x="392" y="246"/>
                    </a:lnTo>
                    <a:lnTo>
                      <a:pt x="418" y="237"/>
                    </a:lnTo>
                    <a:lnTo>
                      <a:pt x="439" y="237"/>
                    </a:lnTo>
                    <a:lnTo>
                      <a:pt x="449" y="237"/>
                    </a:lnTo>
                    <a:lnTo>
                      <a:pt x="468" y="237"/>
                    </a:lnTo>
                    <a:lnTo>
                      <a:pt x="476" y="224"/>
                    </a:lnTo>
                    <a:lnTo>
                      <a:pt x="490" y="213"/>
                    </a:lnTo>
                    <a:lnTo>
                      <a:pt x="494" y="202"/>
                    </a:lnTo>
                    <a:lnTo>
                      <a:pt x="486" y="195"/>
                    </a:lnTo>
                    <a:lnTo>
                      <a:pt x="472" y="195"/>
                    </a:lnTo>
                    <a:lnTo>
                      <a:pt x="462" y="198"/>
                    </a:lnTo>
                    <a:lnTo>
                      <a:pt x="448" y="195"/>
                    </a:lnTo>
                    <a:lnTo>
                      <a:pt x="439" y="191"/>
                    </a:lnTo>
                    <a:lnTo>
                      <a:pt x="430" y="183"/>
                    </a:lnTo>
                    <a:lnTo>
                      <a:pt x="423" y="176"/>
                    </a:lnTo>
                    <a:lnTo>
                      <a:pt x="398" y="173"/>
                    </a:lnTo>
                    <a:lnTo>
                      <a:pt x="386" y="172"/>
                    </a:lnTo>
                    <a:lnTo>
                      <a:pt x="372" y="177"/>
                    </a:lnTo>
                    <a:lnTo>
                      <a:pt x="361" y="173"/>
                    </a:lnTo>
                    <a:lnTo>
                      <a:pt x="350" y="167"/>
                    </a:lnTo>
                    <a:lnTo>
                      <a:pt x="337" y="159"/>
                    </a:lnTo>
                    <a:lnTo>
                      <a:pt x="321" y="153"/>
                    </a:lnTo>
                    <a:lnTo>
                      <a:pt x="309" y="147"/>
                    </a:lnTo>
                    <a:lnTo>
                      <a:pt x="296" y="140"/>
                    </a:lnTo>
                    <a:lnTo>
                      <a:pt x="288" y="131"/>
                    </a:lnTo>
                    <a:lnTo>
                      <a:pt x="287" y="116"/>
                    </a:lnTo>
                    <a:lnTo>
                      <a:pt x="291" y="100"/>
                    </a:lnTo>
                    <a:lnTo>
                      <a:pt x="296" y="89"/>
                    </a:lnTo>
                    <a:lnTo>
                      <a:pt x="291" y="77"/>
                    </a:lnTo>
                    <a:lnTo>
                      <a:pt x="281" y="71"/>
                    </a:lnTo>
                    <a:lnTo>
                      <a:pt x="281" y="56"/>
                    </a:lnTo>
                    <a:lnTo>
                      <a:pt x="284" y="45"/>
                    </a:lnTo>
                    <a:lnTo>
                      <a:pt x="286" y="34"/>
                    </a:lnTo>
                    <a:lnTo>
                      <a:pt x="281" y="21"/>
                    </a:lnTo>
                    <a:lnTo>
                      <a:pt x="274" y="12"/>
                    </a:lnTo>
                    <a:lnTo>
                      <a:pt x="265"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4" name="Freeform 100">
                <a:extLst>
                  <a:ext uri="{FF2B5EF4-FFF2-40B4-BE49-F238E27FC236}">
                    <a16:creationId xmlns:a16="http://schemas.microsoft.com/office/drawing/2014/main" id="{3861D9E1-7C9B-4A50-835C-40A8EECE81BA}"/>
                  </a:ext>
                </a:extLst>
              </p:cNvPr>
              <p:cNvSpPr>
                <a:spLocks/>
              </p:cNvSpPr>
              <p:nvPr/>
            </p:nvSpPr>
            <p:spPr bwMode="auto">
              <a:xfrm>
                <a:off x="1277" y="2013"/>
                <a:ext cx="262" cy="461"/>
              </a:xfrm>
              <a:custGeom>
                <a:avLst/>
                <a:gdLst>
                  <a:gd name="T0" fmla="*/ 232 w 494"/>
                  <a:gd name="T1" fmla="*/ 3 h 867"/>
                  <a:gd name="T2" fmla="*/ 174 w 494"/>
                  <a:gd name="T3" fmla="*/ 1 h 867"/>
                  <a:gd name="T4" fmla="*/ 142 w 494"/>
                  <a:gd name="T5" fmla="*/ 20 h 867"/>
                  <a:gd name="T6" fmla="*/ 111 w 494"/>
                  <a:gd name="T7" fmla="*/ 49 h 867"/>
                  <a:gd name="T8" fmla="*/ 75 w 494"/>
                  <a:gd name="T9" fmla="*/ 80 h 867"/>
                  <a:gd name="T10" fmla="*/ 103 w 494"/>
                  <a:gd name="T11" fmla="*/ 110 h 867"/>
                  <a:gd name="T12" fmla="*/ 129 w 494"/>
                  <a:gd name="T13" fmla="*/ 149 h 867"/>
                  <a:gd name="T14" fmla="*/ 95 w 494"/>
                  <a:gd name="T15" fmla="*/ 179 h 867"/>
                  <a:gd name="T16" fmla="*/ 51 w 494"/>
                  <a:gd name="T17" fmla="*/ 188 h 867"/>
                  <a:gd name="T18" fmla="*/ 56 w 494"/>
                  <a:gd name="T19" fmla="*/ 237 h 867"/>
                  <a:gd name="T20" fmla="*/ 83 w 494"/>
                  <a:gd name="T21" fmla="*/ 282 h 867"/>
                  <a:gd name="T22" fmla="*/ 128 w 494"/>
                  <a:gd name="T23" fmla="*/ 322 h 867"/>
                  <a:gd name="T24" fmla="*/ 172 w 494"/>
                  <a:gd name="T25" fmla="*/ 360 h 867"/>
                  <a:gd name="T26" fmla="*/ 163 w 494"/>
                  <a:gd name="T27" fmla="*/ 413 h 867"/>
                  <a:gd name="T28" fmla="*/ 120 w 494"/>
                  <a:gd name="T29" fmla="*/ 439 h 867"/>
                  <a:gd name="T30" fmla="*/ 116 w 494"/>
                  <a:gd name="T31" fmla="*/ 484 h 867"/>
                  <a:gd name="T32" fmla="*/ 93 w 494"/>
                  <a:gd name="T33" fmla="*/ 531 h 867"/>
                  <a:gd name="T34" fmla="*/ 82 w 494"/>
                  <a:gd name="T35" fmla="*/ 581 h 867"/>
                  <a:gd name="T36" fmla="*/ 66 w 494"/>
                  <a:gd name="T37" fmla="*/ 617 h 867"/>
                  <a:gd name="T38" fmla="*/ 35 w 494"/>
                  <a:gd name="T39" fmla="*/ 642 h 867"/>
                  <a:gd name="T40" fmla="*/ 29 w 494"/>
                  <a:gd name="T41" fmla="*/ 693 h 867"/>
                  <a:gd name="T42" fmla="*/ 63 w 494"/>
                  <a:gd name="T43" fmla="*/ 728 h 867"/>
                  <a:gd name="T44" fmla="*/ 61 w 494"/>
                  <a:gd name="T45" fmla="*/ 759 h 867"/>
                  <a:gd name="T46" fmla="*/ 37 w 494"/>
                  <a:gd name="T47" fmla="*/ 789 h 867"/>
                  <a:gd name="T48" fmla="*/ 0 w 494"/>
                  <a:gd name="T49" fmla="*/ 791 h 867"/>
                  <a:gd name="T50" fmla="*/ 29 w 494"/>
                  <a:gd name="T51" fmla="*/ 814 h 867"/>
                  <a:gd name="T52" fmla="*/ 56 w 494"/>
                  <a:gd name="T53" fmla="*/ 846 h 867"/>
                  <a:gd name="T54" fmla="*/ 93 w 494"/>
                  <a:gd name="T55" fmla="*/ 854 h 867"/>
                  <a:gd name="T56" fmla="*/ 121 w 494"/>
                  <a:gd name="T57" fmla="*/ 814 h 867"/>
                  <a:gd name="T58" fmla="*/ 133 w 494"/>
                  <a:gd name="T59" fmla="*/ 773 h 867"/>
                  <a:gd name="T60" fmla="*/ 165 w 494"/>
                  <a:gd name="T61" fmla="*/ 791 h 867"/>
                  <a:gd name="T62" fmla="*/ 191 w 494"/>
                  <a:gd name="T63" fmla="*/ 805 h 867"/>
                  <a:gd name="T64" fmla="*/ 191 w 494"/>
                  <a:gd name="T65" fmla="*/ 771 h 867"/>
                  <a:gd name="T66" fmla="*/ 225 w 494"/>
                  <a:gd name="T67" fmla="*/ 770 h 867"/>
                  <a:gd name="T68" fmla="*/ 237 w 494"/>
                  <a:gd name="T69" fmla="*/ 733 h 867"/>
                  <a:gd name="T70" fmla="*/ 274 w 494"/>
                  <a:gd name="T71" fmla="*/ 719 h 867"/>
                  <a:gd name="T72" fmla="*/ 281 w 494"/>
                  <a:gd name="T73" fmla="*/ 677 h 867"/>
                  <a:gd name="T74" fmla="*/ 278 w 494"/>
                  <a:gd name="T75" fmla="*/ 645 h 867"/>
                  <a:gd name="T76" fmla="*/ 307 w 494"/>
                  <a:gd name="T77" fmla="*/ 613 h 867"/>
                  <a:gd name="T78" fmla="*/ 313 w 494"/>
                  <a:gd name="T79" fmla="*/ 631 h 867"/>
                  <a:gd name="T80" fmla="*/ 347 w 494"/>
                  <a:gd name="T81" fmla="*/ 620 h 867"/>
                  <a:gd name="T82" fmla="*/ 381 w 494"/>
                  <a:gd name="T83" fmla="*/ 580 h 867"/>
                  <a:gd name="T84" fmla="*/ 362 w 494"/>
                  <a:gd name="T85" fmla="*/ 550 h 867"/>
                  <a:gd name="T86" fmla="*/ 371 w 494"/>
                  <a:gd name="T87" fmla="*/ 494 h 867"/>
                  <a:gd name="T88" fmla="*/ 365 w 494"/>
                  <a:gd name="T89" fmla="*/ 462 h 867"/>
                  <a:gd name="T90" fmla="*/ 409 w 494"/>
                  <a:gd name="T91" fmla="*/ 422 h 867"/>
                  <a:gd name="T92" fmla="*/ 444 w 494"/>
                  <a:gd name="T93" fmla="*/ 368 h 867"/>
                  <a:gd name="T94" fmla="*/ 454 w 494"/>
                  <a:gd name="T95" fmla="*/ 327 h 867"/>
                  <a:gd name="T96" fmla="*/ 423 w 494"/>
                  <a:gd name="T97" fmla="*/ 289 h 867"/>
                  <a:gd name="T98" fmla="*/ 380 w 494"/>
                  <a:gd name="T99" fmla="*/ 294 h 867"/>
                  <a:gd name="T100" fmla="*/ 351 w 494"/>
                  <a:gd name="T101" fmla="*/ 268 h 867"/>
                  <a:gd name="T102" fmla="*/ 418 w 494"/>
                  <a:gd name="T103" fmla="*/ 237 h 867"/>
                  <a:gd name="T104" fmla="*/ 476 w 494"/>
                  <a:gd name="T105" fmla="*/ 224 h 867"/>
                  <a:gd name="T106" fmla="*/ 472 w 494"/>
                  <a:gd name="T107" fmla="*/ 195 h 867"/>
                  <a:gd name="T108" fmla="*/ 430 w 494"/>
                  <a:gd name="T109" fmla="*/ 183 h 867"/>
                  <a:gd name="T110" fmla="*/ 372 w 494"/>
                  <a:gd name="T111" fmla="*/ 177 h 867"/>
                  <a:gd name="T112" fmla="*/ 321 w 494"/>
                  <a:gd name="T113" fmla="*/ 153 h 867"/>
                  <a:gd name="T114" fmla="*/ 287 w 494"/>
                  <a:gd name="T115" fmla="*/ 116 h 867"/>
                  <a:gd name="T116" fmla="*/ 281 w 494"/>
                  <a:gd name="T117" fmla="*/ 71 h 867"/>
                  <a:gd name="T118" fmla="*/ 281 w 494"/>
                  <a:gd name="T119" fmla="*/ 2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4" h="867">
                    <a:moveTo>
                      <a:pt x="265" y="3"/>
                    </a:moveTo>
                    <a:lnTo>
                      <a:pt x="265" y="3"/>
                    </a:lnTo>
                    <a:lnTo>
                      <a:pt x="249" y="3"/>
                    </a:lnTo>
                    <a:lnTo>
                      <a:pt x="232" y="3"/>
                    </a:lnTo>
                    <a:lnTo>
                      <a:pt x="212" y="2"/>
                    </a:lnTo>
                    <a:lnTo>
                      <a:pt x="199" y="2"/>
                    </a:lnTo>
                    <a:lnTo>
                      <a:pt x="186" y="2"/>
                    </a:lnTo>
                    <a:lnTo>
                      <a:pt x="174" y="1"/>
                    </a:lnTo>
                    <a:lnTo>
                      <a:pt x="161" y="0"/>
                    </a:lnTo>
                    <a:lnTo>
                      <a:pt x="151" y="0"/>
                    </a:lnTo>
                    <a:lnTo>
                      <a:pt x="143" y="8"/>
                    </a:lnTo>
                    <a:lnTo>
                      <a:pt x="142" y="20"/>
                    </a:lnTo>
                    <a:lnTo>
                      <a:pt x="142" y="29"/>
                    </a:lnTo>
                    <a:lnTo>
                      <a:pt x="133" y="37"/>
                    </a:lnTo>
                    <a:lnTo>
                      <a:pt x="123" y="43"/>
                    </a:lnTo>
                    <a:lnTo>
                      <a:pt x="111" y="49"/>
                    </a:lnTo>
                    <a:lnTo>
                      <a:pt x="97" y="49"/>
                    </a:lnTo>
                    <a:lnTo>
                      <a:pt x="83" y="54"/>
                    </a:lnTo>
                    <a:lnTo>
                      <a:pt x="74" y="66"/>
                    </a:lnTo>
                    <a:lnTo>
                      <a:pt x="75" y="80"/>
                    </a:lnTo>
                    <a:lnTo>
                      <a:pt x="83" y="85"/>
                    </a:lnTo>
                    <a:lnTo>
                      <a:pt x="96" y="93"/>
                    </a:lnTo>
                    <a:lnTo>
                      <a:pt x="103" y="100"/>
                    </a:lnTo>
                    <a:lnTo>
                      <a:pt x="103" y="110"/>
                    </a:lnTo>
                    <a:lnTo>
                      <a:pt x="112" y="118"/>
                    </a:lnTo>
                    <a:lnTo>
                      <a:pt x="123" y="126"/>
                    </a:lnTo>
                    <a:lnTo>
                      <a:pt x="128" y="140"/>
                    </a:lnTo>
                    <a:lnTo>
                      <a:pt x="129" y="149"/>
                    </a:lnTo>
                    <a:lnTo>
                      <a:pt x="121" y="158"/>
                    </a:lnTo>
                    <a:lnTo>
                      <a:pt x="112" y="172"/>
                    </a:lnTo>
                    <a:lnTo>
                      <a:pt x="103" y="178"/>
                    </a:lnTo>
                    <a:lnTo>
                      <a:pt x="95" y="179"/>
                    </a:lnTo>
                    <a:lnTo>
                      <a:pt x="82" y="179"/>
                    </a:lnTo>
                    <a:lnTo>
                      <a:pt x="70" y="183"/>
                    </a:lnTo>
                    <a:lnTo>
                      <a:pt x="59" y="183"/>
                    </a:lnTo>
                    <a:lnTo>
                      <a:pt x="51" y="188"/>
                    </a:lnTo>
                    <a:lnTo>
                      <a:pt x="49" y="202"/>
                    </a:lnTo>
                    <a:lnTo>
                      <a:pt x="55" y="213"/>
                    </a:lnTo>
                    <a:lnTo>
                      <a:pt x="55" y="224"/>
                    </a:lnTo>
                    <a:lnTo>
                      <a:pt x="56" y="237"/>
                    </a:lnTo>
                    <a:lnTo>
                      <a:pt x="68" y="241"/>
                    </a:lnTo>
                    <a:lnTo>
                      <a:pt x="78" y="253"/>
                    </a:lnTo>
                    <a:lnTo>
                      <a:pt x="75" y="268"/>
                    </a:lnTo>
                    <a:lnTo>
                      <a:pt x="83" y="282"/>
                    </a:lnTo>
                    <a:lnTo>
                      <a:pt x="92" y="289"/>
                    </a:lnTo>
                    <a:lnTo>
                      <a:pt x="103" y="298"/>
                    </a:lnTo>
                    <a:lnTo>
                      <a:pt x="116" y="311"/>
                    </a:lnTo>
                    <a:lnTo>
                      <a:pt x="128" y="322"/>
                    </a:lnTo>
                    <a:lnTo>
                      <a:pt x="140" y="331"/>
                    </a:lnTo>
                    <a:lnTo>
                      <a:pt x="154" y="337"/>
                    </a:lnTo>
                    <a:lnTo>
                      <a:pt x="168" y="348"/>
                    </a:lnTo>
                    <a:lnTo>
                      <a:pt x="172" y="360"/>
                    </a:lnTo>
                    <a:lnTo>
                      <a:pt x="170" y="378"/>
                    </a:lnTo>
                    <a:lnTo>
                      <a:pt x="165" y="390"/>
                    </a:lnTo>
                    <a:lnTo>
                      <a:pt x="168" y="404"/>
                    </a:lnTo>
                    <a:lnTo>
                      <a:pt x="163" y="413"/>
                    </a:lnTo>
                    <a:lnTo>
                      <a:pt x="151" y="422"/>
                    </a:lnTo>
                    <a:lnTo>
                      <a:pt x="140" y="422"/>
                    </a:lnTo>
                    <a:lnTo>
                      <a:pt x="126" y="428"/>
                    </a:lnTo>
                    <a:lnTo>
                      <a:pt x="120" y="439"/>
                    </a:lnTo>
                    <a:lnTo>
                      <a:pt x="117" y="446"/>
                    </a:lnTo>
                    <a:lnTo>
                      <a:pt x="116" y="460"/>
                    </a:lnTo>
                    <a:lnTo>
                      <a:pt x="112" y="474"/>
                    </a:lnTo>
                    <a:lnTo>
                      <a:pt x="116" y="484"/>
                    </a:lnTo>
                    <a:lnTo>
                      <a:pt x="116" y="494"/>
                    </a:lnTo>
                    <a:lnTo>
                      <a:pt x="111" y="504"/>
                    </a:lnTo>
                    <a:lnTo>
                      <a:pt x="103" y="517"/>
                    </a:lnTo>
                    <a:lnTo>
                      <a:pt x="93" y="531"/>
                    </a:lnTo>
                    <a:lnTo>
                      <a:pt x="88" y="545"/>
                    </a:lnTo>
                    <a:lnTo>
                      <a:pt x="84" y="557"/>
                    </a:lnTo>
                    <a:lnTo>
                      <a:pt x="83" y="571"/>
                    </a:lnTo>
                    <a:lnTo>
                      <a:pt x="82" y="581"/>
                    </a:lnTo>
                    <a:lnTo>
                      <a:pt x="74" y="590"/>
                    </a:lnTo>
                    <a:lnTo>
                      <a:pt x="74" y="598"/>
                    </a:lnTo>
                    <a:lnTo>
                      <a:pt x="69" y="601"/>
                    </a:lnTo>
                    <a:lnTo>
                      <a:pt x="66" y="617"/>
                    </a:lnTo>
                    <a:lnTo>
                      <a:pt x="64" y="633"/>
                    </a:lnTo>
                    <a:lnTo>
                      <a:pt x="55" y="642"/>
                    </a:lnTo>
                    <a:lnTo>
                      <a:pt x="44" y="637"/>
                    </a:lnTo>
                    <a:lnTo>
                      <a:pt x="35" y="642"/>
                    </a:lnTo>
                    <a:lnTo>
                      <a:pt x="28" y="655"/>
                    </a:lnTo>
                    <a:lnTo>
                      <a:pt x="27" y="666"/>
                    </a:lnTo>
                    <a:lnTo>
                      <a:pt x="27" y="679"/>
                    </a:lnTo>
                    <a:lnTo>
                      <a:pt x="29" y="693"/>
                    </a:lnTo>
                    <a:lnTo>
                      <a:pt x="33" y="707"/>
                    </a:lnTo>
                    <a:lnTo>
                      <a:pt x="42" y="721"/>
                    </a:lnTo>
                    <a:lnTo>
                      <a:pt x="52" y="728"/>
                    </a:lnTo>
                    <a:lnTo>
                      <a:pt x="63" y="728"/>
                    </a:lnTo>
                    <a:lnTo>
                      <a:pt x="80" y="742"/>
                    </a:lnTo>
                    <a:lnTo>
                      <a:pt x="88" y="751"/>
                    </a:lnTo>
                    <a:lnTo>
                      <a:pt x="75" y="763"/>
                    </a:lnTo>
                    <a:lnTo>
                      <a:pt x="61" y="759"/>
                    </a:lnTo>
                    <a:lnTo>
                      <a:pt x="50" y="763"/>
                    </a:lnTo>
                    <a:lnTo>
                      <a:pt x="41" y="763"/>
                    </a:lnTo>
                    <a:lnTo>
                      <a:pt x="40" y="779"/>
                    </a:lnTo>
                    <a:lnTo>
                      <a:pt x="37" y="789"/>
                    </a:lnTo>
                    <a:lnTo>
                      <a:pt x="31" y="796"/>
                    </a:lnTo>
                    <a:lnTo>
                      <a:pt x="21" y="796"/>
                    </a:lnTo>
                    <a:lnTo>
                      <a:pt x="12" y="796"/>
                    </a:lnTo>
                    <a:lnTo>
                      <a:pt x="0" y="791"/>
                    </a:lnTo>
                    <a:lnTo>
                      <a:pt x="0" y="822"/>
                    </a:lnTo>
                    <a:lnTo>
                      <a:pt x="7" y="823"/>
                    </a:lnTo>
                    <a:lnTo>
                      <a:pt x="15" y="816"/>
                    </a:lnTo>
                    <a:lnTo>
                      <a:pt x="29" y="814"/>
                    </a:lnTo>
                    <a:lnTo>
                      <a:pt x="38" y="819"/>
                    </a:lnTo>
                    <a:lnTo>
                      <a:pt x="51" y="821"/>
                    </a:lnTo>
                    <a:lnTo>
                      <a:pt x="56" y="832"/>
                    </a:lnTo>
                    <a:lnTo>
                      <a:pt x="56" y="846"/>
                    </a:lnTo>
                    <a:lnTo>
                      <a:pt x="58" y="855"/>
                    </a:lnTo>
                    <a:lnTo>
                      <a:pt x="70" y="865"/>
                    </a:lnTo>
                    <a:lnTo>
                      <a:pt x="82" y="867"/>
                    </a:lnTo>
                    <a:lnTo>
                      <a:pt x="93" y="854"/>
                    </a:lnTo>
                    <a:lnTo>
                      <a:pt x="95" y="839"/>
                    </a:lnTo>
                    <a:lnTo>
                      <a:pt x="97" y="826"/>
                    </a:lnTo>
                    <a:lnTo>
                      <a:pt x="103" y="821"/>
                    </a:lnTo>
                    <a:lnTo>
                      <a:pt x="121" y="814"/>
                    </a:lnTo>
                    <a:lnTo>
                      <a:pt x="121" y="802"/>
                    </a:lnTo>
                    <a:lnTo>
                      <a:pt x="123" y="790"/>
                    </a:lnTo>
                    <a:lnTo>
                      <a:pt x="123" y="779"/>
                    </a:lnTo>
                    <a:lnTo>
                      <a:pt x="133" y="773"/>
                    </a:lnTo>
                    <a:lnTo>
                      <a:pt x="143" y="779"/>
                    </a:lnTo>
                    <a:lnTo>
                      <a:pt x="154" y="786"/>
                    </a:lnTo>
                    <a:lnTo>
                      <a:pt x="162" y="788"/>
                    </a:lnTo>
                    <a:lnTo>
                      <a:pt x="165" y="791"/>
                    </a:lnTo>
                    <a:lnTo>
                      <a:pt x="170" y="800"/>
                    </a:lnTo>
                    <a:lnTo>
                      <a:pt x="175" y="810"/>
                    </a:lnTo>
                    <a:lnTo>
                      <a:pt x="185" y="817"/>
                    </a:lnTo>
                    <a:lnTo>
                      <a:pt x="191" y="805"/>
                    </a:lnTo>
                    <a:lnTo>
                      <a:pt x="191" y="795"/>
                    </a:lnTo>
                    <a:lnTo>
                      <a:pt x="195" y="786"/>
                    </a:lnTo>
                    <a:lnTo>
                      <a:pt x="191" y="779"/>
                    </a:lnTo>
                    <a:lnTo>
                      <a:pt x="191" y="771"/>
                    </a:lnTo>
                    <a:lnTo>
                      <a:pt x="197" y="771"/>
                    </a:lnTo>
                    <a:lnTo>
                      <a:pt x="204" y="779"/>
                    </a:lnTo>
                    <a:lnTo>
                      <a:pt x="214" y="779"/>
                    </a:lnTo>
                    <a:lnTo>
                      <a:pt x="225" y="770"/>
                    </a:lnTo>
                    <a:lnTo>
                      <a:pt x="236" y="758"/>
                    </a:lnTo>
                    <a:lnTo>
                      <a:pt x="245" y="749"/>
                    </a:lnTo>
                    <a:lnTo>
                      <a:pt x="245" y="742"/>
                    </a:lnTo>
                    <a:lnTo>
                      <a:pt x="237" y="733"/>
                    </a:lnTo>
                    <a:lnTo>
                      <a:pt x="237" y="716"/>
                    </a:lnTo>
                    <a:lnTo>
                      <a:pt x="245" y="710"/>
                    </a:lnTo>
                    <a:lnTo>
                      <a:pt x="260" y="708"/>
                    </a:lnTo>
                    <a:lnTo>
                      <a:pt x="274" y="719"/>
                    </a:lnTo>
                    <a:lnTo>
                      <a:pt x="282" y="714"/>
                    </a:lnTo>
                    <a:lnTo>
                      <a:pt x="283" y="701"/>
                    </a:lnTo>
                    <a:lnTo>
                      <a:pt x="282" y="687"/>
                    </a:lnTo>
                    <a:lnTo>
                      <a:pt x="281" y="677"/>
                    </a:lnTo>
                    <a:lnTo>
                      <a:pt x="282" y="666"/>
                    </a:lnTo>
                    <a:lnTo>
                      <a:pt x="278" y="656"/>
                    </a:lnTo>
                    <a:lnTo>
                      <a:pt x="273" y="649"/>
                    </a:lnTo>
                    <a:lnTo>
                      <a:pt x="278" y="645"/>
                    </a:lnTo>
                    <a:lnTo>
                      <a:pt x="286" y="633"/>
                    </a:lnTo>
                    <a:lnTo>
                      <a:pt x="293" y="627"/>
                    </a:lnTo>
                    <a:lnTo>
                      <a:pt x="302" y="620"/>
                    </a:lnTo>
                    <a:lnTo>
                      <a:pt x="307" y="613"/>
                    </a:lnTo>
                    <a:lnTo>
                      <a:pt x="316" y="608"/>
                    </a:lnTo>
                    <a:lnTo>
                      <a:pt x="319" y="612"/>
                    </a:lnTo>
                    <a:lnTo>
                      <a:pt x="315" y="620"/>
                    </a:lnTo>
                    <a:lnTo>
                      <a:pt x="313" y="631"/>
                    </a:lnTo>
                    <a:lnTo>
                      <a:pt x="313" y="640"/>
                    </a:lnTo>
                    <a:lnTo>
                      <a:pt x="323" y="638"/>
                    </a:lnTo>
                    <a:lnTo>
                      <a:pt x="338" y="629"/>
                    </a:lnTo>
                    <a:lnTo>
                      <a:pt x="347" y="620"/>
                    </a:lnTo>
                    <a:lnTo>
                      <a:pt x="356" y="608"/>
                    </a:lnTo>
                    <a:lnTo>
                      <a:pt x="361" y="594"/>
                    </a:lnTo>
                    <a:lnTo>
                      <a:pt x="375" y="586"/>
                    </a:lnTo>
                    <a:lnTo>
                      <a:pt x="381" y="580"/>
                    </a:lnTo>
                    <a:lnTo>
                      <a:pt x="371" y="572"/>
                    </a:lnTo>
                    <a:lnTo>
                      <a:pt x="365" y="569"/>
                    </a:lnTo>
                    <a:lnTo>
                      <a:pt x="357" y="566"/>
                    </a:lnTo>
                    <a:lnTo>
                      <a:pt x="362" y="550"/>
                    </a:lnTo>
                    <a:lnTo>
                      <a:pt x="362" y="533"/>
                    </a:lnTo>
                    <a:lnTo>
                      <a:pt x="366" y="521"/>
                    </a:lnTo>
                    <a:lnTo>
                      <a:pt x="371" y="510"/>
                    </a:lnTo>
                    <a:lnTo>
                      <a:pt x="371" y="494"/>
                    </a:lnTo>
                    <a:lnTo>
                      <a:pt x="361" y="489"/>
                    </a:lnTo>
                    <a:lnTo>
                      <a:pt x="351" y="485"/>
                    </a:lnTo>
                    <a:lnTo>
                      <a:pt x="355" y="473"/>
                    </a:lnTo>
                    <a:lnTo>
                      <a:pt x="365" y="462"/>
                    </a:lnTo>
                    <a:lnTo>
                      <a:pt x="380" y="455"/>
                    </a:lnTo>
                    <a:lnTo>
                      <a:pt x="390" y="446"/>
                    </a:lnTo>
                    <a:lnTo>
                      <a:pt x="399" y="434"/>
                    </a:lnTo>
                    <a:lnTo>
                      <a:pt x="409" y="422"/>
                    </a:lnTo>
                    <a:lnTo>
                      <a:pt x="423" y="411"/>
                    </a:lnTo>
                    <a:lnTo>
                      <a:pt x="430" y="395"/>
                    </a:lnTo>
                    <a:lnTo>
                      <a:pt x="439" y="382"/>
                    </a:lnTo>
                    <a:lnTo>
                      <a:pt x="444" y="368"/>
                    </a:lnTo>
                    <a:lnTo>
                      <a:pt x="446" y="351"/>
                    </a:lnTo>
                    <a:lnTo>
                      <a:pt x="454" y="344"/>
                    </a:lnTo>
                    <a:lnTo>
                      <a:pt x="459" y="334"/>
                    </a:lnTo>
                    <a:lnTo>
                      <a:pt x="454" y="327"/>
                    </a:lnTo>
                    <a:lnTo>
                      <a:pt x="449" y="312"/>
                    </a:lnTo>
                    <a:lnTo>
                      <a:pt x="446" y="298"/>
                    </a:lnTo>
                    <a:lnTo>
                      <a:pt x="435" y="294"/>
                    </a:lnTo>
                    <a:lnTo>
                      <a:pt x="423" y="289"/>
                    </a:lnTo>
                    <a:lnTo>
                      <a:pt x="412" y="289"/>
                    </a:lnTo>
                    <a:lnTo>
                      <a:pt x="402" y="293"/>
                    </a:lnTo>
                    <a:lnTo>
                      <a:pt x="392" y="294"/>
                    </a:lnTo>
                    <a:lnTo>
                      <a:pt x="380" y="294"/>
                    </a:lnTo>
                    <a:lnTo>
                      <a:pt x="366" y="298"/>
                    </a:lnTo>
                    <a:lnTo>
                      <a:pt x="355" y="292"/>
                    </a:lnTo>
                    <a:lnTo>
                      <a:pt x="348" y="282"/>
                    </a:lnTo>
                    <a:lnTo>
                      <a:pt x="351" y="268"/>
                    </a:lnTo>
                    <a:lnTo>
                      <a:pt x="361" y="261"/>
                    </a:lnTo>
                    <a:lnTo>
                      <a:pt x="372" y="253"/>
                    </a:lnTo>
                    <a:lnTo>
                      <a:pt x="392" y="246"/>
                    </a:lnTo>
                    <a:lnTo>
                      <a:pt x="418" y="237"/>
                    </a:lnTo>
                    <a:lnTo>
                      <a:pt x="439" y="237"/>
                    </a:lnTo>
                    <a:lnTo>
                      <a:pt x="449" y="237"/>
                    </a:lnTo>
                    <a:lnTo>
                      <a:pt x="468" y="237"/>
                    </a:lnTo>
                    <a:lnTo>
                      <a:pt x="476" y="224"/>
                    </a:lnTo>
                    <a:lnTo>
                      <a:pt x="490" y="213"/>
                    </a:lnTo>
                    <a:lnTo>
                      <a:pt x="494" y="202"/>
                    </a:lnTo>
                    <a:lnTo>
                      <a:pt x="486" y="195"/>
                    </a:lnTo>
                    <a:lnTo>
                      <a:pt x="472" y="195"/>
                    </a:lnTo>
                    <a:lnTo>
                      <a:pt x="462" y="198"/>
                    </a:lnTo>
                    <a:lnTo>
                      <a:pt x="448" y="195"/>
                    </a:lnTo>
                    <a:lnTo>
                      <a:pt x="439" y="191"/>
                    </a:lnTo>
                    <a:lnTo>
                      <a:pt x="430" y="183"/>
                    </a:lnTo>
                    <a:lnTo>
                      <a:pt x="423" y="176"/>
                    </a:lnTo>
                    <a:lnTo>
                      <a:pt x="398" y="173"/>
                    </a:lnTo>
                    <a:lnTo>
                      <a:pt x="386" y="172"/>
                    </a:lnTo>
                    <a:lnTo>
                      <a:pt x="372" y="177"/>
                    </a:lnTo>
                    <a:lnTo>
                      <a:pt x="361" y="173"/>
                    </a:lnTo>
                    <a:lnTo>
                      <a:pt x="350" y="167"/>
                    </a:lnTo>
                    <a:lnTo>
                      <a:pt x="337" y="159"/>
                    </a:lnTo>
                    <a:lnTo>
                      <a:pt x="321" y="153"/>
                    </a:lnTo>
                    <a:lnTo>
                      <a:pt x="309" y="147"/>
                    </a:lnTo>
                    <a:lnTo>
                      <a:pt x="296" y="140"/>
                    </a:lnTo>
                    <a:lnTo>
                      <a:pt x="288" y="131"/>
                    </a:lnTo>
                    <a:lnTo>
                      <a:pt x="287" y="116"/>
                    </a:lnTo>
                    <a:lnTo>
                      <a:pt x="291" y="100"/>
                    </a:lnTo>
                    <a:lnTo>
                      <a:pt x="296" y="89"/>
                    </a:lnTo>
                    <a:lnTo>
                      <a:pt x="291" y="77"/>
                    </a:lnTo>
                    <a:lnTo>
                      <a:pt x="281" y="71"/>
                    </a:lnTo>
                    <a:lnTo>
                      <a:pt x="281" y="56"/>
                    </a:lnTo>
                    <a:lnTo>
                      <a:pt x="284" y="45"/>
                    </a:lnTo>
                    <a:lnTo>
                      <a:pt x="286" y="34"/>
                    </a:lnTo>
                    <a:lnTo>
                      <a:pt x="281" y="21"/>
                    </a:lnTo>
                    <a:lnTo>
                      <a:pt x="274" y="12"/>
                    </a:lnTo>
                    <a:lnTo>
                      <a:pt x="265" y="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65" name="Freeform 101">
                <a:extLst>
                  <a:ext uri="{FF2B5EF4-FFF2-40B4-BE49-F238E27FC236}">
                    <a16:creationId xmlns:a16="http://schemas.microsoft.com/office/drawing/2014/main" id="{53D31018-530C-468E-8494-6048442E87E3}"/>
                  </a:ext>
                </a:extLst>
              </p:cNvPr>
              <p:cNvSpPr>
                <a:spLocks/>
              </p:cNvSpPr>
              <p:nvPr/>
            </p:nvSpPr>
            <p:spPr bwMode="auto">
              <a:xfrm>
                <a:off x="1497" y="2078"/>
                <a:ext cx="22" cy="15"/>
              </a:xfrm>
              <a:custGeom>
                <a:avLst/>
                <a:gdLst>
                  <a:gd name="T0" fmla="*/ 34 w 42"/>
                  <a:gd name="T1" fmla="*/ 0 h 28"/>
                  <a:gd name="T2" fmla="*/ 34 w 42"/>
                  <a:gd name="T3" fmla="*/ 0 h 28"/>
                  <a:gd name="T4" fmla="*/ 24 w 42"/>
                  <a:gd name="T5" fmla="*/ 1 h 28"/>
                  <a:gd name="T6" fmla="*/ 17 w 42"/>
                  <a:gd name="T7" fmla="*/ 4 h 28"/>
                  <a:gd name="T8" fmla="*/ 12 w 42"/>
                  <a:gd name="T9" fmla="*/ 13 h 28"/>
                  <a:gd name="T10" fmla="*/ 3 w 42"/>
                  <a:gd name="T11" fmla="*/ 18 h 28"/>
                  <a:gd name="T12" fmla="*/ 0 w 42"/>
                  <a:gd name="T13" fmla="*/ 27 h 28"/>
                  <a:gd name="T14" fmla="*/ 10 w 42"/>
                  <a:gd name="T15" fmla="*/ 28 h 28"/>
                  <a:gd name="T16" fmla="*/ 24 w 42"/>
                  <a:gd name="T17" fmla="*/ 24 h 28"/>
                  <a:gd name="T18" fmla="*/ 33 w 42"/>
                  <a:gd name="T19" fmla="*/ 24 h 28"/>
                  <a:gd name="T20" fmla="*/ 35 w 42"/>
                  <a:gd name="T21" fmla="*/ 18 h 28"/>
                  <a:gd name="T22" fmla="*/ 42 w 42"/>
                  <a:gd name="T23" fmla="*/ 8 h 28"/>
                  <a:gd name="T24" fmla="*/ 34 w 42"/>
                  <a:gd name="T25" fmla="*/ 0 h 28"/>
                  <a:gd name="T26" fmla="*/ 34 w 42"/>
                  <a:gd name="T2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8">
                    <a:moveTo>
                      <a:pt x="34" y="0"/>
                    </a:moveTo>
                    <a:lnTo>
                      <a:pt x="34" y="0"/>
                    </a:lnTo>
                    <a:lnTo>
                      <a:pt x="24" y="1"/>
                    </a:lnTo>
                    <a:lnTo>
                      <a:pt x="17" y="4"/>
                    </a:lnTo>
                    <a:lnTo>
                      <a:pt x="12" y="13"/>
                    </a:lnTo>
                    <a:lnTo>
                      <a:pt x="3" y="18"/>
                    </a:lnTo>
                    <a:lnTo>
                      <a:pt x="0" y="27"/>
                    </a:lnTo>
                    <a:lnTo>
                      <a:pt x="10" y="28"/>
                    </a:lnTo>
                    <a:lnTo>
                      <a:pt x="24" y="24"/>
                    </a:lnTo>
                    <a:lnTo>
                      <a:pt x="33" y="24"/>
                    </a:lnTo>
                    <a:lnTo>
                      <a:pt x="35" y="18"/>
                    </a:lnTo>
                    <a:lnTo>
                      <a:pt x="42" y="8"/>
                    </a:lnTo>
                    <a:lnTo>
                      <a:pt x="34" y="0"/>
                    </a:lnTo>
                    <a:lnTo>
                      <a:pt x="3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6" name="Freeform 102">
                <a:extLst>
                  <a:ext uri="{FF2B5EF4-FFF2-40B4-BE49-F238E27FC236}">
                    <a16:creationId xmlns:a16="http://schemas.microsoft.com/office/drawing/2014/main" id="{890DD028-B8E8-4F75-8E42-C083CA7A3251}"/>
                  </a:ext>
                </a:extLst>
              </p:cNvPr>
              <p:cNvSpPr>
                <a:spLocks/>
              </p:cNvSpPr>
              <p:nvPr/>
            </p:nvSpPr>
            <p:spPr bwMode="auto">
              <a:xfrm>
                <a:off x="1497" y="2078"/>
                <a:ext cx="22" cy="15"/>
              </a:xfrm>
              <a:custGeom>
                <a:avLst/>
                <a:gdLst>
                  <a:gd name="T0" fmla="*/ 34 w 42"/>
                  <a:gd name="T1" fmla="*/ 0 h 28"/>
                  <a:gd name="T2" fmla="*/ 34 w 42"/>
                  <a:gd name="T3" fmla="*/ 0 h 28"/>
                  <a:gd name="T4" fmla="*/ 24 w 42"/>
                  <a:gd name="T5" fmla="*/ 1 h 28"/>
                  <a:gd name="T6" fmla="*/ 17 w 42"/>
                  <a:gd name="T7" fmla="*/ 4 h 28"/>
                  <a:gd name="T8" fmla="*/ 12 w 42"/>
                  <a:gd name="T9" fmla="*/ 13 h 28"/>
                  <a:gd name="T10" fmla="*/ 3 w 42"/>
                  <a:gd name="T11" fmla="*/ 18 h 28"/>
                  <a:gd name="T12" fmla="*/ 0 w 42"/>
                  <a:gd name="T13" fmla="*/ 27 h 28"/>
                  <a:gd name="T14" fmla="*/ 10 w 42"/>
                  <a:gd name="T15" fmla="*/ 28 h 28"/>
                  <a:gd name="T16" fmla="*/ 24 w 42"/>
                  <a:gd name="T17" fmla="*/ 24 h 28"/>
                  <a:gd name="T18" fmla="*/ 33 w 42"/>
                  <a:gd name="T19" fmla="*/ 24 h 28"/>
                  <a:gd name="T20" fmla="*/ 35 w 42"/>
                  <a:gd name="T21" fmla="*/ 18 h 28"/>
                  <a:gd name="T22" fmla="*/ 42 w 42"/>
                  <a:gd name="T23" fmla="*/ 8 h 28"/>
                  <a:gd name="T24" fmla="*/ 34 w 42"/>
                  <a:gd name="T25" fmla="*/ 0 h 28"/>
                  <a:gd name="T26" fmla="*/ 34 w 42"/>
                  <a:gd name="T2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8">
                    <a:moveTo>
                      <a:pt x="34" y="0"/>
                    </a:moveTo>
                    <a:lnTo>
                      <a:pt x="34" y="0"/>
                    </a:lnTo>
                    <a:lnTo>
                      <a:pt x="24" y="1"/>
                    </a:lnTo>
                    <a:lnTo>
                      <a:pt x="17" y="4"/>
                    </a:lnTo>
                    <a:lnTo>
                      <a:pt x="12" y="13"/>
                    </a:lnTo>
                    <a:lnTo>
                      <a:pt x="3" y="18"/>
                    </a:lnTo>
                    <a:lnTo>
                      <a:pt x="0" y="27"/>
                    </a:lnTo>
                    <a:lnTo>
                      <a:pt x="10" y="28"/>
                    </a:lnTo>
                    <a:lnTo>
                      <a:pt x="24" y="24"/>
                    </a:lnTo>
                    <a:lnTo>
                      <a:pt x="33" y="24"/>
                    </a:lnTo>
                    <a:lnTo>
                      <a:pt x="35" y="18"/>
                    </a:lnTo>
                    <a:lnTo>
                      <a:pt x="42" y="8"/>
                    </a:lnTo>
                    <a:lnTo>
                      <a:pt x="34" y="0"/>
                    </a:lnTo>
                    <a:lnTo>
                      <a:pt x="34"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67" name="Freeform 103">
                <a:extLst>
                  <a:ext uri="{FF2B5EF4-FFF2-40B4-BE49-F238E27FC236}">
                    <a16:creationId xmlns:a16="http://schemas.microsoft.com/office/drawing/2014/main" id="{632FE97C-6785-4A51-887D-A432ED15BB25}"/>
                  </a:ext>
                </a:extLst>
              </p:cNvPr>
              <p:cNvSpPr>
                <a:spLocks/>
              </p:cNvSpPr>
              <p:nvPr/>
            </p:nvSpPr>
            <p:spPr bwMode="auto">
              <a:xfrm>
                <a:off x="1628" y="2093"/>
                <a:ext cx="38" cy="68"/>
              </a:xfrm>
              <a:custGeom>
                <a:avLst/>
                <a:gdLst>
                  <a:gd name="T0" fmla="*/ 30 w 71"/>
                  <a:gd name="T1" fmla="*/ 0 h 128"/>
                  <a:gd name="T2" fmla="*/ 30 w 71"/>
                  <a:gd name="T3" fmla="*/ 0 h 128"/>
                  <a:gd name="T4" fmla="*/ 20 w 71"/>
                  <a:gd name="T5" fmla="*/ 5 h 128"/>
                  <a:gd name="T6" fmla="*/ 14 w 71"/>
                  <a:gd name="T7" fmla="*/ 14 h 128"/>
                  <a:gd name="T8" fmla="*/ 4 w 71"/>
                  <a:gd name="T9" fmla="*/ 28 h 128"/>
                  <a:gd name="T10" fmla="*/ 0 w 71"/>
                  <a:gd name="T11" fmla="*/ 37 h 128"/>
                  <a:gd name="T12" fmla="*/ 0 w 71"/>
                  <a:gd name="T13" fmla="*/ 46 h 128"/>
                  <a:gd name="T14" fmla="*/ 9 w 71"/>
                  <a:gd name="T15" fmla="*/ 52 h 128"/>
                  <a:gd name="T16" fmla="*/ 18 w 71"/>
                  <a:gd name="T17" fmla="*/ 61 h 128"/>
                  <a:gd name="T18" fmla="*/ 14 w 71"/>
                  <a:gd name="T19" fmla="*/ 73 h 128"/>
                  <a:gd name="T20" fmla="*/ 10 w 71"/>
                  <a:gd name="T21" fmla="*/ 77 h 128"/>
                  <a:gd name="T22" fmla="*/ 4 w 71"/>
                  <a:gd name="T23" fmla="*/ 84 h 128"/>
                  <a:gd name="T24" fmla="*/ 4 w 71"/>
                  <a:gd name="T25" fmla="*/ 98 h 128"/>
                  <a:gd name="T26" fmla="*/ 4 w 71"/>
                  <a:gd name="T27" fmla="*/ 111 h 128"/>
                  <a:gd name="T28" fmla="*/ 13 w 71"/>
                  <a:gd name="T29" fmla="*/ 122 h 128"/>
                  <a:gd name="T30" fmla="*/ 24 w 71"/>
                  <a:gd name="T31" fmla="*/ 128 h 128"/>
                  <a:gd name="T32" fmla="*/ 45 w 71"/>
                  <a:gd name="T33" fmla="*/ 128 h 128"/>
                  <a:gd name="T34" fmla="*/ 57 w 71"/>
                  <a:gd name="T35" fmla="*/ 128 h 128"/>
                  <a:gd name="T36" fmla="*/ 66 w 71"/>
                  <a:gd name="T37" fmla="*/ 115 h 128"/>
                  <a:gd name="T38" fmla="*/ 69 w 71"/>
                  <a:gd name="T39" fmla="*/ 97 h 128"/>
                  <a:gd name="T40" fmla="*/ 71 w 71"/>
                  <a:gd name="T41" fmla="*/ 84 h 128"/>
                  <a:gd name="T42" fmla="*/ 62 w 71"/>
                  <a:gd name="T43" fmla="*/ 80 h 128"/>
                  <a:gd name="T44" fmla="*/ 53 w 71"/>
                  <a:gd name="T45" fmla="*/ 61 h 128"/>
                  <a:gd name="T46" fmla="*/ 53 w 71"/>
                  <a:gd name="T47" fmla="*/ 46 h 128"/>
                  <a:gd name="T48" fmla="*/ 60 w 71"/>
                  <a:gd name="T49" fmla="*/ 34 h 128"/>
                  <a:gd name="T50" fmla="*/ 53 w 71"/>
                  <a:gd name="T51" fmla="*/ 28 h 128"/>
                  <a:gd name="T52" fmla="*/ 45 w 71"/>
                  <a:gd name="T53" fmla="*/ 28 h 128"/>
                  <a:gd name="T54" fmla="*/ 34 w 71"/>
                  <a:gd name="T55" fmla="*/ 32 h 128"/>
                  <a:gd name="T56" fmla="*/ 38 w 71"/>
                  <a:gd name="T57" fmla="*/ 18 h 128"/>
                  <a:gd name="T58" fmla="*/ 43 w 71"/>
                  <a:gd name="T59" fmla="*/ 6 h 128"/>
                  <a:gd name="T60" fmla="*/ 30 w 71"/>
                  <a:gd name="T61" fmla="*/ 0 h 128"/>
                  <a:gd name="T62" fmla="*/ 30 w 71"/>
                  <a:gd name="T6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28">
                    <a:moveTo>
                      <a:pt x="30" y="0"/>
                    </a:moveTo>
                    <a:lnTo>
                      <a:pt x="30" y="0"/>
                    </a:lnTo>
                    <a:lnTo>
                      <a:pt x="20" y="5"/>
                    </a:lnTo>
                    <a:lnTo>
                      <a:pt x="14" y="14"/>
                    </a:lnTo>
                    <a:lnTo>
                      <a:pt x="4" y="28"/>
                    </a:lnTo>
                    <a:lnTo>
                      <a:pt x="0" y="37"/>
                    </a:lnTo>
                    <a:lnTo>
                      <a:pt x="0" y="46"/>
                    </a:lnTo>
                    <a:lnTo>
                      <a:pt x="9" y="52"/>
                    </a:lnTo>
                    <a:lnTo>
                      <a:pt x="18" y="61"/>
                    </a:lnTo>
                    <a:lnTo>
                      <a:pt x="14" y="73"/>
                    </a:lnTo>
                    <a:lnTo>
                      <a:pt x="10" y="77"/>
                    </a:lnTo>
                    <a:lnTo>
                      <a:pt x="4" y="84"/>
                    </a:lnTo>
                    <a:lnTo>
                      <a:pt x="4" y="98"/>
                    </a:lnTo>
                    <a:lnTo>
                      <a:pt x="4" y="111"/>
                    </a:lnTo>
                    <a:lnTo>
                      <a:pt x="13" y="122"/>
                    </a:lnTo>
                    <a:lnTo>
                      <a:pt x="24" y="128"/>
                    </a:lnTo>
                    <a:lnTo>
                      <a:pt x="45" y="128"/>
                    </a:lnTo>
                    <a:lnTo>
                      <a:pt x="57" y="128"/>
                    </a:lnTo>
                    <a:lnTo>
                      <a:pt x="66" y="115"/>
                    </a:lnTo>
                    <a:lnTo>
                      <a:pt x="69" y="97"/>
                    </a:lnTo>
                    <a:lnTo>
                      <a:pt x="71" y="84"/>
                    </a:lnTo>
                    <a:lnTo>
                      <a:pt x="62" y="80"/>
                    </a:lnTo>
                    <a:lnTo>
                      <a:pt x="53" y="61"/>
                    </a:lnTo>
                    <a:lnTo>
                      <a:pt x="53" y="46"/>
                    </a:lnTo>
                    <a:lnTo>
                      <a:pt x="60" y="34"/>
                    </a:lnTo>
                    <a:lnTo>
                      <a:pt x="53" y="28"/>
                    </a:lnTo>
                    <a:lnTo>
                      <a:pt x="45" y="28"/>
                    </a:lnTo>
                    <a:lnTo>
                      <a:pt x="34" y="32"/>
                    </a:lnTo>
                    <a:lnTo>
                      <a:pt x="38" y="18"/>
                    </a:lnTo>
                    <a:lnTo>
                      <a:pt x="43" y="6"/>
                    </a:lnTo>
                    <a:lnTo>
                      <a:pt x="30" y="0"/>
                    </a:lnTo>
                    <a:lnTo>
                      <a:pt x="3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68" name="Freeform 104">
                <a:extLst>
                  <a:ext uri="{FF2B5EF4-FFF2-40B4-BE49-F238E27FC236}">
                    <a16:creationId xmlns:a16="http://schemas.microsoft.com/office/drawing/2014/main" id="{0267A4D7-7025-4A64-B746-9EC7DB2B3015}"/>
                  </a:ext>
                </a:extLst>
              </p:cNvPr>
              <p:cNvSpPr>
                <a:spLocks/>
              </p:cNvSpPr>
              <p:nvPr/>
            </p:nvSpPr>
            <p:spPr bwMode="auto">
              <a:xfrm>
                <a:off x="1628" y="2093"/>
                <a:ext cx="38" cy="68"/>
              </a:xfrm>
              <a:custGeom>
                <a:avLst/>
                <a:gdLst>
                  <a:gd name="T0" fmla="*/ 30 w 71"/>
                  <a:gd name="T1" fmla="*/ 0 h 128"/>
                  <a:gd name="T2" fmla="*/ 30 w 71"/>
                  <a:gd name="T3" fmla="*/ 0 h 128"/>
                  <a:gd name="T4" fmla="*/ 20 w 71"/>
                  <a:gd name="T5" fmla="*/ 5 h 128"/>
                  <a:gd name="T6" fmla="*/ 14 w 71"/>
                  <a:gd name="T7" fmla="*/ 14 h 128"/>
                  <a:gd name="T8" fmla="*/ 4 w 71"/>
                  <a:gd name="T9" fmla="*/ 28 h 128"/>
                  <a:gd name="T10" fmla="*/ 0 w 71"/>
                  <a:gd name="T11" fmla="*/ 37 h 128"/>
                  <a:gd name="T12" fmla="*/ 0 w 71"/>
                  <a:gd name="T13" fmla="*/ 46 h 128"/>
                  <a:gd name="T14" fmla="*/ 9 w 71"/>
                  <a:gd name="T15" fmla="*/ 52 h 128"/>
                  <a:gd name="T16" fmla="*/ 18 w 71"/>
                  <a:gd name="T17" fmla="*/ 61 h 128"/>
                  <a:gd name="T18" fmla="*/ 14 w 71"/>
                  <a:gd name="T19" fmla="*/ 73 h 128"/>
                  <a:gd name="T20" fmla="*/ 10 w 71"/>
                  <a:gd name="T21" fmla="*/ 77 h 128"/>
                  <a:gd name="T22" fmla="*/ 4 w 71"/>
                  <a:gd name="T23" fmla="*/ 84 h 128"/>
                  <a:gd name="T24" fmla="*/ 4 w 71"/>
                  <a:gd name="T25" fmla="*/ 98 h 128"/>
                  <a:gd name="T26" fmla="*/ 4 w 71"/>
                  <a:gd name="T27" fmla="*/ 111 h 128"/>
                  <a:gd name="T28" fmla="*/ 13 w 71"/>
                  <a:gd name="T29" fmla="*/ 122 h 128"/>
                  <a:gd name="T30" fmla="*/ 24 w 71"/>
                  <a:gd name="T31" fmla="*/ 128 h 128"/>
                  <a:gd name="T32" fmla="*/ 45 w 71"/>
                  <a:gd name="T33" fmla="*/ 128 h 128"/>
                  <a:gd name="T34" fmla="*/ 57 w 71"/>
                  <a:gd name="T35" fmla="*/ 128 h 128"/>
                  <a:gd name="T36" fmla="*/ 66 w 71"/>
                  <a:gd name="T37" fmla="*/ 115 h 128"/>
                  <a:gd name="T38" fmla="*/ 69 w 71"/>
                  <a:gd name="T39" fmla="*/ 97 h 128"/>
                  <a:gd name="T40" fmla="*/ 71 w 71"/>
                  <a:gd name="T41" fmla="*/ 84 h 128"/>
                  <a:gd name="T42" fmla="*/ 62 w 71"/>
                  <a:gd name="T43" fmla="*/ 80 h 128"/>
                  <a:gd name="T44" fmla="*/ 53 w 71"/>
                  <a:gd name="T45" fmla="*/ 61 h 128"/>
                  <a:gd name="T46" fmla="*/ 53 w 71"/>
                  <a:gd name="T47" fmla="*/ 46 h 128"/>
                  <a:gd name="T48" fmla="*/ 60 w 71"/>
                  <a:gd name="T49" fmla="*/ 34 h 128"/>
                  <a:gd name="T50" fmla="*/ 53 w 71"/>
                  <a:gd name="T51" fmla="*/ 28 h 128"/>
                  <a:gd name="T52" fmla="*/ 45 w 71"/>
                  <a:gd name="T53" fmla="*/ 28 h 128"/>
                  <a:gd name="T54" fmla="*/ 34 w 71"/>
                  <a:gd name="T55" fmla="*/ 32 h 128"/>
                  <a:gd name="T56" fmla="*/ 38 w 71"/>
                  <a:gd name="T57" fmla="*/ 18 h 128"/>
                  <a:gd name="T58" fmla="*/ 43 w 71"/>
                  <a:gd name="T59" fmla="*/ 6 h 128"/>
                  <a:gd name="T60" fmla="*/ 30 w 71"/>
                  <a:gd name="T61" fmla="*/ 0 h 128"/>
                  <a:gd name="T62" fmla="*/ 30 w 71"/>
                  <a:gd name="T6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28">
                    <a:moveTo>
                      <a:pt x="30" y="0"/>
                    </a:moveTo>
                    <a:lnTo>
                      <a:pt x="30" y="0"/>
                    </a:lnTo>
                    <a:lnTo>
                      <a:pt x="20" y="5"/>
                    </a:lnTo>
                    <a:lnTo>
                      <a:pt x="14" y="14"/>
                    </a:lnTo>
                    <a:lnTo>
                      <a:pt x="4" y="28"/>
                    </a:lnTo>
                    <a:lnTo>
                      <a:pt x="0" y="37"/>
                    </a:lnTo>
                    <a:lnTo>
                      <a:pt x="0" y="46"/>
                    </a:lnTo>
                    <a:lnTo>
                      <a:pt x="9" y="52"/>
                    </a:lnTo>
                    <a:lnTo>
                      <a:pt x="18" y="61"/>
                    </a:lnTo>
                    <a:lnTo>
                      <a:pt x="14" y="73"/>
                    </a:lnTo>
                    <a:lnTo>
                      <a:pt x="10" y="77"/>
                    </a:lnTo>
                    <a:lnTo>
                      <a:pt x="4" y="84"/>
                    </a:lnTo>
                    <a:lnTo>
                      <a:pt x="4" y="98"/>
                    </a:lnTo>
                    <a:lnTo>
                      <a:pt x="4" y="111"/>
                    </a:lnTo>
                    <a:lnTo>
                      <a:pt x="13" y="122"/>
                    </a:lnTo>
                    <a:lnTo>
                      <a:pt x="24" y="128"/>
                    </a:lnTo>
                    <a:lnTo>
                      <a:pt x="45" y="128"/>
                    </a:lnTo>
                    <a:lnTo>
                      <a:pt x="57" y="128"/>
                    </a:lnTo>
                    <a:lnTo>
                      <a:pt x="66" y="115"/>
                    </a:lnTo>
                    <a:lnTo>
                      <a:pt x="69" y="97"/>
                    </a:lnTo>
                    <a:lnTo>
                      <a:pt x="71" y="84"/>
                    </a:lnTo>
                    <a:lnTo>
                      <a:pt x="62" y="80"/>
                    </a:lnTo>
                    <a:lnTo>
                      <a:pt x="53" y="61"/>
                    </a:lnTo>
                    <a:lnTo>
                      <a:pt x="53" y="46"/>
                    </a:lnTo>
                    <a:lnTo>
                      <a:pt x="60" y="34"/>
                    </a:lnTo>
                    <a:lnTo>
                      <a:pt x="53" y="28"/>
                    </a:lnTo>
                    <a:lnTo>
                      <a:pt x="45" y="28"/>
                    </a:lnTo>
                    <a:lnTo>
                      <a:pt x="34" y="32"/>
                    </a:lnTo>
                    <a:lnTo>
                      <a:pt x="38" y="18"/>
                    </a:lnTo>
                    <a:lnTo>
                      <a:pt x="43" y="6"/>
                    </a:lnTo>
                    <a:lnTo>
                      <a:pt x="30" y="0"/>
                    </a:lnTo>
                    <a:lnTo>
                      <a:pt x="30"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69" name="Freeform 105">
                <a:extLst>
                  <a:ext uri="{FF2B5EF4-FFF2-40B4-BE49-F238E27FC236}">
                    <a16:creationId xmlns:a16="http://schemas.microsoft.com/office/drawing/2014/main" id="{3EE8C58F-30D8-4889-81E8-A847C64E5045}"/>
                  </a:ext>
                </a:extLst>
              </p:cNvPr>
              <p:cNvSpPr>
                <a:spLocks/>
              </p:cNvSpPr>
              <p:nvPr/>
            </p:nvSpPr>
            <p:spPr bwMode="auto">
              <a:xfrm>
                <a:off x="1510" y="1958"/>
                <a:ext cx="106" cy="114"/>
              </a:xfrm>
              <a:custGeom>
                <a:avLst/>
                <a:gdLst>
                  <a:gd name="T0" fmla="*/ 195 w 200"/>
                  <a:gd name="T1" fmla="*/ 14 h 216"/>
                  <a:gd name="T2" fmla="*/ 171 w 200"/>
                  <a:gd name="T3" fmla="*/ 0 h 216"/>
                  <a:gd name="T4" fmla="*/ 163 w 200"/>
                  <a:gd name="T5" fmla="*/ 13 h 216"/>
                  <a:gd name="T6" fmla="*/ 164 w 200"/>
                  <a:gd name="T7" fmla="*/ 33 h 216"/>
                  <a:gd name="T8" fmla="*/ 151 w 200"/>
                  <a:gd name="T9" fmla="*/ 46 h 216"/>
                  <a:gd name="T10" fmla="*/ 125 w 200"/>
                  <a:gd name="T11" fmla="*/ 47 h 216"/>
                  <a:gd name="T12" fmla="*/ 99 w 200"/>
                  <a:gd name="T13" fmla="*/ 55 h 216"/>
                  <a:gd name="T14" fmla="*/ 93 w 200"/>
                  <a:gd name="T15" fmla="*/ 70 h 216"/>
                  <a:gd name="T16" fmla="*/ 86 w 200"/>
                  <a:gd name="T17" fmla="*/ 91 h 216"/>
                  <a:gd name="T18" fmla="*/ 66 w 200"/>
                  <a:gd name="T19" fmla="*/ 87 h 216"/>
                  <a:gd name="T20" fmla="*/ 42 w 200"/>
                  <a:gd name="T21" fmla="*/ 83 h 216"/>
                  <a:gd name="T22" fmla="*/ 38 w 200"/>
                  <a:gd name="T23" fmla="*/ 107 h 216"/>
                  <a:gd name="T24" fmla="*/ 39 w 200"/>
                  <a:gd name="T25" fmla="*/ 125 h 216"/>
                  <a:gd name="T26" fmla="*/ 33 w 200"/>
                  <a:gd name="T27" fmla="*/ 146 h 216"/>
                  <a:gd name="T28" fmla="*/ 25 w 200"/>
                  <a:gd name="T29" fmla="*/ 161 h 216"/>
                  <a:gd name="T30" fmla="*/ 9 w 200"/>
                  <a:gd name="T31" fmla="*/ 175 h 216"/>
                  <a:gd name="T32" fmla="*/ 5 w 200"/>
                  <a:gd name="T33" fmla="*/ 197 h 216"/>
                  <a:gd name="T34" fmla="*/ 13 w 200"/>
                  <a:gd name="T35" fmla="*/ 213 h 216"/>
                  <a:gd name="T36" fmla="*/ 39 w 200"/>
                  <a:gd name="T37" fmla="*/ 216 h 216"/>
                  <a:gd name="T38" fmla="*/ 65 w 200"/>
                  <a:gd name="T39" fmla="*/ 214 h 216"/>
                  <a:gd name="T40" fmla="*/ 85 w 200"/>
                  <a:gd name="T41" fmla="*/ 195 h 216"/>
                  <a:gd name="T42" fmla="*/ 88 w 200"/>
                  <a:gd name="T43" fmla="*/ 179 h 216"/>
                  <a:gd name="T44" fmla="*/ 120 w 200"/>
                  <a:gd name="T45" fmla="*/ 179 h 216"/>
                  <a:gd name="T46" fmla="*/ 117 w 200"/>
                  <a:gd name="T47" fmla="*/ 160 h 216"/>
                  <a:gd name="T48" fmla="*/ 104 w 200"/>
                  <a:gd name="T49" fmla="*/ 143 h 216"/>
                  <a:gd name="T50" fmla="*/ 127 w 200"/>
                  <a:gd name="T51" fmla="*/ 138 h 216"/>
                  <a:gd name="T52" fmla="*/ 139 w 200"/>
                  <a:gd name="T53" fmla="*/ 124 h 216"/>
                  <a:gd name="T54" fmla="*/ 136 w 200"/>
                  <a:gd name="T55" fmla="*/ 111 h 216"/>
                  <a:gd name="T56" fmla="*/ 145 w 200"/>
                  <a:gd name="T57" fmla="*/ 104 h 216"/>
                  <a:gd name="T58" fmla="*/ 167 w 200"/>
                  <a:gd name="T59" fmla="*/ 88 h 216"/>
                  <a:gd name="T60" fmla="*/ 172 w 200"/>
                  <a:gd name="T61" fmla="*/ 72 h 216"/>
                  <a:gd name="T62" fmla="*/ 180 w 200"/>
                  <a:gd name="T63" fmla="*/ 49 h 216"/>
                  <a:gd name="T64" fmla="*/ 194 w 200"/>
                  <a:gd name="T65" fmla="*/ 32 h 216"/>
                  <a:gd name="T66" fmla="*/ 195 w 200"/>
                  <a:gd name="T67" fmla="*/ 1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0" h="216">
                    <a:moveTo>
                      <a:pt x="195" y="14"/>
                    </a:moveTo>
                    <a:lnTo>
                      <a:pt x="195" y="14"/>
                    </a:lnTo>
                    <a:lnTo>
                      <a:pt x="185" y="7"/>
                    </a:lnTo>
                    <a:lnTo>
                      <a:pt x="171" y="0"/>
                    </a:lnTo>
                    <a:lnTo>
                      <a:pt x="159" y="5"/>
                    </a:lnTo>
                    <a:lnTo>
                      <a:pt x="163" y="13"/>
                    </a:lnTo>
                    <a:lnTo>
                      <a:pt x="164" y="23"/>
                    </a:lnTo>
                    <a:lnTo>
                      <a:pt x="164" y="33"/>
                    </a:lnTo>
                    <a:lnTo>
                      <a:pt x="159" y="40"/>
                    </a:lnTo>
                    <a:lnTo>
                      <a:pt x="151" y="46"/>
                    </a:lnTo>
                    <a:lnTo>
                      <a:pt x="141" y="47"/>
                    </a:lnTo>
                    <a:lnTo>
                      <a:pt x="125" y="47"/>
                    </a:lnTo>
                    <a:lnTo>
                      <a:pt x="115" y="50"/>
                    </a:lnTo>
                    <a:lnTo>
                      <a:pt x="99" y="55"/>
                    </a:lnTo>
                    <a:lnTo>
                      <a:pt x="94" y="61"/>
                    </a:lnTo>
                    <a:lnTo>
                      <a:pt x="93" y="70"/>
                    </a:lnTo>
                    <a:lnTo>
                      <a:pt x="92" y="81"/>
                    </a:lnTo>
                    <a:lnTo>
                      <a:pt x="86" y="91"/>
                    </a:lnTo>
                    <a:lnTo>
                      <a:pt x="76" y="91"/>
                    </a:lnTo>
                    <a:lnTo>
                      <a:pt x="66" y="87"/>
                    </a:lnTo>
                    <a:lnTo>
                      <a:pt x="55" y="82"/>
                    </a:lnTo>
                    <a:lnTo>
                      <a:pt x="42" y="83"/>
                    </a:lnTo>
                    <a:lnTo>
                      <a:pt x="38" y="98"/>
                    </a:lnTo>
                    <a:lnTo>
                      <a:pt x="38" y="107"/>
                    </a:lnTo>
                    <a:lnTo>
                      <a:pt x="44" y="116"/>
                    </a:lnTo>
                    <a:lnTo>
                      <a:pt x="39" y="125"/>
                    </a:lnTo>
                    <a:lnTo>
                      <a:pt x="32" y="133"/>
                    </a:lnTo>
                    <a:lnTo>
                      <a:pt x="33" y="146"/>
                    </a:lnTo>
                    <a:lnTo>
                      <a:pt x="34" y="156"/>
                    </a:lnTo>
                    <a:lnTo>
                      <a:pt x="25" y="161"/>
                    </a:lnTo>
                    <a:lnTo>
                      <a:pt x="14" y="167"/>
                    </a:lnTo>
                    <a:lnTo>
                      <a:pt x="9" y="175"/>
                    </a:lnTo>
                    <a:lnTo>
                      <a:pt x="0" y="186"/>
                    </a:lnTo>
                    <a:lnTo>
                      <a:pt x="5" y="197"/>
                    </a:lnTo>
                    <a:lnTo>
                      <a:pt x="6" y="206"/>
                    </a:lnTo>
                    <a:lnTo>
                      <a:pt x="13" y="213"/>
                    </a:lnTo>
                    <a:lnTo>
                      <a:pt x="24" y="213"/>
                    </a:lnTo>
                    <a:lnTo>
                      <a:pt x="39" y="216"/>
                    </a:lnTo>
                    <a:lnTo>
                      <a:pt x="55" y="214"/>
                    </a:lnTo>
                    <a:lnTo>
                      <a:pt x="65" y="214"/>
                    </a:lnTo>
                    <a:lnTo>
                      <a:pt x="79" y="212"/>
                    </a:lnTo>
                    <a:lnTo>
                      <a:pt x="85" y="195"/>
                    </a:lnTo>
                    <a:lnTo>
                      <a:pt x="85" y="185"/>
                    </a:lnTo>
                    <a:lnTo>
                      <a:pt x="88" y="179"/>
                    </a:lnTo>
                    <a:lnTo>
                      <a:pt x="102" y="179"/>
                    </a:lnTo>
                    <a:lnTo>
                      <a:pt x="120" y="179"/>
                    </a:lnTo>
                    <a:lnTo>
                      <a:pt x="125" y="169"/>
                    </a:lnTo>
                    <a:lnTo>
                      <a:pt x="117" y="160"/>
                    </a:lnTo>
                    <a:lnTo>
                      <a:pt x="108" y="152"/>
                    </a:lnTo>
                    <a:lnTo>
                      <a:pt x="104" y="143"/>
                    </a:lnTo>
                    <a:lnTo>
                      <a:pt x="116" y="139"/>
                    </a:lnTo>
                    <a:lnTo>
                      <a:pt x="127" y="138"/>
                    </a:lnTo>
                    <a:lnTo>
                      <a:pt x="139" y="132"/>
                    </a:lnTo>
                    <a:lnTo>
                      <a:pt x="139" y="124"/>
                    </a:lnTo>
                    <a:lnTo>
                      <a:pt x="136" y="118"/>
                    </a:lnTo>
                    <a:lnTo>
                      <a:pt x="136" y="111"/>
                    </a:lnTo>
                    <a:lnTo>
                      <a:pt x="136" y="104"/>
                    </a:lnTo>
                    <a:lnTo>
                      <a:pt x="145" y="104"/>
                    </a:lnTo>
                    <a:lnTo>
                      <a:pt x="162" y="98"/>
                    </a:lnTo>
                    <a:lnTo>
                      <a:pt x="167" y="88"/>
                    </a:lnTo>
                    <a:lnTo>
                      <a:pt x="173" y="79"/>
                    </a:lnTo>
                    <a:lnTo>
                      <a:pt x="172" y="72"/>
                    </a:lnTo>
                    <a:lnTo>
                      <a:pt x="172" y="63"/>
                    </a:lnTo>
                    <a:lnTo>
                      <a:pt x="180" y="49"/>
                    </a:lnTo>
                    <a:lnTo>
                      <a:pt x="185" y="40"/>
                    </a:lnTo>
                    <a:lnTo>
                      <a:pt x="194" y="32"/>
                    </a:lnTo>
                    <a:lnTo>
                      <a:pt x="200" y="26"/>
                    </a:lnTo>
                    <a:lnTo>
                      <a:pt x="195" y="14"/>
                    </a:lnTo>
                    <a:lnTo>
                      <a:pt x="195" y="1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0" name="Freeform 106">
                <a:extLst>
                  <a:ext uri="{FF2B5EF4-FFF2-40B4-BE49-F238E27FC236}">
                    <a16:creationId xmlns:a16="http://schemas.microsoft.com/office/drawing/2014/main" id="{DEFAB09D-C85E-4CED-B961-9611A5D4F10B}"/>
                  </a:ext>
                </a:extLst>
              </p:cNvPr>
              <p:cNvSpPr>
                <a:spLocks/>
              </p:cNvSpPr>
              <p:nvPr/>
            </p:nvSpPr>
            <p:spPr bwMode="auto">
              <a:xfrm>
                <a:off x="1510" y="1958"/>
                <a:ext cx="106" cy="114"/>
              </a:xfrm>
              <a:custGeom>
                <a:avLst/>
                <a:gdLst>
                  <a:gd name="T0" fmla="*/ 195 w 200"/>
                  <a:gd name="T1" fmla="*/ 14 h 216"/>
                  <a:gd name="T2" fmla="*/ 171 w 200"/>
                  <a:gd name="T3" fmla="*/ 0 h 216"/>
                  <a:gd name="T4" fmla="*/ 163 w 200"/>
                  <a:gd name="T5" fmla="*/ 13 h 216"/>
                  <a:gd name="T6" fmla="*/ 164 w 200"/>
                  <a:gd name="T7" fmla="*/ 33 h 216"/>
                  <a:gd name="T8" fmla="*/ 151 w 200"/>
                  <a:gd name="T9" fmla="*/ 46 h 216"/>
                  <a:gd name="T10" fmla="*/ 125 w 200"/>
                  <a:gd name="T11" fmla="*/ 47 h 216"/>
                  <a:gd name="T12" fmla="*/ 99 w 200"/>
                  <a:gd name="T13" fmla="*/ 55 h 216"/>
                  <a:gd name="T14" fmla="*/ 93 w 200"/>
                  <a:gd name="T15" fmla="*/ 70 h 216"/>
                  <a:gd name="T16" fmla="*/ 86 w 200"/>
                  <a:gd name="T17" fmla="*/ 91 h 216"/>
                  <a:gd name="T18" fmla="*/ 66 w 200"/>
                  <a:gd name="T19" fmla="*/ 87 h 216"/>
                  <a:gd name="T20" fmla="*/ 42 w 200"/>
                  <a:gd name="T21" fmla="*/ 83 h 216"/>
                  <a:gd name="T22" fmla="*/ 38 w 200"/>
                  <a:gd name="T23" fmla="*/ 107 h 216"/>
                  <a:gd name="T24" fmla="*/ 39 w 200"/>
                  <a:gd name="T25" fmla="*/ 125 h 216"/>
                  <a:gd name="T26" fmla="*/ 33 w 200"/>
                  <a:gd name="T27" fmla="*/ 146 h 216"/>
                  <a:gd name="T28" fmla="*/ 25 w 200"/>
                  <a:gd name="T29" fmla="*/ 161 h 216"/>
                  <a:gd name="T30" fmla="*/ 9 w 200"/>
                  <a:gd name="T31" fmla="*/ 175 h 216"/>
                  <a:gd name="T32" fmla="*/ 5 w 200"/>
                  <a:gd name="T33" fmla="*/ 197 h 216"/>
                  <a:gd name="T34" fmla="*/ 13 w 200"/>
                  <a:gd name="T35" fmla="*/ 213 h 216"/>
                  <a:gd name="T36" fmla="*/ 39 w 200"/>
                  <a:gd name="T37" fmla="*/ 216 h 216"/>
                  <a:gd name="T38" fmla="*/ 65 w 200"/>
                  <a:gd name="T39" fmla="*/ 214 h 216"/>
                  <a:gd name="T40" fmla="*/ 85 w 200"/>
                  <a:gd name="T41" fmla="*/ 195 h 216"/>
                  <a:gd name="T42" fmla="*/ 88 w 200"/>
                  <a:gd name="T43" fmla="*/ 179 h 216"/>
                  <a:gd name="T44" fmla="*/ 120 w 200"/>
                  <a:gd name="T45" fmla="*/ 179 h 216"/>
                  <a:gd name="T46" fmla="*/ 117 w 200"/>
                  <a:gd name="T47" fmla="*/ 160 h 216"/>
                  <a:gd name="T48" fmla="*/ 104 w 200"/>
                  <a:gd name="T49" fmla="*/ 143 h 216"/>
                  <a:gd name="T50" fmla="*/ 127 w 200"/>
                  <a:gd name="T51" fmla="*/ 138 h 216"/>
                  <a:gd name="T52" fmla="*/ 139 w 200"/>
                  <a:gd name="T53" fmla="*/ 124 h 216"/>
                  <a:gd name="T54" fmla="*/ 136 w 200"/>
                  <a:gd name="T55" fmla="*/ 111 h 216"/>
                  <a:gd name="T56" fmla="*/ 145 w 200"/>
                  <a:gd name="T57" fmla="*/ 104 h 216"/>
                  <a:gd name="T58" fmla="*/ 167 w 200"/>
                  <a:gd name="T59" fmla="*/ 88 h 216"/>
                  <a:gd name="T60" fmla="*/ 172 w 200"/>
                  <a:gd name="T61" fmla="*/ 72 h 216"/>
                  <a:gd name="T62" fmla="*/ 180 w 200"/>
                  <a:gd name="T63" fmla="*/ 49 h 216"/>
                  <a:gd name="T64" fmla="*/ 194 w 200"/>
                  <a:gd name="T65" fmla="*/ 32 h 216"/>
                  <a:gd name="T66" fmla="*/ 195 w 200"/>
                  <a:gd name="T67" fmla="*/ 1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0" h="216">
                    <a:moveTo>
                      <a:pt x="195" y="14"/>
                    </a:moveTo>
                    <a:lnTo>
                      <a:pt x="195" y="14"/>
                    </a:lnTo>
                    <a:lnTo>
                      <a:pt x="185" y="7"/>
                    </a:lnTo>
                    <a:lnTo>
                      <a:pt x="171" y="0"/>
                    </a:lnTo>
                    <a:lnTo>
                      <a:pt x="159" y="5"/>
                    </a:lnTo>
                    <a:lnTo>
                      <a:pt x="163" y="13"/>
                    </a:lnTo>
                    <a:lnTo>
                      <a:pt x="164" y="23"/>
                    </a:lnTo>
                    <a:lnTo>
                      <a:pt x="164" y="33"/>
                    </a:lnTo>
                    <a:lnTo>
                      <a:pt x="159" y="40"/>
                    </a:lnTo>
                    <a:lnTo>
                      <a:pt x="151" y="46"/>
                    </a:lnTo>
                    <a:lnTo>
                      <a:pt x="141" y="47"/>
                    </a:lnTo>
                    <a:lnTo>
                      <a:pt x="125" y="47"/>
                    </a:lnTo>
                    <a:lnTo>
                      <a:pt x="115" y="50"/>
                    </a:lnTo>
                    <a:lnTo>
                      <a:pt x="99" y="55"/>
                    </a:lnTo>
                    <a:lnTo>
                      <a:pt x="94" y="61"/>
                    </a:lnTo>
                    <a:lnTo>
                      <a:pt x="93" y="70"/>
                    </a:lnTo>
                    <a:lnTo>
                      <a:pt x="92" y="81"/>
                    </a:lnTo>
                    <a:lnTo>
                      <a:pt x="86" y="91"/>
                    </a:lnTo>
                    <a:lnTo>
                      <a:pt x="76" y="91"/>
                    </a:lnTo>
                    <a:lnTo>
                      <a:pt x="66" y="87"/>
                    </a:lnTo>
                    <a:lnTo>
                      <a:pt x="55" y="82"/>
                    </a:lnTo>
                    <a:lnTo>
                      <a:pt x="42" y="83"/>
                    </a:lnTo>
                    <a:lnTo>
                      <a:pt x="38" y="98"/>
                    </a:lnTo>
                    <a:lnTo>
                      <a:pt x="38" y="107"/>
                    </a:lnTo>
                    <a:lnTo>
                      <a:pt x="44" y="116"/>
                    </a:lnTo>
                    <a:lnTo>
                      <a:pt x="39" y="125"/>
                    </a:lnTo>
                    <a:lnTo>
                      <a:pt x="32" y="133"/>
                    </a:lnTo>
                    <a:lnTo>
                      <a:pt x="33" y="146"/>
                    </a:lnTo>
                    <a:lnTo>
                      <a:pt x="34" y="156"/>
                    </a:lnTo>
                    <a:lnTo>
                      <a:pt x="25" y="161"/>
                    </a:lnTo>
                    <a:lnTo>
                      <a:pt x="14" y="167"/>
                    </a:lnTo>
                    <a:lnTo>
                      <a:pt x="9" y="175"/>
                    </a:lnTo>
                    <a:lnTo>
                      <a:pt x="0" y="186"/>
                    </a:lnTo>
                    <a:lnTo>
                      <a:pt x="5" y="197"/>
                    </a:lnTo>
                    <a:lnTo>
                      <a:pt x="6" y="206"/>
                    </a:lnTo>
                    <a:lnTo>
                      <a:pt x="13" y="213"/>
                    </a:lnTo>
                    <a:lnTo>
                      <a:pt x="24" y="213"/>
                    </a:lnTo>
                    <a:lnTo>
                      <a:pt x="39" y="216"/>
                    </a:lnTo>
                    <a:lnTo>
                      <a:pt x="55" y="214"/>
                    </a:lnTo>
                    <a:lnTo>
                      <a:pt x="65" y="214"/>
                    </a:lnTo>
                    <a:lnTo>
                      <a:pt x="79" y="212"/>
                    </a:lnTo>
                    <a:lnTo>
                      <a:pt x="85" y="195"/>
                    </a:lnTo>
                    <a:lnTo>
                      <a:pt x="85" y="185"/>
                    </a:lnTo>
                    <a:lnTo>
                      <a:pt x="88" y="179"/>
                    </a:lnTo>
                    <a:lnTo>
                      <a:pt x="102" y="179"/>
                    </a:lnTo>
                    <a:lnTo>
                      <a:pt x="120" y="179"/>
                    </a:lnTo>
                    <a:lnTo>
                      <a:pt x="125" y="169"/>
                    </a:lnTo>
                    <a:lnTo>
                      <a:pt x="117" y="160"/>
                    </a:lnTo>
                    <a:lnTo>
                      <a:pt x="108" y="152"/>
                    </a:lnTo>
                    <a:lnTo>
                      <a:pt x="104" y="143"/>
                    </a:lnTo>
                    <a:lnTo>
                      <a:pt x="116" y="139"/>
                    </a:lnTo>
                    <a:lnTo>
                      <a:pt x="127" y="138"/>
                    </a:lnTo>
                    <a:lnTo>
                      <a:pt x="139" y="132"/>
                    </a:lnTo>
                    <a:lnTo>
                      <a:pt x="139" y="124"/>
                    </a:lnTo>
                    <a:lnTo>
                      <a:pt x="136" y="118"/>
                    </a:lnTo>
                    <a:lnTo>
                      <a:pt x="136" y="111"/>
                    </a:lnTo>
                    <a:lnTo>
                      <a:pt x="136" y="104"/>
                    </a:lnTo>
                    <a:lnTo>
                      <a:pt x="145" y="104"/>
                    </a:lnTo>
                    <a:lnTo>
                      <a:pt x="162" y="98"/>
                    </a:lnTo>
                    <a:lnTo>
                      <a:pt x="167" y="88"/>
                    </a:lnTo>
                    <a:lnTo>
                      <a:pt x="173" y="79"/>
                    </a:lnTo>
                    <a:lnTo>
                      <a:pt x="172" y="72"/>
                    </a:lnTo>
                    <a:lnTo>
                      <a:pt x="172" y="63"/>
                    </a:lnTo>
                    <a:lnTo>
                      <a:pt x="180" y="49"/>
                    </a:lnTo>
                    <a:lnTo>
                      <a:pt x="185" y="40"/>
                    </a:lnTo>
                    <a:lnTo>
                      <a:pt x="194" y="32"/>
                    </a:lnTo>
                    <a:lnTo>
                      <a:pt x="200" y="26"/>
                    </a:lnTo>
                    <a:lnTo>
                      <a:pt x="195" y="14"/>
                    </a:lnTo>
                    <a:lnTo>
                      <a:pt x="195" y="1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71" name="Freeform 107">
                <a:extLst>
                  <a:ext uri="{FF2B5EF4-FFF2-40B4-BE49-F238E27FC236}">
                    <a16:creationId xmlns:a16="http://schemas.microsoft.com/office/drawing/2014/main" id="{DB6C9F09-DA17-4415-B7DA-AE500ABA73BF}"/>
                  </a:ext>
                </a:extLst>
              </p:cNvPr>
              <p:cNvSpPr>
                <a:spLocks/>
              </p:cNvSpPr>
              <p:nvPr/>
            </p:nvSpPr>
            <p:spPr bwMode="auto">
              <a:xfrm>
                <a:off x="1514" y="2208"/>
                <a:ext cx="33" cy="42"/>
              </a:xfrm>
              <a:custGeom>
                <a:avLst/>
                <a:gdLst>
                  <a:gd name="T0" fmla="*/ 55 w 61"/>
                  <a:gd name="T1" fmla="*/ 0 h 79"/>
                  <a:gd name="T2" fmla="*/ 55 w 61"/>
                  <a:gd name="T3" fmla="*/ 0 h 79"/>
                  <a:gd name="T4" fmla="*/ 42 w 61"/>
                  <a:gd name="T5" fmla="*/ 1 h 79"/>
                  <a:gd name="T6" fmla="*/ 32 w 61"/>
                  <a:gd name="T7" fmla="*/ 10 h 79"/>
                  <a:gd name="T8" fmla="*/ 24 w 61"/>
                  <a:gd name="T9" fmla="*/ 20 h 79"/>
                  <a:gd name="T10" fmla="*/ 15 w 61"/>
                  <a:gd name="T11" fmla="*/ 29 h 79"/>
                  <a:gd name="T12" fmla="*/ 9 w 61"/>
                  <a:gd name="T13" fmla="*/ 38 h 79"/>
                  <a:gd name="T14" fmla="*/ 4 w 61"/>
                  <a:gd name="T15" fmla="*/ 44 h 79"/>
                  <a:gd name="T16" fmla="*/ 1 w 61"/>
                  <a:gd name="T17" fmla="*/ 51 h 79"/>
                  <a:gd name="T18" fmla="*/ 0 w 61"/>
                  <a:gd name="T19" fmla="*/ 61 h 79"/>
                  <a:gd name="T20" fmla="*/ 0 w 61"/>
                  <a:gd name="T21" fmla="*/ 72 h 79"/>
                  <a:gd name="T22" fmla="*/ 12 w 61"/>
                  <a:gd name="T23" fmla="*/ 79 h 79"/>
                  <a:gd name="T24" fmla="*/ 23 w 61"/>
                  <a:gd name="T25" fmla="*/ 71 h 79"/>
                  <a:gd name="T26" fmla="*/ 39 w 61"/>
                  <a:gd name="T27" fmla="*/ 48 h 79"/>
                  <a:gd name="T28" fmla="*/ 49 w 61"/>
                  <a:gd name="T29" fmla="*/ 34 h 79"/>
                  <a:gd name="T30" fmla="*/ 58 w 61"/>
                  <a:gd name="T31" fmla="*/ 20 h 79"/>
                  <a:gd name="T32" fmla="*/ 61 w 61"/>
                  <a:gd name="T33" fmla="*/ 9 h 79"/>
                  <a:gd name="T34" fmla="*/ 55 w 61"/>
                  <a:gd name="T35" fmla="*/ 0 h 79"/>
                  <a:gd name="T36" fmla="*/ 55 w 61"/>
                  <a:gd name="T3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79">
                    <a:moveTo>
                      <a:pt x="55" y="0"/>
                    </a:moveTo>
                    <a:lnTo>
                      <a:pt x="55" y="0"/>
                    </a:lnTo>
                    <a:lnTo>
                      <a:pt x="42" y="1"/>
                    </a:lnTo>
                    <a:lnTo>
                      <a:pt x="32" y="10"/>
                    </a:lnTo>
                    <a:lnTo>
                      <a:pt x="24" y="20"/>
                    </a:lnTo>
                    <a:lnTo>
                      <a:pt x="15" y="29"/>
                    </a:lnTo>
                    <a:lnTo>
                      <a:pt x="9" y="38"/>
                    </a:lnTo>
                    <a:lnTo>
                      <a:pt x="4" y="44"/>
                    </a:lnTo>
                    <a:lnTo>
                      <a:pt x="1" y="51"/>
                    </a:lnTo>
                    <a:lnTo>
                      <a:pt x="0" y="61"/>
                    </a:lnTo>
                    <a:lnTo>
                      <a:pt x="0" y="72"/>
                    </a:lnTo>
                    <a:lnTo>
                      <a:pt x="12" y="79"/>
                    </a:lnTo>
                    <a:lnTo>
                      <a:pt x="23" y="71"/>
                    </a:lnTo>
                    <a:lnTo>
                      <a:pt x="39" y="48"/>
                    </a:lnTo>
                    <a:lnTo>
                      <a:pt x="49" y="34"/>
                    </a:lnTo>
                    <a:lnTo>
                      <a:pt x="58" y="20"/>
                    </a:lnTo>
                    <a:lnTo>
                      <a:pt x="61" y="9"/>
                    </a:lnTo>
                    <a:lnTo>
                      <a:pt x="55" y="0"/>
                    </a:lnTo>
                    <a:lnTo>
                      <a:pt x="5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2" name="Freeform 108">
                <a:extLst>
                  <a:ext uri="{FF2B5EF4-FFF2-40B4-BE49-F238E27FC236}">
                    <a16:creationId xmlns:a16="http://schemas.microsoft.com/office/drawing/2014/main" id="{CEB0385E-8C3D-4A5D-B583-67E8960D72C0}"/>
                  </a:ext>
                </a:extLst>
              </p:cNvPr>
              <p:cNvSpPr>
                <a:spLocks/>
              </p:cNvSpPr>
              <p:nvPr/>
            </p:nvSpPr>
            <p:spPr bwMode="auto">
              <a:xfrm>
                <a:off x="1514" y="2208"/>
                <a:ext cx="33" cy="42"/>
              </a:xfrm>
              <a:custGeom>
                <a:avLst/>
                <a:gdLst>
                  <a:gd name="T0" fmla="*/ 55 w 61"/>
                  <a:gd name="T1" fmla="*/ 0 h 79"/>
                  <a:gd name="T2" fmla="*/ 55 w 61"/>
                  <a:gd name="T3" fmla="*/ 0 h 79"/>
                  <a:gd name="T4" fmla="*/ 42 w 61"/>
                  <a:gd name="T5" fmla="*/ 1 h 79"/>
                  <a:gd name="T6" fmla="*/ 32 w 61"/>
                  <a:gd name="T7" fmla="*/ 10 h 79"/>
                  <a:gd name="T8" fmla="*/ 24 w 61"/>
                  <a:gd name="T9" fmla="*/ 20 h 79"/>
                  <a:gd name="T10" fmla="*/ 15 w 61"/>
                  <a:gd name="T11" fmla="*/ 29 h 79"/>
                  <a:gd name="T12" fmla="*/ 9 w 61"/>
                  <a:gd name="T13" fmla="*/ 38 h 79"/>
                  <a:gd name="T14" fmla="*/ 4 w 61"/>
                  <a:gd name="T15" fmla="*/ 44 h 79"/>
                  <a:gd name="T16" fmla="*/ 1 w 61"/>
                  <a:gd name="T17" fmla="*/ 51 h 79"/>
                  <a:gd name="T18" fmla="*/ 0 w 61"/>
                  <a:gd name="T19" fmla="*/ 61 h 79"/>
                  <a:gd name="T20" fmla="*/ 0 w 61"/>
                  <a:gd name="T21" fmla="*/ 72 h 79"/>
                  <a:gd name="T22" fmla="*/ 12 w 61"/>
                  <a:gd name="T23" fmla="*/ 79 h 79"/>
                  <a:gd name="T24" fmla="*/ 23 w 61"/>
                  <a:gd name="T25" fmla="*/ 71 h 79"/>
                  <a:gd name="T26" fmla="*/ 39 w 61"/>
                  <a:gd name="T27" fmla="*/ 48 h 79"/>
                  <a:gd name="T28" fmla="*/ 49 w 61"/>
                  <a:gd name="T29" fmla="*/ 34 h 79"/>
                  <a:gd name="T30" fmla="*/ 58 w 61"/>
                  <a:gd name="T31" fmla="*/ 20 h 79"/>
                  <a:gd name="T32" fmla="*/ 61 w 61"/>
                  <a:gd name="T33" fmla="*/ 9 h 79"/>
                  <a:gd name="T34" fmla="*/ 55 w 61"/>
                  <a:gd name="T35" fmla="*/ 0 h 79"/>
                  <a:gd name="T36" fmla="*/ 55 w 61"/>
                  <a:gd name="T3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79">
                    <a:moveTo>
                      <a:pt x="55" y="0"/>
                    </a:moveTo>
                    <a:lnTo>
                      <a:pt x="55" y="0"/>
                    </a:lnTo>
                    <a:lnTo>
                      <a:pt x="42" y="1"/>
                    </a:lnTo>
                    <a:lnTo>
                      <a:pt x="32" y="10"/>
                    </a:lnTo>
                    <a:lnTo>
                      <a:pt x="24" y="20"/>
                    </a:lnTo>
                    <a:lnTo>
                      <a:pt x="15" y="29"/>
                    </a:lnTo>
                    <a:lnTo>
                      <a:pt x="9" y="38"/>
                    </a:lnTo>
                    <a:lnTo>
                      <a:pt x="4" y="44"/>
                    </a:lnTo>
                    <a:lnTo>
                      <a:pt x="1" y="51"/>
                    </a:lnTo>
                    <a:lnTo>
                      <a:pt x="0" y="61"/>
                    </a:lnTo>
                    <a:lnTo>
                      <a:pt x="0" y="72"/>
                    </a:lnTo>
                    <a:lnTo>
                      <a:pt x="12" y="79"/>
                    </a:lnTo>
                    <a:lnTo>
                      <a:pt x="23" y="71"/>
                    </a:lnTo>
                    <a:lnTo>
                      <a:pt x="39" y="48"/>
                    </a:lnTo>
                    <a:lnTo>
                      <a:pt x="49" y="34"/>
                    </a:lnTo>
                    <a:lnTo>
                      <a:pt x="58" y="20"/>
                    </a:lnTo>
                    <a:lnTo>
                      <a:pt x="61" y="9"/>
                    </a:lnTo>
                    <a:lnTo>
                      <a:pt x="55" y="0"/>
                    </a:lnTo>
                    <a:lnTo>
                      <a:pt x="55"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73" name="Freeform 109">
                <a:extLst>
                  <a:ext uri="{FF2B5EF4-FFF2-40B4-BE49-F238E27FC236}">
                    <a16:creationId xmlns:a16="http://schemas.microsoft.com/office/drawing/2014/main" id="{561A355F-F5FC-49F7-B33F-B78D430330A9}"/>
                  </a:ext>
                </a:extLst>
              </p:cNvPr>
              <p:cNvSpPr>
                <a:spLocks/>
              </p:cNvSpPr>
              <p:nvPr/>
            </p:nvSpPr>
            <p:spPr bwMode="auto">
              <a:xfrm>
                <a:off x="1485" y="2287"/>
                <a:ext cx="20" cy="18"/>
              </a:xfrm>
              <a:custGeom>
                <a:avLst/>
                <a:gdLst>
                  <a:gd name="T0" fmla="*/ 22 w 37"/>
                  <a:gd name="T1" fmla="*/ 0 h 34"/>
                  <a:gd name="T2" fmla="*/ 22 w 37"/>
                  <a:gd name="T3" fmla="*/ 0 h 34"/>
                  <a:gd name="T4" fmla="*/ 10 w 37"/>
                  <a:gd name="T5" fmla="*/ 4 h 34"/>
                  <a:gd name="T6" fmla="*/ 4 w 37"/>
                  <a:gd name="T7" fmla="*/ 14 h 34"/>
                  <a:gd name="T8" fmla="*/ 0 w 37"/>
                  <a:gd name="T9" fmla="*/ 22 h 34"/>
                  <a:gd name="T10" fmla="*/ 6 w 37"/>
                  <a:gd name="T11" fmla="*/ 32 h 34"/>
                  <a:gd name="T12" fmla="*/ 15 w 37"/>
                  <a:gd name="T13" fmla="*/ 34 h 34"/>
                  <a:gd name="T14" fmla="*/ 27 w 37"/>
                  <a:gd name="T15" fmla="*/ 32 h 34"/>
                  <a:gd name="T16" fmla="*/ 37 w 37"/>
                  <a:gd name="T17" fmla="*/ 25 h 34"/>
                  <a:gd name="T18" fmla="*/ 37 w 37"/>
                  <a:gd name="T19" fmla="*/ 11 h 34"/>
                  <a:gd name="T20" fmla="*/ 30 w 37"/>
                  <a:gd name="T21" fmla="*/ 5 h 34"/>
                  <a:gd name="T22" fmla="*/ 22 w 37"/>
                  <a:gd name="T23" fmla="*/ 0 h 34"/>
                  <a:gd name="T24" fmla="*/ 22 w 37"/>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2" y="0"/>
                    </a:moveTo>
                    <a:lnTo>
                      <a:pt x="22" y="0"/>
                    </a:lnTo>
                    <a:lnTo>
                      <a:pt x="10" y="4"/>
                    </a:lnTo>
                    <a:lnTo>
                      <a:pt x="4" y="14"/>
                    </a:lnTo>
                    <a:lnTo>
                      <a:pt x="0" y="22"/>
                    </a:lnTo>
                    <a:lnTo>
                      <a:pt x="6" y="32"/>
                    </a:lnTo>
                    <a:lnTo>
                      <a:pt x="15" y="34"/>
                    </a:lnTo>
                    <a:lnTo>
                      <a:pt x="27" y="32"/>
                    </a:lnTo>
                    <a:lnTo>
                      <a:pt x="37" y="25"/>
                    </a:lnTo>
                    <a:lnTo>
                      <a:pt x="37" y="11"/>
                    </a:lnTo>
                    <a:lnTo>
                      <a:pt x="30" y="5"/>
                    </a:lnTo>
                    <a:lnTo>
                      <a:pt x="22" y="0"/>
                    </a:lnTo>
                    <a:lnTo>
                      <a:pt x="2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4" name="Freeform 110">
                <a:extLst>
                  <a:ext uri="{FF2B5EF4-FFF2-40B4-BE49-F238E27FC236}">
                    <a16:creationId xmlns:a16="http://schemas.microsoft.com/office/drawing/2014/main" id="{EAAEE267-DB29-4D82-AC00-86954B167E93}"/>
                  </a:ext>
                </a:extLst>
              </p:cNvPr>
              <p:cNvSpPr>
                <a:spLocks/>
              </p:cNvSpPr>
              <p:nvPr/>
            </p:nvSpPr>
            <p:spPr bwMode="auto">
              <a:xfrm>
                <a:off x="1485" y="2287"/>
                <a:ext cx="20" cy="18"/>
              </a:xfrm>
              <a:custGeom>
                <a:avLst/>
                <a:gdLst>
                  <a:gd name="T0" fmla="*/ 22 w 37"/>
                  <a:gd name="T1" fmla="*/ 0 h 34"/>
                  <a:gd name="T2" fmla="*/ 22 w 37"/>
                  <a:gd name="T3" fmla="*/ 0 h 34"/>
                  <a:gd name="T4" fmla="*/ 10 w 37"/>
                  <a:gd name="T5" fmla="*/ 4 h 34"/>
                  <a:gd name="T6" fmla="*/ 4 w 37"/>
                  <a:gd name="T7" fmla="*/ 14 h 34"/>
                  <a:gd name="T8" fmla="*/ 0 w 37"/>
                  <a:gd name="T9" fmla="*/ 22 h 34"/>
                  <a:gd name="T10" fmla="*/ 6 w 37"/>
                  <a:gd name="T11" fmla="*/ 32 h 34"/>
                  <a:gd name="T12" fmla="*/ 15 w 37"/>
                  <a:gd name="T13" fmla="*/ 34 h 34"/>
                  <a:gd name="T14" fmla="*/ 27 w 37"/>
                  <a:gd name="T15" fmla="*/ 32 h 34"/>
                  <a:gd name="T16" fmla="*/ 37 w 37"/>
                  <a:gd name="T17" fmla="*/ 25 h 34"/>
                  <a:gd name="T18" fmla="*/ 37 w 37"/>
                  <a:gd name="T19" fmla="*/ 11 h 34"/>
                  <a:gd name="T20" fmla="*/ 30 w 37"/>
                  <a:gd name="T21" fmla="*/ 5 h 34"/>
                  <a:gd name="T22" fmla="*/ 22 w 37"/>
                  <a:gd name="T23" fmla="*/ 0 h 34"/>
                  <a:gd name="T24" fmla="*/ 22 w 37"/>
                  <a:gd name="T2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2" y="0"/>
                    </a:moveTo>
                    <a:lnTo>
                      <a:pt x="22" y="0"/>
                    </a:lnTo>
                    <a:lnTo>
                      <a:pt x="10" y="4"/>
                    </a:lnTo>
                    <a:lnTo>
                      <a:pt x="4" y="14"/>
                    </a:lnTo>
                    <a:lnTo>
                      <a:pt x="0" y="22"/>
                    </a:lnTo>
                    <a:lnTo>
                      <a:pt x="6" y="32"/>
                    </a:lnTo>
                    <a:lnTo>
                      <a:pt x="15" y="34"/>
                    </a:lnTo>
                    <a:lnTo>
                      <a:pt x="27" y="32"/>
                    </a:lnTo>
                    <a:lnTo>
                      <a:pt x="37" y="25"/>
                    </a:lnTo>
                    <a:lnTo>
                      <a:pt x="37" y="11"/>
                    </a:lnTo>
                    <a:lnTo>
                      <a:pt x="30" y="5"/>
                    </a:lnTo>
                    <a:lnTo>
                      <a:pt x="22" y="0"/>
                    </a:lnTo>
                    <a:lnTo>
                      <a:pt x="22"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75" name="Freeform 111">
                <a:extLst>
                  <a:ext uri="{FF2B5EF4-FFF2-40B4-BE49-F238E27FC236}">
                    <a16:creationId xmlns:a16="http://schemas.microsoft.com/office/drawing/2014/main" id="{E5F0EDFD-82AA-4C95-B2FA-5F7EC697F855}"/>
                  </a:ext>
                </a:extLst>
              </p:cNvPr>
              <p:cNvSpPr>
                <a:spLocks/>
              </p:cNvSpPr>
              <p:nvPr/>
            </p:nvSpPr>
            <p:spPr bwMode="auto">
              <a:xfrm>
                <a:off x="1277" y="2607"/>
                <a:ext cx="27" cy="72"/>
              </a:xfrm>
              <a:custGeom>
                <a:avLst/>
                <a:gdLst>
                  <a:gd name="T0" fmla="*/ 29 w 51"/>
                  <a:gd name="T1" fmla="*/ 0 h 134"/>
                  <a:gd name="T2" fmla="*/ 29 w 51"/>
                  <a:gd name="T3" fmla="*/ 0 h 134"/>
                  <a:gd name="T4" fmla="*/ 22 w 51"/>
                  <a:gd name="T5" fmla="*/ 9 h 134"/>
                  <a:gd name="T6" fmla="*/ 14 w 51"/>
                  <a:gd name="T7" fmla="*/ 19 h 134"/>
                  <a:gd name="T8" fmla="*/ 7 w 51"/>
                  <a:gd name="T9" fmla="*/ 29 h 134"/>
                  <a:gd name="T10" fmla="*/ 0 w 51"/>
                  <a:gd name="T11" fmla="*/ 37 h 134"/>
                  <a:gd name="T12" fmla="*/ 0 w 51"/>
                  <a:gd name="T13" fmla="*/ 51 h 134"/>
                  <a:gd name="T14" fmla="*/ 10 w 51"/>
                  <a:gd name="T15" fmla="*/ 56 h 134"/>
                  <a:gd name="T16" fmla="*/ 21 w 51"/>
                  <a:gd name="T17" fmla="*/ 64 h 134"/>
                  <a:gd name="T18" fmla="*/ 19 w 51"/>
                  <a:gd name="T19" fmla="*/ 77 h 134"/>
                  <a:gd name="T20" fmla="*/ 8 w 51"/>
                  <a:gd name="T21" fmla="*/ 83 h 134"/>
                  <a:gd name="T22" fmla="*/ 0 w 51"/>
                  <a:gd name="T23" fmla="*/ 88 h 134"/>
                  <a:gd name="T24" fmla="*/ 0 w 51"/>
                  <a:gd name="T25" fmla="*/ 120 h 134"/>
                  <a:gd name="T26" fmla="*/ 8 w 51"/>
                  <a:gd name="T27" fmla="*/ 125 h 134"/>
                  <a:gd name="T28" fmla="*/ 17 w 51"/>
                  <a:gd name="T29" fmla="*/ 129 h 134"/>
                  <a:gd name="T30" fmla="*/ 26 w 51"/>
                  <a:gd name="T31" fmla="*/ 134 h 134"/>
                  <a:gd name="T32" fmla="*/ 36 w 51"/>
                  <a:gd name="T33" fmla="*/ 131 h 134"/>
                  <a:gd name="T34" fmla="*/ 46 w 51"/>
                  <a:gd name="T35" fmla="*/ 120 h 134"/>
                  <a:gd name="T36" fmla="*/ 47 w 51"/>
                  <a:gd name="T37" fmla="*/ 110 h 134"/>
                  <a:gd name="T38" fmla="*/ 51 w 51"/>
                  <a:gd name="T39" fmla="*/ 96 h 134"/>
                  <a:gd name="T40" fmla="*/ 51 w 51"/>
                  <a:gd name="T41" fmla="*/ 78 h 134"/>
                  <a:gd name="T42" fmla="*/ 47 w 51"/>
                  <a:gd name="T43" fmla="*/ 69 h 134"/>
                  <a:gd name="T44" fmla="*/ 47 w 51"/>
                  <a:gd name="T45" fmla="*/ 60 h 134"/>
                  <a:gd name="T46" fmla="*/ 47 w 51"/>
                  <a:gd name="T47" fmla="*/ 50 h 134"/>
                  <a:gd name="T48" fmla="*/ 40 w 51"/>
                  <a:gd name="T49" fmla="*/ 36 h 134"/>
                  <a:gd name="T50" fmla="*/ 36 w 51"/>
                  <a:gd name="T51" fmla="*/ 28 h 134"/>
                  <a:gd name="T52" fmla="*/ 32 w 51"/>
                  <a:gd name="T53" fmla="*/ 20 h 134"/>
                  <a:gd name="T54" fmla="*/ 33 w 51"/>
                  <a:gd name="T55" fmla="*/ 15 h 134"/>
                  <a:gd name="T56" fmla="*/ 37 w 51"/>
                  <a:gd name="T57" fmla="*/ 13 h 134"/>
                  <a:gd name="T58" fmla="*/ 29 w 51"/>
                  <a:gd name="T59" fmla="*/ 0 h 134"/>
                  <a:gd name="T60" fmla="*/ 29 w 51"/>
                  <a:gd name="T6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134">
                    <a:moveTo>
                      <a:pt x="29" y="0"/>
                    </a:moveTo>
                    <a:lnTo>
                      <a:pt x="29" y="0"/>
                    </a:lnTo>
                    <a:lnTo>
                      <a:pt x="22" y="9"/>
                    </a:lnTo>
                    <a:lnTo>
                      <a:pt x="14" y="19"/>
                    </a:lnTo>
                    <a:lnTo>
                      <a:pt x="7" y="29"/>
                    </a:lnTo>
                    <a:lnTo>
                      <a:pt x="0" y="37"/>
                    </a:lnTo>
                    <a:lnTo>
                      <a:pt x="0" y="51"/>
                    </a:lnTo>
                    <a:lnTo>
                      <a:pt x="10" y="56"/>
                    </a:lnTo>
                    <a:lnTo>
                      <a:pt x="21" y="64"/>
                    </a:lnTo>
                    <a:lnTo>
                      <a:pt x="19" y="77"/>
                    </a:lnTo>
                    <a:lnTo>
                      <a:pt x="8" y="83"/>
                    </a:lnTo>
                    <a:lnTo>
                      <a:pt x="0" y="88"/>
                    </a:lnTo>
                    <a:lnTo>
                      <a:pt x="0" y="120"/>
                    </a:lnTo>
                    <a:lnTo>
                      <a:pt x="8" y="125"/>
                    </a:lnTo>
                    <a:lnTo>
                      <a:pt x="17" y="129"/>
                    </a:lnTo>
                    <a:lnTo>
                      <a:pt x="26" y="134"/>
                    </a:lnTo>
                    <a:lnTo>
                      <a:pt x="36" y="131"/>
                    </a:lnTo>
                    <a:lnTo>
                      <a:pt x="46" y="120"/>
                    </a:lnTo>
                    <a:lnTo>
                      <a:pt x="47" y="110"/>
                    </a:lnTo>
                    <a:lnTo>
                      <a:pt x="51" y="96"/>
                    </a:lnTo>
                    <a:lnTo>
                      <a:pt x="51" y="78"/>
                    </a:lnTo>
                    <a:lnTo>
                      <a:pt x="47" y="69"/>
                    </a:lnTo>
                    <a:lnTo>
                      <a:pt x="47" y="60"/>
                    </a:lnTo>
                    <a:lnTo>
                      <a:pt x="47" y="50"/>
                    </a:lnTo>
                    <a:lnTo>
                      <a:pt x="40" y="36"/>
                    </a:lnTo>
                    <a:lnTo>
                      <a:pt x="36" y="28"/>
                    </a:lnTo>
                    <a:lnTo>
                      <a:pt x="32" y="20"/>
                    </a:lnTo>
                    <a:lnTo>
                      <a:pt x="33" y="15"/>
                    </a:lnTo>
                    <a:lnTo>
                      <a:pt x="37" y="13"/>
                    </a:lnTo>
                    <a:lnTo>
                      <a:pt x="29" y="0"/>
                    </a:lnTo>
                    <a:lnTo>
                      <a:pt x="2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6" name="Freeform 112">
                <a:extLst>
                  <a:ext uri="{FF2B5EF4-FFF2-40B4-BE49-F238E27FC236}">
                    <a16:creationId xmlns:a16="http://schemas.microsoft.com/office/drawing/2014/main" id="{66A5F7F4-9D4D-41A3-AD22-F01A68EB2EEB}"/>
                  </a:ext>
                </a:extLst>
              </p:cNvPr>
              <p:cNvSpPr>
                <a:spLocks/>
              </p:cNvSpPr>
              <p:nvPr/>
            </p:nvSpPr>
            <p:spPr bwMode="auto">
              <a:xfrm>
                <a:off x="1277" y="2607"/>
                <a:ext cx="27" cy="72"/>
              </a:xfrm>
              <a:custGeom>
                <a:avLst/>
                <a:gdLst>
                  <a:gd name="T0" fmla="*/ 29 w 51"/>
                  <a:gd name="T1" fmla="*/ 0 h 134"/>
                  <a:gd name="T2" fmla="*/ 29 w 51"/>
                  <a:gd name="T3" fmla="*/ 0 h 134"/>
                  <a:gd name="T4" fmla="*/ 22 w 51"/>
                  <a:gd name="T5" fmla="*/ 9 h 134"/>
                  <a:gd name="T6" fmla="*/ 14 w 51"/>
                  <a:gd name="T7" fmla="*/ 19 h 134"/>
                  <a:gd name="T8" fmla="*/ 7 w 51"/>
                  <a:gd name="T9" fmla="*/ 29 h 134"/>
                  <a:gd name="T10" fmla="*/ 0 w 51"/>
                  <a:gd name="T11" fmla="*/ 37 h 134"/>
                  <a:gd name="T12" fmla="*/ 0 w 51"/>
                  <a:gd name="T13" fmla="*/ 51 h 134"/>
                  <a:gd name="T14" fmla="*/ 10 w 51"/>
                  <a:gd name="T15" fmla="*/ 56 h 134"/>
                  <a:gd name="T16" fmla="*/ 21 w 51"/>
                  <a:gd name="T17" fmla="*/ 64 h 134"/>
                  <a:gd name="T18" fmla="*/ 19 w 51"/>
                  <a:gd name="T19" fmla="*/ 77 h 134"/>
                  <a:gd name="T20" fmla="*/ 8 w 51"/>
                  <a:gd name="T21" fmla="*/ 83 h 134"/>
                  <a:gd name="T22" fmla="*/ 0 w 51"/>
                  <a:gd name="T23" fmla="*/ 88 h 134"/>
                  <a:gd name="T24" fmla="*/ 0 w 51"/>
                  <a:gd name="T25" fmla="*/ 120 h 134"/>
                  <a:gd name="T26" fmla="*/ 8 w 51"/>
                  <a:gd name="T27" fmla="*/ 125 h 134"/>
                  <a:gd name="T28" fmla="*/ 17 w 51"/>
                  <a:gd name="T29" fmla="*/ 129 h 134"/>
                  <a:gd name="T30" fmla="*/ 26 w 51"/>
                  <a:gd name="T31" fmla="*/ 134 h 134"/>
                  <a:gd name="T32" fmla="*/ 36 w 51"/>
                  <a:gd name="T33" fmla="*/ 131 h 134"/>
                  <a:gd name="T34" fmla="*/ 46 w 51"/>
                  <a:gd name="T35" fmla="*/ 120 h 134"/>
                  <a:gd name="T36" fmla="*/ 47 w 51"/>
                  <a:gd name="T37" fmla="*/ 110 h 134"/>
                  <a:gd name="T38" fmla="*/ 51 w 51"/>
                  <a:gd name="T39" fmla="*/ 96 h 134"/>
                  <a:gd name="T40" fmla="*/ 51 w 51"/>
                  <a:gd name="T41" fmla="*/ 78 h 134"/>
                  <a:gd name="T42" fmla="*/ 47 w 51"/>
                  <a:gd name="T43" fmla="*/ 69 h 134"/>
                  <a:gd name="T44" fmla="*/ 47 w 51"/>
                  <a:gd name="T45" fmla="*/ 60 h 134"/>
                  <a:gd name="T46" fmla="*/ 47 w 51"/>
                  <a:gd name="T47" fmla="*/ 50 h 134"/>
                  <a:gd name="T48" fmla="*/ 40 w 51"/>
                  <a:gd name="T49" fmla="*/ 36 h 134"/>
                  <a:gd name="T50" fmla="*/ 36 w 51"/>
                  <a:gd name="T51" fmla="*/ 28 h 134"/>
                  <a:gd name="T52" fmla="*/ 32 w 51"/>
                  <a:gd name="T53" fmla="*/ 20 h 134"/>
                  <a:gd name="T54" fmla="*/ 33 w 51"/>
                  <a:gd name="T55" fmla="*/ 15 h 134"/>
                  <a:gd name="T56" fmla="*/ 37 w 51"/>
                  <a:gd name="T57" fmla="*/ 13 h 134"/>
                  <a:gd name="T58" fmla="*/ 29 w 51"/>
                  <a:gd name="T59" fmla="*/ 0 h 134"/>
                  <a:gd name="T60" fmla="*/ 29 w 51"/>
                  <a:gd name="T6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134">
                    <a:moveTo>
                      <a:pt x="29" y="0"/>
                    </a:moveTo>
                    <a:lnTo>
                      <a:pt x="29" y="0"/>
                    </a:lnTo>
                    <a:lnTo>
                      <a:pt x="22" y="9"/>
                    </a:lnTo>
                    <a:lnTo>
                      <a:pt x="14" y="19"/>
                    </a:lnTo>
                    <a:lnTo>
                      <a:pt x="7" y="29"/>
                    </a:lnTo>
                    <a:lnTo>
                      <a:pt x="0" y="37"/>
                    </a:lnTo>
                    <a:lnTo>
                      <a:pt x="0" y="51"/>
                    </a:lnTo>
                    <a:lnTo>
                      <a:pt x="10" y="56"/>
                    </a:lnTo>
                    <a:lnTo>
                      <a:pt x="21" y="64"/>
                    </a:lnTo>
                    <a:lnTo>
                      <a:pt x="19" y="77"/>
                    </a:lnTo>
                    <a:lnTo>
                      <a:pt x="8" y="83"/>
                    </a:lnTo>
                    <a:lnTo>
                      <a:pt x="0" y="88"/>
                    </a:lnTo>
                    <a:lnTo>
                      <a:pt x="0" y="120"/>
                    </a:lnTo>
                    <a:lnTo>
                      <a:pt x="8" y="125"/>
                    </a:lnTo>
                    <a:lnTo>
                      <a:pt x="17" y="129"/>
                    </a:lnTo>
                    <a:lnTo>
                      <a:pt x="26" y="134"/>
                    </a:lnTo>
                    <a:lnTo>
                      <a:pt x="36" y="131"/>
                    </a:lnTo>
                    <a:lnTo>
                      <a:pt x="46" y="120"/>
                    </a:lnTo>
                    <a:lnTo>
                      <a:pt x="47" y="110"/>
                    </a:lnTo>
                    <a:lnTo>
                      <a:pt x="51" y="96"/>
                    </a:lnTo>
                    <a:lnTo>
                      <a:pt x="51" y="78"/>
                    </a:lnTo>
                    <a:lnTo>
                      <a:pt x="47" y="69"/>
                    </a:lnTo>
                    <a:lnTo>
                      <a:pt x="47" y="60"/>
                    </a:lnTo>
                    <a:lnTo>
                      <a:pt x="47" y="50"/>
                    </a:lnTo>
                    <a:lnTo>
                      <a:pt x="40" y="36"/>
                    </a:lnTo>
                    <a:lnTo>
                      <a:pt x="36" y="28"/>
                    </a:lnTo>
                    <a:lnTo>
                      <a:pt x="32" y="20"/>
                    </a:lnTo>
                    <a:lnTo>
                      <a:pt x="33" y="15"/>
                    </a:lnTo>
                    <a:lnTo>
                      <a:pt x="37" y="13"/>
                    </a:lnTo>
                    <a:lnTo>
                      <a:pt x="29" y="0"/>
                    </a:lnTo>
                    <a:lnTo>
                      <a:pt x="29" y="0"/>
                    </a:lnTo>
                    <a:close/>
                  </a:path>
                </a:pathLst>
              </a:custGeom>
              <a:noFill/>
              <a:ln w="47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77" name="Freeform 113">
                <a:extLst>
                  <a:ext uri="{FF2B5EF4-FFF2-40B4-BE49-F238E27FC236}">
                    <a16:creationId xmlns:a16="http://schemas.microsoft.com/office/drawing/2014/main" id="{83FA5D75-7FD0-4505-8D41-BC67ADDDD3C1}"/>
                  </a:ext>
                </a:extLst>
              </p:cNvPr>
              <p:cNvSpPr>
                <a:spLocks/>
              </p:cNvSpPr>
              <p:nvPr/>
            </p:nvSpPr>
            <p:spPr bwMode="auto">
              <a:xfrm>
                <a:off x="1411" y="2530"/>
                <a:ext cx="14" cy="16"/>
              </a:xfrm>
              <a:custGeom>
                <a:avLst/>
                <a:gdLst>
                  <a:gd name="T0" fmla="*/ 18 w 25"/>
                  <a:gd name="T1" fmla="*/ 0 h 30"/>
                  <a:gd name="T2" fmla="*/ 18 w 25"/>
                  <a:gd name="T3" fmla="*/ 0 h 30"/>
                  <a:gd name="T4" fmla="*/ 5 w 25"/>
                  <a:gd name="T5" fmla="*/ 0 h 30"/>
                  <a:gd name="T6" fmla="*/ 0 w 25"/>
                  <a:gd name="T7" fmla="*/ 9 h 30"/>
                  <a:gd name="T8" fmla="*/ 0 w 25"/>
                  <a:gd name="T9" fmla="*/ 21 h 30"/>
                  <a:gd name="T10" fmla="*/ 5 w 25"/>
                  <a:gd name="T11" fmla="*/ 30 h 30"/>
                  <a:gd name="T12" fmla="*/ 16 w 25"/>
                  <a:gd name="T13" fmla="*/ 29 h 30"/>
                  <a:gd name="T14" fmla="*/ 23 w 25"/>
                  <a:gd name="T15" fmla="*/ 16 h 30"/>
                  <a:gd name="T16" fmla="*/ 25 w 25"/>
                  <a:gd name="T17" fmla="*/ 3 h 30"/>
                  <a:gd name="T18" fmla="*/ 18 w 25"/>
                  <a:gd name="T19" fmla="*/ 0 h 30"/>
                  <a:gd name="T20" fmla="*/ 18 w 25"/>
                  <a:gd name="T2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0">
                    <a:moveTo>
                      <a:pt x="18" y="0"/>
                    </a:moveTo>
                    <a:lnTo>
                      <a:pt x="18" y="0"/>
                    </a:lnTo>
                    <a:lnTo>
                      <a:pt x="5" y="0"/>
                    </a:lnTo>
                    <a:lnTo>
                      <a:pt x="0" y="9"/>
                    </a:lnTo>
                    <a:lnTo>
                      <a:pt x="0" y="21"/>
                    </a:lnTo>
                    <a:lnTo>
                      <a:pt x="5" y="30"/>
                    </a:lnTo>
                    <a:lnTo>
                      <a:pt x="16" y="29"/>
                    </a:lnTo>
                    <a:lnTo>
                      <a:pt x="23" y="16"/>
                    </a:lnTo>
                    <a:lnTo>
                      <a:pt x="25" y="3"/>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78" name="Freeform 114">
                <a:extLst>
                  <a:ext uri="{FF2B5EF4-FFF2-40B4-BE49-F238E27FC236}">
                    <a16:creationId xmlns:a16="http://schemas.microsoft.com/office/drawing/2014/main" id="{E66EEDA3-AEFE-4FCD-8C05-13813CBE7DB1}"/>
                  </a:ext>
                </a:extLst>
              </p:cNvPr>
              <p:cNvSpPr>
                <a:spLocks/>
              </p:cNvSpPr>
              <p:nvPr/>
            </p:nvSpPr>
            <p:spPr bwMode="auto">
              <a:xfrm>
                <a:off x="1411" y="2530"/>
                <a:ext cx="14" cy="16"/>
              </a:xfrm>
              <a:custGeom>
                <a:avLst/>
                <a:gdLst>
                  <a:gd name="T0" fmla="*/ 18 w 25"/>
                  <a:gd name="T1" fmla="*/ 0 h 30"/>
                  <a:gd name="T2" fmla="*/ 18 w 25"/>
                  <a:gd name="T3" fmla="*/ 0 h 30"/>
                  <a:gd name="T4" fmla="*/ 5 w 25"/>
                  <a:gd name="T5" fmla="*/ 0 h 30"/>
                  <a:gd name="T6" fmla="*/ 0 w 25"/>
                  <a:gd name="T7" fmla="*/ 9 h 30"/>
                  <a:gd name="T8" fmla="*/ 0 w 25"/>
                  <a:gd name="T9" fmla="*/ 21 h 30"/>
                  <a:gd name="T10" fmla="*/ 5 w 25"/>
                  <a:gd name="T11" fmla="*/ 30 h 30"/>
                  <a:gd name="T12" fmla="*/ 16 w 25"/>
                  <a:gd name="T13" fmla="*/ 29 h 30"/>
                  <a:gd name="T14" fmla="*/ 23 w 25"/>
                  <a:gd name="T15" fmla="*/ 16 h 30"/>
                  <a:gd name="T16" fmla="*/ 25 w 25"/>
                  <a:gd name="T17" fmla="*/ 3 h 30"/>
                  <a:gd name="T18" fmla="*/ 18 w 25"/>
                  <a:gd name="T19" fmla="*/ 0 h 30"/>
                  <a:gd name="T20" fmla="*/ 18 w 25"/>
                  <a:gd name="T2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0">
                    <a:moveTo>
                      <a:pt x="18" y="0"/>
                    </a:moveTo>
                    <a:lnTo>
                      <a:pt x="18" y="0"/>
                    </a:lnTo>
                    <a:lnTo>
                      <a:pt x="5" y="0"/>
                    </a:lnTo>
                    <a:lnTo>
                      <a:pt x="0" y="9"/>
                    </a:lnTo>
                    <a:lnTo>
                      <a:pt x="0" y="21"/>
                    </a:lnTo>
                    <a:lnTo>
                      <a:pt x="5" y="30"/>
                    </a:lnTo>
                    <a:lnTo>
                      <a:pt x="16" y="29"/>
                    </a:lnTo>
                    <a:lnTo>
                      <a:pt x="23" y="16"/>
                    </a:lnTo>
                    <a:lnTo>
                      <a:pt x="25" y="3"/>
                    </a:lnTo>
                    <a:lnTo>
                      <a:pt x="18" y="0"/>
                    </a:lnTo>
                    <a:lnTo>
                      <a:pt x="18"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79" name="Freeform 115">
                <a:extLst>
                  <a:ext uri="{FF2B5EF4-FFF2-40B4-BE49-F238E27FC236}">
                    <a16:creationId xmlns:a16="http://schemas.microsoft.com/office/drawing/2014/main" id="{4C6F791F-45FF-476A-88C4-FC5208120D31}"/>
                  </a:ext>
                </a:extLst>
              </p:cNvPr>
              <p:cNvSpPr>
                <a:spLocks/>
              </p:cNvSpPr>
              <p:nvPr/>
            </p:nvSpPr>
            <p:spPr bwMode="auto">
              <a:xfrm>
                <a:off x="1512" y="2558"/>
                <a:ext cx="18" cy="31"/>
              </a:xfrm>
              <a:custGeom>
                <a:avLst/>
                <a:gdLst>
                  <a:gd name="T0" fmla="*/ 18 w 34"/>
                  <a:gd name="T1" fmla="*/ 0 h 59"/>
                  <a:gd name="T2" fmla="*/ 18 w 34"/>
                  <a:gd name="T3" fmla="*/ 0 h 59"/>
                  <a:gd name="T4" fmla="*/ 9 w 34"/>
                  <a:gd name="T5" fmla="*/ 6 h 59"/>
                  <a:gd name="T6" fmla="*/ 4 w 34"/>
                  <a:gd name="T7" fmla="*/ 14 h 59"/>
                  <a:gd name="T8" fmla="*/ 0 w 34"/>
                  <a:gd name="T9" fmla="*/ 24 h 59"/>
                  <a:gd name="T10" fmla="*/ 0 w 34"/>
                  <a:gd name="T11" fmla="*/ 32 h 59"/>
                  <a:gd name="T12" fmla="*/ 9 w 34"/>
                  <a:gd name="T13" fmla="*/ 43 h 59"/>
                  <a:gd name="T14" fmla="*/ 20 w 34"/>
                  <a:gd name="T15" fmla="*/ 50 h 59"/>
                  <a:gd name="T16" fmla="*/ 25 w 34"/>
                  <a:gd name="T17" fmla="*/ 59 h 59"/>
                  <a:gd name="T18" fmla="*/ 34 w 34"/>
                  <a:gd name="T19" fmla="*/ 55 h 59"/>
                  <a:gd name="T20" fmla="*/ 30 w 34"/>
                  <a:gd name="T21" fmla="*/ 43 h 59"/>
                  <a:gd name="T22" fmla="*/ 25 w 34"/>
                  <a:gd name="T23" fmla="*/ 37 h 59"/>
                  <a:gd name="T24" fmla="*/ 25 w 34"/>
                  <a:gd name="T25" fmla="*/ 25 h 59"/>
                  <a:gd name="T26" fmla="*/ 30 w 34"/>
                  <a:gd name="T27" fmla="*/ 18 h 59"/>
                  <a:gd name="T28" fmla="*/ 34 w 34"/>
                  <a:gd name="T29" fmla="*/ 10 h 59"/>
                  <a:gd name="T30" fmla="*/ 30 w 34"/>
                  <a:gd name="T31" fmla="*/ 4 h 59"/>
                  <a:gd name="T32" fmla="*/ 18 w 34"/>
                  <a:gd name="T33" fmla="*/ 0 h 59"/>
                  <a:gd name="T34" fmla="*/ 18 w 34"/>
                  <a:gd name="T3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59">
                    <a:moveTo>
                      <a:pt x="18" y="0"/>
                    </a:moveTo>
                    <a:lnTo>
                      <a:pt x="18" y="0"/>
                    </a:lnTo>
                    <a:lnTo>
                      <a:pt x="9" y="6"/>
                    </a:lnTo>
                    <a:lnTo>
                      <a:pt x="4" y="14"/>
                    </a:lnTo>
                    <a:lnTo>
                      <a:pt x="0" y="24"/>
                    </a:lnTo>
                    <a:lnTo>
                      <a:pt x="0" y="32"/>
                    </a:lnTo>
                    <a:lnTo>
                      <a:pt x="9" y="43"/>
                    </a:lnTo>
                    <a:lnTo>
                      <a:pt x="20" y="50"/>
                    </a:lnTo>
                    <a:lnTo>
                      <a:pt x="25" y="59"/>
                    </a:lnTo>
                    <a:lnTo>
                      <a:pt x="34" y="55"/>
                    </a:lnTo>
                    <a:lnTo>
                      <a:pt x="30" y="43"/>
                    </a:lnTo>
                    <a:lnTo>
                      <a:pt x="25" y="37"/>
                    </a:lnTo>
                    <a:lnTo>
                      <a:pt x="25" y="25"/>
                    </a:lnTo>
                    <a:lnTo>
                      <a:pt x="30" y="18"/>
                    </a:lnTo>
                    <a:lnTo>
                      <a:pt x="34" y="10"/>
                    </a:lnTo>
                    <a:lnTo>
                      <a:pt x="30" y="4"/>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0" name="Freeform 116">
                <a:extLst>
                  <a:ext uri="{FF2B5EF4-FFF2-40B4-BE49-F238E27FC236}">
                    <a16:creationId xmlns:a16="http://schemas.microsoft.com/office/drawing/2014/main" id="{2DDC704D-736C-4ADE-AD96-999BCC60B7A4}"/>
                  </a:ext>
                </a:extLst>
              </p:cNvPr>
              <p:cNvSpPr>
                <a:spLocks/>
              </p:cNvSpPr>
              <p:nvPr/>
            </p:nvSpPr>
            <p:spPr bwMode="auto">
              <a:xfrm>
                <a:off x="1512" y="2558"/>
                <a:ext cx="18" cy="31"/>
              </a:xfrm>
              <a:custGeom>
                <a:avLst/>
                <a:gdLst>
                  <a:gd name="T0" fmla="*/ 18 w 34"/>
                  <a:gd name="T1" fmla="*/ 0 h 59"/>
                  <a:gd name="T2" fmla="*/ 18 w 34"/>
                  <a:gd name="T3" fmla="*/ 0 h 59"/>
                  <a:gd name="T4" fmla="*/ 9 w 34"/>
                  <a:gd name="T5" fmla="*/ 6 h 59"/>
                  <a:gd name="T6" fmla="*/ 4 w 34"/>
                  <a:gd name="T7" fmla="*/ 14 h 59"/>
                  <a:gd name="T8" fmla="*/ 0 w 34"/>
                  <a:gd name="T9" fmla="*/ 24 h 59"/>
                  <a:gd name="T10" fmla="*/ 0 w 34"/>
                  <a:gd name="T11" fmla="*/ 32 h 59"/>
                  <a:gd name="T12" fmla="*/ 9 w 34"/>
                  <a:gd name="T13" fmla="*/ 43 h 59"/>
                  <a:gd name="T14" fmla="*/ 20 w 34"/>
                  <a:gd name="T15" fmla="*/ 50 h 59"/>
                  <a:gd name="T16" fmla="*/ 25 w 34"/>
                  <a:gd name="T17" fmla="*/ 59 h 59"/>
                  <a:gd name="T18" fmla="*/ 34 w 34"/>
                  <a:gd name="T19" fmla="*/ 55 h 59"/>
                  <a:gd name="T20" fmla="*/ 30 w 34"/>
                  <a:gd name="T21" fmla="*/ 43 h 59"/>
                  <a:gd name="T22" fmla="*/ 25 w 34"/>
                  <a:gd name="T23" fmla="*/ 37 h 59"/>
                  <a:gd name="T24" fmla="*/ 25 w 34"/>
                  <a:gd name="T25" fmla="*/ 25 h 59"/>
                  <a:gd name="T26" fmla="*/ 30 w 34"/>
                  <a:gd name="T27" fmla="*/ 18 h 59"/>
                  <a:gd name="T28" fmla="*/ 34 w 34"/>
                  <a:gd name="T29" fmla="*/ 10 h 59"/>
                  <a:gd name="T30" fmla="*/ 30 w 34"/>
                  <a:gd name="T31" fmla="*/ 4 h 59"/>
                  <a:gd name="T32" fmla="*/ 18 w 34"/>
                  <a:gd name="T33" fmla="*/ 0 h 59"/>
                  <a:gd name="T34" fmla="*/ 18 w 34"/>
                  <a:gd name="T3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59">
                    <a:moveTo>
                      <a:pt x="18" y="0"/>
                    </a:moveTo>
                    <a:lnTo>
                      <a:pt x="18" y="0"/>
                    </a:lnTo>
                    <a:lnTo>
                      <a:pt x="9" y="6"/>
                    </a:lnTo>
                    <a:lnTo>
                      <a:pt x="4" y="14"/>
                    </a:lnTo>
                    <a:lnTo>
                      <a:pt x="0" y="24"/>
                    </a:lnTo>
                    <a:lnTo>
                      <a:pt x="0" y="32"/>
                    </a:lnTo>
                    <a:lnTo>
                      <a:pt x="9" y="43"/>
                    </a:lnTo>
                    <a:lnTo>
                      <a:pt x="20" y="50"/>
                    </a:lnTo>
                    <a:lnTo>
                      <a:pt x="25" y="59"/>
                    </a:lnTo>
                    <a:lnTo>
                      <a:pt x="34" y="55"/>
                    </a:lnTo>
                    <a:lnTo>
                      <a:pt x="30" y="43"/>
                    </a:lnTo>
                    <a:lnTo>
                      <a:pt x="25" y="37"/>
                    </a:lnTo>
                    <a:lnTo>
                      <a:pt x="25" y="25"/>
                    </a:lnTo>
                    <a:lnTo>
                      <a:pt x="30" y="18"/>
                    </a:lnTo>
                    <a:lnTo>
                      <a:pt x="34" y="10"/>
                    </a:lnTo>
                    <a:lnTo>
                      <a:pt x="30" y="4"/>
                    </a:lnTo>
                    <a:lnTo>
                      <a:pt x="18" y="0"/>
                    </a:lnTo>
                    <a:lnTo>
                      <a:pt x="18"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81" name="Freeform 117">
                <a:extLst>
                  <a:ext uri="{FF2B5EF4-FFF2-40B4-BE49-F238E27FC236}">
                    <a16:creationId xmlns:a16="http://schemas.microsoft.com/office/drawing/2014/main" id="{E559ABCD-4E04-4D4C-923D-24B5861D106C}"/>
                  </a:ext>
                </a:extLst>
              </p:cNvPr>
              <p:cNvSpPr>
                <a:spLocks/>
              </p:cNvSpPr>
              <p:nvPr/>
            </p:nvSpPr>
            <p:spPr bwMode="auto">
              <a:xfrm>
                <a:off x="1486" y="2486"/>
                <a:ext cx="48" cy="72"/>
              </a:xfrm>
              <a:custGeom>
                <a:avLst/>
                <a:gdLst>
                  <a:gd name="T0" fmla="*/ 36 w 91"/>
                  <a:gd name="T1" fmla="*/ 135 h 135"/>
                  <a:gd name="T2" fmla="*/ 36 w 91"/>
                  <a:gd name="T3" fmla="*/ 135 h 135"/>
                  <a:gd name="T4" fmla="*/ 45 w 91"/>
                  <a:gd name="T5" fmla="*/ 122 h 135"/>
                  <a:gd name="T6" fmla="*/ 54 w 91"/>
                  <a:gd name="T7" fmla="*/ 113 h 135"/>
                  <a:gd name="T8" fmla="*/ 60 w 91"/>
                  <a:gd name="T9" fmla="*/ 108 h 135"/>
                  <a:gd name="T10" fmla="*/ 67 w 91"/>
                  <a:gd name="T11" fmla="*/ 98 h 135"/>
                  <a:gd name="T12" fmla="*/ 60 w 91"/>
                  <a:gd name="T13" fmla="*/ 92 h 135"/>
                  <a:gd name="T14" fmla="*/ 58 w 91"/>
                  <a:gd name="T15" fmla="*/ 83 h 135"/>
                  <a:gd name="T16" fmla="*/ 63 w 91"/>
                  <a:gd name="T17" fmla="*/ 71 h 135"/>
                  <a:gd name="T18" fmla="*/ 75 w 91"/>
                  <a:gd name="T19" fmla="*/ 64 h 135"/>
                  <a:gd name="T20" fmla="*/ 84 w 91"/>
                  <a:gd name="T21" fmla="*/ 60 h 135"/>
                  <a:gd name="T22" fmla="*/ 91 w 91"/>
                  <a:gd name="T23" fmla="*/ 52 h 135"/>
                  <a:gd name="T24" fmla="*/ 91 w 91"/>
                  <a:gd name="T25" fmla="*/ 38 h 135"/>
                  <a:gd name="T26" fmla="*/ 84 w 91"/>
                  <a:gd name="T27" fmla="*/ 27 h 135"/>
                  <a:gd name="T28" fmla="*/ 80 w 91"/>
                  <a:gd name="T29" fmla="*/ 19 h 135"/>
                  <a:gd name="T30" fmla="*/ 75 w 91"/>
                  <a:gd name="T31" fmla="*/ 13 h 135"/>
                  <a:gd name="T32" fmla="*/ 67 w 91"/>
                  <a:gd name="T33" fmla="*/ 7 h 135"/>
                  <a:gd name="T34" fmla="*/ 67 w 91"/>
                  <a:gd name="T35" fmla="*/ 0 h 135"/>
                  <a:gd name="T36" fmla="*/ 60 w 91"/>
                  <a:gd name="T37" fmla="*/ 4 h 135"/>
                  <a:gd name="T38" fmla="*/ 59 w 91"/>
                  <a:gd name="T39" fmla="*/ 11 h 135"/>
                  <a:gd name="T40" fmla="*/ 50 w 91"/>
                  <a:gd name="T41" fmla="*/ 11 h 135"/>
                  <a:gd name="T42" fmla="*/ 45 w 91"/>
                  <a:gd name="T43" fmla="*/ 13 h 135"/>
                  <a:gd name="T44" fmla="*/ 45 w 91"/>
                  <a:gd name="T45" fmla="*/ 19 h 135"/>
                  <a:gd name="T46" fmla="*/ 45 w 91"/>
                  <a:gd name="T47" fmla="*/ 27 h 135"/>
                  <a:gd name="T48" fmla="*/ 50 w 91"/>
                  <a:gd name="T49" fmla="*/ 33 h 135"/>
                  <a:gd name="T50" fmla="*/ 45 w 91"/>
                  <a:gd name="T51" fmla="*/ 37 h 135"/>
                  <a:gd name="T52" fmla="*/ 36 w 91"/>
                  <a:gd name="T53" fmla="*/ 41 h 135"/>
                  <a:gd name="T54" fmla="*/ 36 w 91"/>
                  <a:gd name="T55" fmla="*/ 48 h 135"/>
                  <a:gd name="T56" fmla="*/ 33 w 91"/>
                  <a:gd name="T57" fmla="*/ 52 h 135"/>
                  <a:gd name="T58" fmla="*/ 27 w 91"/>
                  <a:gd name="T59" fmla="*/ 64 h 135"/>
                  <a:gd name="T60" fmla="*/ 21 w 91"/>
                  <a:gd name="T61" fmla="*/ 64 h 135"/>
                  <a:gd name="T62" fmla="*/ 12 w 91"/>
                  <a:gd name="T63" fmla="*/ 64 h 135"/>
                  <a:gd name="T64" fmla="*/ 1 w 91"/>
                  <a:gd name="T65" fmla="*/ 64 h 135"/>
                  <a:gd name="T66" fmla="*/ 0 w 91"/>
                  <a:gd name="T67" fmla="*/ 67 h 135"/>
                  <a:gd name="T68" fmla="*/ 1 w 91"/>
                  <a:gd name="T69" fmla="*/ 76 h 135"/>
                  <a:gd name="T70" fmla="*/ 12 w 91"/>
                  <a:gd name="T71" fmla="*/ 83 h 135"/>
                  <a:gd name="T72" fmla="*/ 21 w 91"/>
                  <a:gd name="T73" fmla="*/ 89 h 135"/>
                  <a:gd name="T74" fmla="*/ 21 w 91"/>
                  <a:gd name="T75" fmla="*/ 98 h 135"/>
                  <a:gd name="T76" fmla="*/ 21 w 91"/>
                  <a:gd name="T77" fmla="*/ 107 h 135"/>
                  <a:gd name="T78" fmla="*/ 21 w 91"/>
                  <a:gd name="T79" fmla="*/ 113 h 135"/>
                  <a:gd name="T80" fmla="*/ 21 w 91"/>
                  <a:gd name="T81" fmla="*/ 123 h 135"/>
                  <a:gd name="T82" fmla="*/ 21 w 91"/>
                  <a:gd name="T83" fmla="*/ 131 h 135"/>
                  <a:gd name="T84" fmla="*/ 36 w 91"/>
                  <a:gd name="T85" fmla="*/ 135 h 135"/>
                  <a:gd name="T86" fmla="*/ 36 w 91"/>
                  <a:gd name="T8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1" h="135">
                    <a:moveTo>
                      <a:pt x="36" y="135"/>
                    </a:moveTo>
                    <a:lnTo>
                      <a:pt x="36" y="135"/>
                    </a:lnTo>
                    <a:lnTo>
                      <a:pt x="45" y="122"/>
                    </a:lnTo>
                    <a:lnTo>
                      <a:pt x="54" y="113"/>
                    </a:lnTo>
                    <a:lnTo>
                      <a:pt x="60" y="108"/>
                    </a:lnTo>
                    <a:lnTo>
                      <a:pt x="67" y="98"/>
                    </a:lnTo>
                    <a:lnTo>
                      <a:pt x="60" y="92"/>
                    </a:lnTo>
                    <a:lnTo>
                      <a:pt x="58" y="83"/>
                    </a:lnTo>
                    <a:lnTo>
                      <a:pt x="63" y="71"/>
                    </a:lnTo>
                    <a:lnTo>
                      <a:pt x="75" y="64"/>
                    </a:lnTo>
                    <a:lnTo>
                      <a:pt x="84" y="60"/>
                    </a:lnTo>
                    <a:lnTo>
                      <a:pt x="91" y="52"/>
                    </a:lnTo>
                    <a:lnTo>
                      <a:pt x="91" y="38"/>
                    </a:lnTo>
                    <a:lnTo>
                      <a:pt x="84" y="27"/>
                    </a:lnTo>
                    <a:lnTo>
                      <a:pt x="80" y="19"/>
                    </a:lnTo>
                    <a:lnTo>
                      <a:pt x="75" y="13"/>
                    </a:lnTo>
                    <a:lnTo>
                      <a:pt x="67" y="7"/>
                    </a:lnTo>
                    <a:lnTo>
                      <a:pt x="67" y="0"/>
                    </a:lnTo>
                    <a:lnTo>
                      <a:pt x="60" y="4"/>
                    </a:lnTo>
                    <a:lnTo>
                      <a:pt x="59" y="11"/>
                    </a:lnTo>
                    <a:lnTo>
                      <a:pt x="50" y="11"/>
                    </a:lnTo>
                    <a:lnTo>
                      <a:pt x="45" y="13"/>
                    </a:lnTo>
                    <a:lnTo>
                      <a:pt x="45" y="19"/>
                    </a:lnTo>
                    <a:lnTo>
                      <a:pt x="45" y="27"/>
                    </a:lnTo>
                    <a:lnTo>
                      <a:pt x="50" y="33"/>
                    </a:lnTo>
                    <a:lnTo>
                      <a:pt x="45" y="37"/>
                    </a:lnTo>
                    <a:lnTo>
                      <a:pt x="36" y="41"/>
                    </a:lnTo>
                    <a:lnTo>
                      <a:pt x="36" y="48"/>
                    </a:lnTo>
                    <a:lnTo>
                      <a:pt x="33" y="52"/>
                    </a:lnTo>
                    <a:lnTo>
                      <a:pt x="27" y="64"/>
                    </a:lnTo>
                    <a:lnTo>
                      <a:pt x="21" y="64"/>
                    </a:lnTo>
                    <a:lnTo>
                      <a:pt x="12" y="64"/>
                    </a:lnTo>
                    <a:lnTo>
                      <a:pt x="1" y="64"/>
                    </a:lnTo>
                    <a:lnTo>
                      <a:pt x="0" y="67"/>
                    </a:lnTo>
                    <a:lnTo>
                      <a:pt x="1" y="76"/>
                    </a:lnTo>
                    <a:lnTo>
                      <a:pt x="12" y="83"/>
                    </a:lnTo>
                    <a:lnTo>
                      <a:pt x="21" y="89"/>
                    </a:lnTo>
                    <a:lnTo>
                      <a:pt x="21" y="98"/>
                    </a:lnTo>
                    <a:lnTo>
                      <a:pt x="21" y="107"/>
                    </a:lnTo>
                    <a:lnTo>
                      <a:pt x="21" y="113"/>
                    </a:lnTo>
                    <a:lnTo>
                      <a:pt x="21" y="123"/>
                    </a:lnTo>
                    <a:lnTo>
                      <a:pt x="21" y="131"/>
                    </a:lnTo>
                    <a:lnTo>
                      <a:pt x="36" y="135"/>
                    </a:lnTo>
                    <a:lnTo>
                      <a:pt x="36" y="13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2" name="Freeform 118">
                <a:extLst>
                  <a:ext uri="{FF2B5EF4-FFF2-40B4-BE49-F238E27FC236}">
                    <a16:creationId xmlns:a16="http://schemas.microsoft.com/office/drawing/2014/main" id="{D70202DA-01F0-4B07-ADF5-7DC4ABDE4F90}"/>
                  </a:ext>
                </a:extLst>
              </p:cNvPr>
              <p:cNvSpPr>
                <a:spLocks/>
              </p:cNvSpPr>
              <p:nvPr/>
            </p:nvSpPr>
            <p:spPr bwMode="auto">
              <a:xfrm>
                <a:off x="1486" y="2486"/>
                <a:ext cx="48" cy="72"/>
              </a:xfrm>
              <a:custGeom>
                <a:avLst/>
                <a:gdLst>
                  <a:gd name="T0" fmla="*/ 36 w 91"/>
                  <a:gd name="T1" fmla="*/ 135 h 135"/>
                  <a:gd name="T2" fmla="*/ 36 w 91"/>
                  <a:gd name="T3" fmla="*/ 135 h 135"/>
                  <a:gd name="T4" fmla="*/ 45 w 91"/>
                  <a:gd name="T5" fmla="*/ 122 h 135"/>
                  <a:gd name="T6" fmla="*/ 54 w 91"/>
                  <a:gd name="T7" fmla="*/ 113 h 135"/>
                  <a:gd name="T8" fmla="*/ 60 w 91"/>
                  <a:gd name="T9" fmla="*/ 108 h 135"/>
                  <a:gd name="T10" fmla="*/ 67 w 91"/>
                  <a:gd name="T11" fmla="*/ 98 h 135"/>
                  <a:gd name="T12" fmla="*/ 60 w 91"/>
                  <a:gd name="T13" fmla="*/ 92 h 135"/>
                  <a:gd name="T14" fmla="*/ 58 w 91"/>
                  <a:gd name="T15" fmla="*/ 83 h 135"/>
                  <a:gd name="T16" fmla="*/ 63 w 91"/>
                  <a:gd name="T17" fmla="*/ 71 h 135"/>
                  <a:gd name="T18" fmla="*/ 75 w 91"/>
                  <a:gd name="T19" fmla="*/ 64 h 135"/>
                  <a:gd name="T20" fmla="*/ 84 w 91"/>
                  <a:gd name="T21" fmla="*/ 60 h 135"/>
                  <a:gd name="T22" fmla="*/ 91 w 91"/>
                  <a:gd name="T23" fmla="*/ 52 h 135"/>
                  <a:gd name="T24" fmla="*/ 91 w 91"/>
                  <a:gd name="T25" fmla="*/ 38 h 135"/>
                  <a:gd name="T26" fmla="*/ 84 w 91"/>
                  <a:gd name="T27" fmla="*/ 27 h 135"/>
                  <a:gd name="T28" fmla="*/ 80 w 91"/>
                  <a:gd name="T29" fmla="*/ 19 h 135"/>
                  <a:gd name="T30" fmla="*/ 75 w 91"/>
                  <a:gd name="T31" fmla="*/ 13 h 135"/>
                  <a:gd name="T32" fmla="*/ 67 w 91"/>
                  <a:gd name="T33" fmla="*/ 7 h 135"/>
                  <a:gd name="T34" fmla="*/ 67 w 91"/>
                  <a:gd name="T35" fmla="*/ 0 h 135"/>
                  <a:gd name="T36" fmla="*/ 60 w 91"/>
                  <a:gd name="T37" fmla="*/ 4 h 135"/>
                  <a:gd name="T38" fmla="*/ 59 w 91"/>
                  <a:gd name="T39" fmla="*/ 11 h 135"/>
                  <a:gd name="T40" fmla="*/ 50 w 91"/>
                  <a:gd name="T41" fmla="*/ 11 h 135"/>
                  <a:gd name="T42" fmla="*/ 45 w 91"/>
                  <a:gd name="T43" fmla="*/ 13 h 135"/>
                  <a:gd name="T44" fmla="*/ 45 w 91"/>
                  <a:gd name="T45" fmla="*/ 19 h 135"/>
                  <a:gd name="T46" fmla="*/ 45 w 91"/>
                  <a:gd name="T47" fmla="*/ 27 h 135"/>
                  <a:gd name="T48" fmla="*/ 50 w 91"/>
                  <a:gd name="T49" fmla="*/ 33 h 135"/>
                  <a:gd name="T50" fmla="*/ 45 w 91"/>
                  <a:gd name="T51" fmla="*/ 37 h 135"/>
                  <a:gd name="T52" fmla="*/ 36 w 91"/>
                  <a:gd name="T53" fmla="*/ 41 h 135"/>
                  <a:gd name="T54" fmla="*/ 36 w 91"/>
                  <a:gd name="T55" fmla="*/ 48 h 135"/>
                  <a:gd name="T56" fmla="*/ 33 w 91"/>
                  <a:gd name="T57" fmla="*/ 52 h 135"/>
                  <a:gd name="T58" fmla="*/ 27 w 91"/>
                  <a:gd name="T59" fmla="*/ 64 h 135"/>
                  <a:gd name="T60" fmla="*/ 21 w 91"/>
                  <a:gd name="T61" fmla="*/ 64 h 135"/>
                  <a:gd name="T62" fmla="*/ 12 w 91"/>
                  <a:gd name="T63" fmla="*/ 64 h 135"/>
                  <a:gd name="T64" fmla="*/ 1 w 91"/>
                  <a:gd name="T65" fmla="*/ 64 h 135"/>
                  <a:gd name="T66" fmla="*/ 0 w 91"/>
                  <a:gd name="T67" fmla="*/ 67 h 135"/>
                  <a:gd name="T68" fmla="*/ 1 w 91"/>
                  <a:gd name="T69" fmla="*/ 76 h 135"/>
                  <a:gd name="T70" fmla="*/ 12 w 91"/>
                  <a:gd name="T71" fmla="*/ 83 h 135"/>
                  <a:gd name="T72" fmla="*/ 21 w 91"/>
                  <a:gd name="T73" fmla="*/ 89 h 135"/>
                  <a:gd name="T74" fmla="*/ 21 w 91"/>
                  <a:gd name="T75" fmla="*/ 98 h 135"/>
                  <a:gd name="T76" fmla="*/ 21 w 91"/>
                  <a:gd name="T77" fmla="*/ 107 h 135"/>
                  <a:gd name="T78" fmla="*/ 21 w 91"/>
                  <a:gd name="T79" fmla="*/ 113 h 135"/>
                  <a:gd name="T80" fmla="*/ 21 w 91"/>
                  <a:gd name="T81" fmla="*/ 123 h 135"/>
                  <a:gd name="T82" fmla="*/ 21 w 91"/>
                  <a:gd name="T83" fmla="*/ 131 h 135"/>
                  <a:gd name="T84" fmla="*/ 36 w 91"/>
                  <a:gd name="T85" fmla="*/ 135 h 135"/>
                  <a:gd name="T86" fmla="*/ 36 w 91"/>
                  <a:gd name="T8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1" h="135">
                    <a:moveTo>
                      <a:pt x="36" y="135"/>
                    </a:moveTo>
                    <a:lnTo>
                      <a:pt x="36" y="135"/>
                    </a:lnTo>
                    <a:lnTo>
                      <a:pt x="45" y="122"/>
                    </a:lnTo>
                    <a:lnTo>
                      <a:pt x="54" y="113"/>
                    </a:lnTo>
                    <a:lnTo>
                      <a:pt x="60" y="108"/>
                    </a:lnTo>
                    <a:lnTo>
                      <a:pt x="67" y="98"/>
                    </a:lnTo>
                    <a:lnTo>
                      <a:pt x="60" y="92"/>
                    </a:lnTo>
                    <a:lnTo>
                      <a:pt x="58" y="83"/>
                    </a:lnTo>
                    <a:lnTo>
                      <a:pt x="63" y="71"/>
                    </a:lnTo>
                    <a:lnTo>
                      <a:pt x="75" y="64"/>
                    </a:lnTo>
                    <a:lnTo>
                      <a:pt x="84" y="60"/>
                    </a:lnTo>
                    <a:lnTo>
                      <a:pt x="91" y="52"/>
                    </a:lnTo>
                    <a:lnTo>
                      <a:pt x="91" y="38"/>
                    </a:lnTo>
                    <a:lnTo>
                      <a:pt x="84" y="27"/>
                    </a:lnTo>
                    <a:lnTo>
                      <a:pt x="80" y="19"/>
                    </a:lnTo>
                    <a:lnTo>
                      <a:pt x="75" y="13"/>
                    </a:lnTo>
                    <a:lnTo>
                      <a:pt x="67" y="7"/>
                    </a:lnTo>
                    <a:lnTo>
                      <a:pt x="67" y="0"/>
                    </a:lnTo>
                    <a:lnTo>
                      <a:pt x="60" y="4"/>
                    </a:lnTo>
                    <a:lnTo>
                      <a:pt x="59" y="11"/>
                    </a:lnTo>
                    <a:lnTo>
                      <a:pt x="50" y="11"/>
                    </a:lnTo>
                    <a:lnTo>
                      <a:pt x="45" y="13"/>
                    </a:lnTo>
                    <a:lnTo>
                      <a:pt x="45" y="19"/>
                    </a:lnTo>
                    <a:lnTo>
                      <a:pt x="45" y="27"/>
                    </a:lnTo>
                    <a:lnTo>
                      <a:pt x="50" y="33"/>
                    </a:lnTo>
                    <a:lnTo>
                      <a:pt x="45" y="37"/>
                    </a:lnTo>
                    <a:lnTo>
                      <a:pt x="36" y="41"/>
                    </a:lnTo>
                    <a:lnTo>
                      <a:pt x="36" y="48"/>
                    </a:lnTo>
                    <a:lnTo>
                      <a:pt x="33" y="52"/>
                    </a:lnTo>
                    <a:lnTo>
                      <a:pt x="27" y="64"/>
                    </a:lnTo>
                    <a:lnTo>
                      <a:pt x="21" y="64"/>
                    </a:lnTo>
                    <a:lnTo>
                      <a:pt x="12" y="64"/>
                    </a:lnTo>
                    <a:lnTo>
                      <a:pt x="1" y="64"/>
                    </a:lnTo>
                    <a:lnTo>
                      <a:pt x="0" y="67"/>
                    </a:lnTo>
                    <a:lnTo>
                      <a:pt x="1" y="76"/>
                    </a:lnTo>
                    <a:lnTo>
                      <a:pt x="12" y="83"/>
                    </a:lnTo>
                    <a:lnTo>
                      <a:pt x="21" y="89"/>
                    </a:lnTo>
                    <a:lnTo>
                      <a:pt x="21" y="98"/>
                    </a:lnTo>
                    <a:lnTo>
                      <a:pt x="21" y="107"/>
                    </a:lnTo>
                    <a:lnTo>
                      <a:pt x="21" y="113"/>
                    </a:lnTo>
                    <a:lnTo>
                      <a:pt x="21" y="123"/>
                    </a:lnTo>
                    <a:lnTo>
                      <a:pt x="21" y="131"/>
                    </a:lnTo>
                    <a:lnTo>
                      <a:pt x="36" y="135"/>
                    </a:lnTo>
                    <a:lnTo>
                      <a:pt x="36" y="13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83" name="Freeform 119">
                <a:extLst>
                  <a:ext uri="{FF2B5EF4-FFF2-40B4-BE49-F238E27FC236}">
                    <a16:creationId xmlns:a16="http://schemas.microsoft.com/office/drawing/2014/main" id="{97D9A44A-0D41-42DD-AE8F-8923C8410F6A}"/>
                  </a:ext>
                </a:extLst>
              </p:cNvPr>
              <p:cNvSpPr>
                <a:spLocks/>
              </p:cNvSpPr>
              <p:nvPr/>
            </p:nvSpPr>
            <p:spPr bwMode="auto">
              <a:xfrm>
                <a:off x="1534" y="2474"/>
                <a:ext cx="8" cy="17"/>
              </a:xfrm>
              <a:custGeom>
                <a:avLst/>
                <a:gdLst>
                  <a:gd name="T0" fmla="*/ 3 w 15"/>
                  <a:gd name="T1" fmla="*/ 0 h 32"/>
                  <a:gd name="T2" fmla="*/ 3 w 15"/>
                  <a:gd name="T3" fmla="*/ 0 h 32"/>
                  <a:gd name="T4" fmla="*/ 0 w 15"/>
                  <a:gd name="T5" fmla="*/ 10 h 32"/>
                  <a:gd name="T6" fmla="*/ 0 w 15"/>
                  <a:gd name="T7" fmla="*/ 23 h 32"/>
                  <a:gd name="T8" fmla="*/ 6 w 15"/>
                  <a:gd name="T9" fmla="*/ 30 h 32"/>
                  <a:gd name="T10" fmla="*/ 15 w 15"/>
                  <a:gd name="T11" fmla="*/ 32 h 32"/>
                  <a:gd name="T12" fmla="*/ 15 w 15"/>
                  <a:gd name="T13" fmla="*/ 23 h 32"/>
                  <a:gd name="T14" fmla="*/ 15 w 15"/>
                  <a:gd name="T15" fmla="*/ 13 h 32"/>
                  <a:gd name="T16" fmla="*/ 15 w 15"/>
                  <a:gd name="T17" fmla="*/ 4 h 32"/>
                  <a:gd name="T18" fmla="*/ 3 w 15"/>
                  <a:gd name="T19" fmla="*/ 0 h 32"/>
                  <a:gd name="T20" fmla="*/ 3 w 15"/>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2">
                    <a:moveTo>
                      <a:pt x="3" y="0"/>
                    </a:moveTo>
                    <a:lnTo>
                      <a:pt x="3" y="0"/>
                    </a:lnTo>
                    <a:lnTo>
                      <a:pt x="0" y="10"/>
                    </a:lnTo>
                    <a:lnTo>
                      <a:pt x="0" y="23"/>
                    </a:lnTo>
                    <a:lnTo>
                      <a:pt x="6" y="30"/>
                    </a:lnTo>
                    <a:lnTo>
                      <a:pt x="15" y="32"/>
                    </a:lnTo>
                    <a:lnTo>
                      <a:pt x="15" y="23"/>
                    </a:lnTo>
                    <a:lnTo>
                      <a:pt x="15" y="13"/>
                    </a:lnTo>
                    <a:lnTo>
                      <a:pt x="15" y="4"/>
                    </a:lnTo>
                    <a:lnTo>
                      <a:pt x="3" y="0"/>
                    </a:lnTo>
                    <a:lnTo>
                      <a:pt x="3"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4" name="Freeform 120">
                <a:extLst>
                  <a:ext uri="{FF2B5EF4-FFF2-40B4-BE49-F238E27FC236}">
                    <a16:creationId xmlns:a16="http://schemas.microsoft.com/office/drawing/2014/main" id="{A19502DE-44EE-451F-A69D-CF11981AC900}"/>
                  </a:ext>
                </a:extLst>
              </p:cNvPr>
              <p:cNvSpPr>
                <a:spLocks/>
              </p:cNvSpPr>
              <p:nvPr/>
            </p:nvSpPr>
            <p:spPr bwMode="auto">
              <a:xfrm>
                <a:off x="1534" y="2474"/>
                <a:ext cx="8" cy="17"/>
              </a:xfrm>
              <a:custGeom>
                <a:avLst/>
                <a:gdLst>
                  <a:gd name="T0" fmla="*/ 3 w 15"/>
                  <a:gd name="T1" fmla="*/ 0 h 32"/>
                  <a:gd name="T2" fmla="*/ 3 w 15"/>
                  <a:gd name="T3" fmla="*/ 0 h 32"/>
                  <a:gd name="T4" fmla="*/ 0 w 15"/>
                  <a:gd name="T5" fmla="*/ 10 h 32"/>
                  <a:gd name="T6" fmla="*/ 0 w 15"/>
                  <a:gd name="T7" fmla="*/ 23 h 32"/>
                  <a:gd name="T8" fmla="*/ 6 w 15"/>
                  <a:gd name="T9" fmla="*/ 30 h 32"/>
                  <a:gd name="T10" fmla="*/ 15 w 15"/>
                  <a:gd name="T11" fmla="*/ 32 h 32"/>
                  <a:gd name="T12" fmla="*/ 15 w 15"/>
                  <a:gd name="T13" fmla="*/ 23 h 32"/>
                  <a:gd name="T14" fmla="*/ 15 w 15"/>
                  <a:gd name="T15" fmla="*/ 13 h 32"/>
                  <a:gd name="T16" fmla="*/ 15 w 15"/>
                  <a:gd name="T17" fmla="*/ 4 h 32"/>
                  <a:gd name="T18" fmla="*/ 3 w 15"/>
                  <a:gd name="T19" fmla="*/ 0 h 32"/>
                  <a:gd name="T20" fmla="*/ 3 w 15"/>
                  <a:gd name="T2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2">
                    <a:moveTo>
                      <a:pt x="3" y="0"/>
                    </a:moveTo>
                    <a:lnTo>
                      <a:pt x="3" y="0"/>
                    </a:lnTo>
                    <a:lnTo>
                      <a:pt x="0" y="10"/>
                    </a:lnTo>
                    <a:lnTo>
                      <a:pt x="0" y="23"/>
                    </a:lnTo>
                    <a:lnTo>
                      <a:pt x="6" y="30"/>
                    </a:lnTo>
                    <a:lnTo>
                      <a:pt x="15" y="32"/>
                    </a:lnTo>
                    <a:lnTo>
                      <a:pt x="15" y="23"/>
                    </a:lnTo>
                    <a:lnTo>
                      <a:pt x="15" y="13"/>
                    </a:lnTo>
                    <a:lnTo>
                      <a:pt x="15" y="4"/>
                    </a:lnTo>
                    <a:lnTo>
                      <a:pt x="3" y="0"/>
                    </a:lnTo>
                    <a:lnTo>
                      <a:pt x="3"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85" name="Freeform 121">
                <a:extLst>
                  <a:ext uri="{FF2B5EF4-FFF2-40B4-BE49-F238E27FC236}">
                    <a16:creationId xmlns:a16="http://schemas.microsoft.com/office/drawing/2014/main" id="{E081B7D8-00E6-439B-8590-4AD4780035C7}"/>
                  </a:ext>
                </a:extLst>
              </p:cNvPr>
              <p:cNvSpPr>
                <a:spLocks/>
              </p:cNvSpPr>
              <p:nvPr/>
            </p:nvSpPr>
            <p:spPr bwMode="auto">
              <a:xfrm>
                <a:off x="1463" y="2503"/>
                <a:ext cx="8" cy="11"/>
              </a:xfrm>
              <a:custGeom>
                <a:avLst/>
                <a:gdLst>
                  <a:gd name="T0" fmla="*/ 1 w 14"/>
                  <a:gd name="T1" fmla="*/ 0 h 20"/>
                  <a:gd name="T2" fmla="*/ 1 w 14"/>
                  <a:gd name="T3" fmla="*/ 0 h 20"/>
                  <a:gd name="T4" fmla="*/ 0 w 14"/>
                  <a:gd name="T5" fmla="*/ 6 h 20"/>
                  <a:gd name="T6" fmla="*/ 0 w 14"/>
                  <a:gd name="T7" fmla="*/ 16 h 20"/>
                  <a:gd name="T8" fmla="*/ 6 w 14"/>
                  <a:gd name="T9" fmla="*/ 20 h 20"/>
                  <a:gd name="T10" fmla="*/ 13 w 14"/>
                  <a:gd name="T11" fmla="*/ 20 h 20"/>
                  <a:gd name="T12" fmla="*/ 14 w 14"/>
                  <a:gd name="T13" fmla="*/ 9 h 20"/>
                  <a:gd name="T14" fmla="*/ 13 w 14"/>
                  <a:gd name="T15" fmla="*/ 1 h 20"/>
                  <a:gd name="T16" fmla="*/ 1 w 14"/>
                  <a:gd name="T17" fmla="*/ 0 h 20"/>
                  <a:gd name="T18" fmla="*/ 1 w 14"/>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0">
                    <a:moveTo>
                      <a:pt x="1" y="0"/>
                    </a:moveTo>
                    <a:lnTo>
                      <a:pt x="1" y="0"/>
                    </a:lnTo>
                    <a:lnTo>
                      <a:pt x="0" y="6"/>
                    </a:lnTo>
                    <a:lnTo>
                      <a:pt x="0" y="16"/>
                    </a:lnTo>
                    <a:lnTo>
                      <a:pt x="6" y="20"/>
                    </a:lnTo>
                    <a:lnTo>
                      <a:pt x="13" y="20"/>
                    </a:lnTo>
                    <a:lnTo>
                      <a:pt x="14" y="9"/>
                    </a:lnTo>
                    <a:lnTo>
                      <a:pt x="13" y="1"/>
                    </a:lnTo>
                    <a:lnTo>
                      <a:pt x="1" y="0"/>
                    </a:lnTo>
                    <a:lnTo>
                      <a:pt x="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6" name="Freeform 122">
                <a:extLst>
                  <a:ext uri="{FF2B5EF4-FFF2-40B4-BE49-F238E27FC236}">
                    <a16:creationId xmlns:a16="http://schemas.microsoft.com/office/drawing/2014/main" id="{FEDBA6F8-D5BC-447F-A65B-D635ED2ECF0D}"/>
                  </a:ext>
                </a:extLst>
              </p:cNvPr>
              <p:cNvSpPr>
                <a:spLocks/>
              </p:cNvSpPr>
              <p:nvPr/>
            </p:nvSpPr>
            <p:spPr bwMode="auto">
              <a:xfrm>
                <a:off x="1463" y="2503"/>
                <a:ext cx="8" cy="11"/>
              </a:xfrm>
              <a:custGeom>
                <a:avLst/>
                <a:gdLst>
                  <a:gd name="T0" fmla="*/ 1 w 14"/>
                  <a:gd name="T1" fmla="*/ 0 h 20"/>
                  <a:gd name="T2" fmla="*/ 1 w 14"/>
                  <a:gd name="T3" fmla="*/ 0 h 20"/>
                  <a:gd name="T4" fmla="*/ 0 w 14"/>
                  <a:gd name="T5" fmla="*/ 6 h 20"/>
                  <a:gd name="T6" fmla="*/ 0 w 14"/>
                  <a:gd name="T7" fmla="*/ 16 h 20"/>
                  <a:gd name="T8" fmla="*/ 6 w 14"/>
                  <a:gd name="T9" fmla="*/ 20 h 20"/>
                  <a:gd name="T10" fmla="*/ 13 w 14"/>
                  <a:gd name="T11" fmla="*/ 20 h 20"/>
                  <a:gd name="T12" fmla="*/ 14 w 14"/>
                  <a:gd name="T13" fmla="*/ 9 h 20"/>
                  <a:gd name="T14" fmla="*/ 13 w 14"/>
                  <a:gd name="T15" fmla="*/ 1 h 20"/>
                  <a:gd name="T16" fmla="*/ 1 w 14"/>
                  <a:gd name="T17" fmla="*/ 0 h 20"/>
                  <a:gd name="T18" fmla="*/ 1 w 14"/>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0">
                    <a:moveTo>
                      <a:pt x="1" y="0"/>
                    </a:moveTo>
                    <a:lnTo>
                      <a:pt x="1" y="0"/>
                    </a:lnTo>
                    <a:lnTo>
                      <a:pt x="0" y="6"/>
                    </a:lnTo>
                    <a:lnTo>
                      <a:pt x="0" y="16"/>
                    </a:lnTo>
                    <a:lnTo>
                      <a:pt x="6" y="20"/>
                    </a:lnTo>
                    <a:lnTo>
                      <a:pt x="13" y="20"/>
                    </a:lnTo>
                    <a:lnTo>
                      <a:pt x="14" y="9"/>
                    </a:lnTo>
                    <a:lnTo>
                      <a:pt x="13" y="1"/>
                    </a:lnTo>
                    <a:lnTo>
                      <a:pt x="1" y="0"/>
                    </a:lnTo>
                    <a:lnTo>
                      <a:pt x="1"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87" name="Freeform 123">
                <a:extLst>
                  <a:ext uri="{FF2B5EF4-FFF2-40B4-BE49-F238E27FC236}">
                    <a16:creationId xmlns:a16="http://schemas.microsoft.com/office/drawing/2014/main" id="{5919B77A-0282-47AB-BAA3-771765DC7300}"/>
                  </a:ext>
                </a:extLst>
              </p:cNvPr>
              <p:cNvSpPr>
                <a:spLocks/>
              </p:cNvSpPr>
              <p:nvPr/>
            </p:nvSpPr>
            <p:spPr bwMode="auto">
              <a:xfrm>
                <a:off x="1683" y="2312"/>
                <a:ext cx="52" cy="44"/>
              </a:xfrm>
              <a:custGeom>
                <a:avLst/>
                <a:gdLst>
                  <a:gd name="T0" fmla="*/ 50 w 98"/>
                  <a:gd name="T1" fmla="*/ 0 h 83"/>
                  <a:gd name="T2" fmla="*/ 50 w 98"/>
                  <a:gd name="T3" fmla="*/ 0 h 83"/>
                  <a:gd name="T4" fmla="*/ 36 w 98"/>
                  <a:gd name="T5" fmla="*/ 0 h 83"/>
                  <a:gd name="T6" fmla="*/ 23 w 98"/>
                  <a:gd name="T7" fmla="*/ 0 h 83"/>
                  <a:gd name="T8" fmla="*/ 23 w 98"/>
                  <a:gd name="T9" fmla="*/ 9 h 83"/>
                  <a:gd name="T10" fmla="*/ 21 w 98"/>
                  <a:gd name="T11" fmla="*/ 19 h 83"/>
                  <a:gd name="T12" fmla="*/ 4 w 98"/>
                  <a:gd name="T13" fmla="*/ 15 h 83"/>
                  <a:gd name="T14" fmla="*/ 0 w 98"/>
                  <a:gd name="T15" fmla="*/ 27 h 83"/>
                  <a:gd name="T16" fmla="*/ 5 w 98"/>
                  <a:gd name="T17" fmla="*/ 46 h 83"/>
                  <a:gd name="T18" fmla="*/ 15 w 98"/>
                  <a:gd name="T19" fmla="*/ 51 h 83"/>
                  <a:gd name="T20" fmla="*/ 17 w 98"/>
                  <a:gd name="T21" fmla="*/ 57 h 83"/>
                  <a:gd name="T22" fmla="*/ 13 w 98"/>
                  <a:gd name="T23" fmla="*/ 70 h 83"/>
                  <a:gd name="T24" fmla="*/ 26 w 98"/>
                  <a:gd name="T25" fmla="*/ 72 h 83"/>
                  <a:gd name="T26" fmla="*/ 38 w 98"/>
                  <a:gd name="T27" fmla="*/ 79 h 83"/>
                  <a:gd name="T28" fmla="*/ 44 w 98"/>
                  <a:gd name="T29" fmla="*/ 79 h 83"/>
                  <a:gd name="T30" fmla="*/ 56 w 98"/>
                  <a:gd name="T31" fmla="*/ 83 h 83"/>
                  <a:gd name="T32" fmla="*/ 65 w 98"/>
                  <a:gd name="T33" fmla="*/ 79 h 83"/>
                  <a:gd name="T34" fmla="*/ 72 w 98"/>
                  <a:gd name="T35" fmla="*/ 69 h 83"/>
                  <a:gd name="T36" fmla="*/ 83 w 98"/>
                  <a:gd name="T37" fmla="*/ 75 h 83"/>
                  <a:gd name="T38" fmla="*/ 95 w 98"/>
                  <a:gd name="T39" fmla="*/ 79 h 83"/>
                  <a:gd name="T40" fmla="*/ 98 w 98"/>
                  <a:gd name="T41" fmla="*/ 69 h 83"/>
                  <a:gd name="T42" fmla="*/ 98 w 98"/>
                  <a:gd name="T43" fmla="*/ 57 h 83"/>
                  <a:gd name="T44" fmla="*/ 89 w 98"/>
                  <a:gd name="T45" fmla="*/ 47 h 83"/>
                  <a:gd name="T46" fmla="*/ 75 w 98"/>
                  <a:gd name="T47" fmla="*/ 38 h 83"/>
                  <a:gd name="T48" fmla="*/ 64 w 98"/>
                  <a:gd name="T49" fmla="*/ 35 h 83"/>
                  <a:gd name="T50" fmla="*/ 58 w 98"/>
                  <a:gd name="T51" fmla="*/ 27 h 83"/>
                  <a:gd name="T52" fmla="*/ 56 w 98"/>
                  <a:gd name="T53" fmla="*/ 15 h 83"/>
                  <a:gd name="T54" fmla="*/ 50 w 98"/>
                  <a:gd name="T55" fmla="*/ 0 h 83"/>
                  <a:gd name="T56" fmla="*/ 50 w 98"/>
                  <a:gd name="T5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83">
                    <a:moveTo>
                      <a:pt x="50" y="0"/>
                    </a:moveTo>
                    <a:lnTo>
                      <a:pt x="50" y="0"/>
                    </a:lnTo>
                    <a:lnTo>
                      <a:pt x="36" y="0"/>
                    </a:lnTo>
                    <a:lnTo>
                      <a:pt x="23" y="0"/>
                    </a:lnTo>
                    <a:lnTo>
                      <a:pt x="23" y="9"/>
                    </a:lnTo>
                    <a:lnTo>
                      <a:pt x="21" y="19"/>
                    </a:lnTo>
                    <a:lnTo>
                      <a:pt x="4" y="15"/>
                    </a:lnTo>
                    <a:lnTo>
                      <a:pt x="0" y="27"/>
                    </a:lnTo>
                    <a:lnTo>
                      <a:pt x="5" y="46"/>
                    </a:lnTo>
                    <a:lnTo>
                      <a:pt x="15" y="51"/>
                    </a:lnTo>
                    <a:lnTo>
                      <a:pt x="17" y="57"/>
                    </a:lnTo>
                    <a:lnTo>
                      <a:pt x="13" y="70"/>
                    </a:lnTo>
                    <a:lnTo>
                      <a:pt x="26" y="72"/>
                    </a:lnTo>
                    <a:lnTo>
                      <a:pt x="38" y="79"/>
                    </a:lnTo>
                    <a:lnTo>
                      <a:pt x="44" y="79"/>
                    </a:lnTo>
                    <a:lnTo>
                      <a:pt x="56" y="83"/>
                    </a:lnTo>
                    <a:lnTo>
                      <a:pt x="65" y="79"/>
                    </a:lnTo>
                    <a:lnTo>
                      <a:pt x="72" y="69"/>
                    </a:lnTo>
                    <a:lnTo>
                      <a:pt x="83" y="75"/>
                    </a:lnTo>
                    <a:lnTo>
                      <a:pt x="95" y="79"/>
                    </a:lnTo>
                    <a:lnTo>
                      <a:pt x="98" y="69"/>
                    </a:lnTo>
                    <a:lnTo>
                      <a:pt x="98" y="57"/>
                    </a:lnTo>
                    <a:lnTo>
                      <a:pt x="89" y="47"/>
                    </a:lnTo>
                    <a:lnTo>
                      <a:pt x="75" y="38"/>
                    </a:lnTo>
                    <a:lnTo>
                      <a:pt x="64" y="35"/>
                    </a:lnTo>
                    <a:lnTo>
                      <a:pt x="58" y="27"/>
                    </a:lnTo>
                    <a:lnTo>
                      <a:pt x="56" y="15"/>
                    </a:lnTo>
                    <a:lnTo>
                      <a:pt x="50" y="0"/>
                    </a:lnTo>
                    <a:lnTo>
                      <a:pt x="5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88" name="Freeform 124">
                <a:extLst>
                  <a:ext uri="{FF2B5EF4-FFF2-40B4-BE49-F238E27FC236}">
                    <a16:creationId xmlns:a16="http://schemas.microsoft.com/office/drawing/2014/main" id="{BEF1227B-2F04-447F-829A-E46DCB853C4C}"/>
                  </a:ext>
                </a:extLst>
              </p:cNvPr>
              <p:cNvSpPr>
                <a:spLocks/>
              </p:cNvSpPr>
              <p:nvPr/>
            </p:nvSpPr>
            <p:spPr bwMode="auto">
              <a:xfrm>
                <a:off x="1683" y="2312"/>
                <a:ext cx="52" cy="44"/>
              </a:xfrm>
              <a:custGeom>
                <a:avLst/>
                <a:gdLst>
                  <a:gd name="T0" fmla="*/ 50 w 98"/>
                  <a:gd name="T1" fmla="*/ 0 h 83"/>
                  <a:gd name="T2" fmla="*/ 50 w 98"/>
                  <a:gd name="T3" fmla="*/ 0 h 83"/>
                  <a:gd name="T4" fmla="*/ 36 w 98"/>
                  <a:gd name="T5" fmla="*/ 0 h 83"/>
                  <a:gd name="T6" fmla="*/ 23 w 98"/>
                  <a:gd name="T7" fmla="*/ 0 h 83"/>
                  <a:gd name="T8" fmla="*/ 23 w 98"/>
                  <a:gd name="T9" fmla="*/ 9 h 83"/>
                  <a:gd name="T10" fmla="*/ 21 w 98"/>
                  <a:gd name="T11" fmla="*/ 19 h 83"/>
                  <a:gd name="T12" fmla="*/ 4 w 98"/>
                  <a:gd name="T13" fmla="*/ 15 h 83"/>
                  <a:gd name="T14" fmla="*/ 0 w 98"/>
                  <a:gd name="T15" fmla="*/ 27 h 83"/>
                  <a:gd name="T16" fmla="*/ 5 w 98"/>
                  <a:gd name="T17" fmla="*/ 46 h 83"/>
                  <a:gd name="T18" fmla="*/ 15 w 98"/>
                  <a:gd name="T19" fmla="*/ 51 h 83"/>
                  <a:gd name="T20" fmla="*/ 17 w 98"/>
                  <a:gd name="T21" fmla="*/ 57 h 83"/>
                  <a:gd name="T22" fmla="*/ 13 w 98"/>
                  <a:gd name="T23" fmla="*/ 70 h 83"/>
                  <a:gd name="T24" fmla="*/ 26 w 98"/>
                  <a:gd name="T25" fmla="*/ 72 h 83"/>
                  <a:gd name="T26" fmla="*/ 38 w 98"/>
                  <a:gd name="T27" fmla="*/ 79 h 83"/>
                  <a:gd name="T28" fmla="*/ 44 w 98"/>
                  <a:gd name="T29" fmla="*/ 79 h 83"/>
                  <a:gd name="T30" fmla="*/ 56 w 98"/>
                  <a:gd name="T31" fmla="*/ 83 h 83"/>
                  <a:gd name="T32" fmla="*/ 65 w 98"/>
                  <a:gd name="T33" fmla="*/ 79 h 83"/>
                  <a:gd name="T34" fmla="*/ 72 w 98"/>
                  <a:gd name="T35" fmla="*/ 69 h 83"/>
                  <a:gd name="T36" fmla="*/ 83 w 98"/>
                  <a:gd name="T37" fmla="*/ 75 h 83"/>
                  <a:gd name="T38" fmla="*/ 95 w 98"/>
                  <a:gd name="T39" fmla="*/ 79 h 83"/>
                  <a:gd name="T40" fmla="*/ 98 w 98"/>
                  <a:gd name="T41" fmla="*/ 69 h 83"/>
                  <a:gd name="T42" fmla="*/ 98 w 98"/>
                  <a:gd name="T43" fmla="*/ 57 h 83"/>
                  <a:gd name="T44" fmla="*/ 89 w 98"/>
                  <a:gd name="T45" fmla="*/ 47 h 83"/>
                  <a:gd name="T46" fmla="*/ 75 w 98"/>
                  <a:gd name="T47" fmla="*/ 38 h 83"/>
                  <a:gd name="T48" fmla="*/ 64 w 98"/>
                  <a:gd name="T49" fmla="*/ 35 h 83"/>
                  <a:gd name="T50" fmla="*/ 58 w 98"/>
                  <a:gd name="T51" fmla="*/ 27 h 83"/>
                  <a:gd name="T52" fmla="*/ 56 w 98"/>
                  <a:gd name="T53" fmla="*/ 15 h 83"/>
                  <a:gd name="T54" fmla="*/ 50 w 98"/>
                  <a:gd name="T55" fmla="*/ 0 h 83"/>
                  <a:gd name="T56" fmla="*/ 50 w 98"/>
                  <a:gd name="T5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83">
                    <a:moveTo>
                      <a:pt x="50" y="0"/>
                    </a:moveTo>
                    <a:lnTo>
                      <a:pt x="50" y="0"/>
                    </a:lnTo>
                    <a:lnTo>
                      <a:pt x="36" y="0"/>
                    </a:lnTo>
                    <a:lnTo>
                      <a:pt x="23" y="0"/>
                    </a:lnTo>
                    <a:lnTo>
                      <a:pt x="23" y="9"/>
                    </a:lnTo>
                    <a:lnTo>
                      <a:pt x="21" y="19"/>
                    </a:lnTo>
                    <a:lnTo>
                      <a:pt x="4" y="15"/>
                    </a:lnTo>
                    <a:lnTo>
                      <a:pt x="0" y="27"/>
                    </a:lnTo>
                    <a:lnTo>
                      <a:pt x="5" y="46"/>
                    </a:lnTo>
                    <a:lnTo>
                      <a:pt x="15" y="51"/>
                    </a:lnTo>
                    <a:lnTo>
                      <a:pt x="17" y="57"/>
                    </a:lnTo>
                    <a:lnTo>
                      <a:pt x="13" y="70"/>
                    </a:lnTo>
                    <a:lnTo>
                      <a:pt x="26" y="72"/>
                    </a:lnTo>
                    <a:lnTo>
                      <a:pt x="38" y="79"/>
                    </a:lnTo>
                    <a:lnTo>
                      <a:pt x="44" y="79"/>
                    </a:lnTo>
                    <a:lnTo>
                      <a:pt x="56" y="83"/>
                    </a:lnTo>
                    <a:lnTo>
                      <a:pt x="65" y="79"/>
                    </a:lnTo>
                    <a:lnTo>
                      <a:pt x="72" y="69"/>
                    </a:lnTo>
                    <a:lnTo>
                      <a:pt x="83" y="75"/>
                    </a:lnTo>
                    <a:lnTo>
                      <a:pt x="95" y="79"/>
                    </a:lnTo>
                    <a:lnTo>
                      <a:pt x="98" y="69"/>
                    </a:lnTo>
                    <a:lnTo>
                      <a:pt x="98" y="57"/>
                    </a:lnTo>
                    <a:lnTo>
                      <a:pt x="89" y="47"/>
                    </a:lnTo>
                    <a:lnTo>
                      <a:pt x="75" y="38"/>
                    </a:lnTo>
                    <a:lnTo>
                      <a:pt x="64" y="35"/>
                    </a:lnTo>
                    <a:lnTo>
                      <a:pt x="58" y="27"/>
                    </a:lnTo>
                    <a:lnTo>
                      <a:pt x="56" y="15"/>
                    </a:lnTo>
                    <a:lnTo>
                      <a:pt x="50" y="0"/>
                    </a:lnTo>
                    <a:lnTo>
                      <a:pt x="50"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89" name="Freeform 125">
                <a:extLst>
                  <a:ext uri="{FF2B5EF4-FFF2-40B4-BE49-F238E27FC236}">
                    <a16:creationId xmlns:a16="http://schemas.microsoft.com/office/drawing/2014/main" id="{97F96E68-A833-4FD6-9D4F-C053C734B566}"/>
                  </a:ext>
                </a:extLst>
              </p:cNvPr>
              <p:cNvSpPr>
                <a:spLocks/>
              </p:cNvSpPr>
              <p:nvPr/>
            </p:nvSpPr>
            <p:spPr bwMode="auto">
              <a:xfrm>
                <a:off x="1510" y="2461"/>
                <a:ext cx="9" cy="9"/>
              </a:xfrm>
              <a:custGeom>
                <a:avLst/>
                <a:gdLst>
                  <a:gd name="T0" fmla="*/ 5 w 18"/>
                  <a:gd name="T1" fmla="*/ 0 h 16"/>
                  <a:gd name="T2" fmla="*/ 5 w 18"/>
                  <a:gd name="T3" fmla="*/ 0 h 16"/>
                  <a:gd name="T4" fmla="*/ 0 w 18"/>
                  <a:gd name="T5" fmla="*/ 6 h 16"/>
                  <a:gd name="T6" fmla="*/ 0 w 18"/>
                  <a:gd name="T7" fmla="*/ 11 h 16"/>
                  <a:gd name="T8" fmla="*/ 5 w 18"/>
                  <a:gd name="T9" fmla="*/ 16 h 16"/>
                  <a:gd name="T10" fmla="*/ 13 w 18"/>
                  <a:gd name="T11" fmla="*/ 10 h 16"/>
                  <a:gd name="T12" fmla="*/ 18 w 18"/>
                  <a:gd name="T13" fmla="*/ 1 h 16"/>
                  <a:gd name="T14" fmla="*/ 5 w 18"/>
                  <a:gd name="T15" fmla="*/ 0 h 16"/>
                  <a:gd name="T16" fmla="*/ 5 w 18"/>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6">
                    <a:moveTo>
                      <a:pt x="5" y="0"/>
                    </a:moveTo>
                    <a:lnTo>
                      <a:pt x="5" y="0"/>
                    </a:lnTo>
                    <a:lnTo>
                      <a:pt x="0" y="6"/>
                    </a:lnTo>
                    <a:lnTo>
                      <a:pt x="0" y="11"/>
                    </a:lnTo>
                    <a:lnTo>
                      <a:pt x="5" y="16"/>
                    </a:lnTo>
                    <a:lnTo>
                      <a:pt x="13" y="10"/>
                    </a:lnTo>
                    <a:lnTo>
                      <a:pt x="18" y="1"/>
                    </a:lnTo>
                    <a:lnTo>
                      <a:pt x="5" y="0"/>
                    </a:lnTo>
                    <a:lnTo>
                      <a:pt x="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0" name="Freeform 126">
                <a:extLst>
                  <a:ext uri="{FF2B5EF4-FFF2-40B4-BE49-F238E27FC236}">
                    <a16:creationId xmlns:a16="http://schemas.microsoft.com/office/drawing/2014/main" id="{CCC8FAE3-BA6B-4C95-9501-758F1229A4D7}"/>
                  </a:ext>
                </a:extLst>
              </p:cNvPr>
              <p:cNvSpPr>
                <a:spLocks/>
              </p:cNvSpPr>
              <p:nvPr/>
            </p:nvSpPr>
            <p:spPr bwMode="auto">
              <a:xfrm>
                <a:off x="1510" y="2461"/>
                <a:ext cx="9" cy="9"/>
              </a:xfrm>
              <a:custGeom>
                <a:avLst/>
                <a:gdLst>
                  <a:gd name="T0" fmla="*/ 5 w 18"/>
                  <a:gd name="T1" fmla="*/ 0 h 16"/>
                  <a:gd name="T2" fmla="*/ 5 w 18"/>
                  <a:gd name="T3" fmla="*/ 0 h 16"/>
                  <a:gd name="T4" fmla="*/ 0 w 18"/>
                  <a:gd name="T5" fmla="*/ 6 h 16"/>
                  <a:gd name="T6" fmla="*/ 0 w 18"/>
                  <a:gd name="T7" fmla="*/ 11 h 16"/>
                  <a:gd name="T8" fmla="*/ 5 w 18"/>
                  <a:gd name="T9" fmla="*/ 16 h 16"/>
                  <a:gd name="T10" fmla="*/ 13 w 18"/>
                  <a:gd name="T11" fmla="*/ 10 h 16"/>
                  <a:gd name="T12" fmla="*/ 18 w 18"/>
                  <a:gd name="T13" fmla="*/ 1 h 16"/>
                  <a:gd name="T14" fmla="*/ 5 w 18"/>
                  <a:gd name="T15" fmla="*/ 0 h 16"/>
                  <a:gd name="T16" fmla="*/ 5 w 18"/>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6">
                    <a:moveTo>
                      <a:pt x="5" y="0"/>
                    </a:moveTo>
                    <a:lnTo>
                      <a:pt x="5" y="0"/>
                    </a:lnTo>
                    <a:lnTo>
                      <a:pt x="0" y="6"/>
                    </a:lnTo>
                    <a:lnTo>
                      <a:pt x="0" y="11"/>
                    </a:lnTo>
                    <a:lnTo>
                      <a:pt x="5" y="16"/>
                    </a:lnTo>
                    <a:lnTo>
                      <a:pt x="13" y="10"/>
                    </a:lnTo>
                    <a:lnTo>
                      <a:pt x="18" y="1"/>
                    </a:lnTo>
                    <a:lnTo>
                      <a:pt x="5" y="0"/>
                    </a:lnTo>
                    <a:lnTo>
                      <a:pt x="5"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91" name="Freeform 127">
                <a:extLst>
                  <a:ext uri="{FF2B5EF4-FFF2-40B4-BE49-F238E27FC236}">
                    <a16:creationId xmlns:a16="http://schemas.microsoft.com/office/drawing/2014/main" id="{61CF1058-B279-4B6F-BF93-5BCC6345DB4B}"/>
                  </a:ext>
                </a:extLst>
              </p:cNvPr>
              <p:cNvSpPr>
                <a:spLocks/>
              </p:cNvSpPr>
              <p:nvPr/>
            </p:nvSpPr>
            <p:spPr bwMode="auto">
              <a:xfrm>
                <a:off x="1277" y="1339"/>
                <a:ext cx="2275" cy="2665"/>
              </a:xfrm>
              <a:custGeom>
                <a:avLst/>
                <a:gdLst>
                  <a:gd name="T0" fmla="*/ 2669 w 4288"/>
                  <a:gd name="T1" fmla="*/ 1966 h 5015"/>
                  <a:gd name="T2" fmla="*/ 2827 w 4288"/>
                  <a:gd name="T3" fmla="*/ 2040 h 5015"/>
                  <a:gd name="T4" fmla="*/ 2833 w 4288"/>
                  <a:gd name="T5" fmla="*/ 1729 h 5015"/>
                  <a:gd name="T6" fmla="*/ 2888 w 4288"/>
                  <a:gd name="T7" fmla="*/ 1194 h 5015"/>
                  <a:gd name="T8" fmla="*/ 3146 w 4288"/>
                  <a:gd name="T9" fmla="*/ 916 h 5015"/>
                  <a:gd name="T10" fmla="*/ 3531 w 4288"/>
                  <a:gd name="T11" fmla="*/ 658 h 5015"/>
                  <a:gd name="T12" fmla="*/ 3681 w 4288"/>
                  <a:gd name="T13" fmla="*/ 522 h 5015"/>
                  <a:gd name="T14" fmla="*/ 3865 w 4288"/>
                  <a:gd name="T15" fmla="*/ 397 h 5015"/>
                  <a:gd name="T16" fmla="*/ 3985 w 4288"/>
                  <a:gd name="T17" fmla="*/ 642 h 5015"/>
                  <a:gd name="T18" fmla="*/ 4280 w 4288"/>
                  <a:gd name="T19" fmla="*/ 569 h 5015"/>
                  <a:gd name="T20" fmla="*/ 4130 w 4288"/>
                  <a:gd name="T21" fmla="*/ 268 h 5015"/>
                  <a:gd name="T22" fmla="*/ 3900 w 4288"/>
                  <a:gd name="T23" fmla="*/ 0 h 5015"/>
                  <a:gd name="T24" fmla="*/ 3510 w 4288"/>
                  <a:gd name="T25" fmla="*/ 133 h 5015"/>
                  <a:gd name="T26" fmla="*/ 3283 w 4288"/>
                  <a:gd name="T27" fmla="*/ 226 h 5015"/>
                  <a:gd name="T28" fmla="*/ 3012 w 4288"/>
                  <a:gd name="T29" fmla="*/ 399 h 5015"/>
                  <a:gd name="T30" fmla="*/ 2716 w 4288"/>
                  <a:gd name="T31" fmla="*/ 709 h 5015"/>
                  <a:gd name="T32" fmla="*/ 2433 w 4288"/>
                  <a:gd name="T33" fmla="*/ 876 h 5015"/>
                  <a:gd name="T34" fmla="*/ 2272 w 4288"/>
                  <a:gd name="T35" fmla="*/ 1047 h 5015"/>
                  <a:gd name="T36" fmla="*/ 2054 w 4288"/>
                  <a:gd name="T37" fmla="*/ 884 h 5015"/>
                  <a:gd name="T38" fmla="*/ 1980 w 4288"/>
                  <a:gd name="T39" fmla="*/ 1085 h 5015"/>
                  <a:gd name="T40" fmla="*/ 1720 w 4288"/>
                  <a:gd name="T41" fmla="*/ 1104 h 5015"/>
                  <a:gd name="T42" fmla="*/ 1440 w 4288"/>
                  <a:gd name="T43" fmla="*/ 1265 h 5015"/>
                  <a:gd name="T44" fmla="*/ 1311 w 4288"/>
                  <a:gd name="T45" fmla="*/ 1352 h 5015"/>
                  <a:gd name="T46" fmla="*/ 1194 w 4288"/>
                  <a:gd name="T47" fmla="*/ 1384 h 5015"/>
                  <a:gd name="T48" fmla="*/ 1238 w 4288"/>
                  <a:gd name="T49" fmla="*/ 1526 h 5015"/>
                  <a:gd name="T50" fmla="*/ 1247 w 4288"/>
                  <a:gd name="T51" fmla="*/ 1743 h 5015"/>
                  <a:gd name="T52" fmla="*/ 1085 w 4288"/>
                  <a:gd name="T53" fmla="*/ 1906 h 5015"/>
                  <a:gd name="T54" fmla="*/ 918 w 4288"/>
                  <a:gd name="T55" fmla="*/ 1908 h 5015"/>
                  <a:gd name="T56" fmla="*/ 860 w 4288"/>
                  <a:gd name="T57" fmla="*/ 1954 h 5015"/>
                  <a:gd name="T58" fmla="*/ 866 w 4288"/>
                  <a:gd name="T59" fmla="*/ 2064 h 5015"/>
                  <a:gd name="T60" fmla="*/ 862 w 4288"/>
                  <a:gd name="T61" fmla="*/ 2279 h 5015"/>
                  <a:gd name="T62" fmla="*/ 715 w 4288"/>
                  <a:gd name="T63" fmla="*/ 2265 h 5015"/>
                  <a:gd name="T64" fmla="*/ 631 w 4288"/>
                  <a:gd name="T65" fmla="*/ 2166 h 5015"/>
                  <a:gd name="T66" fmla="*/ 539 w 4288"/>
                  <a:gd name="T67" fmla="*/ 2294 h 5015"/>
                  <a:gd name="T68" fmla="*/ 473 w 4288"/>
                  <a:gd name="T69" fmla="*/ 2470 h 5015"/>
                  <a:gd name="T70" fmla="*/ 324 w 4288"/>
                  <a:gd name="T71" fmla="*/ 2543 h 5015"/>
                  <a:gd name="T72" fmla="*/ 288 w 4288"/>
                  <a:gd name="T73" fmla="*/ 2401 h 5015"/>
                  <a:gd name="T74" fmla="*/ 171 w 4288"/>
                  <a:gd name="T75" fmla="*/ 2276 h 5015"/>
                  <a:gd name="T76" fmla="*/ 124 w 4288"/>
                  <a:gd name="T77" fmla="*/ 2497 h 5015"/>
                  <a:gd name="T78" fmla="*/ 82 w 4288"/>
                  <a:gd name="T79" fmla="*/ 2662 h 5015"/>
                  <a:gd name="T80" fmla="*/ 1330 w 4288"/>
                  <a:gd name="T81" fmla="*/ 4950 h 5015"/>
                  <a:gd name="T82" fmla="*/ 1329 w 4288"/>
                  <a:gd name="T83" fmla="*/ 4641 h 5015"/>
                  <a:gd name="T84" fmla="*/ 1469 w 4288"/>
                  <a:gd name="T85" fmla="*/ 4645 h 5015"/>
                  <a:gd name="T86" fmla="*/ 1466 w 4288"/>
                  <a:gd name="T87" fmla="*/ 4494 h 5015"/>
                  <a:gd name="T88" fmla="*/ 1259 w 4288"/>
                  <a:gd name="T89" fmla="*/ 4608 h 5015"/>
                  <a:gd name="T90" fmla="*/ 1069 w 4288"/>
                  <a:gd name="T91" fmla="*/ 4455 h 5015"/>
                  <a:gd name="T92" fmla="*/ 909 w 4288"/>
                  <a:gd name="T93" fmla="*/ 4646 h 5015"/>
                  <a:gd name="T94" fmla="*/ 703 w 4288"/>
                  <a:gd name="T95" fmla="*/ 4910 h 5015"/>
                  <a:gd name="T96" fmla="*/ 301 w 4288"/>
                  <a:gd name="T97" fmla="*/ 4382 h 5015"/>
                  <a:gd name="T98" fmla="*/ 570 w 4288"/>
                  <a:gd name="T99" fmla="*/ 3909 h 5015"/>
                  <a:gd name="T100" fmla="*/ 557 w 4288"/>
                  <a:gd name="T101" fmla="*/ 3749 h 5015"/>
                  <a:gd name="T102" fmla="*/ 434 w 4288"/>
                  <a:gd name="T103" fmla="*/ 3529 h 5015"/>
                  <a:gd name="T104" fmla="*/ 467 w 4288"/>
                  <a:gd name="T105" fmla="*/ 3267 h 5015"/>
                  <a:gd name="T106" fmla="*/ 816 w 4288"/>
                  <a:gd name="T107" fmla="*/ 3305 h 5015"/>
                  <a:gd name="T108" fmla="*/ 778 w 4288"/>
                  <a:gd name="T109" fmla="*/ 2919 h 5015"/>
                  <a:gd name="T110" fmla="*/ 1201 w 4288"/>
                  <a:gd name="T111" fmla="*/ 2934 h 5015"/>
                  <a:gd name="T112" fmla="*/ 1340 w 4288"/>
                  <a:gd name="T113" fmla="*/ 2682 h 5015"/>
                  <a:gd name="T114" fmla="*/ 1653 w 4288"/>
                  <a:gd name="T115" fmla="*/ 2330 h 5015"/>
                  <a:gd name="T116" fmla="*/ 1939 w 4288"/>
                  <a:gd name="T117" fmla="*/ 1946 h 5015"/>
                  <a:gd name="T118" fmla="*/ 2184 w 4288"/>
                  <a:gd name="T119" fmla="*/ 1883 h 5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88" h="5015">
                    <a:moveTo>
                      <a:pt x="2419" y="1943"/>
                    </a:moveTo>
                    <a:lnTo>
                      <a:pt x="2419" y="1943"/>
                    </a:lnTo>
                    <a:lnTo>
                      <a:pt x="2424" y="1961"/>
                    </a:lnTo>
                    <a:lnTo>
                      <a:pt x="2435" y="1982"/>
                    </a:lnTo>
                    <a:lnTo>
                      <a:pt x="2457" y="2002"/>
                    </a:lnTo>
                    <a:lnTo>
                      <a:pt x="2483" y="2017"/>
                    </a:lnTo>
                    <a:lnTo>
                      <a:pt x="2509" y="2021"/>
                    </a:lnTo>
                    <a:lnTo>
                      <a:pt x="2527" y="2029"/>
                    </a:lnTo>
                    <a:lnTo>
                      <a:pt x="2551" y="2024"/>
                    </a:lnTo>
                    <a:lnTo>
                      <a:pt x="2579" y="1999"/>
                    </a:lnTo>
                    <a:lnTo>
                      <a:pt x="2597" y="1983"/>
                    </a:lnTo>
                    <a:lnTo>
                      <a:pt x="2610" y="1971"/>
                    </a:lnTo>
                    <a:lnTo>
                      <a:pt x="2622" y="1960"/>
                    </a:lnTo>
                    <a:lnTo>
                      <a:pt x="2629" y="1945"/>
                    </a:lnTo>
                    <a:lnTo>
                      <a:pt x="2647" y="1933"/>
                    </a:lnTo>
                    <a:lnTo>
                      <a:pt x="2660" y="1927"/>
                    </a:lnTo>
                    <a:lnTo>
                      <a:pt x="2667" y="1934"/>
                    </a:lnTo>
                    <a:lnTo>
                      <a:pt x="2673" y="1943"/>
                    </a:lnTo>
                    <a:lnTo>
                      <a:pt x="2671" y="1955"/>
                    </a:lnTo>
                    <a:lnTo>
                      <a:pt x="2669" y="1966"/>
                    </a:lnTo>
                    <a:lnTo>
                      <a:pt x="2669" y="1979"/>
                    </a:lnTo>
                    <a:lnTo>
                      <a:pt x="2666" y="1993"/>
                    </a:lnTo>
                    <a:lnTo>
                      <a:pt x="2666" y="2006"/>
                    </a:lnTo>
                    <a:lnTo>
                      <a:pt x="2670" y="2021"/>
                    </a:lnTo>
                    <a:lnTo>
                      <a:pt x="2670" y="2034"/>
                    </a:lnTo>
                    <a:lnTo>
                      <a:pt x="2666" y="2047"/>
                    </a:lnTo>
                    <a:lnTo>
                      <a:pt x="2660" y="2064"/>
                    </a:lnTo>
                    <a:lnTo>
                      <a:pt x="2656" y="2080"/>
                    </a:lnTo>
                    <a:lnTo>
                      <a:pt x="2660" y="2099"/>
                    </a:lnTo>
                    <a:lnTo>
                      <a:pt x="2673" y="2112"/>
                    </a:lnTo>
                    <a:lnTo>
                      <a:pt x="2692" y="2117"/>
                    </a:lnTo>
                    <a:lnTo>
                      <a:pt x="2710" y="2124"/>
                    </a:lnTo>
                    <a:lnTo>
                      <a:pt x="2727" y="2127"/>
                    </a:lnTo>
                    <a:lnTo>
                      <a:pt x="2741" y="2135"/>
                    </a:lnTo>
                    <a:lnTo>
                      <a:pt x="2759" y="2141"/>
                    </a:lnTo>
                    <a:lnTo>
                      <a:pt x="2776" y="2140"/>
                    </a:lnTo>
                    <a:lnTo>
                      <a:pt x="2801" y="2121"/>
                    </a:lnTo>
                    <a:lnTo>
                      <a:pt x="2823" y="2096"/>
                    </a:lnTo>
                    <a:lnTo>
                      <a:pt x="2826" y="2068"/>
                    </a:lnTo>
                    <a:lnTo>
                      <a:pt x="2827" y="2040"/>
                    </a:lnTo>
                    <a:lnTo>
                      <a:pt x="2822" y="2013"/>
                    </a:lnTo>
                    <a:lnTo>
                      <a:pt x="2826" y="1989"/>
                    </a:lnTo>
                    <a:lnTo>
                      <a:pt x="2827" y="1969"/>
                    </a:lnTo>
                    <a:lnTo>
                      <a:pt x="2819" y="1951"/>
                    </a:lnTo>
                    <a:lnTo>
                      <a:pt x="2796" y="1939"/>
                    </a:lnTo>
                    <a:lnTo>
                      <a:pt x="2786" y="1945"/>
                    </a:lnTo>
                    <a:lnTo>
                      <a:pt x="2746" y="1948"/>
                    </a:lnTo>
                    <a:lnTo>
                      <a:pt x="2730" y="1941"/>
                    </a:lnTo>
                    <a:lnTo>
                      <a:pt x="2726" y="1920"/>
                    </a:lnTo>
                    <a:lnTo>
                      <a:pt x="2725" y="1897"/>
                    </a:lnTo>
                    <a:lnTo>
                      <a:pt x="2710" y="1887"/>
                    </a:lnTo>
                    <a:lnTo>
                      <a:pt x="2707" y="1873"/>
                    </a:lnTo>
                    <a:lnTo>
                      <a:pt x="2718" y="1854"/>
                    </a:lnTo>
                    <a:lnTo>
                      <a:pt x="2746" y="1840"/>
                    </a:lnTo>
                    <a:lnTo>
                      <a:pt x="2767" y="1836"/>
                    </a:lnTo>
                    <a:lnTo>
                      <a:pt x="2781" y="1827"/>
                    </a:lnTo>
                    <a:lnTo>
                      <a:pt x="2808" y="1808"/>
                    </a:lnTo>
                    <a:lnTo>
                      <a:pt x="2819" y="1781"/>
                    </a:lnTo>
                    <a:lnTo>
                      <a:pt x="2831" y="1755"/>
                    </a:lnTo>
                    <a:lnTo>
                      <a:pt x="2833" y="1729"/>
                    </a:lnTo>
                    <a:lnTo>
                      <a:pt x="2815" y="1701"/>
                    </a:lnTo>
                    <a:lnTo>
                      <a:pt x="2795" y="1669"/>
                    </a:lnTo>
                    <a:lnTo>
                      <a:pt x="2789" y="1653"/>
                    </a:lnTo>
                    <a:lnTo>
                      <a:pt x="2789" y="1630"/>
                    </a:lnTo>
                    <a:lnTo>
                      <a:pt x="2803" y="1609"/>
                    </a:lnTo>
                    <a:lnTo>
                      <a:pt x="2813" y="1576"/>
                    </a:lnTo>
                    <a:lnTo>
                      <a:pt x="2812" y="1548"/>
                    </a:lnTo>
                    <a:lnTo>
                      <a:pt x="2818" y="1514"/>
                    </a:lnTo>
                    <a:lnTo>
                      <a:pt x="2831" y="1492"/>
                    </a:lnTo>
                    <a:lnTo>
                      <a:pt x="2845" y="1470"/>
                    </a:lnTo>
                    <a:lnTo>
                      <a:pt x="2878" y="1436"/>
                    </a:lnTo>
                    <a:lnTo>
                      <a:pt x="2892" y="1409"/>
                    </a:lnTo>
                    <a:lnTo>
                      <a:pt x="2882" y="1378"/>
                    </a:lnTo>
                    <a:lnTo>
                      <a:pt x="2875" y="1347"/>
                    </a:lnTo>
                    <a:lnTo>
                      <a:pt x="2879" y="1310"/>
                    </a:lnTo>
                    <a:lnTo>
                      <a:pt x="2888" y="1274"/>
                    </a:lnTo>
                    <a:lnTo>
                      <a:pt x="2893" y="1243"/>
                    </a:lnTo>
                    <a:lnTo>
                      <a:pt x="2901" y="1220"/>
                    </a:lnTo>
                    <a:lnTo>
                      <a:pt x="2902" y="1209"/>
                    </a:lnTo>
                    <a:lnTo>
                      <a:pt x="2888" y="1194"/>
                    </a:lnTo>
                    <a:lnTo>
                      <a:pt x="2897" y="1191"/>
                    </a:lnTo>
                    <a:lnTo>
                      <a:pt x="2917" y="1192"/>
                    </a:lnTo>
                    <a:lnTo>
                      <a:pt x="2939" y="1187"/>
                    </a:lnTo>
                    <a:lnTo>
                      <a:pt x="2950" y="1166"/>
                    </a:lnTo>
                    <a:lnTo>
                      <a:pt x="2966" y="1148"/>
                    </a:lnTo>
                    <a:lnTo>
                      <a:pt x="2986" y="1130"/>
                    </a:lnTo>
                    <a:lnTo>
                      <a:pt x="3004" y="1122"/>
                    </a:lnTo>
                    <a:lnTo>
                      <a:pt x="3018" y="1126"/>
                    </a:lnTo>
                    <a:lnTo>
                      <a:pt x="3045" y="1121"/>
                    </a:lnTo>
                    <a:lnTo>
                      <a:pt x="3068" y="1098"/>
                    </a:lnTo>
                    <a:lnTo>
                      <a:pt x="3086" y="1079"/>
                    </a:lnTo>
                    <a:lnTo>
                      <a:pt x="3093" y="1052"/>
                    </a:lnTo>
                    <a:lnTo>
                      <a:pt x="3082" y="1036"/>
                    </a:lnTo>
                    <a:lnTo>
                      <a:pt x="3079" y="1018"/>
                    </a:lnTo>
                    <a:lnTo>
                      <a:pt x="3093" y="996"/>
                    </a:lnTo>
                    <a:lnTo>
                      <a:pt x="3110" y="995"/>
                    </a:lnTo>
                    <a:lnTo>
                      <a:pt x="3132" y="986"/>
                    </a:lnTo>
                    <a:lnTo>
                      <a:pt x="3144" y="964"/>
                    </a:lnTo>
                    <a:lnTo>
                      <a:pt x="3144" y="941"/>
                    </a:lnTo>
                    <a:lnTo>
                      <a:pt x="3146" y="916"/>
                    </a:lnTo>
                    <a:lnTo>
                      <a:pt x="3165" y="891"/>
                    </a:lnTo>
                    <a:lnTo>
                      <a:pt x="3179" y="861"/>
                    </a:lnTo>
                    <a:lnTo>
                      <a:pt x="3197" y="838"/>
                    </a:lnTo>
                    <a:lnTo>
                      <a:pt x="3218" y="809"/>
                    </a:lnTo>
                    <a:lnTo>
                      <a:pt x="3240" y="801"/>
                    </a:lnTo>
                    <a:lnTo>
                      <a:pt x="3272" y="793"/>
                    </a:lnTo>
                    <a:lnTo>
                      <a:pt x="3301" y="773"/>
                    </a:lnTo>
                    <a:lnTo>
                      <a:pt x="3323" y="750"/>
                    </a:lnTo>
                    <a:lnTo>
                      <a:pt x="3342" y="726"/>
                    </a:lnTo>
                    <a:lnTo>
                      <a:pt x="3361" y="708"/>
                    </a:lnTo>
                    <a:lnTo>
                      <a:pt x="3381" y="699"/>
                    </a:lnTo>
                    <a:lnTo>
                      <a:pt x="3397" y="700"/>
                    </a:lnTo>
                    <a:lnTo>
                      <a:pt x="3412" y="707"/>
                    </a:lnTo>
                    <a:lnTo>
                      <a:pt x="3431" y="705"/>
                    </a:lnTo>
                    <a:lnTo>
                      <a:pt x="3464" y="704"/>
                    </a:lnTo>
                    <a:lnTo>
                      <a:pt x="3485" y="708"/>
                    </a:lnTo>
                    <a:lnTo>
                      <a:pt x="3495" y="698"/>
                    </a:lnTo>
                    <a:lnTo>
                      <a:pt x="3494" y="684"/>
                    </a:lnTo>
                    <a:lnTo>
                      <a:pt x="3511" y="668"/>
                    </a:lnTo>
                    <a:lnTo>
                      <a:pt x="3531" y="658"/>
                    </a:lnTo>
                    <a:lnTo>
                      <a:pt x="3550" y="663"/>
                    </a:lnTo>
                    <a:lnTo>
                      <a:pt x="3570" y="667"/>
                    </a:lnTo>
                    <a:lnTo>
                      <a:pt x="3579" y="656"/>
                    </a:lnTo>
                    <a:lnTo>
                      <a:pt x="3594" y="643"/>
                    </a:lnTo>
                    <a:lnTo>
                      <a:pt x="3615" y="638"/>
                    </a:lnTo>
                    <a:lnTo>
                      <a:pt x="3638" y="639"/>
                    </a:lnTo>
                    <a:lnTo>
                      <a:pt x="3649" y="649"/>
                    </a:lnTo>
                    <a:lnTo>
                      <a:pt x="3656" y="652"/>
                    </a:lnTo>
                    <a:lnTo>
                      <a:pt x="3670" y="644"/>
                    </a:lnTo>
                    <a:lnTo>
                      <a:pt x="3677" y="625"/>
                    </a:lnTo>
                    <a:lnTo>
                      <a:pt x="3670" y="602"/>
                    </a:lnTo>
                    <a:lnTo>
                      <a:pt x="3657" y="594"/>
                    </a:lnTo>
                    <a:lnTo>
                      <a:pt x="3631" y="589"/>
                    </a:lnTo>
                    <a:lnTo>
                      <a:pt x="3613" y="585"/>
                    </a:lnTo>
                    <a:lnTo>
                      <a:pt x="3601" y="577"/>
                    </a:lnTo>
                    <a:lnTo>
                      <a:pt x="3599" y="564"/>
                    </a:lnTo>
                    <a:lnTo>
                      <a:pt x="3611" y="551"/>
                    </a:lnTo>
                    <a:lnTo>
                      <a:pt x="3626" y="538"/>
                    </a:lnTo>
                    <a:lnTo>
                      <a:pt x="3657" y="532"/>
                    </a:lnTo>
                    <a:lnTo>
                      <a:pt x="3681" y="522"/>
                    </a:lnTo>
                    <a:lnTo>
                      <a:pt x="3708" y="514"/>
                    </a:lnTo>
                    <a:lnTo>
                      <a:pt x="3727" y="514"/>
                    </a:lnTo>
                    <a:lnTo>
                      <a:pt x="3741" y="522"/>
                    </a:lnTo>
                    <a:lnTo>
                      <a:pt x="3756" y="527"/>
                    </a:lnTo>
                    <a:lnTo>
                      <a:pt x="3773" y="529"/>
                    </a:lnTo>
                    <a:lnTo>
                      <a:pt x="3805" y="533"/>
                    </a:lnTo>
                    <a:lnTo>
                      <a:pt x="3826" y="522"/>
                    </a:lnTo>
                    <a:lnTo>
                      <a:pt x="3832" y="509"/>
                    </a:lnTo>
                    <a:lnTo>
                      <a:pt x="3823" y="503"/>
                    </a:lnTo>
                    <a:lnTo>
                      <a:pt x="3807" y="496"/>
                    </a:lnTo>
                    <a:lnTo>
                      <a:pt x="3792" y="487"/>
                    </a:lnTo>
                    <a:lnTo>
                      <a:pt x="3787" y="473"/>
                    </a:lnTo>
                    <a:lnTo>
                      <a:pt x="3789" y="462"/>
                    </a:lnTo>
                    <a:lnTo>
                      <a:pt x="3802" y="445"/>
                    </a:lnTo>
                    <a:lnTo>
                      <a:pt x="3807" y="429"/>
                    </a:lnTo>
                    <a:lnTo>
                      <a:pt x="3810" y="408"/>
                    </a:lnTo>
                    <a:lnTo>
                      <a:pt x="3820" y="397"/>
                    </a:lnTo>
                    <a:lnTo>
                      <a:pt x="3840" y="390"/>
                    </a:lnTo>
                    <a:lnTo>
                      <a:pt x="3858" y="390"/>
                    </a:lnTo>
                    <a:lnTo>
                      <a:pt x="3865" y="397"/>
                    </a:lnTo>
                    <a:lnTo>
                      <a:pt x="3876" y="404"/>
                    </a:lnTo>
                    <a:lnTo>
                      <a:pt x="3883" y="407"/>
                    </a:lnTo>
                    <a:lnTo>
                      <a:pt x="3902" y="404"/>
                    </a:lnTo>
                    <a:lnTo>
                      <a:pt x="3925" y="399"/>
                    </a:lnTo>
                    <a:lnTo>
                      <a:pt x="3950" y="389"/>
                    </a:lnTo>
                    <a:lnTo>
                      <a:pt x="3964" y="390"/>
                    </a:lnTo>
                    <a:lnTo>
                      <a:pt x="3986" y="395"/>
                    </a:lnTo>
                    <a:lnTo>
                      <a:pt x="3996" y="415"/>
                    </a:lnTo>
                    <a:lnTo>
                      <a:pt x="4000" y="432"/>
                    </a:lnTo>
                    <a:lnTo>
                      <a:pt x="4002" y="459"/>
                    </a:lnTo>
                    <a:lnTo>
                      <a:pt x="4016" y="476"/>
                    </a:lnTo>
                    <a:lnTo>
                      <a:pt x="4021" y="492"/>
                    </a:lnTo>
                    <a:lnTo>
                      <a:pt x="4018" y="508"/>
                    </a:lnTo>
                    <a:lnTo>
                      <a:pt x="4001" y="528"/>
                    </a:lnTo>
                    <a:lnTo>
                      <a:pt x="3990" y="538"/>
                    </a:lnTo>
                    <a:lnTo>
                      <a:pt x="3981" y="552"/>
                    </a:lnTo>
                    <a:lnTo>
                      <a:pt x="3977" y="566"/>
                    </a:lnTo>
                    <a:lnTo>
                      <a:pt x="3974" y="593"/>
                    </a:lnTo>
                    <a:lnTo>
                      <a:pt x="3979" y="619"/>
                    </a:lnTo>
                    <a:lnTo>
                      <a:pt x="3985" y="642"/>
                    </a:lnTo>
                    <a:lnTo>
                      <a:pt x="4006" y="664"/>
                    </a:lnTo>
                    <a:lnTo>
                      <a:pt x="4030" y="670"/>
                    </a:lnTo>
                    <a:lnTo>
                      <a:pt x="4065" y="662"/>
                    </a:lnTo>
                    <a:lnTo>
                      <a:pt x="4090" y="658"/>
                    </a:lnTo>
                    <a:lnTo>
                      <a:pt x="4111" y="652"/>
                    </a:lnTo>
                    <a:lnTo>
                      <a:pt x="4118" y="639"/>
                    </a:lnTo>
                    <a:lnTo>
                      <a:pt x="4125" y="619"/>
                    </a:lnTo>
                    <a:lnTo>
                      <a:pt x="4130" y="608"/>
                    </a:lnTo>
                    <a:lnTo>
                      <a:pt x="4141" y="611"/>
                    </a:lnTo>
                    <a:lnTo>
                      <a:pt x="4155" y="625"/>
                    </a:lnTo>
                    <a:lnTo>
                      <a:pt x="4169" y="639"/>
                    </a:lnTo>
                    <a:lnTo>
                      <a:pt x="4187" y="648"/>
                    </a:lnTo>
                    <a:lnTo>
                      <a:pt x="4203" y="656"/>
                    </a:lnTo>
                    <a:lnTo>
                      <a:pt x="4211" y="659"/>
                    </a:lnTo>
                    <a:lnTo>
                      <a:pt x="4227" y="659"/>
                    </a:lnTo>
                    <a:lnTo>
                      <a:pt x="4240" y="644"/>
                    </a:lnTo>
                    <a:lnTo>
                      <a:pt x="4250" y="628"/>
                    </a:lnTo>
                    <a:lnTo>
                      <a:pt x="4259" y="612"/>
                    </a:lnTo>
                    <a:lnTo>
                      <a:pt x="4273" y="591"/>
                    </a:lnTo>
                    <a:lnTo>
                      <a:pt x="4280" y="569"/>
                    </a:lnTo>
                    <a:lnTo>
                      <a:pt x="4288" y="540"/>
                    </a:lnTo>
                    <a:lnTo>
                      <a:pt x="4287" y="517"/>
                    </a:lnTo>
                    <a:lnTo>
                      <a:pt x="4273" y="500"/>
                    </a:lnTo>
                    <a:lnTo>
                      <a:pt x="4262" y="487"/>
                    </a:lnTo>
                    <a:lnTo>
                      <a:pt x="4250" y="469"/>
                    </a:lnTo>
                    <a:lnTo>
                      <a:pt x="4236" y="467"/>
                    </a:lnTo>
                    <a:lnTo>
                      <a:pt x="4217" y="467"/>
                    </a:lnTo>
                    <a:lnTo>
                      <a:pt x="4197" y="460"/>
                    </a:lnTo>
                    <a:lnTo>
                      <a:pt x="4182" y="454"/>
                    </a:lnTo>
                    <a:lnTo>
                      <a:pt x="4172" y="438"/>
                    </a:lnTo>
                    <a:lnTo>
                      <a:pt x="4172" y="416"/>
                    </a:lnTo>
                    <a:lnTo>
                      <a:pt x="4154" y="394"/>
                    </a:lnTo>
                    <a:lnTo>
                      <a:pt x="4134" y="385"/>
                    </a:lnTo>
                    <a:lnTo>
                      <a:pt x="4131" y="374"/>
                    </a:lnTo>
                    <a:lnTo>
                      <a:pt x="4140" y="357"/>
                    </a:lnTo>
                    <a:lnTo>
                      <a:pt x="4157" y="344"/>
                    </a:lnTo>
                    <a:lnTo>
                      <a:pt x="4158" y="322"/>
                    </a:lnTo>
                    <a:lnTo>
                      <a:pt x="4153" y="302"/>
                    </a:lnTo>
                    <a:lnTo>
                      <a:pt x="4149" y="277"/>
                    </a:lnTo>
                    <a:lnTo>
                      <a:pt x="4130" y="268"/>
                    </a:lnTo>
                    <a:lnTo>
                      <a:pt x="4109" y="278"/>
                    </a:lnTo>
                    <a:lnTo>
                      <a:pt x="4092" y="281"/>
                    </a:lnTo>
                    <a:lnTo>
                      <a:pt x="4081" y="271"/>
                    </a:lnTo>
                    <a:lnTo>
                      <a:pt x="4083" y="260"/>
                    </a:lnTo>
                    <a:lnTo>
                      <a:pt x="4094" y="245"/>
                    </a:lnTo>
                    <a:lnTo>
                      <a:pt x="4103" y="226"/>
                    </a:lnTo>
                    <a:lnTo>
                      <a:pt x="4102" y="204"/>
                    </a:lnTo>
                    <a:lnTo>
                      <a:pt x="4098" y="180"/>
                    </a:lnTo>
                    <a:lnTo>
                      <a:pt x="4103" y="137"/>
                    </a:lnTo>
                    <a:lnTo>
                      <a:pt x="4103" y="109"/>
                    </a:lnTo>
                    <a:lnTo>
                      <a:pt x="4098" y="91"/>
                    </a:lnTo>
                    <a:lnTo>
                      <a:pt x="4084" y="74"/>
                    </a:lnTo>
                    <a:lnTo>
                      <a:pt x="4060" y="52"/>
                    </a:lnTo>
                    <a:lnTo>
                      <a:pt x="4033" y="33"/>
                    </a:lnTo>
                    <a:lnTo>
                      <a:pt x="4002" y="14"/>
                    </a:lnTo>
                    <a:lnTo>
                      <a:pt x="3977" y="4"/>
                    </a:lnTo>
                    <a:lnTo>
                      <a:pt x="3958" y="4"/>
                    </a:lnTo>
                    <a:lnTo>
                      <a:pt x="3934" y="12"/>
                    </a:lnTo>
                    <a:lnTo>
                      <a:pt x="3919" y="10"/>
                    </a:lnTo>
                    <a:lnTo>
                      <a:pt x="3900" y="0"/>
                    </a:lnTo>
                    <a:lnTo>
                      <a:pt x="3865" y="1"/>
                    </a:lnTo>
                    <a:lnTo>
                      <a:pt x="3830" y="16"/>
                    </a:lnTo>
                    <a:lnTo>
                      <a:pt x="3807" y="28"/>
                    </a:lnTo>
                    <a:lnTo>
                      <a:pt x="3793" y="37"/>
                    </a:lnTo>
                    <a:lnTo>
                      <a:pt x="3783" y="54"/>
                    </a:lnTo>
                    <a:lnTo>
                      <a:pt x="3769" y="68"/>
                    </a:lnTo>
                    <a:lnTo>
                      <a:pt x="3738" y="70"/>
                    </a:lnTo>
                    <a:lnTo>
                      <a:pt x="3719" y="79"/>
                    </a:lnTo>
                    <a:lnTo>
                      <a:pt x="3705" y="87"/>
                    </a:lnTo>
                    <a:lnTo>
                      <a:pt x="3684" y="87"/>
                    </a:lnTo>
                    <a:lnTo>
                      <a:pt x="3670" y="86"/>
                    </a:lnTo>
                    <a:lnTo>
                      <a:pt x="3652" y="95"/>
                    </a:lnTo>
                    <a:lnTo>
                      <a:pt x="3634" y="98"/>
                    </a:lnTo>
                    <a:lnTo>
                      <a:pt x="3605" y="103"/>
                    </a:lnTo>
                    <a:lnTo>
                      <a:pt x="3592" y="109"/>
                    </a:lnTo>
                    <a:lnTo>
                      <a:pt x="3580" y="118"/>
                    </a:lnTo>
                    <a:lnTo>
                      <a:pt x="3569" y="129"/>
                    </a:lnTo>
                    <a:lnTo>
                      <a:pt x="3557" y="137"/>
                    </a:lnTo>
                    <a:lnTo>
                      <a:pt x="3542" y="139"/>
                    </a:lnTo>
                    <a:lnTo>
                      <a:pt x="3510" y="133"/>
                    </a:lnTo>
                    <a:lnTo>
                      <a:pt x="3492" y="134"/>
                    </a:lnTo>
                    <a:lnTo>
                      <a:pt x="3472" y="138"/>
                    </a:lnTo>
                    <a:lnTo>
                      <a:pt x="3460" y="152"/>
                    </a:lnTo>
                    <a:lnTo>
                      <a:pt x="3446" y="174"/>
                    </a:lnTo>
                    <a:lnTo>
                      <a:pt x="3448" y="194"/>
                    </a:lnTo>
                    <a:lnTo>
                      <a:pt x="3446" y="204"/>
                    </a:lnTo>
                    <a:lnTo>
                      <a:pt x="3444" y="216"/>
                    </a:lnTo>
                    <a:lnTo>
                      <a:pt x="3426" y="228"/>
                    </a:lnTo>
                    <a:lnTo>
                      <a:pt x="3418" y="235"/>
                    </a:lnTo>
                    <a:lnTo>
                      <a:pt x="3415" y="250"/>
                    </a:lnTo>
                    <a:lnTo>
                      <a:pt x="3406" y="260"/>
                    </a:lnTo>
                    <a:lnTo>
                      <a:pt x="3388" y="269"/>
                    </a:lnTo>
                    <a:lnTo>
                      <a:pt x="3379" y="279"/>
                    </a:lnTo>
                    <a:lnTo>
                      <a:pt x="3365" y="288"/>
                    </a:lnTo>
                    <a:lnTo>
                      <a:pt x="3353" y="288"/>
                    </a:lnTo>
                    <a:lnTo>
                      <a:pt x="3336" y="282"/>
                    </a:lnTo>
                    <a:lnTo>
                      <a:pt x="3318" y="269"/>
                    </a:lnTo>
                    <a:lnTo>
                      <a:pt x="3309" y="244"/>
                    </a:lnTo>
                    <a:lnTo>
                      <a:pt x="3296" y="227"/>
                    </a:lnTo>
                    <a:lnTo>
                      <a:pt x="3283" y="226"/>
                    </a:lnTo>
                    <a:lnTo>
                      <a:pt x="3273" y="236"/>
                    </a:lnTo>
                    <a:lnTo>
                      <a:pt x="3262" y="248"/>
                    </a:lnTo>
                    <a:lnTo>
                      <a:pt x="3255" y="265"/>
                    </a:lnTo>
                    <a:lnTo>
                      <a:pt x="3264" y="281"/>
                    </a:lnTo>
                    <a:lnTo>
                      <a:pt x="3285" y="300"/>
                    </a:lnTo>
                    <a:lnTo>
                      <a:pt x="3292" y="316"/>
                    </a:lnTo>
                    <a:lnTo>
                      <a:pt x="3286" y="330"/>
                    </a:lnTo>
                    <a:lnTo>
                      <a:pt x="3281" y="343"/>
                    </a:lnTo>
                    <a:lnTo>
                      <a:pt x="3276" y="348"/>
                    </a:lnTo>
                    <a:lnTo>
                      <a:pt x="3267" y="348"/>
                    </a:lnTo>
                    <a:lnTo>
                      <a:pt x="3248" y="344"/>
                    </a:lnTo>
                    <a:lnTo>
                      <a:pt x="3226" y="344"/>
                    </a:lnTo>
                    <a:lnTo>
                      <a:pt x="3194" y="347"/>
                    </a:lnTo>
                    <a:lnTo>
                      <a:pt x="3167" y="351"/>
                    </a:lnTo>
                    <a:lnTo>
                      <a:pt x="3137" y="356"/>
                    </a:lnTo>
                    <a:lnTo>
                      <a:pt x="3107" y="353"/>
                    </a:lnTo>
                    <a:lnTo>
                      <a:pt x="3088" y="357"/>
                    </a:lnTo>
                    <a:lnTo>
                      <a:pt x="3060" y="367"/>
                    </a:lnTo>
                    <a:lnTo>
                      <a:pt x="3033" y="384"/>
                    </a:lnTo>
                    <a:lnTo>
                      <a:pt x="3012" y="399"/>
                    </a:lnTo>
                    <a:lnTo>
                      <a:pt x="2993" y="420"/>
                    </a:lnTo>
                    <a:lnTo>
                      <a:pt x="2973" y="434"/>
                    </a:lnTo>
                    <a:lnTo>
                      <a:pt x="2954" y="445"/>
                    </a:lnTo>
                    <a:lnTo>
                      <a:pt x="2935" y="457"/>
                    </a:lnTo>
                    <a:lnTo>
                      <a:pt x="2910" y="466"/>
                    </a:lnTo>
                    <a:lnTo>
                      <a:pt x="2877" y="477"/>
                    </a:lnTo>
                    <a:lnTo>
                      <a:pt x="2850" y="483"/>
                    </a:lnTo>
                    <a:lnTo>
                      <a:pt x="2824" y="490"/>
                    </a:lnTo>
                    <a:lnTo>
                      <a:pt x="2801" y="501"/>
                    </a:lnTo>
                    <a:lnTo>
                      <a:pt x="2771" y="520"/>
                    </a:lnTo>
                    <a:lnTo>
                      <a:pt x="2748" y="526"/>
                    </a:lnTo>
                    <a:lnTo>
                      <a:pt x="2738" y="534"/>
                    </a:lnTo>
                    <a:lnTo>
                      <a:pt x="2725" y="548"/>
                    </a:lnTo>
                    <a:lnTo>
                      <a:pt x="2720" y="564"/>
                    </a:lnTo>
                    <a:lnTo>
                      <a:pt x="2718" y="587"/>
                    </a:lnTo>
                    <a:lnTo>
                      <a:pt x="2715" y="613"/>
                    </a:lnTo>
                    <a:lnTo>
                      <a:pt x="2717" y="642"/>
                    </a:lnTo>
                    <a:lnTo>
                      <a:pt x="2713" y="666"/>
                    </a:lnTo>
                    <a:lnTo>
                      <a:pt x="2715" y="687"/>
                    </a:lnTo>
                    <a:lnTo>
                      <a:pt x="2716" y="709"/>
                    </a:lnTo>
                    <a:lnTo>
                      <a:pt x="2707" y="722"/>
                    </a:lnTo>
                    <a:lnTo>
                      <a:pt x="2693" y="735"/>
                    </a:lnTo>
                    <a:lnTo>
                      <a:pt x="2676" y="744"/>
                    </a:lnTo>
                    <a:lnTo>
                      <a:pt x="2661" y="746"/>
                    </a:lnTo>
                    <a:lnTo>
                      <a:pt x="2642" y="760"/>
                    </a:lnTo>
                    <a:lnTo>
                      <a:pt x="2614" y="774"/>
                    </a:lnTo>
                    <a:lnTo>
                      <a:pt x="2596" y="789"/>
                    </a:lnTo>
                    <a:lnTo>
                      <a:pt x="2569" y="789"/>
                    </a:lnTo>
                    <a:lnTo>
                      <a:pt x="2548" y="773"/>
                    </a:lnTo>
                    <a:lnTo>
                      <a:pt x="2539" y="758"/>
                    </a:lnTo>
                    <a:lnTo>
                      <a:pt x="2522" y="750"/>
                    </a:lnTo>
                    <a:lnTo>
                      <a:pt x="2502" y="749"/>
                    </a:lnTo>
                    <a:lnTo>
                      <a:pt x="2479" y="752"/>
                    </a:lnTo>
                    <a:lnTo>
                      <a:pt x="2457" y="758"/>
                    </a:lnTo>
                    <a:lnTo>
                      <a:pt x="2423" y="769"/>
                    </a:lnTo>
                    <a:lnTo>
                      <a:pt x="2412" y="784"/>
                    </a:lnTo>
                    <a:lnTo>
                      <a:pt x="2409" y="803"/>
                    </a:lnTo>
                    <a:lnTo>
                      <a:pt x="2429" y="835"/>
                    </a:lnTo>
                    <a:lnTo>
                      <a:pt x="2430" y="856"/>
                    </a:lnTo>
                    <a:lnTo>
                      <a:pt x="2433" y="876"/>
                    </a:lnTo>
                    <a:lnTo>
                      <a:pt x="2425" y="904"/>
                    </a:lnTo>
                    <a:lnTo>
                      <a:pt x="2412" y="918"/>
                    </a:lnTo>
                    <a:lnTo>
                      <a:pt x="2393" y="923"/>
                    </a:lnTo>
                    <a:lnTo>
                      <a:pt x="2378" y="934"/>
                    </a:lnTo>
                    <a:lnTo>
                      <a:pt x="2360" y="939"/>
                    </a:lnTo>
                    <a:lnTo>
                      <a:pt x="2342" y="948"/>
                    </a:lnTo>
                    <a:lnTo>
                      <a:pt x="2336" y="964"/>
                    </a:lnTo>
                    <a:lnTo>
                      <a:pt x="2340" y="979"/>
                    </a:lnTo>
                    <a:lnTo>
                      <a:pt x="2351" y="996"/>
                    </a:lnTo>
                    <a:lnTo>
                      <a:pt x="2363" y="1014"/>
                    </a:lnTo>
                    <a:lnTo>
                      <a:pt x="2364" y="1038"/>
                    </a:lnTo>
                    <a:lnTo>
                      <a:pt x="2360" y="1051"/>
                    </a:lnTo>
                    <a:lnTo>
                      <a:pt x="2356" y="1069"/>
                    </a:lnTo>
                    <a:lnTo>
                      <a:pt x="2342" y="1080"/>
                    </a:lnTo>
                    <a:lnTo>
                      <a:pt x="2330" y="1083"/>
                    </a:lnTo>
                    <a:lnTo>
                      <a:pt x="2322" y="1072"/>
                    </a:lnTo>
                    <a:lnTo>
                      <a:pt x="2318" y="1057"/>
                    </a:lnTo>
                    <a:lnTo>
                      <a:pt x="2302" y="1050"/>
                    </a:lnTo>
                    <a:lnTo>
                      <a:pt x="2289" y="1047"/>
                    </a:lnTo>
                    <a:lnTo>
                      <a:pt x="2272" y="1047"/>
                    </a:lnTo>
                    <a:lnTo>
                      <a:pt x="2252" y="1046"/>
                    </a:lnTo>
                    <a:lnTo>
                      <a:pt x="2230" y="1046"/>
                    </a:lnTo>
                    <a:lnTo>
                      <a:pt x="2216" y="1036"/>
                    </a:lnTo>
                    <a:lnTo>
                      <a:pt x="2194" y="1032"/>
                    </a:lnTo>
                    <a:lnTo>
                      <a:pt x="2174" y="1030"/>
                    </a:lnTo>
                    <a:lnTo>
                      <a:pt x="2149" y="1025"/>
                    </a:lnTo>
                    <a:lnTo>
                      <a:pt x="2128" y="1023"/>
                    </a:lnTo>
                    <a:lnTo>
                      <a:pt x="2108" y="1018"/>
                    </a:lnTo>
                    <a:lnTo>
                      <a:pt x="2098" y="1019"/>
                    </a:lnTo>
                    <a:lnTo>
                      <a:pt x="2086" y="1013"/>
                    </a:lnTo>
                    <a:lnTo>
                      <a:pt x="2087" y="991"/>
                    </a:lnTo>
                    <a:lnTo>
                      <a:pt x="2094" y="965"/>
                    </a:lnTo>
                    <a:lnTo>
                      <a:pt x="2109" y="946"/>
                    </a:lnTo>
                    <a:lnTo>
                      <a:pt x="2106" y="921"/>
                    </a:lnTo>
                    <a:lnTo>
                      <a:pt x="2104" y="895"/>
                    </a:lnTo>
                    <a:lnTo>
                      <a:pt x="2100" y="875"/>
                    </a:lnTo>
                    <a:lnTo>
                      <a:pt x="2087" y="867"/>
                    </a:lnTo>
                    <a:lnTo>
                      <a:pt x="2068" y="865"/>
                    </a:lnTo>
                    <a:lnTo>
                      <a:pt x="2057" y="868"/>
                    </a:lnTo>
                    <a:lnTo>
                      <a:pt x="2054" y="884"/>
                    </a:lnTo>
                    <a:lnTo>
                      <a:pt x="2054" y="899"/>
                    </a:lnTo>
                    <a:lnTo>
                      <a:pt x="2052" y="908"/>
                    </a:lnTo>
                    <a:lnTo>
                      <a:pt x="2036" y="913"/>
                    </a:lnTo>
                    <a:lnTo>
                      <a:pt x="2034" y="937"/>
                    </a:lnTo>
                    <a:lnTo>
                      <a:pt x="2040" y="944"/>
                    </a:lnTo>
                    <a:lnTo>
                      <a:pt x="2054" y="958"/>
                    </a:lnTo>
                    <a:lnTo>
                      <a:pt x="2059" y="977"/>
                    </a:lnTo>
                    <a:lnTo>
                      <a:pt x="2061" y="992"/>
                    </a:lnTo>
                    <a:lnTo>
                      <a:pt x="2050" y="1009"/>
                    </a:lnTo>
                    <a:lnTo>
                      <a:pt x="2038" y="1010"/>
                    </a:lnTo>
                    <a:lnTo>
                      <a:pt x="2016" y="1001"/>
                    </a:lnTo>
                    <a:lnTo>
                      <a:pt x="1997" y="995"/>
                    </a:lnTo>
                    <a:lnTo>
                      <a:pt x="1988" y="993"/>
                    </a:lnTo>
                    <a:lnTo>
                      <a:pt x="1983" y="1002"/>
                    </a:lnTo>
                    <a:lnTo>
                      <a:pt x="1984" y="1015"/>
                    </a:lnTo>
                    <a:lnTo>
                      <a:pt x="1984" y="1034"/>
                    </a:lnTo>
                    <a:lnTo>
                      <a:pt x="1990" y="1051"/>
                    </a:lnTo>
                    <a:lnTo>
                      <a:pt x="1992" y="1065"/>
                    </a:lnTo>
                    <a:lnTo>
                      <a:pt x="1993" y="1075"/>
                    </a:lnTo>
                    <a:lnTo>
                      <a:pt x="1980" y="1085"/>
                    </a:lnTo>
                    <a:lnTo>
                      <a:pt x="1966" y="1093"/>
                    </a:lnTo>
                    <a:lnTo>
                      <a:pt x="1953" y="1104"/>
                    </a:lnTo>
                    <a:lnTo>
                      <a:pt x="1950" y="1118"/>
                    </a:lnTo>
                    <a:lnTo>
                      <a:pt x="1956" y="1129"/>
                    </a:lnTo>
                    <a:lnTo>
                      <a:pt x="1960" y="1143"/>
                    </a:lnTo>
                    <a:lnTo>
                      <a:pt x="1952" y="1149"/>
                    </a:lnTo>
                    <a:lnTo>
                      <a:pt x="1941" y="1154"/>
                    </a:lnTo>
                    <a:lnTo>
                      <a:pt x="1922" y="1152"/>
                    </a:lnTo>
                    <a:lnTo>
                      <a:pt x="1905" y="1144"/>
                    </a:lnTo>
                    <a:lnTo>
                      <a:pt x="1887" y="1145"/>
                    </a:lnTo>
                    <a:lnTo>
                      <a:pt x="1868" y="1140"/>
                    </a:lnTo>
                    <a:lnTo>
                      <a:pt x="1849" y="1140"/>
                    </a:lnTo>
                    <a:lnTo>
                      <a:pt x="1825" y="1126"/>
                    </a:lnTo>
                    <a:lnTo>
                      <a:pt x="1813" y="1117"/>
                    </a:lnTo>
                    <a:lnTo>
                      <a:pt x="1790" y="1109"/>
                    </a:lnTo>
                    <a:lnTo>
                      <a:pt x="1767" y="1112"/>
                    </a:lnTo>
                    <a:lnTo>
                      <a:pt x="1762" y="1122"/>
                    </a:lnTo>
                    <a:lnTo>
                      <a:pt x="1747" y="1126"/>
                    </a:lnTo>
                    <a:lnTo>
                      <a:pt x="1738" y="1115"/>
                    </a:lnTo>
                    <a:lnTo>
                      <a:pt x="1720" y="1104"/>
                    </a:lnTo>
                    <a:lnTo>
                      <a:pt x="1704" y="1113"/>
                    </a:lnTo>
                    <a:lnTo>
                      <a:pt x="1693" y="1129"/>
                    </a:lnTo>
                    <a:lnTo>
                      <a:pt x="1670" y="1136"/>
                    </a:lnTo>
                    <a:lnTo>
                      <a:pt x="1658" y="1148"/>
                    </a:lnTo>
                    <a:lnTo>
                      <a:pt x="1650" y="1155"/>
                    </a:lnTo>
                    <a:lnTo>
                      <a:pt x="1641" y="1166"/>
                    </a:lnTo>
                    <a:lnTo>
                      <a:pt x="1626" y="1174"/>
                    </a:lnTo>
                    <a:lnTo>
                      <a:pt x="1614" y="1174"/>
                    </a:lnTo>
                    <a:lnTo>
                      <a:pt x="1602" y="1187"/>
                    </a:lnTo>
                    <a:lnTo>
                      <a:pt x="1588" y="1201"/>
                    </a:lnTo>
                    <a:lnTo>
                      <a:pt x="1567" y="1209"/>
                    </a:lnTo>
                    <a:lnTo>
                      <a:pt x="1556" y="1218"/>
                    </a:lnTo>
                    <a:lnTo>
                      <a:pt x="1544" y="1227"/>
                    </a:lnTo>
                    <a:lnTo>
                      <a:pt x="1529" y="1234"/>
                    </a:lnTo>
                    <a:lnTo>
                      <a:pt x="1515" y="1247"/>
                    </a:lnTo>
                    <a:lnTo>
                      <a:pt x="1501" y="1256"/>
                    </a:lnTo>
                    <a:lnTo>
                      <a:pt x="1487" y="1261"/>
                    </a:lnTo>
                    <a:lnTo>
                      <a:pt x="1466" y="1264"/>
                    </a:lnTo>
                    <a:lnTo>
                      <a:pt x="1447" y="1264"/>
                    </a:lnTo>
                    <a:lnTo>
                      <a:pt x="1440" y="1265"/>
                    </a:lnTo>
                    <a:lnTo>
                      <a:pt x="1427" y="1269"/>
                    </a:lnTo>
                    <a:lnTo>
                      <a:pt x="1418" y="1278"/>
                    </a:lnTo>
                    <a:lnTo>
                      <a:pt x="1412" y="1289"/>
                    </a:lnTo>
                    <a:lnTo>
                      <a:pt x="1408" y="1303"/>
                    </a:lnTo>
                    <a:lnTo>
                      <a:pt x="1410" y="1319"/>
                    </a:lnTo>
                    <a:lnTo>
                      <a:pt x="1403" y="1331"/>
                    </a:lnTo>
                    <a:lnTo>
                      <a:pt x="1403" y="1343"/>
                    </a:lnTo>
                    <a:lnTo>
                      <a:pt x="1412" y="1352"/>
                    </a:lnTo>
                    <a:lnTo>
                      <a:pt x="1413" y="1367"/>
                    </a:lnTo>
                    <a:lnTo>
                      <a:pt x="1406" y="1376"/>
                    </a:lnTo>
                    <a:lnTo>
                      <a:pt x="1395" y="1386"/>
                    </a:lnTo>
                    <a:lnTo>
                      <a:pt x="1382" y="1389"/>
                    </a:lnTo>
                    <a:lnTo>
                      <a:pt x="1382" y="1378"/>
                    </a:lnTo>
                    <a:lnTo>
                      <a:pt x="1384" y="1363"/>
                    </a:lnTo>
                    <a:lnTo>
                      <a:pt x="1375" y="1358"/>
                    </a:lnTo>
                    <a:lnTo>
                      <a:pt x="1359" y="1363"/>
                    </a:lnTo>
                    <a:lnTo>
                      <a:pt x="1345" y="1367"/>
                    </a:lnTo>
                    <a:lnTo>
                      <a:pt x="1334" y="1371"/>
                    </a:lnTo>
                    <a:lnTo>
                      <a:pt x="1320" y="1357"/>
                    </a:lnTo>
                    <a:lnTo>
                      <a:pt x="1311" y="1352"/>
                    </a:lnTo>
                    <a:lnTo>
                      <a:pt x="1306" y="1343"/>
                    </a:lnTo>
                    <a:lnTo>
                      <a:pt x="1296" y="1333"/>
                    </a:lnTo>
                    <a:lnTo>
                      <a:pt x="1280" y="1324"/>
                    </a:lnTo>
                    <a:lnTo>
                      <a:pt x="1270" y="1327"/>
                    </a:lnTo>
                    <a:lnTo>
                      <a:pt x="1252" y="1331"/>
                    </a:lnTo>
                    <a:lnTo>
                      <a:pt x="1253" y="1339"/>
                    </a:lnTo>
                    <a:lnTo>
                      <a:pt x="1259" y="1353"/>
                    </a:lnTo>
                    <a:lnTo>
                      <a:pt x="1252" y="1358"/>
                    </a:lnTo>
                    <a:lnTo>
                      <a:pt x="1241" y="1349"/>
                    </a:lnTo>
                    <a:lnTo>
                      <a:pt x="1232" y="1339"/>
                    </a:lnTo>
                    <a:lnTo>
                      <a:pt x="1228" y="1327"/>
                    </a:lnTo>
                    <a:lnTo>
                      <a:pt x="1220" y="1322"/>
                    </a:lnTo>
                    <a:lnTo>
                      <a:pt x="1214" y="1327"/>
                    </a:lnTo>
                    <a:lnTo>
                      <a:pt x="1213" y="1335"/>
                    </a:lnTo>
                    <a:lnTo>
                      <a:pt x="1213" y="1345"/>
                    </a:lnTo>
                    <a:lnTo>
                      <a:pt x="1209" y="1354"/>
                    </a:lnTo>
                    <a:lnTo>
                      <a:pt x="1201" y="1354"/>
                    </a:lnTo>
                    <a:lnTo>
                      <a:pt x="1190" y="1362"/>
                    </a:lnTo>
                    <a:lnTo>
                      <a:pt x="1187" y="1372"/>
                    </a:lnTo>
                    <a:lnTo>
                      <a:pt x="1194" y="1384"/>
                    </a:lnTo>
                    <a:lnTo>
                      <a:pt x="1200" y="1389"/>
                    </a:lnTo>
                    <a:lnTo>
                      <a:pt x="1213" y="1398"/>
                    </a:lnTo>
                    <a:lnTo>
                      <a:pt x="1234" y="1407"/>
                    </a:lnTo>
                    <a:lnTo>
                      <a:pt x="1241" y="1414"/>
                    </a:lnTo>
                    <a:lnTo>
                      <a:pt x="1252" y="1423"/>
                    </a:lnTo>
                    <a:lnTo>
                      <a:pt x="1266" y="1436"/>
                    </a:lnTo>
                    <a:lnTo>
                      <a:pt x="1279" y="1446"/>
                    </a:lnTo>
                    <a:lnTo>
                      <a:pt x="1279" y="1461"/>
                    </a:lnTo>
                    <a:lnTo>
                      <a:pt x="1284" y="1475"/>
                    </a:lnTo>
                    <a:lnTo>
                      <a:pt x="1296" y="1486"/>
                    </a:lnTo>
                    <a:lnTo>
                      <a:pt x="1317" y="1492"/>
                    </a:lnTo>
                    <a:lnTo>
                      <a:pt x="1324" y="1498"/>
                    </a:lnTo>
                    <a:lnTo>
                      <a:pt x="1324" y="1510"/>
                    </a:lnTo>
                    <a:lnTo>
                      <a:pt x="1319" y="1521"/>
                    </a:lnTo>
                    <a:lnTo>
                      <a:pt x="1308" y="1525"/>
                    </a:lnTo>
                    <a:lnTo>
                      <a:pt x="1288" y="1526"/>
                    </a:lnTo>
                    <a:lnTo>
                      <a:pt x="1270" y="1523"/>
                    </a:lnTo>
                    <a:lnTo>
                      <a:pt x="1252" y="1514"/>
                    </a:lnTo>
                    <a:lnTo>
                      <a:pt x="1237" y="1511"/>
                    </a:lnTo>
                    <a:lnTo>
                      <a:pt x="1238" y="1526"/>
                    </a:lnTo>
                    <a:lnTo>
                      <a:pt x="1243" y="1543"/>
                    </a:lnTo>
                    <a:lnTo>
                      <a:pt x="1245" y="1561"/>
                    </a:lnTo>
                    <a:lnTo>
                      <a:pt x="1241" y="1575"/>
                    </a:lnTo>
                    <a:lnTo>
                      <a:pt x="1259" y="1577"/>
                    </a:lnTo>
                    <a:lnTo>
                      <a:pt x="1271" y="1580"/>
                    </a:lnTo>
                    <a:lnTo>
                      <a:pt x="1275" y="1593"/>
                    </a:lnTo>
                    <a:lnTo>
                      <a:pt x="1274" y="1600"/>
                    </a:lnTo>
                    <a:lnTo>
                      <a:pt x="1259" y="1603"/>
                    </a:lnTo>
                    <a:lnTo>
                      <a:pt x="1238" y="1607"/>
                    </a:lnTo>
                    <a:lnTo>
                      <a:pt x="1222" y="1616"/>
                    </a:lnTo>
                    <a:lnTo>
                      <a:pt x="1217" y="1630"/>
                    </a:lnTo>
                    <a:lnTo>
                      <a:pt x="1224" y="1650"/>
                    </a:lnTo>
                    <a:lnTo>
                      <a:pt x="1241" y="1659"/>
                    </a:lnTo>
                    <a:lnTo>
                      <a:pt x="1259" y="1663"/>
                    </a:lnTo>
                    <a:lnTo>
                      <a:pt x="1270" y="1674"/>
                    </a:lnTo>
                    <a:lnTo>
                      <a:pt x="1270" y="1690"/>
                    </a:lnTo>
                    <a:lnTo>
                      <a:pt x="1268" y="1701"/>
                    </a:lnTo>
                    <a:lnTo>
                      <a:pt x="1265" y="1719"/>
                    </a:lnTo>
                    <a:lnTo>
                      <a:pt x="1255" y="1734"/>
                    </a:lnTo>
                    <a:lnTo>
                      <a:pt x="1247" y="1743"/>
                    </a:lnTo>
                    <a:lnTo>
                      <a:pt x="1228" y="1753"/>
                    </a:lnTo>
                    <a:lnTo>
                      <a:pt x="1213" y="1753"/>
                    </a:lnTo>
                    <a:lnTo>
                      <a:pt x="1191" y="1751"/>
                    </a:lnTo>
                    <a:lnTo>
                      <a:pt x="1177" y="1751"/>
                    </a:lnTo>
                    <a:lnTo>
                      <a:pt x="1160" y="1753"/>
                    </a:lnTo>
                    <a:lnTo>
                      <a:pt x="1148" y="1760"/>
                    </a:lnTo>
                    <a:lnTo>
                      <a:pt x="1132" y="1780"/>
                    </a:lnTo>
                    <a:lnTo>
                      <a:pt x="1140" y="1792"/>
                    </a:lnTo>
                    <a:lnTo>
                      <a:pt x="1137" y="1807"/>
                    </a:lnTo>
                    <a:lnTo>
                      <a:pt x="1131" y="1822"/>
                    </a:lnTo>
                    <a:lnTo>
                      <a:pt x="1123" y="1837"/>
                    </a:lnTo>
                    <a:lnTo>
                      <a:pt x="1123" y="1848"/>
                    </a:lnTo>
                    <a:lnTo>
                      <a:pt x="1131" y="1858"/>
                    </a:lnTo>
                    <a:lnTo>
                      <a:pt x="1141" y="1872"/>
                    </a:lnTo>
                    <a:lnTo>
                      <a:pt x="1145" y="1886"/>
                    </a:lnTo>
                    <a:lnTo>
                      <a:pt x="1141" y="1901"/>
                    </a:lnTo>
                    <a:lnTo>
                      <a:pt x="1127" y="1910"/>
                    </a:lnTo>
                    <a:lnTo>
                      <a:pt x="1109" y="1910"/>
                    </a:lnTo>
                    <a:lnTo>
                      <a:pt x="1095" y="1908"/>
                    </a:lnTo>
                    <a:lnTo>
                      <a:pt x="1085" y="1906"/>
                    </a:lnTo>
                    <a:lnTo>
                      <a:pt x="1070" y="1908"/>
                    </a:lnTo>
                    <a:lnTo>
                      <a:pt x="1060" y="1919"/>
                    </a:lnTo>
                    <a:lnTo>
                      <a:pt x="1048" y="1918"/>
                    </a:lnTo>
                    <a:lnTo>
                      <a:pt x="1034" y="1905"/>
                    </a:lnTo>
                    <a:lnTo>
                      <a:pt x="1019" y="1909"/>
                    </a:lnTo>
                    <a:lnTo>
                      <a:pt x="1010" y="1923"/>
                    </a:lnTo>
                    <a:lnTo>
                      <a:pt x="1007" y="1933"/>
                    </a:lnTo>
                    <a:lnTo>
                      <a:pt x="1006" y="1947"/>
                    </a:lnTo>
                    <a:lnTo>
                      <a:pt x="1010" y="1960"/>
                    </a:lnTo>
                    <a:lnTo>
                      <a:pt x="1014" y="1975"/>
                    </a:lnTo>
                    <a:lnTo>
                      <a:pt x="1004" y="1980"/>
                    </a:lnTo>
                    <a:lnTo>
                      <a:pt x="988" y="1975"/>
                    </a:lnTo>
                    <a:lnTo>
                      <a:pt x="970" y="1964"/>
                    </a:lnTo>
                    <a:lnTo>
                      <a:pt x="970" y="1951"/>
                    </a:lnTo>
                    <a:lnTo>
                      <a:pt x="959" y="1932"/>
                    </a:lnTo>
                    <a:lnTo>
                      <a:pt x="944" y="1933"/>
                    </a:lnTo>
                    <a:lnTo>
                      <a:pt x="928" y="1934"/>
                    </a:lnTo>
                    <a:lnTo>
                      <a:pt x="918" y="1939"/>
                    </a:lnTo>
                    <a:lnTo>
                      <a:pt x="912" y="1918"/>
                    </a:lnTo>
                    <a:lnTo>
                      <a:pt x="918" y="1908"/>
                    </a:lnTo>
                    <a:cubicBezTo>
                      <a:pt x="918" y="1908"/>
                      <a:pt x="926" y="1908"/>
                      <a:pt x="931" y="1904"/>
                    </a:cubicBezTo>
                    <a:cubicBezTo>
                      <a:pt x="936" y="1900"/>
                      <a:pt x="947" y="1890"/>
                      <a:pt x="947" y="1890"/>
                    </a:cubicBezTo>
                    <a:lnTo>
                      <a:pt x="960" y="1872"/>
                    </a:lnTo>
                    <a:lnTo>
                      <a:pt x="956" y="1855"/>
                    </a:lnTo>
                    <a:lnTo>
                      <a:pt x="947" y="1853"/>
                    </a:lnTo>
                    <a:lnTo>
                      <a:pt x="937" y="1860"/>
                    </a:lnTo>
                    <a:lnTo>
                      <a:pt x="927" y="1869"/>
                    </a:lnTo>
                    <a:lnTo>
                      <a:pt x="919" y="1873"/>
                    </a:lnTo>
                    <a:lnTo>
                      <a:pt x="904" y="1862"/>
                    </a:lnTo>
                    <a:lnTo>
                      <a:pt x="890" y="1862"/>
                    </a:lnTo>
                    <a:lnTo>
                      <a:pt x="885" y="1873"/>
                    </a:lnTo>
                    <a:lnTo>
                      <a:pt x="884" y="1886"/>
                    </a:lnTo>
                    <a:lnTo>
                      <a:pt x="881" y="1899"/>
                    </a:lnTo>
                    <a:lnTo>
                      <a:pt x="875" y="1909"/>
                    </a:lnTo>
                    <a:lnTo>
                      <a:pt x="872" y="1920"/>
                    </a:lnTo>
                    <a:lnTo>
                      <a:pt x="877" y="1931"/>
                    </a:lnTo>
                    <a:lnTo>
                      <a:pt x="886" y="1938"/>
                    </a:lnTo>
                    <a:lnTo>
                      <a:pt x="886" y="1948"/>
                    </a:lnTo>
                    <a:lnTo>
                      <a:pt x="871" y="1952"/>
                    </a:lnTo>
                    <a:lnTo>
                      <a:pt x="860" y="1954"/>
                    </a:lnTo>
                    <a:lnTo>
                      <a:pt x="845" y="1943"/>
                    </a:lnTo>
                    <a:lnTo>
                      <a:pt x="831" y="1937"/>
                    </a:lnTo>
                    <a:lnTo>
                      <a:pt x="821" y="1939"/>
                    </a:lnTo>
                    <a:lnTo>
                      <a:pt x="817" y="1947"/>
                    </a:lnTo>
                    <a:lnTo>
                      <a:pt x="820" y="1957"/>
                    </a:lnTo>
                    <a:lnTo>
                      <a:pt x="809" y="1965"/>
                    </a:lnTo>
                    <a:lnTo>
                      <a:pt x="807" y="1976"/>
                    </a:lnTo>
                    <a:lnTo>
                      <a:pt x="814" y="1979"/>
                    </a:lnTo>
                    <a:lnTo>
                      <a:pt x="811" y="1987"/>
                    </a:lnTo>
                    <a:lnTo>
                      <a:pt x="794" y="1985"/>
                    </a:lnTo>
                    <a:lnTo>
                      <a:pt x="792" y="1996"/>
                    </a:lnTo>
                    <a:lnTo>
                      <a:pt x="803" y="2011"/>
                    </a:lnTo>
                    <a:lnTo>
                      <a:pt x="812" y="2020"/>
                    </a:lnTo>
                    <a:lnTo>
                      <a:pt x="803" y="2035"/>
                    </a:lnTo>
                    <a:lnTo>
                      <a:pt x="803" y="2043"/>
                    </a:lnTo>
                    <a:lnTo>
                      <a:pt x="805" y="2054"/>
                    </a:lnTo>
                    <a:lnTo>
                      <a:pt x="806" y="2062"/>
                    </a:lnTo>
                    <a:lnTo>
                      <a:pt x="816" y="2073"/>
                    </a:lnTo>
                    <a:lnTo>
                      <a:pt x="838" y="2072"/>
                    </a:lnTo>
                    <a:lnTo>
                      <a:pt x="866" y="2064"/>
                    </a:lnTo>
                    <a:lnTo>
                      <a:pt x="875" y="2049"/>
                    </a:lnTo>
                    <a:lnTo>
                      <a:pt x="888" y="2049"/>
                    </a:lnTo>
                    <a:lnTo>
                      <a:pt x="900" y="2078"/>
                    </a:lnTo>
                    <a:lnTo>
                      <a:pt x="899" y="2098"/>
                    </a:lnTo>
                    <a:lnTo>
                      <a:pt x="885" y="2096"/>
                    </a:lnTo>
                    <a:lnTo>
                      <a:pt x="881" y="2110"/>
                    </a:lnTo>
                    <a:lnTo>
                      <a:pt x="882" y="2124"/>
                    </a:lnTo>
                    <a:lnTo>
                      <a:pt x="867" y="2133"/>
                    </a:lnTo>
                    <a:lnTo>
                      <a:pt x="848" y="2132"/>
                    </a:lnTo>
                    <a:lnTo>
                      <a:pt x="830" y="2126"/>
                    </a:lnTo>
                    <a:lnTo>
                      <a:pt x="812" y="2126"/>
                    </a:lnTo>
                    <a:lnTo>
                      <a:pt x="787" y="2136"/>
                    </a:lnTo>
                    <a:lnTo>
                      <a:pt x="780" y="2155"/>
                    </a:lnTo>
                    <a:lnTo>
                      <a:pt x="783" y="2180"/>
                    </a:lnTo>
                    <a:lnTo>
                      <a:pt x="784" y="2194"/>
                    </a:lnTo>
                    <a:lnTo>
                      <a:pt x="798" y="2210"/>
                    </a:lnTo>
                    <a:lnTo>
                      <a:pt x="828" y="2225"/>
                    </a:lnTo>
                    <a:lnTo>
                      <a:pt x="845" y="2242"/>
                    </a:lnTo>
                    <a:lnTo>
                      <a:pt x="860" y="2260"/>
                    </a:lnTo>
                    <a:lnTo>
                      <a:pt x="862" y="2279"/>
                    </a:lnTo>
                    <a:lnTo>
                      <a:pt x="844" y="2300"/>
                    </a:lnTo>
                    <a:lnTo>
                      <a:pt x="834" y="2321"/>
                    </a:lnTo>
                    <a:lnTo>
                      <a:pt x="831" y="2336"/>
                    </a:lnTo>
                    <a:lnTo>
                      <a:pt x="816" y="2353"/>
                    </a:lnTo>
                    <a:lnTo>
                      <a:pt x="802" y="2365"/>
                    </a:lnTo>
                    <a:lnTo>
                      <a:pt x="786" y="2374"/>
                    </a:lnTo>
                    <a:lnTo>
                      <a:pt x="768" y="2360"/>
                    </a:lnTo>
                    <a:lnTo>
                      <a:pt x="763" y="2345"/>
                    </a:lnTo>
                    <a:lnTo>
                      <a:pt x="758" y="2328"/>
                    </a:lnTo>
                    <a:lnTo>
                      <a:pt x="756" y="2309"/>
                    </a:lnTo>
                    <a:lnTo>
                      <a:pt x="758" y="2289"/>
                    </a:lnTo>
                    <a:lnTo>
                      <a:pt x="747" y="2285"/>
                    </a:lnTo>
                    <a:lnTo>
                      <a:pt x="736" y="2298"/>
                    </a:lnTo>
                    <a:lnTo>
                      <a:pt x="735" y="2311"/>
                    </a:lnTo>
                    <a:lnTo>
                      <a:pt x="731" y="2325"/>
                    </a:lnTo>
                    <a:lnTo>
                      <a:pt x="724" y="2332"/>
                    </a:lnTo>
                    <a:lnTo>
                      <a:pt x="713" y="2321"/>
                    </a:lnTo>
                    <a:lnTo>
                      <a:pt x="708" y="2302"/>
                    </a:lnTo>
                    <a:lnTo>
                      <a:pt x="708" y="2282"/>
                    </a:lnTo>
                    <a:lnTo>
                      <a:pt x="715" y="2265"/>
                    </a:lnTo>
                    <a:lnTo>
                      <a:pt x="717" y="2252"/>
                    </a:lnTo>
                    <a:lnTo>
                      <a:pt x="714" y="2234"/>
                    </a:lnTo>
                    <a:lnTo>
                      <a:pt x="708" y="2212"/>
                    </a:lnTo>
                    <a:lnTo>
                      <a:pt x="692" y="2184"/>
                    </a:lnTo>
                    <a:lnTo>
                      <a:pt x="681" y="2173"/>
                    </a:lnTo>
                    <a:lnTo>
                      <a:pt x="670" y="2154"/>
                    </a:lnTo>
                    <a:lnTo>
                      <a:pt x="664" y="2136"/>
                    </a:lnTo>
                    <a:lnTo>
                      <a:pt x="662" y="2114"/>
                    </a:lnTo>
                    <a:lnTo>
                      <a:pt x="657" y="2095"/>
                    </a:lnTo>
                    <a:lnTo>
                      <a:pt x="649" y="2076"/>
                    </a:lnTo>
                    <a:lnTo>
                      <a:pt x="640" y="2078"/>
                    </a:lnTo>
                    <a:lnTo>
                      <a:pt x="636" y="2091"/>
                    </a:lnTo>
                    <a:lnTo>
                      <a:pt x="633" y="2101"/>
                    </a:lnTo>
                    <a:lnTo>
                      <a:pt x="633" y="2114"/>
                    </a:lnTo>
                    <a:lnTo>
                      <a:pt x="625" y="2114"/>
                    </a:lnTo>
                    <a:lnTo>
                      <a:pt x="613" y="2115"/>
                    </a:lnTo>
                    <a:lnTo>
                      <a:pt x="611" y="2126"/>
                    </a:lnTo>
                    <a:lnTo>
                      <a:pt x="617" y="2137"/>
                    </a:lnTo>
                    <a:lnTo>
                      <a:pt x="627" y="2156"/>
                    </a:lnTo>
                    <a:lnTo>
                      <a:pt x="631" y="2166"/>
                    </a:lnTo>
                    <a:lnTo>
                      <a:pt x="630" y="2187"/>
                    </a:lnTo>
                    <a:lnTo>
                      <a:pt x="627" y="2205"/>
                    </a:lnTo>
                    <a:lnTo>
                      <a:pt x="634" y="2224"/>
                    </a:lnTo>
                    <a:lnTo>
                      <a:pt x="638" y="2237"/>
                    </a:lnTo>
                    <a:lnTo>
                      <a:pt x="638" y="2248"/>
                    </a:lnTo>
                    <a:lnTo>
                      <a:pt x="629" y="2257"/>
                    </a:lnTo>
                    <a:lnTo>
                      <a:pt x="612" y="2260"/>
                    </a:lnTo>
                    <a:lnTo>
                      <a:pt x="593" y="2260"/>
                    </a:lnTo>
                    <a:lnTo>
                      <a:pt x="590" y="2240"/>
                    </a:lnTo>
                    <a:lnTo>
                      <a:pt x="590" y="2226"/>
                    </a:lnTo>
                    <a:lnTo>
                      <a:pt x="576" y="2228"/>
                    </a:lnTo>
                    <a:lnTo>
                      <a:pt x="569" y="2217"/>
                    </a:lnTo>
                    <a:lnTo>
                      <a:pt x="557" y="2226"/>
                    </a:lnTo>
                    <a:lnTo>
                      <a:pt x="554" y="2235"/>
                    </a:lnTo>
                    <a:lnTo>
                      <a:pt x="543" y="2244"/>
                    </a:lnTo>
                    <a:lnTo>
                      <a:pt x="539" y="2256"/>
                    </a:lnTo>
                    <a:lnTo>
                      <a:pt x="538" y="2265"/>
                    </a:lnTo>
                    <a:lnTo>
                      <a:pt x="538" y="2276"/>
                    </a:lnTo>
                    <a:lnTo>
                      <a:pt x="532" y="2281"/>
                    </a:lnTo>
                    <a:lnTo>
                      <a:pt x="539" y="2294"/>
                    </a:lnTo>
                    <a:lnTo>
                      <a:pt x="551" y="2300"/>
                    </a:lnTo>
                    <a:lnTo>
                      <a:pt x="557" y="2308"/>
                    </a:lnTo>
                    <a:lnTo>
                      <a:pt x="557" y="2323"/>
                    </a:lnTo>
                    <a:lnTo>
                      <a:pt x="554" y="2337"/>
                    </a:lnTo>
                    <a:lnTo>
                      <a:pt x="554" y="2349"/>
                    </a:lnTo>
                    <a:lnTo>
                      <a:pt x="543" y="2350"/>
                    </a:lnTo>
                    <a:lnTo>
                      <a:pt x="531" y="2358"/>
                    </a:lnTo>
                    <a:lnTo>
                      <a:pt x="534" y="2370"/>
                    </a:lnTo>
                    <a:lnTo>
                      <a:pt x="539" y="2382"/>
                    </a:lnTo>
                    <a:lnTo>
                      <a:pt x="542" y="2393"/>
                    </a:lnTo>
                    <a:lnTo>
                      <a:pt x="532" y="2404"/>
                    </a:lnTo>
                    <a:lnTo>
                      <a:pt x="524" y="2419"/>
                    </a:lnTo>
                    <a:lnTo>
                      <a:pt x="511" y="2427"/>
                    </a:lnTo>
                    <a:lnTo>
                      <a:pt x="501" y="2428"/>
                    </a:lnTo>
                    <a:lnTo>
                      <a:pt x="495" y="2424"/>
                    </a:lnTo>
                    <a:lnTo>
                      <a:pt x="478" y="2419"/>
                    </a:lnTo>
                    <a:lnTo>
                      <a:pt x="472" y="2433"/>
                    </a:lnTo>
                    <a:lnTo>
                      <a:pt x="474" y="2448"/>
                    </a:lnTo>
                    <a:lnTo>
                      <a:pt x="478" y="2464"/>
                    </a:lnTo>
                    <a:lnTo>
                      <a:pt x="473" y="2470"/>
                    </a:lnTo>
                    <a:lnTo>
                      <a:pt x="464" y="2466"/>
                    </a:lnTo>
                    <a:lnTo>
                      <a:pt x="452" y="2455"/>
                    </a:lnTo>
                    <a:lnTo>
                      <a:pt x="449" y="2441"/>
                    </a:lnTo>
                    <a:lnTo>
                      <a:pt x="440" y="2432"/>
                    </a:lnTo>
                    <a:lnTo>
                      <a:pt x="430" y="2439"/>
                    </a:lnTo>
                    <a:lnTo>
                      <a:pt x="416" y="2425"/>
                    </a:lnTo>
                    <a:lnTo>
                      <a:pt x="408" y="2418"/>
                    </a:lnTo>
                    <a:lnTo>
                      <a:pt x="402" y="2424"/>
                    </a:lnTo>
                    <a:lnTo>
                      <a:pt x="401" y="2439"/>
                    </a:lnTo>
                    <a:lnTo>
                      <a:pt x="401" y="2449"/>
                    </a:lnTo>
                    <a:lnTo>
                      <a:pt x="394" y="2461"/>
                    </a:lnTo>
                    <a:lnTo>
                      <a:pt x="398" y="2474"/>
                    </a:lnTo>
                    <a:lnTo>
                      <a:pt x="401" y="2490"/>
                    </a:lnTo>
                    <a:lnTo>
                      <a:pt x="383" y="2499"/>
                    </a:lnTo>
                    <a:lnTo>
                      <a:pt x="366" y="2497"/>
                    </a:lnTo>
                    <a:lnTo>
                      <a:pt x="355" y="2506"/>
                    </a:lnTo>
                    <a:lnTo>
                      <a:pt x="353" y="2517"/>
                    </a:lnTo>
                    <a:lnTo>
                      <a:pt x="355" y="2530"/>
                    </a:lnTo>
                    <a:lnTo>
                      <a:pt x="343" y="2537"/>
                    </a:lnTo>
                    <a:lnTo>
                      <a:pt x="324" y="2543"/>
                    </a:lnTo>
                    <a:lnTo>
                      <a:pt x="305" y="2540"/>
                    </a:lnTo>
                    <a:lnTo>
                      <a:pt x="292" y="2527"/>
                    </a:lnTo>
                    <a:lnTo>
                      <a:pt x="293" y="2507"/>
                    </a:lnTo>
                    <a:lnTo>
                      <a:pt x="305" y="2489"/>
                    </a:lnTo>
                    <a:lnTo>
                      <a:pt x="307" y="2474"/>
                    </a:lnTo>
                    <a:lnTo>
                      <a:pt x="306" y="2456"/>
                    </a:lnTo>
                    <a:lnTo>
                      <a:pt x="292" y="2455"/>
                    </a:lnTo>
                    <a:lnTo>
                      <a:pt x="277" y="2469"/>
                    </a:lnTo>
                    <a:lnTo>
                      <a:pt x="265" y="2479"/>
                    </a:lnTo>
                    <a:lnTo>
                      <a:pt x="255" y="2488"/>
                    </a:lnTo>
                    <a:lnTo>
                      <a:pt x="242" y="2472"/>
                    </a:lnTo>
                    <a:lnTo>
                      <a:pt x="253" y="2458"/>
                    </a:lnTo>
                    <a:lnTo>
                      <a:pt x="260" y="2446"/>
                    </a:lnTo>
                    <a:lnTo>
                      <a:pt x="265" y="2433"/>
                    </a:lnTo>
                    <a:lnTo>
                      <a:pt x="255" y="2419"/>
                    </a:lnTo>
                    <a:lnTo>
                      <a:pt x="256" y="2406"/>
                    </a:lnTo>
                    <a:lnTo>
                      <a:pt x="265" y="2404"/>
                    </a:lnTo>
                    <a:lnTo>
                      <a:pt x="272" y="2411"/>
                    </a:lnTo>
                    <a:lnTo>
                      <a:pt x="281" y="2416"/>
                    </a:lnTo>
                    <a:lnTo>
                      <a:pt x="288" y="2401"/>
                    </a:lnTo>
                    <a:lnTo>
                      <a:pt x="293" y="2386"/>
                    </a:lnTo>
                    <a:lnTo>
                      <a:pt x="291" y="2373"/>
                    </a:lnTo>
                    <a:lnTo>
                      <a:pt x="276" y="2362"/>
                    </a:lnTo>
                    <a:lnTo>
                      <a:pt x="265" y="2351"/>
                    </a:lnTo>
                    <a:lnTo>
                      <a:pt x="251" y="2353"/>
                    </a:lnTo>
                    <a:lnTo>
                      <a:pt x="246" y="2368"/>
                    </a:lnTo>
                    <a:lnTo>
                      <a:pt x="246" y="2383"/>
                    </a:lnTo>
                    <a:lnTo>
                      <a:pt x="240" y="2390"/>
                    </a:lnTo>
                    <a:lnTo>
                      <a:pt x="228" y="2378"/>
                    </a:lnTo>
                    <a:lnTo>
                      <a:pt x="222" y="2362"/>
                    </a:lnTo>
                    <a:lnTo>
                      <a:pt x="222" y="2350"/>
                    </a:lnTo>
                    <a:lnTo>
                      <a:pt x="211" y="2345"/>
                    </a:lnTo>
                    <a:lnTo>
                      <a:pt x="204" y="2333"/>
                    </a:lnTo>
                    <a:lnTo>
                      <a:pt x="200" y="2319"/>
                    </a:lnTo>
                    <a:lnTo>
                      <a:pt x="186" y="2318"/>
                    </a:lnTo>
                    <a:lnTo>
                      <a:pt x="191" y="2304"/>
                    </a:lnTo>
                    <a:lnTo>
                      <a:pt x="202" y="2288"/>
                    </a:lnTo>
                    <a:lnTo>
                      <a:pt x="197" y="2276"/>
                    </a:lnTo>
                    <a:lnTo>
                      <a:pt x="182" y="2271"/>
                    </a:lnTo>
                    <a:lnTo>
                      <a:pt x="171" y="2276"/>
                    </a:lnTo>
                    <a:lnTo>
                      <a:pt x="153" y="2274"/>
                    </a:lnTo>
                    <a:lnTo>
                      <a:pt x="138" y="2274"/>
                    </a:lnTo>
                    <a:lnTo>
                      <a:pt x="114" y="2267"/>
                    </a:lnTo>
                    <a:lnTo>
                      <a:pt x="107" y="2277"/>
                    </a:lnTo>
                    <a:lnTo>
                      <a:pt x="106" y="2290"/>
                    </a:lnTo>
                    <a:lnTo>
                      <a:pt x="109" y="2305"/>
                    </a:lnTo>
                    <a:lnTo>
                      <a:pt x="103" y="2323"/>
                    </a:lnTo>
                    <a:lnTo>
                      <a:pt x="97" y="2337"/>
                    </a:lnTo>
                    <a:lnTo>
                      <a:pt x="93" y="2349"/>
                    </a:lnTo>
                    <a:lnTo>
                      <a:pt x="93" y="2367"/>
                    </a:lnTo>
                    <a:lnTo>
                      <a:pt x="95" y="2384"/>
                    </a:lnTo>
                    <a:lnTo>
                      <a:pt x="87" y="2404"/>
                    </a:lnTo>
                    <a:lnTo>
                      <a:pt x="77" y="2407"/>
                    </a:lnTo>
                    <a:lnTo>
                      <a:pt x="74" y="2419"/>
                    </a:lnTo>
                    <a:lnTo>
                      <a:pt x="75" y="2434"/>
                    </a:lnTo>
                    <a:lnTo>
                      <a:pt x="87" y="2449"/>
                    </a:lnTo>
                    <a:lnTo>
                      <a:pt x="101" y="2457"/>
                    </a:lnTo>
                    <a:lnTo>
                      <a:pt x="111" y="2469"/>
                    </a:lnTo>
                    <a:lnTo>
                      <a:pt x="120" y="2481"/>
                    </a:lnTo>
                    <a:lnTo>
                      <a:pt x="124" y="2497"/>
                    </a:lnTo>
                    <a:lnTo>
                      <a:pt x="120" y="2508"/>
                    </a:lnTo>
                    <a:lnTo>
                      <a:pt x="105" y="2508"/>
                    </a:lnTo>
                    <a:lnTo>
                      <a:pt x="93" y="2493"/>
                    </a:lnTo>
                    <a:lnTo>
                      <a:pt x="80" y="2481"/>
                    </a:lnTo>
                    <a:lnTo>
                      <a:pt x="70" y="2488"/>
                    </a:lnTo>
                    <a:lnTo>
                      <a:pt x="59" y="2499"/>
                    </a:lnTo>
                    <a:lnTo>
                      <a:pt x="59" y="2513"/>
                    </a:lnTo>
                    <a:lnTo>
                      <a:pt x="55" y="2527"/>
                    </a:lnTo>
                    <a:lnTo>
                      <a:pt x="59" y="2540"/>
                    </a:lnTo>
                    <a:lnTo>
                      <a:pt x="66" y="2551"/>
                    </a:lnTo>
                    <a:lnTo>
                      <a:pt x="61" y="2560"/>
                    </a:lnTo>
                    <a:lnTo>
                      <a:pt x="45" y="2560"/>
                    </a:lnTo>
                    <a:lnTo>
                      <a:pt x="32" y="2564"/>
                    </a:lnTo>
                    <a:lnTo>
                      <a:pt x="29" y="2578"/>
                    </a:lnTo>
                    <a:lnTo>
                      <a:pt x="33" y="2602"/>
                    </a:lnTo>
                    <a:lnTo>
                      <a:pt x="40" y="2620"/>
                    </a:lnTo>
                    <a:lnTo>
                      <a:pt x="49" y="2639"/>
                    </a:lnTo>
                    <a:lnTo>
                      <a:pt x="56" y="2648"/>
                    </a:lnTo>
                    <a:lnTo>
                      <a:pt x="64" y="2661"/>
                    </a:lnTo>
                    <a:lnTo>
                      <a:pt x="82" y="2662"/>
                    </a:lnTo>
                    <a:lnTo>
                      <a:pt x="102" y="2666"/>
                    </a:lnTo>
                    <a:lnTo>
                      <a:pt x="117" y="2675"/>
                    </a:lnTo>
                    <a:lnTo>
                      <a:pt x="129" y="2697"/>
                    </a:lnTo>
                    <a:lnTo>
                      <a:pt x="119" y="2707"/>
                    </a:lnTo>
                    <a:lnTo>
                      <a:pt x="102" y="2711"/>
                    </a:lnTo>
                    <a:lnTo>
                      <a:pt x="84" y="2720"/>
                    </a:lnTo>
                    <a:lnTo>
                      <a:pt x="72" y="2727"/>
                    </a:lnTo>
                    <a:lnTo>
                      <a:pt x="56" y="2727"/>
                    </a:lnTo>
                    <a:lnTo>
                      <a:pt x="44" y="2719"/>
                    </a:lnTo>
                    <a:lnTo>
                      <a:pt x="31" y="2706"/>
                    </a:lnTo>
                    <a:lnTo>
                      <a:pt x="19" y="2675"/>
                    </a:lnTo>
                    <a:lnTo>
                      <a:pt x="13" y="2665"/>
                    </a:lnTo>
                    <a:lnTo>
                      <a:pt x="12" y="2650"/>
                    </a:lnTo>
                    <a:lnTo>
                      <a:pt x="4" y="2632"/>
                    </a:lnTo>
                    <a:lnTo>
                      <a:pt x="0" y="2628"/>
                    </a:lnTo>
                    <a:lnTo>
                      <a:pt x="1" y="5013"/>
                    </a:lnTo>
                    <a:lnTo>
                      <a:pt x="1339" y="5015"/>
                    </a:lnTo>
                    <a:lnTo>
                      <a:pt x="1336" y="5011"/>
                    </a:lnTo>
                    <a:lnTo>
                      <a:pt x="1322" y="4973"/>
                    </a:lnTo>
                    <a:lnTo>
                      <a:pt x="1330" y="4950"/>
                    </a:lnTo>
                    <a:lnTo>
                      <a:pt x="1344" y="4913"/>
                    </a:lnTo>
                    <a:lnTo>
                      <a:pt x="1341" y="4878"/>
                    </a:lnTo>
                    <a:lnTo>
                      <a:pt x="1320" y="4864"/>
                    </a:lnTo>
                    <a:lnTo>
                      <a:pt x="1296" y="4852"/>
                    </a:lnTo>
                    <a:lnTo>
                      <a:pt x="1265" y="4836"/>
                    </a:lnTo>
                    <a:lnTo>
                      <a:pt x="1248" y="4812"/>
                    </a:lnTo>
                    <a:lnTo>
                      <a:pt x="1223" y="4798"/>
                    </a:lnTo>
                    <a:lnTo>
                      <a:pt x="1227" y="4775"/>
                    </a:lnTo>
                    <a:lnTo>
                      <a:pt x="1237" y="4755"/>
                    </a:lnTo>
                    <a:lnTo>
                      <a:pt x="1231" y="4729"/>
                    </a:lnTo>
                    <a:lnTo>
                      <a:pt x="1238" y="4708"/>
                    </a:lnTo>
                    <a:lnTo>
                      <a:pt x="1252" y="4693"/>
                    </a:lnTo>
                    <a:lnTo>
                      <a:pt x="1266" y="4692"/>
                    </a:lnTo>
                    <a:lnTo>
                      <a:pt x="1279" y="4697"/>
                    </a:lnTo>
                    <a:lnTo>
                      <a:pt x="1294" y="4708"/>
                    </a:lnTo>
                    <a:lnTo>
                      <a:pt x="1308" y="4709"/>
                    </a:lnTo>
                    <a:lnTo>
                      <a:pt x="1317" y="4691"/>
                    </a:lnTo>
                    <a:lnTo>
                      <a:pt x="1306" y="4668"/>
                    </a:lnTo>
                    <a:lnTo>
                      <a:pt x="1315" y="4644"/>
                    </a:lnTo>
                    <a:lnTo>
                      <a:pt x="1329" y="4641"/>
                    </a:lnTo>
                    <a:lnTo>
                      <a:pt x="1341" y="4650"/>
                    </a:lnTo>
                    <a:lnTo>
                      <a:pt x="1357" y="4644"/>
                    </a:lnTo>
                    <a:lnTo>
                      <a:pt x="1363" y="4653"/>
                    </a:lnTo>
                    <a:lnTo>
                      <a:pt x="1376" y="4659"/>
                    </a:lnTo>
                    <a:lnTo>
                      <a:pt x="1391" y="4663"/>
                    </a:lnTo>
                    <a:lnTo>
                      <a:pt x="1391" y="4676"/>
                    </a:lnTo>
                    <a:lnTo>
                      <a:pt x="1386" y="4692"/>
                    </a:lnTo>
                    <a:lnTo>
                      <a:pt x="1386" y="4715"/>
                    </a:lnTo>
                    <a:lnTo>
                      <a:pt x="1406" y="4737"/>
                    </a:lnTo>
                    <a:lnTo>
                      <a:pt x="1431" y="4761"/>
                    </a:lnTo>
                    <a:lnTo>
                      <a:pt x="1442" y="4781"/>
                    </a:lnTo>
                    <a:lnTo>
                      <a:pt x="1455" y="4795"/>
                    </a:lnTo>
                    <a:lnTo>
                      <a:pt x="1468" y="4797"/>
                    </a:lnTo>
                    <a:lnTo>
                      <a:pt x="1477" y="4783"/>
                    </a:lnTo>
                    <a:lnTo>
                      <a:pt x="1478" y="4757"/>
                    </a:lnTo>
                    <a:lnTo>
                      <a:pt x="1472" y="4730"/>
                    </a:lnTo>
                    <a:lnTo>
                      <a:pt x="1468" y="4710"/>
                    </a:lnTo>
                    <a:lnTo>
                      <a:pt x="1468" y="4682"/>
                    </a:lnTo>
                    <a:lnTo>
                      <a:pt x="1466" y="4657"/>
                    </a:lnTo>
                    <a:lnTo>
                      <a:pt x="1469" y="4645"/>
                    </a:lnTo>
                    <a:lnTo>
                      <a:pt x="1480" y="4657"/>
                    </a:lnTo>
                    <a:lnTo>
                      <a:pt x="1491" y="4669"/>
                    </a:lnTo>
                    <a:lnTo>
                      <a:pt x="1508" y="4673"/>
                    </a:lnTo>
                    <a:lnTo>
                      <a:pt x="1524" y="4664"/>
                    </a:lnTo>
                    <a:lnTo>
                      <a:pt x="1526" y="4654"/>
                    </a:lnTo>
                    <a:lnTo>
                      <a:pt x="1533" y="4636"/>
                    </a:lnTo>
                    <a:lnTo>
                      <a:pt x="1556" y="4619"/>
                    </a:lnTo>
                    <a:lnTo>
                      <a:pt x="1564" y="4612"/>
                    </a:lnTo>
                    <a:lnTo>
                      <a:pt x="1564" y="4606"/>
                    </a:lnTo>
                    <a:lnTo>
                      <a:pt x="1557" y="4589"/>
                    </a:lnTo>
                    <a:lnTo>
                      <a:pt x="1553" y="4567"/>
                    </a:lnTo>
                    <a:lnTo>
                      <a:pt x="1559" y="4547"/>
                    </a:lnTo>
                    <a:lnTo>
                      <a:pt x="1566" y="4525"/>
                    </a:lnTo>
                    <a:lnTo>
                      <a:pt x="1562" y="4508"/>
                    </a:lnTo>
                    <a:lnTo>
                      <a:pt x="1553" y="4489"/>
                    </a:lnTo>
                    <a:lnTo>
                      <a:pt x="1543" y="4479"/>
                    </a:lnTo>
                    <a:lnTo>
                      <a:pt x="1527" y="4478"/>
                    </a:lnTo>
                    <a:lnTo>
                      <a:pt x="1506" y="4480"/>
                    </a:lnTo>
                    <a:lnTo>
                      <a:pt x="1484" y="4488"/>
                    </a:lnTo>
                    <a:lnTo>
                      <a:pt x="1466" y="4494"/>
                    </a:lnTo>
                    <a:lnTo>
                      <a:pt x="1435" y="4499"/>
                    </a:lnTo>
                    <a:lnTo>
                      <a:pt x="1410" y="4493"/>
                    </a:lnTo>
                    <a:lnTo>
                      <a:pt x="1400" y="4495"/>
                    </a:lnTo>
                    <a:lnTo>
                      <a:pt x="1384" y="4506"/>
                    </a:lnTo>
                    <a:lnTo>
                      <a:pt x="1377" y="4516"/>
                    </a:lnTo>
                    <a:lnTo>
                      <a:pt x="1361" y="4520"/>
                    </a:lnTo>
                    <a:lnTo>
                      <a:pt x="1334" y="4514"/>
                    </a:lnTo>
                    <a:lnTo>
                      <a:pt x="1322" y="4495"/>
                    </a:lnTo>
                    <a:lnTo>
                      <a:pt x="1289" y="4467"/>
                    </a:lnTo>
                    <a:lnTo>
                      <a:pt x="1268" y="4461"/>
                    </a:lnTo>
                    <a:lnTo>
                      <a:pt x="1253" y="4460"/>
                    </a:lnTo>
                    <a:lnTo>
                      <a:pt x="1246" y="4469"/>
                    </a:lnTo>
                    <a:lnTo>
                      <a:pt x="1246" y="4481"/>
                    </a:lnTo>
                    <a:lnTo>
                      <a:pt x="1248" y="4501"/>
                    </a:lnTo>
                    <a:lnTo>
                      <a:pt x="1255" y="4519"/>
                    </a:lnTo>
                    <a:lnTo>
                      <a:pt x="1259" y="4542"/>
                    </a:lnTo>
                    <a:lnTo>
                      <a:pt x="1253" y="4565"/>
                    </a:lnTo>
                    <a:lnTo>
                      <a:pt x="1253" y="4583"/>
                    </a:lnTo>
                    <a:lnTo>
                      <a:pt x="1255" y="4597"/>
                    </a:lnTo>
                    <a:lnTo>
                      <a:pt x="1259" y="4608"/>
                    </a:lnTo>
                    <a:lnTo>
                      <a:pt x="1257" y="4621"/>
                    </a:lnTo>
                    <a:lnTo>
                      <a:pt x="1248" y="4642"/>
                    </a:lnTo>
                    <a:lnTo>
                      <a:pt x="1236" y="4665"/>
                    </a:lnTo>
                    <a:lnTo>
                      <a:pt x="1227" y="4667"/>
                    </a:lnTo>
                    <a:lnTo>
                      <a:pt x="1215" y="4667"/>
                    </a:lnTo>
                    <a:lnTo>
                      <a:pt x="1202" y="4655"/>
                    </a:lnTo>
                    <a:lnTo>
                      <a:pt x="1192" y="4640"/>
                    </a:lnTo>
                    <a:lnTo>
                      <a:pt x="1177" y="4625"/>
                    </a:lnTo>
                    <a:lnTo>
                      <a:pt x="1169" y="4607"/>
                    </a:lnTo>
                    <a:lnTo>
                      <a:pt x="1171" y="4594"/>
                    </a:lnTo>
                    <a:lnTo>
                      <a:pt x="1173" y="4570"/>
                    </a:lnTo>
                    <a:lnTo>
                      <a:pt x="1157" y="4548"/>
                    </a:lnTo>
                    <a:lnTo>
                      <a:pt x="1135" y="4538"/>
                    </a:lnTo>
                    <a:lnTo>
                      <a:pt x="1123" y="4521"/>
                    </a:lnTo>
                    <a:lnTo>
                      <a:pt x="1115" y="4501"/>
                    </a:lnTo>
                    <a:lnTo>
                      <a:pt x="1109" y="4486"/>
                    </a:lnTo>
                    <a:lnTo>
                      <a:pt x="1102" y="4473"/>
                    </a:lnTo>
                    <a:lnTo>
                      <a:pt x="1097" y="4460"/>
                    </a:lnTo>
                    <a:lnTo>
                      <a:pt x="1084" y="4455"/>
                    </a:lnTo>
                    <a:lnTo>
                      <a:pt x="1069" y="4455"/>
                    </a:lnTo>
                    <a:lnTo>
                      <a:pt x="1047" y="4459"/>
                    </a:lnTo>
                    <a:lnTo>
                      <a:pt x="1042" y="4459"/>
                    </a:lnTo>
                    <a:lnTo>
                      <a:pt x="1019" y="4467"/>
                    </a:lnTo>
                    <a:lnTo>
                      <a:pt x="996" y="4475"/>
                    </a:lnTo>
                    <a:lnTo>
                      <a:pt x="988" y="4492"/>
                    </a:lnTo>
                    <a:lnTo>
                      <a:pt x="990" y="4510"/>
                    </a:lnTo>
                    <a:lnTo>
                      <a:pt x="996" y="4530"/>
                    </a:lnTo>
                    <a:lnTo>
                      <a:pt x="1002" y="4542"/>
                    </a:lnTo>
                    <a:lnTo>
                      <a:pt x="1009" y="4562"/>
                    </a:lnTo>
                    <a:lnTo>
                      <a:pt x="1020" y="4588"/>
                    </a:lnTo>
                    <a:lnTo>
                      <a:pt x="1028" y="4608"/>
                    </a:lnTo>
                    <a:lnTo>
                      <a:pt x="1028" y="4626"/>
                    </a:lnTo>
                    <a:lnTo>
                      <a:pt x="1038" y="4651"/>
                    </a:lnTo>
                    <a:lnTo>
                      <a:pt x="1039" y="4665"/>
                    </a:lnTo>
                    <a:lnTo>
                      <a:pt x="1038" y="4681"/>
                    </a:lnTo>
                    <a:lnTo>
                      <a:pt x="1021" y="4695"/>
                    </a:lnTo>
                    <a:lnTo>
                      <a:pt x="1001" y="4692"/>
                    </a:lnTo>
                    <a:lnTo>
                      <a:pt x="973" y="4678"/>
                    </a:lnTo>
                    <a:lnTo>
                      <a:pt x="937" y="4653"/>
                    </a:lnTo>
                    <a:lnTo>
                      <a:pt x="909" y="4646"/>
                    </a:lnTo>
                    <a:lnTo>
                      <a:pt x="895" y="4636"/>
                    </a:lnTo>
                    <a:lnTo>
                      <a:pt x="877" y="4622"/>
                    </a:lnTo>
                    <a:lnTo>
                      <a:pt x="847" y="4622"/>
                    </a:lnTo>
                    <a:lnTo>
                      <a:pt x="835" y="4637"/>
                    </a:lnTo>
                    <a:lnTo>
                      <a:pt x="833" y="4654"/>
                    </a:lnTo>
                    <a:lnTo>
                      <a:pt x="831" y="4679"/>
                    </a:lnTo>
                    <a:lnTo>
                      <a:pt x="834" y="4705"/>
                    </a:lnTo>
                    <a:lnTo>
                      <a:pt x="834" y="4725"/>
                    </a:lnTo>
                    <a:lnTo>
                      <a:pt x="835" y="4739"/>
                    </a:lnTo>
                    <a:lnTo>
                      <a:pt x="824" y="4755"/>
                    </a:lnTo>
                    <a:lnTo>
                      <a:pt x="801" y="4761"/>
                    </a:lnTo>
                    <a:lnTo>
                      <a:pt x="784" y="4761"/>
                    </a:lnTo>
                    <a:lnTo>
                      <a:pt x="741" y="4767"/>
                    </a:lnTo>
                    <a:lnTo>
                      <a:pt x="724" y="4785"/>
                    </a:lnTo>
                    <a:lnTo>
                      <a:pt x="726" y="4802"/>
                    </a:lnTo>
                    <a:lnTo>
                      <a:pt x="726" y="4830"/>
                    </a:lnTo>
                    <a:lnTo>
                      <a:pt x="731" y="4853"/>
                    </a:lnTo>
                    <a:lnTo>
                      <a:pt x="724" y="4872"/>
                    </a:lnTo>
                    <a:lnTo>
                      <a:pt x="717" y="4895"/>
                    </a:lnTo>
                    <a:lnTo>
                      <a:pt x="703" y="4910"/>
                    </a:lnTo>
                    <a:lnTo>
                      <a:pt x="658" y="4936"/>
                    </a:lnTo>
                    <a:lnTo>
                      <a:pt x="627" y="4947"/>
                    </a:lnTo>
                    <a:lnTo>
                      <a:pt x="596" y="4946"/>
                    </a:lnTo>
                    <a:lnTo>
                      <a:pt x="555" y="4926"/>
                    </a:lnTo>
                    <a:lnTo>
                      <a:pt x="527" y="4901"/>
                    </a:lnTo>
                    <a:lnTo>
                      <a:pt x="504" y="4864"/>
                    </a:lnTo>
                    <a:lnTo>
                      <a:pt x="480" y="4821"/>
                    </a:lnTo>
                    <a:lnTo>
                      <a:pt x="445" y="4787"/>
                    </a:lnTo>
                    <a:lnTo>
                      <a:pt x="407" y="4750"/>
                    </a:lnTo>
                    <a:lnTo>
                      <a:pt x="372" y="4700"/>
                    </a:lnTo>
                    <a:lnTo>
                      <a:pt x="355" y="4676"/>
                    </a:lnTo>
                    <a:lnTo>
                      <a:pt x="334" y="4630"/>
                    </a:lnTo>
                    <a:lnTo>
                      <a:pt x="316" y="4597"/>
                    </a:lnTo>
                    <a:lnTo>
                      <a:pt x="293" y="4579"/>
                    </a:lnTo>
                    <a:lnTo>
                      <a:pt x="274" y="4543"/>
                    </a:lnTo>
                    <a:lnTo>
                      <a:pt x="265" y="4509"/>
                    </a:lnTo>
                    <a:lnTo>
                      <a:pt x="281" y="4483"/>
                    </a:lnTo>
                    <a:lnTo>
                      <a:pt x="293" y="4445"/>
                    </a:lnTo>
                    <a:lnTo>
                      <a:pt x="296" y="4407"/>
                    </a:lnTo>
                    <a:lnTo>
                      <a:pt x="301" y="4382"/>
                    </a:lnTo>
                    <a:lnTo>
                      <a:pt x="305" y="4356"/>
                    </a:lnTo>
                    <a:lnTo>
                      <a:pt x="327" y="4314"/>
                    </a:lnTo>
                    <a:lnTo>
                      <a:pt x="323" y="4288"/>
                    </a:lnTo>
                    <a:lnTo>
                      <a:pt x="309" y="4263"/>
                    </a:lnTo>
                    <a:lnTo>
                      <a:pt x="323" y="4241"/>
                    </a:lnTo>
                    <a:lnTo>
                      <a:pt x="337" y="4234"/>
                    </a:lnTo>
                    <a:lnTo>
                      <a:pt x="367" y="4233"/>
                    </a:lnTo>
                    <a:lnTo>
                      <a:pt x="406" y="4220"/>
                    </a:lnTo>
                    <a:lnTo>
                      <a:pt x="432" y="4203"/>
                    </a:lnTo>
                    <a:lnTo>
                      <a:pt x="460" y="4187"/>
                    </a:lnTo>
                    <a:lnTo>
                      <a:pt x="487" y="4157"/>
                    </a:lnTo>
                    <a:lnTo>
                      <a:pt x="519" y="4118"/>
                    </a:lnTo>
                    <a:lnTo>
                      <a:pt x="533" y="4075"/>
                    </a:lnTo>
                    <a:lnTo>
                      <a:pt x="536" y="4036"/>
                    </a:lnTo>
                    <a:lnTo>
                      <a:pt x="531" y="4005"/>
                    </a:lnTo>
                    <a:lnTo>
                      <a:pt x="520" y="3981"/>
                    </a:lnTo>
                    <a:lnTo>
                      <a:pt x="511" y="3954"/>
                    </a:lnTo>
                    <a:lnTo>
                      <a:pt x="519" y="3930"/>
                    </a:lnTo>
                    <a:lnTo>
                      <a:pt x="542" y="3916"/>
                    </a:lnTo>
                    <a:lnTo>
                      <a:pt x="570" y="3909"/>
                    </a:lnTo>
                    <a:lnTo>
                      <a:pt x="580" y="3889"/>
                    </a:lnTo>
                    <a:lnTo>
                      <a:pt x="597" y="3881"/>
                    </a:lnTo>
                    <a:lnTo>
                      <a:pt x="630" y="3892"/>
                    </a:lnTo>
                    <a:lnTo>
                      <a:pt x="656" y="3894"/>
                    </a:lnTo>
                    <a:lnTo>
                      <a:pt x="687" y="3890"/>
                    </a:lnTo>
                    <a:lnTo>
                      <a:pt x="721" y="3876"/>
                    </a:lnTo>
                    <a:lnTo>
                      <a:pt x="738" y="3863"/>
                    </a:lnTo>
                    <a:lnTo>
                      <a:pt x="759" y="3844"/>
                    </a:lnTo>
                    <a:lnTo>
                      <a:pt x="761" y="3826"/>
                    </a:lnTo>
                    <a:lnTo>
                      <a:pt x="749" y="3810"/>
                    </a:lnTo>
                    <a:lnTo>
                      <a:pt x="729" y="3811"/>
                    </a:lnTo>
                    <a:lnTo>
                      <a:pt x="717" y="3816"/>
                    </a:lnTo>
                    <a:lnTo>
                      <a:pt x="677" y="3818"/>
                    </a:lnTo>
                    <a:lnTo>
                      <a:pt x="659" y="3820"/>
                    </a:lnTo>
                    <a:lnTo>
                      <a:pt x="634" y="3821"/>
                    </a:lnTo>
                    <a:lnTo>
                      <a:pt x="616" y="3809"/>
                    </a:lnTo>
                    <a:lnTo>
                      <a:pt x="598" y="3788"/>
                    </a:lnTo>
                    <a:lnTo>
                      <a:pt x="588" y="3770"/>
                    </a:lnTo>
                    <a:lnTo>
                      <a:pt x="576" y="3758"/>
                    </a:lnTo>
                    <a:lnTo>
                      <a:pt x="557" y="3749"/>
                    </a:lnTo>
                    <a:lnTo>
                      <a:pt x="546" y="3742"/>
                    </a:lnTo>
                    <a:lnTo>
                      <a:pt x="515" y="3732"/>
                    </a:lnTo>
                    <a:lnTo>
                      <a:pt x="488" y="3719"/>
                    </a:lnTo>
                    <a:lnTo>
                      <a:pt x="469" y="3710"/>
                    </a:lnTo>
                    <a:lnTo>
                      <a:pt x="453" y="3684"/>
                    </a:lnTo>
                    <a:lnTo>
                      <a:pt x="467" y="3665"/>
                    </a:lnTo>
                    <a:lnTo>
                      <a:pt x="473" y="3635"/>
                    </a:lnTo>
                    <a:lnTo>
                      <a:pt x="455" y="3628"/>
                    </a:lnTo>
                    <a:lnTo>
                      <a:pt x="420" y="3622"/>
                    </a:lnTo>
                    <a:lnTo>
                      <a:pt x="417" y="3607"/>
                    </a:lnTo>
                    <a:lnTo>
                      <a:pt x="431" y="3598"/>
                    </a:lnTo>
                    <a:lnTo>
                      <a:pt x="460" y="3587"/>
                    </a:lnTo>
                    <a:lnTo>
                      <a:pt x="478" y="3587"/>
                    </a:lnTo>
                    <a:lnTo>
                      <a:pt x="496" y="3587"/>
                    </a:lnTo>
                    <a:lnTo>
                      <a:pt x="518" y="3588"/>
                    </a:lnTo>
                    <a:lnTo>
                      <a:pt x="532" y="3578"/>
                    </a:lnTo>
                    <a:lnTo>
                      <a:pt x="527" y="3560"/>
                    </a:lnTo>
                    <a:lnTo>
                      <a:pt x="486" y="3545"/>
                    </a:lnTo>
                    <a:lnTo>
                      <a:pt x="454" y="3535"/>
                    </a:lnTo>
                    <a:lnTo>
                      <a:pt x="434" y="3529"/>
                    </a:lnTo>
                    <a:lnTo>
                      <a:pt x="415" y="3523"/>
                    </a:lnTo>
                    <a:lnTo>
                      <a:pt x="389" y="3517"/>
                    </a:lnTo>
                    <a:lnTo>
                      <a:pt x="365" y="3509"/>
                    </a:lnTo>
                    <a:lnTo>
                      <a:pt x="348" y="3505"/>
                    </a:lnTo>
                    <a:lnTo>
                      <a:pt x="348" y="3487"/>
                    </a:lnTo>
                    <a:lnTo>
                      <a:pt x="355" y="3463"/>
                    </a:lnTo>
                    <a:lnTo>
                      <a:pt x="374" y="3452"/>
                    </a:lnTo>
                    <a:lnTo>
                      <a:pt x="392" y="3443"/>
                    </a:lnTo>
                    <a:lnTo>
                      <a:pt x="427" y="3433"/>
                    </a:lnTo>
                    <a:lnTo>
                      <a:pt x="450" y="3431"/>
                    </a:lnTo>
                    <a:lnTo>
                      <a:pt x="472" y="3410"/>
                    </a:lnTo>
                    <a:lnTo>
                      <a:pt x="500" y="3384"/>
                    </a:lnTo>
                    <a:lnTo>
                      <a:pt x="520" y="3380"/>
                    </a:lnTo>
                    <a:lnTo>
                      <a:pt x="523" y="3360"/>
                    </a:lnTo>
                    <a:lnTo>
                      <a:pt x="515" y="3345"/>
                    </a:lnTo>
                    <a:lnTo>
                      <a:pt x="494" y="3333"/>
                    </a:lnTo>
                    <a:lnTo>
                      <a:pt x="480" y="3320"/>
                    </a:lnTo>
                    <a:lnTo>
                      <a:pt x="462" y="3311"/>
                    </a:lnTo>
                    <a:lnTo>
                      <a:pt x="453" y="3291"/>
                    </a:lnTo>
                    <a:lnTo>
                      <a:pt x="467" y="3267"/>
                    </a:lnTo>
                    <a:lnTo>
                      <a:pt x="488" y="3258"/>
                    </a:lnTo>
                    <a:lnTo>
                      <a:pt x="501" y="3265"/>
                    </a:lnTo>
                    <a:lnTo>
                      <a:pt x="529" y="3276"/>
                    </a:lnTo>
                    <a:lnTo>
                      <a:pt x="547" y="3276"/>
                    </a:lnTo>
                    <a:lnTo>
                      <a:pt x="552" y="3271"/>
                    </a:lnTo>
                    <a:lnTo>
                      <a:pt x="566" y="3254"/>
                    </a:lnTo>
                    <a:lnTo>
                      <a:pt x="582" y="3251"/>
                    </a:lnTo>
                    <a:lnTo>
                      <a:pt x="596" y="3268"/>
                    </a:lnTo>
                    <a:lnTo>
                      <a:pt x="615" y="3276"/>
                    </a:lnTo>
                    <a:lnTo>
                      <a:pt x="627" y="3288"/>
                    </a:lnTo>
                    <a:lnTo>
                      <a:pt x="641" y="3304"/>
                    </a:lnTo>
                    <a:lnTo>
                      <a:pt x="656" y="3322"/>
                    </a:lnTo>
                    <a:lnTo>
                      <a:pt x="667" y="3334"/>
                    </a:lnTo>
                    <a:lnTo>
                      <a:pt x="684" y="3343"/>
                    </a:lnTo>
                    <a:lnTo>
                      <a:pt x="703" y="3338"/>
                    </a:lnTo>
                    <a:lnTo>
                      <a:pt x="727" y="3331"/>
                    </a:lnTo>
                    <a:lnTo>
                      <a:pt x="760" y="3331"/>
                    </a:lnTo>
                    <a:lnTo>
                      <a:pt x="777" y="3333"/>
                    </a:lnTo>
                    <a:lnTo>
                      <a:pt x="800" y="3320"/>
                    </a:lnTo>
                    <a:lnTo>
                      <a:pt x="816" y="3305"/>
                    </a:lnTo>
                    <a:lnTo>
                      <a:pt x="816" y="3269"/>
                    </a:lnTo>
                    <a:lnTo>
                      <a:pt x="809" y="3257"/>
                    </a:lnTo>
                    <a:lnTo>
                      <a:pt x="791" y="3240"/>
                    </a:lnTo>
                    <a:lnTo>
                      <a:pt x="794" y="3223"/>
                    </a:lnTo>
                    <a:lnTo>
                      <a:pt x="809" y="3214"/>
                    </a:lnTo>
                    <a:lnTo>
                      <a:pt x="828" y="3207"/>
                    </a:lnTo>
                    <a:lnTo>
                      <a:pt x="843" y="3195"/>
                    </a:lnTo>
                    <a:lnTo>
                      <a:pt x="835" y="3165"/>
                    </a:lnTo>
                    <a:lnTo>
                      <a:pt x="829" y="3153"/>
                    </a:lnTo>
                    <a:lnTo>
                      <a:pt x="814" y="3138"/>
                    </a:lnTo>
                    <a:lnTo>
                      <a:pt x="794" y="3127"/>
                    </a:lnTo>
                    <a:lnTo>
                      <a:pt x="783" y="3101"/>
                    </a:lnTo>
                    <a:lnTo>
                      <a:pt x="755" y="3098"/>
                    </a:lnTo>
                    <a:lnTo>
                      <a:pt x="732" y="3086"/>
                    </a:lnTo>
                    <a:lnTo>
                      <a:pt x="722" y="3065"/>
                    </a:lnTo>
                    <a:lnTo>
                      <a:pt x="722" y="3019"/>
                    </a:lnTo>
                    <a:lnTo>
                      <a:pt x="727" y="2990"/>
                    </a:lnTo>
                    <a:lnTo>
                      <a:pt x="740" y="2959"/>
                    </a:lnTo>
                    <a:lnTo>
                      <a:pt x="756" y="2935"/>
                    </a:lnTo>
                    <a:lnTo>
                      <a:pt x="778" y="2919"/>
                    </a:lnTo>
                    <a:lnTo>
                      <a:pt x="806" y="2906"/>
                    </a:lnTo>
                    <a:lnTo>
                      <a:pt x="834" y="2906"/>
                    </a:lnTo>
                    <a:lnTo>
                      <a:pt x="861" y="2915"/>
                    </a:lnTo>
                    <a:lnTo>
                      <a:pt x="875" y="2923"/>
                    </a:lnTo>
                    <a:lnTo>
                      <a:pt x="909" y="2937"/>
                    </a:lnTo>
                    <a:lnTo>
                      <a:pt x="923" y="2943"/>
                    </a:lnTo>
                    <a:lnTo>
                      <a:pt x="935" y="2959"/>
                    </a:lnTo>
                    <a:lnTo>
                      <a:pt x="949" y="2970"/>
                    </a:lnTo>
                    <a:lnTo>
                      <a:pt x="955" y="2998"/>
                    </a:lnTo>
                    <a:lnTo>
                      <a:pt x="972" y="3012"/>
                    </a:lnTo>
                    <a:lnTo>
                      <a:pt x="998" y="2998"/>
                    </a:lnTo>
                    <a:lnTo>
                      <a:pt x="1010" y="2977"/>
                    </a:lnTo>
                    <a:lnTo>
                      <a:pt x="1032" y="2953"/>
                    </a:lnTo>
                    <a:lnTo>
                      <a:pt x="1052" y="2934"/>
                    </a:lnTo>
                    <a:lnTo>
                      <a:pt x="1079" y="2919"/>
                    </a:lnTo>
                    <a:lnTo>
                      <a:pt x="1131" y="2897"/>
                    </a:lnTo>
                    <a:lnTo>
                      <a:pt x="1153" y="2901"/>
                    </a:lnTo>
                    <a:lnTo>
                      <a:pt x="1171" y="2908"/>
                    </a:lnTo>
                    <a:lnTo>
                      <a:pt x="1183" y="2924"/>
                    </a:lnTo>
                    <a:lnTo>
                      <a:pt x="1201" y="2934"/>
                    </a:lnTo>
                    <a:lnTo>
                      <a:pt x="1215" y="2938"/>
                    </a:lnTo>
                    <a:lnTo>
                      <a:pt x="1229" y="2916"/>
                    </a:lnTo>
                    <a:lnTo>
                      <a:pt x="1232" y="2897"/>
                    </a:lnTo>
                    <a:lnTo>
                      <a:pt x="1223" y="2874"/>
                    </a:lnTo>
                    <a:lnTo>
                      <a:pt x="1196" y="2859"/>
                    </a:lnTo>
                    <a:lnTo>
                      <a:pt x="1177" y="2854"/>
                    </a:lnTo>
                    <a:lnTo>
                      <a:pt x="1160" y="2836"/>
                    </a:lnTo>
                    <a:lnTo>
                      <a:pt x="1154" y="2817"/>
                    </a:lnTo>
                    <a:lnTo>
                      <a:pt x="1166" y="2804"/>
                    </a:lnTo>
                    <a:lnTo>
                      <a:pt x="1188" y="2796"/>
                    </a:lnTo>
                    <a:lnTo>
                      <a:pt x="1224" y="2796"/>
                    </a:lnTo>
                    <a:lnTo>
                      <a:pt x="1257" y="2790"/>
                    </a:lnTo>
                    <a:lnTo>
                      <a:pt x="1283" y="2790"/>
                    </a:lnTo>
                    <a:lnTo>
                      <a:pt x="1284" y="2764"/>
                    </a:lnTo>
                    <a:lnTo>
                      <a:pt x="1271" y="2753"/>
                    </a:lnTo>
                    <a:lnTo>
                      <a:pt x="1260" y="2740"/>
                    </a:lnTo>
                    <a:lnTo>
                      <a:pt x="1266" y="2730"/>
                    </a:lnTo>
                    <a:lnTo>
                      <a:pt x="1288" y="2719"/>
                    </a:lnTo>
                    <a:lnTo>
                      <a:pt x="1306" y="2707"/>
                    </a:lnTo>
                    <a:lnTo>
                      <a:pt x="1340" y="2682"/>
                    </a:lnTo>
                    <a:lnTo>
                      <a:pt x="1372" y="2659"/>
                    </a:lnTo>
                    <a:lnTo>
                      <a:pt x="1387" y="2632"/>
                    </a:lnTo>
                    <a:lnTo>
                      <a:pt x="1396" y="2608"/>
                    </a:lnTo>
                    <a:lnTo>
                      <a:pt x="1410" y="2586"/>
                    </a:lnTo>
                    <a:lnTo>
                      <a:pt x="1417" y="2559"/>
                    </a:lnTo>
                    <a:lnTo>
                      <a:pt x="1418" y="2527"/>
                    </a:lnTo>
                    <a:lnTo>
                      <a:pt x="1410" y="2493"/>
                    </a:lnTo>
                    <a:lnTo>
                      <a:pt x="1436" y="2476"/>
                    </a:lnTo>
                    <a:lnTo>
                      <a:pt x="1445" y="2456"/>
                    </a:lnTo>
                    <a:lnTo>
                      <a:pt x="1461" y="2429"/>
                    </a:lnTo>
                    <a:lnTo>
                      <a:pt x="1483" y="2415"/>
                    </a:lnTo>
                    <a:lnTo>
                      <a:pt x="1514" y="2402"/>
                    </a:lnTo>
                    <a:lnTo>
                      <a:pt x="1543" y="2374"/>
                    </a:lnTo>
                    <a:lnTo>
                      <a:pt x="1584" y="2354"/>
                    </a:lnTo>
                    <a:lnTo>
                      <a:pt x="1596" y="2331"/>
                    </a:lnTo>
                    <a:lnTo>
                      <a:pt x="1610" y="2309"/>
                    </a:lnTo>
                    <a:lnTo>
                      <a:pt x="1619" y="2299"/>
                    </a:lnTo>
                    <a:lnTo>
                      <a:pt x="1631" y="2312"/>
                    </a:lnTo>
                    <a:lnTo>
                      <a:pt x="1639" y="2322"/>
                    </a:lnTo>
                    <a:lnTo>
                      <a:pt x="1653" y="2330"/>
                    </a:lnTo>
                    <a:lnTo>
                      <a:pt x="1676" y="2328"/>
                    </a:lnTo>
                    <a:lnTo>
                      <a:pt x="1684" y="2304"/>
                    </a:lnTo>
                    <a:lnTo>
                      <a:pt x="1684" y="2275"/>
                    </a:lnTo>
                    <a:lnTo>
                      <a:pt x="1684" y="2248"/>
                    </a:lnTo>
                    <a:lnTo>
                      <a:pt x="1687" y="2229"/>
                    </a:lnTo>
                    <a:lnTo>
                      <a:pt x="1687" y="2201"/>
                    </a:lnTo>
                    <a:lnTo>
                      <a:pt x="1705" y="2193"/>
                    </a:lnTo>
                    <a:lnTo>
                      <a:pt x="1725" y="2193"/>
                    </a:lnTo>
                    <a:lnTo>
                      <a:pt x="1757" y="2198"/>
                    </a:lnTo>
                    <a:lnTo>
                      <a:pt x="1762" y="2168"/>
                    </a:lnTo>
                    <a:lnTo>
                      <a:pt x="1762" y="2141"/>
                    </a:lnTo>
                    <a:lnTo>
                      <a:pt x="1766" y="2122"/>
                    </a:lnTo>
                    <a:lnTo>
                      <a:pt x="1778" y="2108"/>
                    </a:lnTo>
                    <a:lnTo>
                      <a:pt x="1812" y="2096"/>
                    </a:lnTo>
                    <a:lnTo>
                      <a:pt x="1843" y="2084"/>
                    </a:lnTo>
                    <a:lnTo>
                      <a:pt x="1896" y="2052"/>
                    </a:lnTo>
                    <a:lnTo>
                      <a:pt x="1913" y="2040"/>
                    </a:lnTo>
                    <a:lnTo>
                      <a:pt x="1937" y="2005"/>
                    </a:lnTo>
                    <a:lnTo>
                      <a:pt x="1945" y="1971"/>
                    </a:lnTo>
                    <a:lnTo>
                      <a:pt x="1939" y="1946"/>
                    </a:lnTo>
                    <a:lnTo>
                      <a:pt x="1936" y="1923"/>
                    </a:lnTo>
                    <a:lnTo>
                      <a:pt x="1936" y="1897"/>
                    </a:lnTo>
                    <a:lnTo>
                      <a:pt x="1952" y="1882"/>
                    </a:lnTo>
                    <a:lnTo>
                      <a:pt x="1970" y="1868"/>
                    </a:lnTo>
                    <a:lnTo>
                      <a:pt x="1989" y="1868"/>
                    </a:lnTo>
                    <a:lnTo>
                      <a:pt x="2002" y="1874"/>
                    </a:lnTo>
                    <a:lnTo>
                      <a:pt x="2011" y="1883"/>
                    </a:lnTo>
                    <a:lnTo>
                      <a:pt x="2024" y="1891"/>
                    </a:lnTo>
                    <a:lnTo>
                      <a:pt x="2036" y="1894"/>
                    </a:lnTo>
                    <a:lnTo>
                      <a:pt x="2061" y="1905"/>
                    </a:lnTo>
                    <a:lnTo>
                      <a:pt x="2078" y="1911"/>
                    </a:lnTo>
                    <a:lnTo>
                      <a:pt x="2089" y="1897"/>
                    </a:lnTo>
                    <a:lnTo>
                      <a:pt x="2092" y="1876"/>
                    </a:lnTo>
                    <a:lnTo>
                      <a:pt x="2117" y="1880"/>
                    </a:lnTo>
                    <a:lnTo>
                      <a:pt x="2131" y="1877"/>
                    </a:lnTo>
                    <a:lnTo>
                      <a:pt x="2133" y="1860"/>
                    </a:lnTo>
                    <a:lnTo>
                      <a:pt x="2147" y="1860"/>
                    </a:lnTo>
                    <a:lnTo>
                      <a:pt x="2154" y="1868"/>
                    </a:lnTo>
                    <a:lnTo>
                      <a:pt x="2170" y="1881"/>
                    </a:lnTo>
                    <a:lnTo>
                      <a:pt x="2184" y="1883"/>
                    </a:lnTo>
                    <a:lnTo>
                      <a:pt x="2205" y="1888"/>
                    </a:lnTo>
                    <a:lnTo>
                      <a:pt x="2217" y="1873"/>
                    </a:lnTo>
                    <a:lnTo>
                      <a:pt x="2238" y="1840"/>
                    </a:lnTo>
                    <a:lnTo>
                      <a:pt x="2238" y="1818"/>
                    </a:lnTo>
                    <a:lnTo>
                      <a:pt x="2253" y="1798"/>
                    </a:lnTo>
                    <a:lnTo>
                      <a:pt x="2279" y="1798"/>
                    </a:lnTo>
                    <a:lnTo>
                      <a:pt x="2304" y="1790"/>
                    </a:lnTo>
                    <a:lnTo>
                      <a:pt x="2324" y="1788"/>
                    </a:lnTo>
                    <a:lnTo>
                      <a:pt x="2340" y="1792"/>
                    </a:lnTo>
                    <a:lnTo>
                      <a:pt x="2355" y="1801"/>
                    </a:lnTo>
                    <a:lnTo>
                      <a:pt x="2360" y="1811"/>
                    </a:lnTo>
                    <a:lnTo>
                      <a:pt x="2368" y="1823"/>
                    </a:lnTo>
                    <a:lnTo>
                      <a:pt x="2384" y="1848"/>
                    </a:lnTo>
                    <a:lnTo>
                      <a:pt x="2392" y="1877"/>
                    </a:lnTo>
                    <a:lnTo>
                      <a:pt x="2402" y="1890"/>
                    </a:lnTo>
                    <a:lnTo>
                      <a:pt x="2409" y="1915"/>
                    </a:lnTo>
                    <a:lnTo>
                      <a:pt x="2412" y="1927"/>
                    </a:lnTo>
                    <a:lnTo>
                      <a:pt x="2419" y="194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2" name="Freeform 128">
                <a:extLst>
                  <a:ext uri="{FF2B5EF4-FFF2-40B4-BE49-F238E27FC236}">
                    <a16:creationId xmlns:a16="http://schemas.microsoft.com/office/drawing/2014/main" id="{D1ECFEF1-DEA9-46F2-AE47-1E7902020310}"/>
                  </a:ext>
                </a:extLst>
              </p:cNvPr>
              <p:cNvSpPr>
                <a:spLocks/>
              </p:cNvSpPr>
              <p:nvPr/>
            </p:nvSpPr>
            <p:spPr bwMode="auto">
              <a:xfrm>
                <a:off x="1277" y="1339"/>
                <a:ext cx="2275" cy="2665"/>
              </a:xfrm>
              <a:custGeom>
                <a:avLst/>
                <a:gdLst>
                  <a:gd name="T0" fmla="*/ 2669 w 4288"/>
                  <a:gd name="T1" fmla="*/ 1966 h 5015"/>
                  <a:gd name="T2" fmla="*/ 2827 w 4288"/>
                  <a:gd name="T3" fmla="*/ 2040 h 5015"/>
                  <a:gd name="T4" fmla="*/ 2833 w 4288"/>
                  <a:gd name="T5" fmla="*/ 1729 h 5015"/>
                  <a:gd name="T6" fmla="*/ 2888 w 4288"/>
                  <a:gd name="T7" fmla="*/ 1194 h 5015"/>
                  <a:gd name="T8" fmla="*/ 3146 w 4288"/>
                  <a:gd name="T9" fmla="*/ 916 h 5015"/>
                  <a:gd name="T10" fmla="*/ 3531 w 4288"/>
                  <a:gd name="T11" fmla="*/ 658 h 5015"/>
                  <a:gd name="T12" fmla="*/ 3681 w 4288"/>
                  <a:gd name="T13" fmla="*/ 522 h 5015"/>
                  <a:gd name="T14" fmla="*/ 3865 w 4288"/>
                  <a:gd name="T15" fmla="*/ 397 h 5015"/>
                  <a:gd name="T16" fmla="*/ 3985 w 4288"/>
                  <a:gd name="T17" fmla="*/ 642 h 5015"/>
                  <a:gd name="T18" fmla="*/ 4280 w 4288"/>
                  <a:gd name="T19" fmla="*/ 569 h 5015"/>
                  <a:gd name="T20" fmla="*/ 4130 w 4288"/>
                  <a:gd name="T21" fmla="*/ 268 h 5015"/>
                  <a:gd name="T22" fmla="*/ 3900 w 4288"/>
                  <a:gd name="T23" fmla="*/ 0 h 5015"/>
                  <a:gd name="T24" fmla="*/ 3510 w 4288"/>
                  <a:gd name="T25" fmla="*/ 133 h 5015"/>
                  <a:gd name="T26" fmla="*/ 3283 w 4288"/>
                  <a:gd name="T27" fmla="*/ 226 h 5015"/>
                  <a:gd name="T28" fmla="*/ 3012 w 4288"/>
                  <a:gd name="T29" fmla="*/ 399 h 5015"/>
                  <a:gd name="T30" fmla="*/ 2716 w 4288"/>
                  <a:gd name="T31" fmla="*/ 709 h 5015"/>
                  <a:gd name="T32" fmla="*/ 2433 w 4288"/>
                  <a:gd name="T33" fmla="*/ 876 h 5015"/>
                  <a:gd name="T34" fmla="*/ 2272 w 4288"/>
                  <a:gd name="T35" fmla="*/ 1047 h 5015"/>
                  <a:gd name="T36" fmla="*/ 2054 w 4288"/>
                  <a:gd name="T37" fmla="*/ 884 h 5015"/>
                  <a:gd name="T38" fmla="*/ 1980 w 4288"/>
                  <a:gd name="T39" fmla="*/ 1085 h 5015"/>
                  <a:gd name="T40" fmla="*/ 1720 w 4288"/>
                  <a:gd name="T41" fmla="*/ 1104 h 5015"/>
                  <a:gd name="T42" fmla="*/ 1440 w 4288"/>
                  <a:gd name="T43" fmla="*/ 1265 h 5015"/>
                  <a:gd name="T44" fmla="*/ 1311 w 4288"/>
                  <a:gd name="T45" fmla="*/ 1352 h 5015"/>
                  <a:gd name="T46" fmla="*/ 1194 w 4288"/>
                  <a:gd name="T47" fmla="*/ 1384 h 5015"/>
                  <a:gd name="T48" fmla="*/ 1238 w 4288"/>
                  <a:gd name="T49" fmla="*/ 1526 h 5015"/>
                  <a:gd name="T50" fmla="*/ 1247 w 4288"/>
                  <a:gd name="T51" fmla="*/ 1743 h 5015"/>
                  <a:gd name="T52" fmla="*/ 1085 w 4288"/>
                  <a:gd name="T53" fmla="*/ 1906 h 5015"/>
                  <a:gd name="T54" fmla="*/ 918 w 4288"/>
                  <a:gd name="T55" fmla="*/ 1908 h 5015"/>
                  <a:gd name="T56" fmla="*/ 860 w 4288"/>
                  <a:gd name="T57" fmla="*/ 1954 h 5015"/>
                  <a:gd name="T58" fmla="*/ 866 w 4288"/>
                  <a:gd name="T59" fmla="*/ 2064 h 5015"/>
                  <a:gd name="T60" fmla="*/ 862 w 4288"/>
                  <a:gd name="T61" fmla="*/ 2279 h 5015"/>
                  <a:gd name="T62" fmla="*/ 715 w 4288"/>
                  <a:gd name="T63" fmla="*/ 2265 h 5015"/>
                  <a:gd name="T64" fmla="*/ 631 w 4288"/>
                  <a:gd name="T65" fmla="*/ 2166 h 5015"/>
                  <a:gd name="T66" fmla="*/ 539 w 4288"/>
                  <a:gd name="T67" fmla="*/ 2294 h 5015"/>
                  <a:gd name="T68" fmla="*/ 473 w 4288"/>
                  <a:gd name="T69" fmla="*/ 2470 h 5015"/>
                  <a:gd name="T70" fmla="*/ 324 w 4288"/>
                  <a:gd name="T71" fmla="*/ 2543 h 5015"/>
                  <a:gd name="T72" fmla="*/ 288 w 4288"/>
                  <a:gd name="T73" fmla="*/ 2401 h 5015"/>
                  <a:gd name="T74" fmla="*/ 171 w 4288"/>
                  <a:gd name="T75" fmla="*/ 2276 h 5015"/>
                  <a:gd name="T76" fmla="*/ 124 w 4288"/>
                  <a:gd name="T77" fmla="*/ 2497 h 5015"/>
                  <a:gd name="T78" fmla="*/ 82 w 4288"/>
                  <a:gd name="T79" fmla="*/ 2662 h 5015"/>
                  <a:gd name="T80" fmla="*/ 1330 w 4288"/>
                  <a:gd name="T81" fmla="*/ 4950 h 5015"/>
                  <a:gd name="T82" fmla="*/ 1329 w 4288"/>
                  <a:gd name="T83" fmla="*/ 4641 h 5015"/>
                  <a:gd name="T84" fmla="*/ 1469 w 4288"/>
                  <a:gd name="T85" fmla="*/ 4645 h 5015"/>
                  <a:gd name="T86" fmla="*/ 1466 w 4288"/>
                  <a:gd name="T87" fmla="*/ 4494 h 5015"/>
                  <a:gd name="T88" fmla="*/ 1259 w 4288"/>
                  <a:gd name="T89" fmla="*/ 4608 h 5015"/>
                  <a:gd name="T90" fmla="*/ 1069 w 4288"/>
                  <a:gd name="T91" fmla="*/ 4455 h 5015"/>
                  <a:gd name="T92" fmla="*/ 909 w 4288"/>
                  <a:gd name="T93" fmla="*/ 4646 h 5015"/>
                  <a:gd name="T94" fmla="*/ 703 w 4288"/>
                  <a:gd name="T95" fmla="*/ 4910 h 5015"/>
                  <a:gd name="T96" fmla="*/ 301 w 4288"/>
                  <a:gd name="T97" fmla="*/ 4382 h 5015"/>
                  <a:gd name="T98" fmla="*/ 570 w 4288"/>
                  <a:gd name="T99" fmla="*/ 3909 h 5015"/>
                  <a:gd name="T100" fmla="*/ 557 w 4288"/>
                  <a:gd name="T101" fmla="*/ 3749 h 5015"/>
                  <a:gd name="T102" fmla="*/ 434 w 4288"/>
                  <a:gd name="T103" fmla="*/ 3529 h 5015"/>
                  <a:gd name="T104" fmla="*/ 467 w 4288"/>
                  <a:gd name="T105" fmla="*/ 3267 h 5015"/>
                  <a:gd name="T106" fmla="*/ 816 w 4288"/>
                  <a:gd name="T107" fmla="*/ 3305 h 5015"/>
                  <a:gd name="T108" fmla="*/ 778 w 4288"/>
                  <a:gd name="T109" fmla="*/ 2919 h 5015"/>
                  <a:gd name="T110" fmla="*/ 1201 w 4288"/>
                  <a:gd name="T111" fmla="*/ 2934 h 5015"/>
                  <a:gd name="T112" fmla="*/ 1340 w 4288"/>
                  <a:gd name="T113" fmla="*/ 2682 h 5015"/>
                  <a:gd name="T114" fmla="*/ 1653 w 4288"/>
                  <a:gd name="T115" fmla="*/ 2330 h 5015"/>
                  <a:gd name="T116" fmla="*/ 1939 w 4288"/>
                  <a:gd name="T117" fmla="*/ 1946 h 5015"/>
                  <a:gd name="T118" fmla="*/ 2184 w 4288"/>
                  <a:gd name="T119" fmla="*/ 1883 h 5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88" h="5015">
                    <a:moveTo>
                      <a:pt x="2419" y="1943"/>
                    </a:moveTo>
                    <a:lnTo>
                      <a:pt x="2419" y="1943"/>
                    </a:lnTo>
                    <a:lnTo>
                      <a:pt x="2424" y="1961"/>
                    </a:lnTo>
                    <a:lnTo>
                      <a:pt x="2435" y="1982"/>
                    </a:lnTo>
                    <a:lnTo>
                      <a:pt x="2457" y="2002"/>
                    </a:lnTo>
                    <a:lnTo>
                      <a:pt x="2483" y="2017"/>
                    </a:lnTo>
                    <a:lnTo>
                      <a:pt x="2509" y="2021"/>
                    </a:lnTo>
                    <a:lnTo>
                      <a:pt x="2527" y="2029"/>
                    </a:lnTo>
                    <a:lnTo>
                      <a:pt x="2551" y="2024"/>
                    </a:lnTo>
                    <a:lnTo>
                      <a:pt x="2579" y="1999"/>
                    </a:lnTo>
                    <a:lnTo>
                      <a:pt x="2597" y="1983"/>
                    </a:lnTo>
                    <a:lnTo>
                      <a:pt x="2610" y="1971"/>
                    </a:lnTo>
                    <a:lnTo>
                      <a:pt x="2622" y="1960"/>
                    </a:lnTo>
                    <a:lnTo>
                      <a:pt x="2629" y="1945"/>
                    </a:lnTo>
                    <a:lnTo>
                      <a:pt x="2647" y="1933"/>
                    </a:lnTo>
                    <a:lnTo>
                      <a:pt x="2660" y="1927"/>
                    </a:lnTo>
                    <a:lnTo>
                      <a:pt x="2667" y="1934"/>
                    </a:lnTo>
                    <a:lnTo>
                      <a:pt x="2673" y="1943"/>
                    </a:lnTo>
                    <a:lnTo>
                      <a:pt x="2671" y="1955"/>
                    </a:lnTo>
                    <a:lnTo>
                      <a:pt x="2669" y="1966"/>
                    </a:lnTo>
                    <a:lnTo>
                      <a:pt x="2669" y="1979"/>
                    </a:lnTo>
                    <a:lnTo>
                      <a:pt x="2666" y="1993"/>
                    </a:lnTo>
                    <a:lnTo>
                      <a:pt x="2666" y="2006"/>
                    </a:lnTo>
                    <a:lnTo>
                      <a:pt x="2670" y="2021"/>
                    </a:lnTo>
                    <a:lnTo>
                      <a:pt x="2670" y="2034"/>
                    </a:lnTo>
                    <a:lnTo>
                      <a:pt x="2666" y="2047"/>
                    </a:lnTo>
                    <a:lnTo>
                      <a:pt x="2660" y="2064"/>
                    </a:lnTo>
                    <a:lnTo>
                      <a:pt x="2656" y="2080"/>
                    </a:lnTo>
                    <a:lnTo>
                      <a:pt x="2660" y="2099"/>
                    </a:lnTo>
                    <a:lnTo>
                      <a:pt x="2673" y="2112"/>
                    </a:lnTo>
                    <a:lnTo>
                      <a:pt x="2692" y="2117"/>
                    </a:lnTo>
                    <a:lnTo>
                      <a:pt x="2710" y="2124"/>
                    </a:lnTo>
                    <a:lnTo>
                      <a:pt x="2727" y="2127"/>
                    </a:lnTo>
                    <a:lnTo>
                      <a:pt x="2741" y="2135"/>
                    </a:lnTo>
                    <a:lnTo>
                      <a:pt x="2759" y="2141"/>
                    </a:lnTo>
                    <a:lnTo>
                      <a:pt x="2776" y="2140"/>
                    </a:lnTo>
                    <a:lnTo>
                      <a:pt x="2801" y="2121"/>
                    </a:lnTo>
                    <a:lnTo>
                      <a:pt x="2823" y="2096"/>
                    </a:lnTo>
                    <a:lnTo>
                      <a:pt x="2826" y="2068"/>
                    </a:lnTo>
                    <a:lnTo>
                      <a:pt x="2827" y="2040"/>
                    </a:lnTo>
                    <a:lnTo>
                      <a:pt x="2822" y="2013"/>
                    </a:lnTo>
                    <a:lnTo>
                      <a:pt x="2826" y="1989"/>
                    </a:lnTo>
                    <a:lnTo>
                      <a:pt x="2827" y="1969"/>
                    </a:lnTo>
                    <a:lnTo>
                      <a:pt x="2819" y="1951"/>
                    </a:lnTo>
                    <a:lnTo>
                      <a:pt x="2796" y="1939"/>
                    </a:lnTo>
                    <a:lnTo>
                      <a:pt x="2786" y="1945"/>
                    </a:lnTo>
                    <a:lnTo>
                      <a:pt x="2746" y="1948"/>
                    </a:lnTo>
                    <a:lnTo>
                      <a:pt x="2730" y="1941"/>
                    </a:lnTo>
                    <a:lnTo>
                      <a:pt x="2726" y="1920"/>
                    </a:lnTo>
                    <a:lnTo>
                      <a:pt x="2725" y="1897"/>
                    </a:lnTo>
                    <a:lnTo>
                      <a:pt x="2710" y="1887"/>
                    </a:lnTo>
                    <a:lnTo>
                      <a:pt x="2707" y="1873"/>
                    </a:lnTo>
                    <a:lnTo>
                      <a:pt x="2718" y="1854"/>
                    </a:lnTo>
                    <a:lnTo>
                      <a:pt x="2746" y="1840"/>
                    </a:lnTo>
                    <a:lnTo>
                      <a:pt x="2767" y="1836"/>
                    </a:lnTo>
                    <a:lnTo>
                      <a:pt x="2781" y="1827"/>
                    </a:lnTo>
                    <a:lnTo>
                      <a:pt x="2808" y="1808"/>
                    </a:lnTo>
                    <a:lnTo>
                      <a:pt x="2819" y="1781"/>
                    </a:lnTo>
                    <a:lnTo>
                      <a:pt x="2831" y="1755"/>
                    </a:lnTo>
                    <a:lnTo>
                      <a:pt x="2833" y="1729"/>
                    </a:lnTo>
                    <a:lnTo>
                      <a:pt x="2815" y="1701"/>
                    </a:lnTo>
                    <a:lnTo>
                      <a:pt x="2795" y="1669"/>
                    </a:lnTo>
                    <a:lnTo>
                      <a:pt x="2789" y="1653"/>
                    </a:lnTo>
                    <a:lnTo>
                      <a:pt x="2789" y="1630"/>
                    </a:lnTo>
                    <a:lnTo>
                      <a:pt x="2803" y="1609"/>
                    </a:lnTo>
                    <a:lnTo>
                      <a:pt x="2813" y="1576"/>
                    </a:lnTo>
                    <a:lnTo>
                      <a:pt x="2812" y="1548"/>
                    </a:lnTo>
                    <a:lnTo>
                      <a:pt x="2818" y="1514"/>
                    </a:lnTo>
                    <a:lnTo>
                      <a:pt x="2831" y="1492"/>
                    </a:lnTo>
                    <a:lnTo>
                      <a:pt x="2845" y="1470"/>
                    </a:lnTo>
                    <a:lnTo>
                      <a:pt x="2878" y="1436"/>
                    </a:lnTo>
                    <a:lnTo>
                      <a:pt x="2892" y="1409"/>
                    </a:lnTo>
                    <a:lnTo>
                      <a:pt x="2882" y="1378"/>
                    </a:lnTo>
                    <a:lnTo>
                      <a:pt x="2875" y="1347"/>
                    </a:lnTo>
                    <a:lnTo>
                      <a:pt x="2879" y="1310"/>
                    </a:lnTo>
                    <a:lnTo>
                      <a:pt x="2888" y="1274"/>
                    </a:lnTo>
                    <a:lnTo>
                      <a:pt x="2893" y="1243"/>
                    </a:lnTo>
                    <a:lnTo>
                      <a:pt x="2901" y="1220"/>
                    </a:lnTo>
                    <a:lnTo>
                      <a:pt x="2902" y="1209"/>
                    </a:lnTo>
                    <a:lnTo>
                      <a:pt x="2888" y="1194"/>
                    </a:lnTo>
                    <a:lnTo>
                      <a:pt x="2897" y="1191"/>
                    </a:lnTo>
                    <a:lnTo>
                      <a:pt x="2917" y="1192"/>
                    </a:lnTo>
                    <a:lnTo>
                      <a:pt x="2939" y="1187"/>
                    </a:lnTo>
                    <a:lnTo>
                      <a:pt x="2950" y="1166"/>
                    </a:lnTo>
                    <a:lnTo>
                      <a:pt x="2966" y="1148"/>
                    </a:lnTo>
                    <a:lnTo>
                      <a:pt x="2986" y="1130"/>
                    </a:lnTo>
                    <a:lnTo>
                      <a:pt x="3004" y="1122"/>
                    </a:lnTo>
                    <a:lnTo>
                      <a:pt x="3018" y="1126"/>
                    </a:lnTo>
                    <a:lnTo>
                      <a:pt x="3045" y="1121"/>
                    </a:lnTo>
                    <a:lnTo>
                      <a:pt x="3068" y="1098"/>
                    </a:lnTo>
                    <a:lnTo>
                      <a:pt x="3086" y="1079"/>
                    </a:lnTo>
                    <a:lnTo>
                      <a:pt x="3093" y="1052"/>
                    </a:lnTo>
                    <a:lnTo>
                      <a:pt x="3082" y="1036"/>
                    </a:lnTo>
                    <a:lnTo>
                      <a:pt x="3079" y="1018"/>
                    </a:lnTo>
                    <a:lnTo>
                      <a:pt x="3093" y="996"/>
                    </a:lnTo>
                    <a:lnTo>
                      <a:pt x="3110" y="995"/>
                    </a:lnTo>
                    <a:lnTo>
                      <a:pt x="3132" y="986"/>
                    </a:lnTo>
                    <a:lnTo>
                      <a:pt x="3144" y="964"/>
                    </a:lnTo>
                    <a:lnTo>
                      <a:pt x="3144" y="941"/>
                    </a:lnTo>
                    <a:lnTo>
                      <a:pt x="3146" y="916"/>
                    </a:lnTo>
                    <a:lnTo>
                      <a:pt x="3165" y="891"/>
                    </a:lnTo>
                    <a:lnTo>
                      <a:pt x="3179" y="861"/>
                    </a:lnTo>
                    <a:lnTo>
                      <a:pt x="3197" y="838"/>
                    </a:lnTo>
                    <a:lnTo>
                      <a:pt x="3218" y="809"/>
                    </a:lnTo>
                    <a:lnTo>
                      <a:pt x="3240" y="801"/>
                    </a:lnTo>
                    <a:lnTo>
                      <a:pt x="3272" y="793"/>
                    </a:lnTo>
                    <a:lnTo>
                      <a:pt x="3301" y="773"/>
                    </a:lnTo>
                    <a:lnTo>
                      <a:pt x="3323" y="750"/>
                    </a:lnTo>
                    <a:lnTo>
                      <a:pt x="3342" y="726"/>
                    </a:lnTo>
                    <a:lnTo>
                      <a:pt x="3361" y="708"/>
                    </a:lnTo>
                    <a:lnTo>
                      <a:pt x="3381" y="699"/>
                    </a:lnTo>
                    <a:lnTo>
                      <a:pt x="3397" y="700"/>
                    </a:lnTo>
                    <a:lnTo>
                      <a:pt x="3412" y="707"/>
                    </a:lnTo>
                    <a:lnTo>
                      <a:pt x="3431" y="705"/>
                    </a:lnTo>
                    <a:lnTo>
                      <a:pt x="3464" y="704"/>
                    </a:lnTo>
                    <a:lnTo>
                      <a:pt x="3485" y="708"/>
                    </a:lnTo>
                    <a:lnTo>
                      <a:pt x="3495" y="698"/>
                    </a:lnTo>
                    <a:lnTo>
                      <a:pt x="3494" y="684"/>
                    </a:lnTo>
                    <a:lnTo>
                      <a:pt x="3511" y="668"/>
                    </a:lnTo>
                    <a:lnTo>
                      <a:pt x="3531" y="658"/>
                    </a:lnTo>
                    <a:lnTo>
                      <a:pt x="3550" y="663"/>
                    </a:lnTo>
                    <a:lnTo>
                      <a:pt x="3570" y="667"/>
                    </a:lnTo>
                    <a:lnTo>
                      <a:pt x="3579" y="656"/>
                    </a:lnTo>
                    <a:lnTo>
                      <a:pt x="3594" y="643"/>
                    </a:lnTo>
                    <a:lnTo>
                      <a:pt x="3615" y="638"/>
                    </a:lnTo>
                    <a:lnTo>
                      <a:pt x="3638" y="639"/>
                    </a:lnTo>
                    <a:lnTo>
                      <a:pt x="3649" y="649"/>
                    </a:lnTo>
                    <a:lnTo>
                      <a:pt x="3656" y="652"/>
                    </a:lnTo>
                    <a:lnTo>
                      <a:pt x="3670" y="644"/>
                    </a:lnTo>
                    <a:lnTo>
                      <a:pt x="3677" y="625"/>
                    </a:lnTo>
                    <a:lnTo>
                      <a:pt x="3670" y="602"/>
                    </a:lnTo>
                    <a:lnTo>
                      <a:pt x="3657" y="594"/>
                    </a:lnTo>
                    <a:lnTo>
                      <a:pt x="3631" y="589"/>
                    </a:lnTo>
                    <a:lnTo>
                      <a:pt x="3613" y="585"/>
                    </a:lnTo>
                    <a:lnTo>
                      <a:pt x="3601" y="577"/>
                    </a:lnTo>
                    <a:lnTo>
                      <a:pt x="3599" y="564"/>
                    </a:lnTo>
                    <a:lnTo>
                      <a:pt x="3611" y="551"/>
                    </a:lnTo>
                    <a:lnTo>
                      <a:pt x="3626" y="538"/>
                    </a:lnTo>
                    <a:lnTo>
                      <a:pt x="3657" y="532"/>
                    </a:lnTo>
                    <a:lnTo>
                      <a:pt x="3681" y="522"/>
                    </a:lnTo>
                    <a:lnTo>
                      <a:pt x="3708" y="514"/>
                    </a:lnTo>
                    <a:lnTo>
                      <a:pt x="3727" y="514"/>
                    </a:lnTo>
                    <a:lnTo>
                      <a:pt x="3741" y="522"/>
                    </a:lnTo>
                    <a:lnTo>
                      <a:pt x="3756" y="527"/>
                    </a:lnTo>
                    <a:lnTo>
                      <a:pt x="3773" y="529"/>
                    </a:lnTo>
                    <a:lnTo>
                      <a:pt x="3805" y="533"/>
                    </a:lnTo>
                    <a:lnTo>
                      <a:pt x="3826" y="522"/>
                    </a:lnTo>
                    <a:lnTo>
                      <a:pt x="3832" y="509"/>
                    </a:lnTo>
                    <a:lnTo>
                      <a:pt x="3823" y="503"/>
                    </a:lnTo>
                    <a:lnTo>
                      <a:pt x="3807" y="496"/>
                    </a:lnTo>
                    <a:lnTo>
                      <a:pt x="3792" y="487"/>
                    </a:lnTo>
                    <a:lnTo>
                      <a:pt x="3787" y="473"/>
                    </a:lnTo>
                    <a:lnTo>
                      <a:pt x="3789" y="462"/>
                    </a:lnTo>
                    <a:lnTo>
                      <a:pt x="3802" y="445"/>
                    </a:lnTo>
                    <a:lnTo>
                      <a:pt x="3807" y="429"/>
                    </a:lnTo>
                    <a:lnTo>
                      <a:pt x="3810" y="408"/>
                    </a:lnTo>
                    <a:lnTo>
                      <a:pt x="3820" y="397"/>
                    </a:lnTo>
                    <a:lnTo>
                      <a:pt x="3840" y="390"/>
                    </a:lnTo>
                    <a:lnTo>
                      <a:pt x="3858" y="390"/>
                    </a:lnTo>
                    <a:lnTo>
                      <a:pt x="3865" y="397"/>
                    </a:lnTo>
                    <a:lnTo>
                      <a:pt x="3876" y="404"/>
                    </a:lnTo>
                    <a:lnTo>
                      <a:pt x="3883" y="407"/>
                    </a:lnTo>
                    <a:lnTo>
                      <a:pt x="3902" y="404"/>
                    </a:lnTo>
                    <a:lnTo>
                      <a:pt x="3925" y="399"/>
                    </a:lnTo>
                    <a:lnTo>
                      <a:pt x="3950" y="389"/>
                    </a:lnTo>
                    <a:lnTo>
                      <a:pt x="3964" y="390"/>
                    </a:lnTo>
                    <a:lnTo>
                      <a:pt x="3986" y="395"/>
                    </a:lnTo>
                    <a:lnTo>
                      <a:pt x="3996" y="415"/>
                    </a:lnTo>
                    <a:lnTo>
                      <a:pt x="4000" y="432"/>
                    </a:lnTo>
                    <a:lnTo>
                      <a:pt x="4002" y="459"/>
                    </a:lnTo>
                    <a:lnTo>
                      <a:pt x="4016" y="476"/>
                    </a:lnTo>
                    <a:lnTo>
                      <a:pt x="4021" y="492"/>
                    </a:lnTo>
                    <a:lnTo>
                      <a:pt x="4018" y="508"/>
                    </a:lnTo>
                    <a:lnTo>
                      <a:pt x="4001" y="528"/>
                    </a:lnTo>
                    <a:lnTo>
                      <a:pt x="3990" y="538"/>
                    </a:lnTo>
                    <a:lnTo>
                      <a:pt x="3981" y="552"/>
                    </a:lnTo>
                    <a:lnTo>
                      <a:pt x="3977" y="566"/>
                    </a:lnTo>
                    <a:lnTo>
                      <a:pt x="3974" y="593"/>
                    </a:lnTo>
                    <a:lnTo>
                      <a:pt x="3979" y="619"/>
                    </a:lnTo>
                    <a:lnTo>
                      <a:pt x="3985" y="642"/>
                    </a:lnTo>
                    <a:lnTo>
                      <a:pt x="4006" y="664"/>
                    </a:lnTo>
                    <a:lnTo>
                      <a:pt x="4030" y="670"/>
                    </a:lnTo>
                    <a:lnTo>
                      <a:pt x="4065" y="662"/>
                    </a:lnTo>
                    <a:lnTo>
                      <a:pt x="4090" y="658"/>
                    </a:lnTo>
                    <a:lnTo>
                      <a:pt x="4111" y="652"/>
                    </a:lnTo>
                    <a:lnTo>
                      <a:pt x="4118" y="639"/>
                    </a:lnTo>
                    <a:lnTo>
                      <a:pt x="4125" y="619"/>
                    </a:lnTo>
                    <a:lnTo>
                      <a:pt x="4130" y="608"/>
                    </a:lnTo>
                    <a:lnTo>
                      <a:pt x="4141" y="611"/>
                    </a:lnTo>
                    <a:lnTo>
                      <a:pt x="4155" y="625"/>
                    </a:lnTo>
                    <a:lnTo>
                      <a:pt x="4169" y="639"/>
                    </a:lnTo>
                    <a:lnTo>
                      <a:pt x="4187" y="648"/>
                    </a:lnTo>
                    <a:lnTo>
                      <a:pt x="4203" y="656"/>
                    </a:lnTo>
                    <a:lnTo>
                      <a:pt x="4211" y="659"/>
                    </a:lnTo>
                    <a:lnTo>
                      <a:pt x="4227" y="659"/>
                    </a:lnTo>
                    <a:lnTo>
                      <a:pt x="4240" y="644"/>
                    </a:lnTo>
                    <a:lnTo>
                      <a:pt x="4250" y="628"/>
                    </a:lnTo>
                    <a:lnTo>
                      <a:pt x="4259" y="612"/>
                    </a:lnTo>
                    <a:lnTo>
                      <a:pt x="4273" y="591"/>
                    </a:lnTo>
                    <a:lnTo>
                      <a:pt x="4280" y="569"/>
                    </a:lnTo>
                    <a:lnTo>
                      <a:pt x="4288" y="540"/>
                    </a:lnTo>
                    <a:lnTo>
                      <a:pt x="4287" y="517"/>
                    </a:lnTo>
                    <a:lnTo>
                      <a:pt x="4273" y="500"/>
                    </a:lnTo>
                    <a:lnTo>
                      <a:pt x="4262" y="487"/>
                    </a:lnTo>
                    <a:lnTo>
                      <a:pt x="4250" y="469"/>
                    </a:lnTo>
                    <a:lnTo>
                      <a:pt x="4236" y="467"/>
                    </a:lnTo>
                    <a:lnTo>
                      <a:pt x="4217" y="467"/>
                    </a:lnTo>
                    <a:lnTo>
                      <a:pt x="4197" y="460"/>
                    </a:lnTo>
                    <a:lnTo>
                      <a:pt x="4182" y="454"/>
                    </a:lnTo>
                    <a:lnTo>
                      <a:pt x="4172" y="438"/>
                    </a:lnTo>
                    <a:lnTo>
                      <a:pt x="4172" y="416"/>
                    </a:lnTo>
                    <a:lnTo>
                      <a:pt x="4154" y="394"/>
                    </a:lnTo>
                    <a:lnTo>
                      <a:pt x="4134" y="385"/>
                    </a:lnTo>
                    <a:lnTo>
                      <a:pt x="4131" y="374"/>
                    </a:lnTo>
                    <a:lnTo>
                      <a:pt x="4140" y="357"/>
                    </a:lnTo>
                    <a:lnTo>
                      <a:pt x="4157" y="344"/>
                    </a:lnTo>
                    <a:lnTo>
                      <a:pt x="4158" y="322"/>
                    </a:lnTo>
                    <a:lnTo>
                      <a:pt x="4153" y="302"/>
                    </a:lnTo>
                    <a:lnTo>
                      <a:pt x="4149" y="277"/>
                    </a:lnTo>
                    <a:lnTo>
                      <a:pt x="4130" y="268"/>
                    </a:lnTo>
                    <a:lnTo>
                      <a:pt x="4109" y="278"/>
                    </a:lnTo>
                    <a:lnTo>
                      <a:pt x="4092" y="281"/>
                    </a:lnTo>
                    <a:lnTo>
                      <a:pt x="4081" y="271"/>
                    </a:lnTo>
                    <a:lnTo>
                      <a:pt x="4083" y="260"/>
                    </a:lnTo>
                    <a:lnTo>
                      <a:pt x="4094" y="245"/>
                    </a:lnTo>
                    <a:lnTo>
                      <a:pt x="4103" y="226"/>
                    </a:lnTo>
                    <a:lnTo>
                      <a:pt x="4102" y="204"/>
                    </a:lnTo>
                    <a:lnTo>
                      <a:pt x="4098" y="180"/>
                    </a:lnTo>
                    <a:lnTo>
                      <a:pt x="4103" y="137"/>
                    </a:lnTo>
                    <a:lnTo>
                      <a:pt x="4103" y="109"/>
                    </a:lnTo>
                    <a:lnTo>
                      <a:pt x="4098" y="91"/>
                    </a:lnTo>
                    <a:lnTo>
                      <a:pt x="4084" y="74"/>
                    </a:lnTo>
                    <a:lnTo>
                      <a:pt x="4060" y="52"/>
                    </a:lnTo>
                    <a:lnTo>
                      <a:pt x="4033" y="33"/>
                    </a:lnTo>
                    <a:lnTo>
                      <a:pt x="4002" y="14"/>
                    </a:lnTo>
                    <a:lnTo>
                      <a:pt x="3977" y="4"/>
                    </a:lnTo>
                    <a:lnTo>
                      <a:pt x="3958" y="4"/>
                    </a:lnTo>
                    <a:lnTo>
                      <a:pt x="3934" y="12"/>
                    </a:lnTo>
                    <a:lnTo>
                      <a:pt x="3919" y="10"/>
                    </a:lnTo>
                    <a:lnTo>
                      <a:pt x="3900" y="0"/>
                    </a:lnTo>
                    <a:lnTo>
                      <a:pt x="3865" y="1"/>
                    </a:lnTo>
                    <a:lnTo>
                      <a:pt x="3830" y="16"/>
                    </a:lnTo>
                    <a:lnTo>
                      <a:pt x="3807" y="28"/>
                    </a:lnTo>
                    <a:lnTo>
                      <a:pt x="3793" y="37"/>
                    </a:lnTo>
                    <a:lnTo>
                      <a:pt x="3783" y="54"/>
                    </a:lnTo>
                    <a:lnTo>
                      <a:pt x="3769" y="68"/>
                    </a:lnTo>
                    <a:lnTo>
                      <a:pt x="3738" y="70"/>
                    </a:lnTo>
                    <a:lnTo>
                      <a:pt x="3719" y="79"/>
                    </a:lnTo>
                    <a:lnTo>
                      <a:pt x="3705" y="87"/>
                    </a:lnTo>
                    <a:lnTo>
                      <a:pt x="3684" y="87"/>
                    </a:lnTo>
                    <a:lnTo>
                      <a:pt x="3670" y="86"/>
                    </a:lnTo>
                    <a:lnTo>
                      <a:pt x="3652" y="95"/>
                    </a:lnTo>
                    <a:lnTo>
                      <a:pt x="3634" y="98"/>
                    </a:lnTo>
                    <a:lnTo>
                      <a:pt x="3605" y="103"/>
                    </a:lnTo>
                    <a:lnTo>
                      <a:pt x="3592" y="109"/>
                    </a:lnTo>
                    <a:lnTo>
                      <a:pt x="3580" y="118"/>
                    </a:lnTo>
                    <a:lnTo>
                      <a:pt x="3569" y="129"/>
                    </a:lnTo>
                    <a:lnTo>
                      <a:pt x="3557" y="137"/>
                    </a:lnTo>
                    <a:lnTo>
                      <a:pt x="3542" y="139"/>
                    </a:lnTo>
                    <a:lnTo>
                      <a:pt x="3510" y="133"/>
                    </a:lnTo>
                    <a:lnTo>
                      <a:pt x="3492" y="134"/>
                    </a:lnTo>
                    <a:lnTo>
                      <a:pt x="3472" y="138"/>
                    </a:lnTo>
                    <a:lnTo>
                      <a:pt x="3460" y="152"/>
                    </a:lnTo>
                    <a:lnTo>
                      <a:pt x="3446" y="174"/>
                    </a:lnTo>
                    <a:lnTo>
                      <a:pt x="3448" y="194"/>
                    </a:lnTo>
                    <a:lnTo>
                      <a:pt x="3446" y="204"/>
                    </a:lnTo>
                    <a:lnTo>
                      <a:pt x="3444" y="216"/>
                    </a:lnTo>
                    <a:lnTo>
                      <a:pt x="3426" y="228"/>
                    </a:lnTo>
                    <a:lnTo>
                      <a:pt x="3418" y="235"/>
                    </a:lnTo>
                    <a:lnTo>
                      <a:pt x="3415" y="250"/>
                    </a:lnTo>
                    <a:lnTo>
                      <a:pt x="3406" y="260"/>
                    </a:lnTo>
                    <a:lnTo>
                      <a:pt x="3388" y="269"/>
                    </a:lnTo>
                    <a:lnTo>
                      <a:pt x="3379" y="279"/>
                    </a:lnTo>
                    <a:lnTo>
                      <a:pt x="3365" y="288"/>
                    </a:lnTo>
                    <a:lnTo>
                      <a:pt x="3353" y="288"/>
                    </a:lnTo>
                    <a:lnTo>
                      <a:pt x="3336" y="282"/>
                    </a:lnTo>
                    <a:lnTo>
                      <a:pt x="3318" y="269"/>
                    </a:lnTo>
                    <a:lnTo>
                      <a:pt x="3309" y="244"/>
                    </a:lnTo>
                    <a:lnTo>
                      <a:pt x="3296" y="227"/>
                    </a:lnTo>
                    <a:lnTo>
                      <a:pt x="3283" y="226"/>
                    </a:lnTo>
                    <a:lnTo>
                      <a:pt x="3273" y="236"/>
                    </a:lnTo>
                    <a:lnTo>
                      <a:pt x="3262" y="248"/>
                    </a:lnTo>
                    <a:lnTo>
                      <a:pt x="3255" y="265"/>
                    </a:lnTo>
                    <a:lnTo>
                      <a:pt x="3264" y="281"/>
                    </a:lnTo>
                    <a:lnTo>
                      <a:pt x="3285" y="300"/>
                    </a:lnTo>
                    <a:lnTo>
                      <a:pt x="3292" y="316"/>
                    </a:lnTo>
                    <a:lnTo>
                      <a:pt x="3286" y="330"/>
                    </a:lnTo>
                    <a:lnTo>
                      <a:pt x="3281" y="343"/>
                    </a:lnTo>
                    <a:lnTo>
                      <a:pt x="3276" y="348"/>
                    </a:lnTo>
                    <a:lnTo>
                      <a:pt x="3267" y="348"/>
                    </a:lnTo>
                    <a:lnTo>
                      <a:pt x="3248" y="344"/>
                    </a:lnTo>
                    <a:lnTo>
                      <a:pt x="3226" y="344"/>
                    </a:lnTo>
                    <a:lnTo>
                      <a:pt x="3194" y="347"/>
                    </a:lnTo>
                    <a:lnTo>
                      <a:pt x="3167" y="351"/>
                    </a:lnTo>
                    <a:lnTo>
                      <a:pt x="3137" y="356"/>
                    </a:lnTo>
                    <a:lnTo>
                      <a:pt x="3107" y="353"/>
                    </a:lnTo>
                    <a:lnTo>
                      <a:pt x="3088" y="357"/>
                    </a:lnTo>
                    <a:lnTo>
                      <a:pt x="3060" y="367"/>
                    </a:lnTo>
                    <a:lnTo>
                      <a:pt x="3033" y="384"/>
                    </a:lnTo>
                    <a:lnTo>
                      <a:pt x="3012" y="399"/>
                    </a:lnTo>
                    <a:lnTo>
                      <a:pt x="2993" y="420"/>
                    </a:lnTo>
                    <a:lnTo>
                      <a:pt x="2973" y="434"/>
                    </a:lnTo>
                    <a:lnTo>
                      <a:pt x="2954" y="445"/>
                    </a:lnTo>
                    <a:lnTo>
                      <a:pt x="2935" y="457"/>
                    </a:lnTo>
                    <a:lnTo>
                      <a:pt x="2910" y="466"/>
                    </a:lnTo>
                    <a:lnTo>
                      <a:pt x="2877" y="477"/>
                    </a:lnTo>
                    <a:lnTo>
                      <a:pt x="2850" y="483"/>
                    </a:lnTo>
                    <a:lnTo>
                      <a:pt x="2824" y="490"/>
                    </a:lnTo>
                    <a:lnTo>
                      <a:pt x="2801" y="501"/>
                    </a:lnTo>
                    <a:lnTo>
                      <a:pt x="2771" y="520"/>
                    </a:lnTo>
                    <a:lnTo>
                      <a:pt x="2748" y="526"/>
                    </a:lnTo>
                    <a:lnTo>
                      <a:pt x="2738" y="534"/>
                    </a:lnTo>
                    <a:lnTo>
                      <a:pt x="2725" y="548"/>
                    </a:lnTo>
                    <a:lnTo>
                      <a:pt x="2720" y="564"/>
                    </a:lnTo>
                    <a:lnTo>
                      <a:pt x="2718" y="587"/>
                    </a:lnTo>
                    <a:lnTo>
                      <a:pt x="2715" y="613"/>
                    </a:lnTo>
                    <a:lnTo>
                      <a:pt x="2717" y="642"/>
                    </a:lnTo>
                    <a:lnTo>
                      <a:pt x="2713" y="666"/>
                    </a:lnTo>
                    <a:lnTo>
                      <a:pt x="2715" y="687"/>
                    </a:lnTo>
                    <a:lnTo>
                      <a:pt x="2716" y="709"/>
                    </a:lnTo>
                    <a:lnTo>
                      <a:pt x="2707" y="722"/>
                    </a:lnTo>
                    <a:lnTo>
                      <a:pt x="2693" y="735"/>
                    </a:lnTo>
                    <a:lnTo>
                      <a:pt x="2676" y="744"/>
                    </a:lnTo>
                    <a:lnTo>
                      <a:pt x="2661" y="746"/>
                    </a:lnTo>
                    <a:lnTo>
                      <a:pt x="2642" y="760"/>
                    </a:lnTo>
                    <a:lnTo>
                      <a:pt x="2614" y="774"/>
                    </a:lnTo>
                    <a:lnTo>
                      <a:pt x="2596" y="789"/>
                    </a:lnTo>
                    <a:lnTo>
                      <a:pt x="2569" y="789"/>
                    </a:lnTo>
                    <a:lnTo>
                      <a:pt x="2548" y="773"/>
                    </a:lnTo>
                    <a:lnTo>
                      <a:pt x="2539" y="758"/>
                    </a:lnTo>
                    <a:lnTo>
                      <a:pt x="2522" y="750"/>
                    </a:lnTo>
                    <a:lnTo>
                      <a:pt x="2502" y="749"/>
                    </a:lnTo>
                    <a:lnTo>
                      <a:pt x="2479" y="752"/>
                    </a:lnTo>
                    <a:lnTo>
                      <a:pt x="2457" y="758"/>
                    </a:lnTo>
                    <a:lnTo>
                      <a:pt x="2423" y="769"/>
                    </a:lnTo>
                    <a:lnTo>
                      <a:pt x="2412" y="784"/>
                    </a:lnTo>
                    <a:lnTo>
                      <a:pt x="2409" y="803"/>
                    </a:lnTo>
                    <a:lnTo>
                      <a:pt x="2429" y="835"/>
                    </a:lnTo>
                    <a:lnTo>
                      <a:pt x="2430" y="856"/>
                    </a:lnTo>
                    <a:lnTo>
                      <a:pt x="2433" y="876"/>
                    </a:lnTo>
                    <a:lnTo>
                      <a:pt x="2425" y="904"/>
                    </a:lnTo>
                    <a:lnTo>
                      <a:pt x="2412" y="918"/>
                    </a:lnTo>
                    <a:lnTo>
                      <a:pt x="2393" y="923"/>
                    </a:lnTo>
                    <a:lnTo>
                      <a:pt x="2378" y="934"/>
                    </a:lnTo>
                    <a:lnTo>
                      <a:pt x="2360" y="939"/>
                    </a:lnTo>
                    <a:lnTo>
                      <a:pt x="2342" y="948"/>
                    </a:lnTo>
                    <a:lnTo>
                      <a:pt x="2336" y="964"/>
                    </a:lnTo>
                    <a:lnTo>
                      <a:pt x="2340" y="979"/>
                    </a:lnTo>
                    <a:lnTo>
                      <a:pt x="2351" y="996"/>
                    </a:lnTo>
                    <a:lnTo>
                      <a:pt x="2363" y="1014"/>
                    </a:lnTo>
                    <a:lnTo>
                      <a:pt x="2364" y="1038"/>
                    </a:lnTo>
                    <a:lnTo>
                      <a:pt x="2360" y="1051"/>
                    </a:lnTo>
                    <a:lnTo>
                      <a:pt x="2356" y="1069"/>
                    </a:lnTo>
                    <a:lnTo>
                      <a:pt x="2342" y="1080"/>
                    </a:lnTo>
                    <a:lnTo>
                      <a:pt x="2330" y="1083"/>
                    </a:lnTo>
                    <a:lnTo>
                      <a:pt x="2322" y="1072"/>
                    </a:lnTo>
                    <a:lnTo>
                      <a:pt x="2318" y="1057"/>
                    </a:lnTo>
                    <a:lnTo>
                      <a:pt x="2302" y="1050"/>
                    </a:lnTo>
                    <a:lnTo>
                      <a:pt x="2289" y="1047"/>
                    </a:lnTo>
                    <a:lnTo>
                      <a:pt x="2272" y="1047"/>
                    </a:lnTo>
                    <a:lnTo>
                      <a:pt x="2252" y="1046"/>
                    </a:lnTo>
                    <a:lnTo>
                      <a:pt x="2230" y="1046"/>
                    </a:lnTo>
                    <a:lnTo>
                      <a:pt x="2216" y="1036"/>
                    </a:lnTo>
                    <a:lnTo>
                      <a:pt x="2194" y="1032"/>
                    </a:lnTo>
                    <a:lnTo>
                      <a:pt x="2174" y="1030"/>
                    </a:lnTo>
                    <a:lnTo>
                      <a:pt x="2149" y="1025"/>
                    </a:lnTo>
                    <a:lnTo>
                      <a:pt x="2128" y="1023"/>
                    </a:lnTo>
                    <a:lnTo>
                      <a:pt x="2108" y="1018"/>
                    </a:lnTo>
                    <a:lnTo>
                      <a:pt x="2098" y="1019"/>
                    </a:lnTo>
                    <a:lnTo>
                      <a:pt x="2086" y="1013"/>
                    </a:lnTo>
                    <a:lnTo>
                      <a:pt x="2087" y="991"/>
                    </a:lnTo>
                    <a:lnTo>
                      <a:pt x="2094" y="965"/>
                    </a:lnTo>
                    <a:lnTo>
                      <a:pt x="2109" y="946"/>
                    </a:lnTo>
                    <a:lnTo>
                      <a:pt x="2106" y="921"/>
                    </a:lnTo>
                    <a:lnTo>
                      <a:pt x="2104" y="895"/>
                    </a:lnTo>
                    <a:lnTo>
                      <a:pt x="2100" y="875"/>
                    </a:lnTo>
                    <a:lnTo>
                      <a:pt x="2087" y="867"/>
                    </a:lnTo>
                    <a:lnTo>
                      <a:pt x="2068" y="865"/>
                    </a:lnTo>
                    <a:lnTo>
                      <a:pt x="2057" y="868"/>
                    </a:lnTo>
                    <a:lnTo>
                      <a:pt x="2054" y="884"/>
                    </a:lnTo>
                    <a:lnTo>
                      <a:pt x="2054" y="899"/>
                    </a:lnTo>
                    <a:lnTo>
                      <a:pt x="2052" y="908"/>
                    </a:lnTo>
                    <a:lnTo>
                      <a:pt x="2036" y="913"/>
                    </a:lnTo>
                    <a:lnTo>
                      <a:pt x="2034" y="937"/>
                    </a:lnTo>
                    <a:lnTo>
                      <a:pt x="2040" y="944"/>
                    </a:lnTo>
                    <a:lnTo>
                      <a:pt x="2054" y="958"/>
                    </a:lnTo>
                    <a:lnTo>
                      <a:pt x="2059" y="977"/>
                    </a:lnTo>
                    <a:lnTo>
                      <a:pt x="2061" y="992"/>
                    </a:lnTo>
                    <a:lnTo>
                      <a:pt x="2050" y="1009"/>
                    </a:lnTo>
                    <a:lnTo>
                      <a:pt x="2038" y="1010"/>
                    </a:lnTo>
                    <a:lnTo>
                      <a:pt x="2016" y="1001"/>
                    </a:lnTo>
                    <a:lnTo>
                      <a:pt x="1997" y="995"/>
                    </a:lnTo>
                    <a:lnTo>
                      <a:pt x="1988" y="993"/>
                    </a:lnTo>
                    <a:lnTo>
                      <a:pt x="1983" y="1002"/>
                    </a:lnTo>
                    <a:lnTo>
                      <a:pt x="1984" y="1015"/>
                    </a:lnTo>
                    <a:lnTo>
                      <a:pt x="1984" y="1034"/>
                    </a:lnTo>
                    <a:lnTo>
                      <a:pt x="1990" y="1051"/>
                    </a:lnTo>
                    <a:lnTo>
                      <a:pt x="1992" y="1065"/>
                    </a:lnTo>
                    <a:lnTo>
                      <a:pt x="1993" y="1075"/>
                    </a:lnTo>
                    <a:lnTo>
                      <a:pt x="1980" y="1085"/>
                    </a:lnTo>
                    <a:lnTo>
                      <a:pt x="1966" y="1093"/>
                    </a:lnTo>
                    <a:lnTo>
                      <a:pt x="1953" y="1104"/>
                    </a:lnTo>
                    <a:lnTo>
                      <a:pt x="1950" y="1118"/>
                    </a:lnTo>
                    <a:lnTo>
                      <a:pt x="1956" y="1129"/>
                    </a:lnTo>
                    <a:lnTo>
                      <a:pt x="1960" y="1143"/>
                    </a:lnTo>
                    <a:lnTo>
                      <a:pt x="1952" y="1149"/>
                    </a:lnTo>
                    <a:lnTo>
                      <a:pt x="1941" y="1154"/>
                    </a:lnTo>
                    <a:lnTo>
                      <a:pt x="1922" y="1152"/>
                    </a:lnTo>
                    <a:lnTo>
                      <a:pt x="1905" y="1144"/>
                    </a:lnTo>
                    <a:lnTo>
                      <a:pt x="1887" y="1145"/>
                    </a:lnTo>
                    <a:lnTo>
                      <a:pt x="1868" y="1140"/>
                    </a:lnTo>
                    <a:lnTo>
                      <a:pt x="1849" y="1140"/>
                    </a:lnTo>
                    <a:lnTo>
                      <a:pt x="1825" y="1126"/>
                    </a:lnTo>
                    <a:lnTo>
                      <a:pt x="1813" y="1117"/>
                    </a:lnTo>
                    <a:lnTo>
                      <a:pt x="1790" y="1109"/>
                    </a:lnTo>
                    <a:lnTo>
                      <a:pt x="1767" y="1112"/>
                    </a:lnTo>
                    <a:lnTo>
                      <a:pt x="1762" y="1122"/>
                    </a:lnTo>
                    <a:lnTo>
                      <a:pt x="1747" y="1126"/>
                    </a:lnTo>
                    <a:lnTo>
                      <a:pt x="1738" y="1115"/>
                    </a:lnTo>
                    <a:lnTo>
                      <a:pt x="1720" y="1104"/>
                    </a:lnTo>
                    <a:lnTo>
                      <a:pt x="1704" y="1113"/>
                    </a:lnTo>
                    <a:lnTo>
                      <a:pt x="1693" y="1129"/>
                    </a:lnTo>
                    <a:lnTo>
                      <a:pt x="1670" y="1136"/>
                    </a:lnTo>
                    <a:lnTo>
                      <a:pt x="1658" y="1148"/>
                    </a:lnTo>
                    <a:lnTo>
                      <a:pt x="1650" y="1155"/>
                    </a:lnTo>
                    <a:lnTo>
                      <a:pt x="1641" y="1166"/>
                    </a:lnTo>
                    <a:lnTo>
                      <a:pt x="1626" y="1174"/>
                    </a:lnTo>
                    <a:lnTo>
                      <a:pt x="1614" y="1174"/>
                    </a:lnTo>
                    <a:lnTo>
                      <a:pt x="1602" y="1187"/>
                    </a:lnTo>
                    <a:lnTo>
                      <a:pt x="1588" y="1201"/>
                    </a:lnTo>
                    <a:lnTo>
                      <a:pt x="1567" y="1209"/>
                    </a:lnTo>
                    <a:lnTo>
                      <a:pt x="1556" y="1218"/>
                    </a:lnTo>
                    <a:lnTo>
                      <a:pt x="1544" y="1227"/>
                    </a:lnTo>
                    <a:lnTo>
                      <a:pt x="1529" y="1234"/>
                    </a:lnTo>
                    <a:lnTo>
                      <a:pt x="1515" y="1247"/>
                    </a:lnTo>
                    <a:lnTo>
                      <a:pt x="1501" y="1256"/>
                    </a:lnTo>
                    <a:lnTo>
                      <a:pt x="1487" y="1261"/>
                    </a:lnTo>
                    <a:lnTo>
                      <a:pt x="1466" y="1264"/>
                    </a:lnTo>
                    <a:lnTo>
                      <a:pt x="1447" y="1264"/>
                    </a:lnTo>
                    <a:lnTo>
                      <a:pt x="1440" y="1265"/>
                    </a:lnTo>
                    <a:lnTo>
                      <a:pt x="1427" y="1269"/>
                    </a:lnTo>
                    <a:lnTo>
                      <a:pt x="1418" y="1278"/>
                    </a:lnTo>
                    <a:lnTo>
                      <a:pt x="1412" y="1289"/>
                    </a:lnTo>
                    <a:lnTo>
                      <a:pt x="1408" y="1303"/>
                    </a:lnTo>
                    <a:lnTo>
                      <a:pt x="1410" y="1319"/>
                    </a:lnTo>
                    <a:lnTo>
                      <a:pt x="1403" y="1331"/>
                    </a:lnTo>
                    <a:lnTo>
                      <a:pt x="1403" y="1343"/>
                    </a:lnTo>
                    <a:lnTo>
                      <a:pt x="1412" y="1352"/>
                    </a:lnTo>
                    <a:lnTo>
                      <a:pt x="1413" y="1367"/>
                    </a:lnTo>
                    <a:lnTo>
                      <a:pt x="1406" y="1376"/>
                    </a:lnTo>
                    <a:lnTo>
                      <a:pt x="1395" y="1386"/>
                    </a:lnTo>
                    <a:lnTo>
                      <a:pt x="1382" y="1389"/>
                    </a:lnTo>
                    <a:lnTo>
                      <a:pt x="1382" y="1378"/>
                    </a:lnTo>
                    <a:lnTo>
                      <a:pt x="1384" y="1363"/>
                    </a:lnTo>
                    <a:lnTo>
                      <a:pt x="1375" y="1358"/>
                    </a:lnTo>
                    <a:lnTo>
                      <a:pt x="1359" y="1363"/>
                    </a:lnTo>
                    <a:lnTo>
                      <a:pt x="1345" y="1367"/>
                    </a:lnTo>
                    <a:lnTo>
                      <a:pt x="1334" y="1371"/>
                    </a:lnTo>
                    <a:lnTo>
                      <a:pt x="1320" y="1357"/>
                    </a:lnTo>
                    <a:lnTo>
                      <a:pt x="1311" y="1352"/>
                    </a:lnTo>
                    <a:lnTo>
                      <a:pt x="1306" y="1343"/>
                    </a:lnTo>
                    <a:lnTo>
                      <a:pt x="1296" y="1333"/>
                    </a:lnTo>
                    <a:lnTo>
                      <a:pt x="1280" y="1324"/>
                    </a:lnTo>
                    <a:lnTo>
                      <a:pt x="1270" y="1327"/>
                    </a:lnTo>
                    <a:lnTo>
                      <a:pt x="1252" y="1331"/>
                    </a:lnTo>
                    <a:lnTo>
                      <a:pt x="1253" y="1339"/>
                    </a:lnTo>
                    <a:lnTo>
                      <a:pt x="1259" y="1353"/>
                    </a:lnTo>
                    <a:lnTo>
                      <a:pt x="1252" y="1358"/>
                    </a:lnTo>
                    <a:lnTo>
                      <a:pt x="1241" y="1349"/>
                    </a:lnTo>
                    <a:lnTo>
                      <a:pt x="1232" y="1339"/>
                    </a:lnTo>
                    <a:lnTo>
                      <a:pt x="1228" y="1327"/>
                    </a:lnTo>
                    <a:lnTo>
                      <a:pt x="1220" y="1322"/>
                    </a:lnTo>
                    <a:lnTo>
                      <a:pt x="1214" y="1327"/>
                    </a:lnTo>
                    <a:lnTo>
                      <a:pt x="1213" y="1335"/>
                    </a:lnTo>
                    <a:lnTo>
                      <a:pt x="1213" y="1345"/>
                    </a:lnTo>
                    <a:lnTo>
                      <a:pt x="1209" y="1354"/>
                    </a:lnTo>
                    <a:lnTo>
                      <a:pt x="1201" y="1354"/>
                    </a:lnTo>
                    <a:lnTo>
                      <a:pt x="1190" y="1362"/>
                    </a:lnTo>
                    <a:lnTo>
                      <a:pt x="1187" y="1372"/>
                    </a:lnTo>
                    <a:lnTo>
                      <a:pt x="1194" y="1384"/>
                    </a:lnTo>
                    <a:lnTo>
                      <a:pt x="1200" y="1389"/>
                    </a:lnTo>
                    <a:lnTo>
                      <a:pt x="1213" y="1398"/>
                    </a:lnTo>
                    <a:lnTo>
                      <a:pt x="1234" y="1407"/>
                    </a:lnTo>
                    <a:lnTo>
                      <a:pt x="1241" y="1414"/>
                    </a:lnTo>
                    <a:lnTo>
                      <a:pt x="1252" y="1423"/>
                    </a:lnTo>
                    <a:lnTo>
                      <a:pt x="1266" y="1436"/>
                    </a:lnTo>
                    <a:lnTo>
                      <a:pt x="1279" y="1446"/>
                    </a:lnTo>
                    <a:lnTo>
                      <a:pt x="1279" y="1461"/>
                    </a:lnTo>
                    <a:lnTo>
                      <a:pt x="1284" y="1475"/>
                    </a:lnTo>
                    <a:lnTo>
                      <a:pt x="1296" y="1486"/>
                    </a:lnTo>
                    <a:lnTo>
                      <a:pt x="1317" y="1492"/>
                    </a:lnTo>
                    <a:lnTo>
                      <a:pt x="1324" y="1498"/>
                    </a:lnTo>
                    <a:lnTo>
                      <a:pt x="1324" y="1510"/>
                    </a:lnTo>
                    <a:lnTo>
                      <a:pt x="1319" y="1521"/>
                    </a:lnTo>
                    <a:lnTo>
                      <a:pt x="1308" y="1525"/>
                    </a:lnTo>
                    <a:lnTo>
                      <a:pt x="1288" y="1526"/>
                    </a:lnTo>
                    <a:lnTo>
                      <a:pt x="1270" y="1523"/>
                    </a:lnTo>
                    <a:lnTo>
                      <a:pt x="1252" y="1514"/>
                    </a:lnTo>
                    <a:lnTo>
                      <a:pt x="1237" y="1511"/>
                    </a:lnTo>
                    <a:lnTo>
                      <a:pt x="1238" y="1526"/>
                    </a:lnTo>
                    <a:lnTo>
                      <a:pt x="1243" y="1543"/>
                    </a:lnTo>
                    <a:lnTo>
                      <a:pt x="1245" y="1561"/>
                    </a:lnTo>
                    <a:lnTo>
                      <a:pt x="1241" y="1575"/>
                    </a:lnTo>
                    <a:lnTo>
                      <a:pt x="1259" y="1577"/>
                    </a:lnTo>
                    <a:lnTo>
                      <a:pt x="1271" y="1580"/>
                    </a:lnTo>
                    <a:lnTo>
                      <a:pt x="1275" y="1593"/>
                    </a:lnTo>
                    <a:lnTo>
                      <a:pt x="1274" y="1600"/>
                    </a:lnTo>
                    <a:lnTo>
                      <a:pt x="1259" y="1603"/>
                    </a:lnTo>
                    <a:lnTo>
                      <a:pt x="1238" y="1607"/>
                    </a:lnTo>
                    <a:lnTo>
                      <a:pt x="1222" y="1616"/>
                    </a:lnTo>
                    <a:lnTo>
                      <a:pt x="1217" y="1630"/>
                    </a:lnTo>
                    <a:lnTo>
                      <a:pt x="1224" y="1650"/>
                    </a:lnTo>
                    <a:lnTo>
                      <a:pt x="1241" y="1659"/>
                    </a:lnTo>
                    <a:lnTo>
                      <a:pt x="1259" y="1663"/>
                    </a:lnTo>
                    <a:lnTo>
                      <a:pt x="1270" y="1674"/>
                    </a:lnTo>
                    <a:lnTo>
                      <a:pt x="1270" y="1690"/>
                    </a:lnTo>
                    <a:lnTo>
                      <a:pt x="1268" y="1701"/>
                    </a:lnTo>
                    <a:lnTo>
                      <a:pt x="1265" y="1719"/>
                    </a:lnTo>
                    <a:lnTo>
                      <a:pt x="1255" y="1734"/>
                    </a:lnTo>
                    <a:lnTo>
                      <a:pt x="1247" y="1743"/>
                    </a:lnTo>
                    <a:lnTo>
                      <a:pt x="1228" y="1753"/>
                    </a:lnTo>
                    <a:lnTo>
                      <a:pt x="1213" y="1753"/>
                    </a:lnTo>
                    <a:lnTo>
                      <a:pt x="1191" y="1751"/>
                    </a:lnTo>
                    <a:lnTo>
                      <a:pt x="1177" y="1751"/>
                    </a:lnTo>
                    <a:lnTo>
                      <a:pt x="1160" y="1753"/>
                    </a:lnTo>
                    <a:lnTo>
                      <a:pt x="1148" y="1760"/>
                    </a:lnTo>
                    <a:lnTo>
                      <a:pt x="1132" y="1780"/>
                    </a:lnTo>
                    <a:lnTo>
                      <a:pt x="1140" y="1792"/>
                    </a:lnTo>
                    <a:lnTo>
                      <a:pt x="1137" y="1807"/>
                    </a:lnTo>
                    <a:lnTo>
                      <a:pt x="1131" y="1822"/>
                    </a:lnTo>
                    <a:lnTo>
                      <a:pt x="1123" y="1837"/>
                    </a:lnTo>
                    <a:lnTo>
                      <a:pt x="1123" y="1848"/>
                    </a:lnTo>
                    <a:lnTo>
                      <a:pt x="1131" y="1858"/>
                    </a:lnTo>
                    <a:lnTo>
                      <a:pt x="1141" y="1872"/>
                    </a:lnTo>
                    <a:lnTo>
                      <a:pt x="1145" y="1886"/>
                    </a:lnTo>
                    <a:lnTo>
                      <a:pt x="1141" y="1901"/>
                    </a:lnTo>
                    <a:lnTo>
                      <a:pt x="1127" y="1910"/>
                    </a:lnTo>
                    <a:lnTo>
                      <a:pt x="1109" y="1910"/>
                    </a:lnTo>
                    <a:lnTo>
                      <a:pt x="1095" y="1908"/>
                    </a:lnTo>
                    <a:lnTo>
                      <a:pt x="1085" y="1906"/>
                    </a:lnTo>
                    <a:lnTo>
                      <a:pt x="1070" y="1908"/>
                    </a:lnTo>
                    <a:lnTo>
                      <a:pt x="1060" y="1919"/>
                    </a:lnTo>
                    <a:lnTo>
                      <a:pt x="1048" y="1918"/>
                    </a:lnTo>
                    <a:lnTo>
                      <a:pt x="1034" y="1905"/>
                    </a:lnTo>
                    <a:lnTo>
                      <a:pt x="1019" y="1909"/>
                    </a:lnTo>
                    <a:lnTo>
                      <a:pt x="1010" y="1923"/>
                    </a:lnTo>
                    <a:lnTo>
                      <a:pt x="1007" y="1933"/>
                    </a:lnTo>
                    <a:lnTo>
                      <a:pt x="1006" y="1947"/>
                    </a:lnTo>
                    <a:lnTo>
                      <a:pt x="1010" y="1960"/>
                    </a:lnTo>
                    <a:lnTo>
                      <a:pt x="1014" y="1975"/>
                    </a:lnTo>
                    <a:lnTo>
                      <a:pt x="1004" y="1980"/>
                    </a:lnTo>
                    <a:lnTo>
                      <a:pt x="988" y="1975"/>
                    </a:lnTo>
                    <a:lnTo>
                      <a:pt x="970" y="1964"/>
                    </a:lnTo>
                    <a:lnTo>
                      <a:pt x="970" y="1951"/>
                    </a:lnTo>
                    <a:lnTo>
                      <a:pt x="959" y="1932"/>
                    </a:lnTo>
                    <a:lnTo>
                      <a:pt x="944" y="1933"/>
                    </a:lnTo>
                    <a:lnTo>
                      <a:pt x="928" y="1934"/>
                    </a:lnTo>
                    <a:lnTo>
                      <a:pt x="918" y="1939"/>
                    </a:lnTo>
                    <a:lnTo>
                      <a:pt x="912" y="1918"/>
                    </a:lnTo>
                    <a:lnTo>
                      <a:pt x="918" y="1908"/>
                    </a:lnTo>
                    <a:cubicBezTo>
                      <a:pt x="918" y="1908"/>
                      <a:pt x="926" y="1908"/>
                      <a:pt x="931" y="1904"/>
                    </a:cubicBezTo>
                    <a:cubicBezTo>
                      <a:pt x="936" y="1900"/>
                      <a:pt x="947" y="1890"/>
                      <a:pt x="947" y="1890"/>
                    </a:cubicBezTo>
                    <a:lnTo>
                      <a:pt x="960" y="1872"/>
                    </a:lnTo>
                    <a:lnTo>
                      <a:pt x="956" y="1855"/>
                    </a:lnTo>
                    <a:lnTo>
                      <a:pt x="947" y="1853"/>
                    </a:lnTo>
                    <a:lnTo>
                      <a:pt x="937" y="1860"/>
                    </a:lnTo>
                    <a:lnTo>
                      <a:pt x="927" y="1869"/>
                    </a:lnTo>
                    <a:lnTo>
                      <a:pt x="919" y="1873"/>
                    </a:lnTo>
                    <a:lnTo>
                      <a:pt x="904" y="1862"/>
                    </a:lnTo>
                    <a:lnTo>
                      <a:pt x="890" y="1862"/>
                    </a:lnTo>
                    <a:lnTo>
                      <a:pt x="885" y="1873"/>
                    </a:lnTo>
                    <a:lnTo>
                      <a:pt x="884" y="1886"/>
                    </a:lnTo>
                    <a:lnTo>
                      <a:pt x="881" y="1899"/>
                    </a:lnTo>
                    <a:lnTo>
                      <a:pt x="875" y="1909"/>
                    </a:lnTo>
                    <a:lnTo>
                      <a:pt x="872" y="1920"/>
                    </a:lnTo>
                    <a:lnTo>
                      <a:pt x="877" y="1931"/>
                    </a:lnTo>
                    <a:lnTo>
                      <a:pt x="886" y="1938"/>
                    </a:lnTo>
                    <a:lnTo>
                      <a:pt x="886" y="1948"/>
                    </a:lnTo>
                    <a:lnTo>
                      <a:pt x="871" y="1952"/>
                    </a:lnTo>
                    <a:lnTo>
                      <a:pt x="860" y="1954"/>
                    </a:lnTo>
                    <a:lnTo>
                      <a:pt x="845" y="1943"/>
                    </a:lnTo>
                    <a:lnTo>
                      <a:pt x="831" y="1937"/>
                    </a:lnTo>
                    <a:lnTo>
                      <a:pt x="821" y="1939"/>
                    </a:lnTo>
                    <a:lnTo>
                      <a:pt x="817" y="1947"/>
                    </a:lnTo>
                    <a:lnTo>
                      <a:pt x="820" y="1957"/>
                    </a:lnTo>
                    <a:lnTo>
                      <a:pt x="809" y="1965"/>
                    </a:lnTo>
                    <a:lnTo>
                      <a:pt x="807" y="1976"/>
                    </a:lnTo>
                    <a:lnTo>
                      <a:pt x="814" y="1979"/>
                    </a:lnTo>
                    <a:lnTo>
                      <a:pt x="811" y="1987"/>
                    </a:lnTo>
                    <a:lnTo>
                      <a:pt x="794" y="1985"/>
                    </a:lnTo>
                    <a:lnTo>
                      <a:pt x="792" y="1996"/>
                    </a:lnTo>
                    <a:lnTo>
                      <a:pt x="803" y="2011"/>
                    </a:lnTo>
                    <a:lnTo>
                      <a:pt x="812" y="2020"/>
                    </a:lnTo>
                    <a:lnTo>
                      <a:pt x="803" y="2035"/>
                    </a:lnTo>
                    <a:lnTo>
                      <a:pt x="803" y="2043"/>
                    </a:lnTo>
                    <a:lnTo>
                      <a:pt x="805" y="2054"/>
                    </a:lnTo>
                    <a:lnTo>
                      <a:pt x="806" y="2062"/>
                    </a:lnTo>
                    <a:lnTo>
                      <a:pt x="816" y="2073"/>
                    </a:lnTo>
                    <a:lnTo>
                      <a:pt x="838" y="2072"/>
                    </a:lnTo>
                    <a:lnTo>
                      <a:pt x="866" y="2064"/>
                    </a:lnTo>
                    <a:lnTo>
                      <a:pt x="875" y="2049"/>
                    </a:lnTo>
                    <a:lnTo>
                      <a:pt x="888" y="2049"/>
                    </a:lnTo>
                    <a:lnTo>
                      <a:pt x="900" y="2078"/>
                    </a:lnTo>
                    <a:lnTo>
                      <a:pt x="899" y="2098"/>
                    </a:lnTo>
                    <a:lnTo>
                      <a:pt x="885" y="2096"/>
                    </a:lnTo>
                    <a:lnTo>
                      <a:pt x="881" y="2110"/>
                    </a:lnTo>
                    <a:lnTo>
                      <a:pt x="882" y="2124"/>
                    </a:lnTo>
                    <a:lnTo>
                      <a:pt x="867" y="2133"/>
                    </a:lnTo>
                    <a:lnTo>
                      <a:pt x="848" y="2132"/>
                    </a:lnTo>
                    <a:lnTo>
                      <a:pt x="830" y="2126"/>
                    </a:lnTo>
                    <a:lnTo>
                      <a:pt x="812" y="2126"/>
                    </a:lnTo>
                    <a:lnTo>
                      <a:pt x="787" y="2136"/>
                    </a:lnTo>
                    <a:lnTo>
                      <a:pt x="780" y="2155"/>
                    </a:lnTo>
                    <a:lnTo>
                      <a:pt x="783" y="2180"/>
                    </a:lnTo>
                    <a:lnTo>
                      <a:pt x="784" y="2194"/>
                    </a:lnTo>
                    <a:lnTo>
                      <a:pt x="798" y="2210"/>
                    </a:lnTo>
                    <a:lnTo>
                      <a:pt x="828" y="2225"/>
                    </a:lnTo>
                    <a:lnTo>
                      <a:pt x="845" y="2242"/>
                    </a:lnTo>
                    <a:lnTo>
                      <a:pt x="860" y="2260"/>
                    </a:lnTo>
                    <a:lnTo>
                      <a:pt x="862" y="2279"/>
                    </a:lnTo>
                    <a:lnTo>
                      <a:pt x="844" y="2300"/>
                    </a:lnTo>
                    <a:lnTo>
                      <a:pt x="834" y="2321"/>
                    </a:lnTo>
                    <a:lnTo>
                      <a:pt x="831" y="2336"/>
                    </a:lnTo>
                    <a:lnTo>
                      <a:pt x="816" y="2353"/>
                    </a:lnTo>
                    <a:lnTo>
                      <a:pt x="802" y="2365"/>
                    </a:lnTo>
                    <a:lnTo>
                      <a:pt x="786" y="2374"/>
                    </a:lnTo>
                    <a:lnTo>
                      <a:pt x="768" y="2360"/>
                    </a:lnTo>
                    <a:lnTo>
                      <a:pt x="763" y="2345"/>
                    </a:lnTo>
                    <a:lnTo>
                      <a:pt x="758" y="2328"/>
                    </a:lnTo>
                    <a:lnTo>
                      <a:pt x="756" y="2309"/>
                    </a:lnTo>
                    <a:lnTo>
                      <a:pt x="758" y="2289"/>
                    </a:lnTo>
                    <a:lnTo>
                      <a:pt x="747" y="2285"/>
                    </a:lnTo>
                    <a:lnTo>
                      <a:pt x="736" y="2298"/>
                    </a:lnTo>
                    <a:lnTo>
                      <a:pt x="735" y="2311"/>
                    </a:lnTo>
                    <a:lnTo>
                      <a:pt x="731" y="2325"/>
                    </a:lnTo>
                    <a:lnTo>
                      <a:pt x="724" y="2332"/>
                    </a:lnTo>
                    <a:lnTo>
                      <a:pt x="713" y="2321"/>
                    </a:lnTo>
                    <a:lnTo>
                      <a:pt x="708" y="2302"/>
                    </a:lnTo>
                    <a:lnTo>
                      <a:pt x="708" y="2282"/>
                    </a:lnTo>
                    <a:lnTo>
                      <a:pt x="715" y="2265"/>
                    </a:lnTo>
                    <a:lnTo>
                      <a:pt x="717" y="2252"/>
                    </a:lnTo>
                    <a:lnTo>
                      <a:pt x="714" y="2234"/>
                    </a:lnTo>
                    <a:lnTo>
                      <a:pt x="708" y="2212"/>
                    </a:lnTo>
                    <a:lnTo>
                      <a:pt x="692" y="2184"/>
                    </a:lnTo>
                    <a:lnTo>
                      <a:pt x="681" y="2173"/>
                    </a:lnTo>
                    <a:lnTo>
                      <a:pt x="670" y="2154"/>
                    </a:lnTo>
                    <a:lnTo>
                      <a:pt x="664" y="2136"/>
                    </a:lnTo>
                    <a:lnTo>
                      <a:pt x="662" y="2114"/>
                    </a:lnTo>
                    <a:lnTo>
                      <a:pt x="657" y="2095"/>
                    </a:lnTo>
                    <a:lnTo>
                      <a:pt x="649" y="2076"/>
                    </a:lnTo>
                    <a:lnTo>
                      <a:pt x="640" y="2078"/>
                    </a:lnTo>
                    <a:lnTo>
                      <a:pt x="636" y="2091"/>
                    </a:lnTo>
                    <a:lnTo>
                      <a:pt x="633" y="2101"/>
                    </a:lnTo>
                    <a:lnTo>
                      <a:pt x="633" y="2114"/>
                    </a:lnTo>
                    <a:lnTo>
                      <a:pt x="625" y="2114"/>
                    </a:lnTo>
                    <a:lnTo>
                      <a:pt x="613" y="2115"/>
                    </a:lnTo>
                    <a:lnTo>
                      <a:pt x="611" y="2126"/>
                    </a:lnTo>
                    <a:lnTo>
                      <a:pt x="617" y="2137"/>
                    </a:lnTo>
                    <a:lnTo>
                      <a:pt x="627" y="2156"/>
                    </a:lnTo>
                    <a:lnTo>
                      <a:pt x="631" y="2166"/>
                    </a:lnTo>
                    <a:lnTo>
                      <a:pt x="630" y="2187"/>
                    </a:lnTo>
                    <a:lnTo>
                      <a:pt x="627" y="2205"/>
                    </a:lnTo>
                    <a:lnTo>
                      <a:pt x="634" y="2224"/>
                    </a:lnTo>
                    <a:lnTo>
                      <a:pt x="638" y="2237"/>
                    </a:lnTo>
                    <a:lnTo>
                      <a:pt x="638" y="2248"/>
                    </a:lnTo>
                    <a:lnTo>
                      <a:pt x="629" y="2257"/>
                    </a:lnTo>
                    <a:lnTo>
                      <a:pt x="612" y="2260"/>
                    </a:lnTo>
                    <a:lnTo>
                      <a:pt x="593" y="2260"/>
                    </a:lnTo>
                    <a:lnTo>
                      <a:pt x="590" y="2240"/>
                    </a:lnTo>
                    <a:lnTo>
                      <a:pt x="590" y="2226"/>
                    </a:lnTo>
                    <a:lnTo>
                      <a:pt x="576" y="2228"/>
                    </a:lnTo>
                    <a:lnTo>
                      <a:pt x="569" y="2217"/>
                    </a:lnTo>
                    <a:lnTo>
                      <a:pt x="557" y="2226"/>
                    </a:lnTo>
                    <a:lnTo>
                      <a:pt x="554" y="2235"/>
                    </a:lnTo>
                    <a:lnTo>
                      <a:pt x="543" y="2244"/>
                    </a:lnTo>
                    <a:lnTo>
                      <a:pt x="539" y="2256"/>
                    </a:lnTo>
                    <a:lnTo>
                      <a:pt x="538" y="2265"/>
                    </a:lnTo>
                    <a:lnTo>
                      <a:pt x="538" y="2276"/>
                    </a:lnTo>
                    <a:lnTo>
                      <a:pt x="532" y="2281"/>
                    </a:lnTo>
                    <a:lnTo>
                      <a:pt x="539" y="2294"/>
                    </a:lnTo>
                    <a:lnTo>
                      <a:pt x="551" y="2300"/>
                    </a:lnTo>
                    <a:lnTo>
                      <a:pt x="557" y="2308"/>
                    </a:lnTo>
                    <a:lnTo>
                      <a:pt x="557" y="2323"/>
                    </a:lnTo>
                    <a:lnTo>
                      <a:pt x="554" y="2337"/>
                    </a:lnTo>
                    <a:lnTo>
                      <a:pt x="554" y="2349"/>
                    </a:lnTo>
                    <a:lnTo>
                      <a:pt x="543" y="2350"/>
                    </a:lnTo>
                    <a:lnTo>
                      <a:pt x="531" y="2358"/>
                    </a:lnTo>
                    <a:lnTo>
                      <a:pt x="534" y="2370"/>
                    </a:lnTo>
                    <a:lnTo>
                      <a:pt x="539" y="2382"/>
                    </a:lnTo>
                    <a:lnTo>
                      <a:pt x="542" y="2393"/>
                    </a:lnTo>
                    <a:lnTo>
                      <a:pt x="532" y="2404"/>
                    </a:lnTo>
                    <a:lnTo>
                      <a:pt x="524" y="2419"/>
                    </a:lnTo>
                    <a:lnTo>
                      <a:pt x="511" y="2427"/>
                    </a:lnTo>
                    <a:lnTo>
                      <a:pt x="501" y="2428"/>
                    </a:lnTo>
                    <a:lnTo>
                      <a:pt x="495" y="2424"/>
                    </a:lnTo>
                    <a:lnTo>
                      <a:pt x="478" y="2419"/>
                    </a:lnTo>
                    <a:lnTo>
                      <a:pt x="472" y="2433"/>
                    </a:lnTo>
                    <a:lnTo>
                      <a:pt x="474" y="2448"/>
                    </a:lnTo>
                    <a:lnTo>
                      <a:pt x="478" y="2464"/>
                    </a:lnTo>
                    <a:lnTo>
                      <a:pt x="473" y="2470"/>
                    </a:lnTo>
                    <a:lnTo>
                      <a:pt x="464" y="2466"/>
                    </a:lnTo>
                    <a:lnTo>
                      <a:pt x="452" y="2455"/>
                    </a:lnTo>
                    <a:lnTo>
                      <a:pt x="449" y="2441"/>
                    </a:lnTo>
                    <a:lnTo>
                      <a:pt x="440" y="2432"/>
                    </a:lnTo>
                    <a:lnTo>
                      <a:pt x="430" y="2439"/>
                    </a:lnTo>
                    <a:lnTo>
                      <a:pt x="416" y="2425"/>
                    </a:lnTo>
                    <a:lnTo>
                      <a:pt x="408" y="2418"/>
                    </a:lnTo>
                    <a:lnTo>
                      <a:pt x="402" y="2424"/>
                    </a:lnTo>
                    <a:lnTo>
                      <a:pt x="401" y="2439"/>
                    </a:lnTo>
                    <a:lnTo>
                      <a:pt x="401" y="2449"/>
                    </a:lnTo>
                    <a:lnTo>
                      <a:pt x="394" y="2461"/>
                    </a:lnTo>
                    <a:lnTo>
                      <a:pt x="398" y="2474"/>
                    </a:lnTo>
                    <a:lnTo>
                      <a:pt x="401" y="2490"/>
                    </a:lnTo>
                    <a:lnTo>
                      <a:pt x="383" y="2499"/>
                    </a:lnTo>
                    <a:lnTo>
                      <a:pt x="366" y="2497"/>
                    </a:lnTo>
                    <a:lnTo>
                      <a:pt x="355" y="2506"/>
                    </a:lnTo>
                    <a:lnTo>
                      <a:pt x="353" y="2517"/>
                    </a:lnTo>
                    <a:lnTo>
                      <a:pt x="355" y="2530"/>
                    </a:lnTo>
                    <a:lnTo>
                      <a:pt x="343" y="2537"/>
                    </a:lnTo>
                    <a:lnTo>
                      <a:pt x="324" y="2543"/>
                    </a:lnTo>
                    <a:lnTo>
                      <a:pt x="305" y="2540"/>
                    </a:lnTo>
                    <a:lnTo>
                      <a:pt x="292" y="2527"/>
                    </a:lnTo>
                    <a:lnTo>
                      <a:pt x="293" y="2507"/>
                    </a:lnTo>
                    <a:lnTo>
                      <a:pt x="305" y="2489"/>
                    </a:lnTo>
                    <a:lnTo>
                      <a:pt x="307" y="2474"/>
                    </a:lnTo>
                    <a:lnTo>
                      <a:pt x="306" y="2456"/>
                    </a:lnTo>
                    <a:lnTo>
                      <a:pt x="292" y="2455"/>
                    </a:lnTo>
                    <a:lnTo>
                      <a:pt x="277" y="2469"/>
                    </a:lnTo>
                    <a:lnTo>
                      <a:pt x="265" y="2479"/>
                    </a:lnTo>
                    <a:lnTo>
                      <a:pt x="255" y="2488"/>
                    </a:lnTo>
                    <a:lnTo>
                      <a:pt x="242" y="2472"/>
                    </a:lnTo>
                    <a:lnTo>
                      <a:pt x="253" y="2458"/>
                    </a:lnTo>
                    <a:lnTo>
                      <a:pt x="260" y="2446"/>
                    </a:lnTo>
                    <a:lnTo>
                      <a:pt x="265" y="2433"/>
                    </a:lnTo>
                    <a:lnTo>
                      <a:pt x="255" y="2419"/>
                    </a:lnTo>
                    <a:lnTo>
                      <a:pt x="256" y="2406"/>
                    </a:lnTo>
                    <a:lnTo>
                      <a:pt x="265" y="2404"/>
                    </a:lnTo>
                    <a:lnTo>
                      <a:pt x="272" y="2411"/>
                    </a:lnTo>
                    <a:lnTo>
                      <a:pt x="281" y="2416"/>
                    </a:lnTo>
                    <a:lnTo>
                      <a:pt x="288" y="2401"/>
                    </a:lnTo>
                    <a:lnTo>
                      <a:pt x="293" y="2386"/>
                    </a:lnTo>
                    <a:lnTo>
                      <a:pt x="291" y="2373"/>
                    </a:lnTo>
                    <a:lnTo>
                      <a:pt x="276" y="2362"/>
                    </a:lnTo>
                    <a:lnTo>
                      <a:pt x="265" y="2351"/>
                    </a:lnTo>
                    <a:lnTo>
                      <a:pt x="251" y="2353"/>
                    </a:lnTo>
                    <a:lnTo>
                      <a:pt x="246" y="2368"/>
                    </a:lnTo>
                    <a:lnTo>
                      <a:pt x="246" y="2383"/>
                    </a:lnTo>
                    <a:lnTo>
                      <a:pt x="240" y="2390"/>
                    </a:lnTo>
                    <a:lnTo>
                      <a:pt x="228" y="2378"/>
                    </a:lnTo>
                    <a:lnTo>
                      <a:pt x="222" y="2362"/>
                    </a:lnTo>
                    <a:lnTo>
                      <a:pt x="222" y="2350"/>
                    </a:lnTo>
                    <a:lnTo>
                      <a:pt x="211" y="2345"/>
                    </a:lnTo>
                    <a:lnTo>
                      <a:pt x="204" y="2333"/>
                    </a:lnTo>
                    <a:lnTo>
                      <a:pt x="200" y="2319"/>
                    </a:lnTo>
                    <a:lnTo>
                      <a:pt x="186" y="2318"/>
                    </a:lnTo>
                    <a:lnTo>
                      <a:pt x="191" y="2304"/>
                    </a:lnTo>
                    <a:lnTo>
                      <a:pt x="202" y="2288"/>
                    </a:lnTo>
                    <a:lnTo>
                      <a:pt x="197" y="2276"/>
                    </a:lnTo>
                    <a:lnTo>
                      <a:pt x="182" y="2271"/>
                    </a:lnTo>
                    <a:lnTo>
                      <a:pt x="171" y="2276"/>
                    </a:lnTo>
                    <a:lnTo>
                      <a:pt x="153" y="2274"/>
                    </a:lnTo>
                    <a:lnTo>
                      <a:pt x="138" y="2274"/>
                    </a:lnTo>
                    <a:lnTo>
                      <a:pt x="114" y="2267"/>
                    </a:lnTo>
                    <a:lnTo>
                      <a:pt x="107" y="2277"/>
                    </a:lnTo>
                    <a:lnTo>
                      <a:pt x="106" y="2290"/>
                    </a:lnTo>
                    <a:lnTo>
                      <a:pt x="109" y="2305"/>
                    </a:lnTo>
                    <a:lnTo>
                      <a:pt x="103" y="2323"/>
                    </a:lnTo>
                    <a:lnTo>
                      <a:pt x="97" y="2337"/>
                    </a:lnTo>
                    <a:lnTo>
                      <a:pt x="93" y="2349"/>
                    </a:lnTo>
                    <a:lnTo>
                      <a:pt x="93" y="2367"/>
                    </a:lnTo>
                    <a:lnTo>
                      <a:pt x="95" y="2384"/>
                    </a:lnTo>
                    <a:lnTo>
                      <a:pt x="87" y="2404"/>
                    </a:lnTo>
                    <a:lnTo>
                      <a:pt x="77" y="2407"/>
                    </a:lnTo>
                    <a:lnTo>
                      <a:pt x="74" y="2419"/>
                    </a:lnTo>
                    <a:lnTo>
                      <a:pt x="75" y="2434"/>
                    </a:lnTo>
                    <a:lnTo>
                      <a:pt x="87" y="2449"/>
                    </a:lnTo>
                    <a:lnTo>
                      <a:pt x="101" y="2457"/>
                    </a:lnTo>
                    <a:lnTo>
                      <a:pt x="111" y="2469"/>
                    </a:lnTo>
                    <a:lnTo>
                      <a:pt x="120" y="2481"/>
                    </a:lnTo>
                    <a:lnTo>
                      <a:pt x="124" y="2497"/>
                    </a:lnTo>
                    <a:lnTo>
                      <a:pt x="120" y="2508"/>
                    </a:lnTo>
                    <a:lnTo>
                      <a:pt x="105" y="2508"/>
                    </a:lnTo>
                    <a:lnTo>
                      <a:pt x="93" y="2493"/>
                    </a:lnTo>
                    <a:lnTo>
                      <a:pt x="80" y="2481"/>
                    </a:lnTo>
                    <a:lnTo>
                      <a:pt x="70" y="2488"/>
                    </a:lnTo>
                    <a:lnTo>
                      <a:pt x="59" y="2499"/>
                    </a:lnTo>
                    <a:lnTo>
                      <a:pt x="59" y="2513"/>
                    </a:lnTo>
                    <a:lnTo>
                      <a:pt x="55" y="2527"/>
                    </a:lnTo>
                    <a:lnTo>
                      <a:pt x="59" y="2540"/>
                    </a:lnTo>
                    <a:lnTo>
                      <a:pt x="66" y="2551"/>
                    </a:lnTo>
                    <a:lnTo>
                      <a:pt x="61" y="2560"/>
                    </a:lnTo>
                    <a:lnTo>
                      <a:pt x="45" y="2560"/>
                    </a:lnTo>
                    <a:lnTo>
                      <a:pt x="32" y="2564"/>
                    </a:lnTo>
                    <a:lnTo>
                      <a:pt x="29" y="2578"/>
                    </a:lnTo>
                    <a:lnTo>
                      <a:pt x="33" y="2602"/>
                    </a:lnTo>
                    <a:lnTo>
                      <a:pt x="40" y="2620"/>
                    </a:lnTo>
                    <a:lnTo>
                      <a:pt x="49" y="2639"/>
                    </a:lnTo>
                    <a:lnTo>
                      <a:pt x="56" y="2648"/>
                    </a:lnTo>
                    <a:lnTo>
                      <a:pt x="64" y="2661"/>
                    </a:lnTo>
                    <a:lnTo>
                      <a:pt x="82" y="2662"/>
                    </a:lnTo>
                    <a:lnTo>
                      <a:pt x="102" y="2666"/>
                    </a:lnTo>
                    <a:lnTo>
                      <a:pt x="117" y="2675"/>
                    </a:lnTo>
                    <a:lnTo>
                      <a:pt x="129" y="2697"/>
                    </a:lnTo>
                    <a:lnTo>
                      <a:pt x="119" y="2707"/>
                    </a:lnTo>
                    <a:lnTo>
                      <a:pt x="102" y="2711"/>
                    </a:lnTo>
                    <a:lnTo>
                      <a:pt x="84" y="2720"/>
                    </a:lnTo>
                    <a:lnTo>
                      <a:pt x="72" y="2727"/>
                    </a:lnTo>
                    <a:lnTo>
                      <a:pt x="56" y="2727"/>
                    </a:lnTo>
                    <a:lnTo>
                      <a:pt x="44" y="2719"/>
                    </a:lnTo>
                    <a:lnTo>
                      <a:pt x="31" y="2706"/>
                    </a:lnTo>
                    <a:lnTo>
                      <a:pt x="19" y="2675"/>
                    </a:lnTo>
                    <a:lnTo>
                      <a:pt x="13" y="2665"/>
                    </a:lnTo>
                    <a:lnTo>
                      <a:pt x="12" y="2650"/>
                    </a:lnTo>
                    <a:lnTo>
                      <a:pt x="4" y="2632"/>
                    </a:lnTo>
                    <a:lnTo>
                      <a:pt x="0" y="2628"/>
                    </a:lnTo>
                    <a:lnTo>
                      <a:pt x="1" y="5013"/>
                    </a:lnTo>
                    <a:lnTo>
                      <a:pt x="1339" y="5015"/>
                    </a:lnTo>
                    <a:lnTo>
                      <a:pt x="1336" y="5011"/>
                    </a:lnTo>
                    <a:lnTo>
                      <a:pt x="1322" y="4973"/>
                    </a:lnTo>
                    <a:lnTo>
                      <a:pt x="1330" y="4950"/>
                    </a:lnTo>
                    <a:lnTo>
                      <a:pt x="1344" y="4913"/>
                    </a:lnTo>
                    <a:lnTo>
                      <a:pt x="1341" y="4878"/>
                    </a:lnTo>
                    <a:lnTo>
                      <a:pt x="1320" y="4864"/>
                    </a:lnTo>
                    <a:lnTo>
                      <a:pt x="1296" y="4852"/>
                    </a:lnTo>
                    <a:lnTo>
                      <a:pt x="1265" y="4836"/>
                    </a:lnTo>
                    <a:lnTo>
                      <a:pt x="1248" y="4812"/>
                    </a:lnTo>
                    <a:lnTo>
                      <a:pt x="1223" y="4798"/>
                    </a:lnTo>
                    <a:lnTo>
                      <a:pt x="1227" y="4775"/>
                    </a:lnTo>
                    <a:lnTo>
                      <a:pt x="1237" y="4755"/>
                    </a:lnTo>
                    <a:lnTo>
                      <a:pt x="1231" y="4729"/>
                    </a:lnTo>
                    <a:lnTo>
                      <a:pt x="1238" y="4708"/>
                    </a:lnTo>
                    <a:lnTo>
                      <a:pt x="1252" y="4693"/>
                    </a:lnTo>
                    <a:lnTo>
                      <a:pt x="1266" y="4692"/>
                    </a:lnTo>
                    <a:lnTo>
                      <a:pt x="1279" y="4697"/>
                    </a:lnTo>
                    <a:lnTo>
                      <a:pt x="1294" y="4708"/>
                    </a:lnTo>
                    <a:lnTo>
                      <a:pt x="1308" y="4709"/>
                    </a:lnTo>
                    <a:lnTo>
                      <a:pt x="1317" y="4691"/>
                    </a:lnTo>
                    <a:lnTo>
                      <a:pt x="1306" y="4668"/>
                    </a:lnTo>
                    <a:lnTo>
                      <a:pt x="1315" y="4644"/>
                    </a:lnTo>
                    <a:lnTo>
                      <a:pt x="1329" y="4641"/>
                    </a:lnTo>
                    <a:lnTo>
                      <a:pt x="1341" y="4650"/>
                    </a:lnTo>
                    <a:lnTo>
                      <a:pt x="1357" y="4644"/>
                    </a:lnTo>
                    <a:lnTo>
                      <a:pt x="1363" y="4653"/>
                    </a:lnTo>
                    <a:lnTo>
                      <a:pt x="1376" y="4659"/>
                    </a:lnTo>
                    <a:lnTo>
                      <a:pt x="1391" y="4663"/>
                    </a:lnTo>
                    <a:lnTo>
                      <a:pt x="1391" y="4676"/>
                    </a:lnTo>
                    <a:lnTo>
                      <a:pt x="1386" y="4692"/>
                    </a:lnTo>
                    <a:lnTo>
                      <a:pt x="1386" y="4715"/>
                    </a:lnTo>
                    <a:lnTo>
                      <a:pt x="1406" y="4737"/>
                    </a:lnTo>
                    <a:lnTo>
                      <a:pt x="1431" y="4761"/>
                    </a:lnTo>
                    <a:lnTo>
                      <a:pt x="1442" y="4781"/>
                    </a:lnTo>
                    <a:lnTo>
                      <a:pt x="1455" y="4795"/>
                    </a:lnTo>
                    <a:lnTo>
                      <a:pt x="1468" y="4797"/>
                    </a:lnTo>
                    <a:lnTo>
                      <a:pt x="1477" y="4783"/>
                    </a:lnTo>
                    <a:lnTo>
                      <a:pt x="1478" y="4757"/>
                    </a:lnTo>
                    <a:lnTo>
                      <a:pt x="1472" y="4730"/>
                    </a:lnTo>
                    <a:lnTo>
                      <a:pt x="1468" y="4710"/>
                    </a:lnTo>
                    <a:lnTo>
                      <a:pt x="1468" y="4682"/>
                    </a:lnTo>
                    <a:lnTo>
                      <a:pt x="1466" y="4657"/>
                    </a:lnTo>
                    <a:lnTo>
                      <a:pt x="1469" y="4645"/>
                    </a:lnTo>
                    <a:lnTo>
                      <a:pt x="1480" y="4657"/>
                    </a:lnTo>
                    <a:lnTo>
                      <a:pt x="1491" y="4669"/>
                    </a:lnTo>
                    <a:lnTo>
                      <a:pt x="1508" y="4673"/>
                    </a:lnTo>
                    <a:lnTo>
                      <a:pt x="1524" y="4664"/>
                    </a:lnTo>
                    <a:lnTo>
                      <a:pt x="1526" y="4654"/>
                    </a:lnTo>
                    <a:lnTo>
                      <a:pt x="1533" y="4636"/>
                    </a:lnTo>
                    <a:lnTo>
                      <a:pt x="1556" y="4619"/>
                    </a:lnTo>
                    <a:lnTo>
                      <a:pt x="1564" y="4612"/>
                    </a:lnTo>
                    <a:lnTo>
                      <a:pt x="1564" y="4606"/>
                    </a:lnTo>
                    <a:lnTo>
                      <a:pt x="1557" y="4589"/>
                    </a:lnTo>
                    <a:lnTo>
                      <a:pt x="1553" y="4567"/>
                    </a:lnTo>
                    <a:lnTo>
                      <a:pt x="1559" y="4547"/>
                    </a:lnTo>
                    <a:lnTo>
                      <a:pt x="1566" y="4525"/>
                    </a:lnTo>
                    <a:lnTo>
                      <a:pt x="1562" y="4508"/>
                    </a:lnTo>
                    <a:lnTo>
                      <a:pt x="1553" y="4489"/>
                    </a:lnTo>
                    <a:lnTo>
                      <a:pt x="1543" y="4479"/>
                    </a:lnTo>
                    <a:lnTo>
                      <a:pt x="1527" y="4478"/>
                    </a:lnTo>
                    <a:lnTo>
                      <a:pt x="1506" y="4480"/>
                    </a:lnTo>
                    <a:lnTo>
                      <a:pt x="1484" y="4488"/>
                    </a:lnTo>
                    <a:lnTo>
                      <a:pt x="1466" y="4494"/>
                    </a:lnTo>
                    <a:lnTo>
                      <a:pt x="1435" y="4499"/>
                    </a:lnTo>
                    <a:lnTo>
                      <a:pt x="1410" y="4493"/>
                    </a:lnTo>
                    <a:lnTo>
                      <a:pt x="1400" y="4495"/>
                    </a:lnTo>
                    <a:lnTo>
                      <a:pt x="1384" y="4506"/>
                    </a:lnTo>
                    <a:lnTo>
                      <a:pt x="1377" y="4516"/>
                    </a:lnTo>
                    <a:lnTo>
                      <a:pt x="1361" y="4520"/>
                    </a:lnTo>
                    <a:lnTo>
                      <a:pt x="1334" y="4514"/>
                    </a:lnTo>
                    <a:lnTo>
                      <a:pt x="1322" y="4495"/>
                    </a:lnTo>
                    <a:lnTo>
                      <a:pt x="1289" y="4467"/>
                    </a:lnTo>
                    <a:lnTo>
                      <a:pt x="1268" y="4461"/>
                    </a:lnTo>
                    <a:lnTo>
                      <a:pt x="1253" y="4460"/>
                    </a:lnTo>
                    <a:lnTo>
                      <a:pt x="1246" y="4469"/>
                    </a:lnTo>
                    <a:lnTo>
                      <a:pt x="1246" y="4481"/>
                    </a:lnTo>
                    <a:lnTo>
                      <a:pt x="1248" y="4501"/>
                    </a:lnTo>
                    <a:lnTo>
                      <a:pt x="1255" y="4519"/>
                    </a:lnTo>
                    <a:lnTo>
                      <a:pt x="1259" y="4542"/>
                    </a:lnTo>
                    <a:lnTo>
                      <a:pt x="1253" y="4565"/>
                    </a:lnTo>
                    <a:lnTo>
                      <a:pt x="1253" y="4583"/>
                    </a:lnTo>
                    <a:lnTo>
                      <a:pt x="1255" y="4597"/>
                    </a:lnTo>
                    <a:lnTo>
                      <a:pt x="1259" y="4608"/>
                    </a:lnTo>
                    <a:lnTo>
                      <a:pt x="1257" y="4621"/>
                    </a:lnTo>
                    <a:lnTo>
                      <a:pt x="1248" y="4642"/>
                    </a:lnTo>
                    <a:lnTo>
                      <a:pt x="1236" y="4665"/>
                    </a:lnTo>
                    <a:lnTo>
                      <a:pt x="1227" y="4667"/>
                    </a:lnTo>
                    <a:lnTo>
                      <a:pt x="1215" y="4667"/>
                    </a:lnTo>
                    <a:lnTo>
                      <a:pt x="1202" y="4655"/>
                    </a:lnTo>
                    <a:lnTo>
                      <a:pt x="1192" y="4640"/>
                    </a:lnTo>
                    <a:lnTo>
                      <a:pt x="1177" y="4625"/>
                    </a:lnTo>
                    <a:lnTo>
                      <a:pt x="1169" y="4607"/>
                    </a:lnTo>
                    <a:lnTo>
                      <a:pt x="1171" y="4594"/>
                    </a:lnTo>
                    <a:lnTo>
                      <a:pt x="1173" y="4570"/>
                    </a:lnTo>
                    <a:lnTo>
                      <a:pt x="1157" y="4548"/>
                    </a:lnTo>
                    <a:lnTo>
                      <a:pt x="1135" y="4538"/>
                    </a:lnTo>
                    <a:lnTo>
                      <a:pt x="1123" y="4521"/>
                    </a:lnTo>
                    <a:lnTo>
                      <a:pt x="1115" y="4501"/>
                    </a:lnTo>
                    <a:lnTo>
                      <a:pt x="1109" y="4486"/>
                    </a:lnTo>
                    <a:lnTo>
                      <a:pt x="1102" y="4473"/>
                    </a:lnTo>
                    <a:lnTo>
                      <a:pt x="1097" y="4460"/>
                    </a:lnTo>
                    <a:lnTo>
                      <a:pt x="1084" y="4455"/>
                    </a:lnTo>
                    <a:lnTo>
                      <a:pt x="1069" y="4455"/>
                    </a:lnTo>
                    <a:lnTo>
                      <a:pt x="1047" y="4459"/>
                    </a:lnTo>
                    <a:lnTo>
                      <a:pt x="1042" y="4459"/>
                    </a:lnTo>
                    <a:lnTo>
                      <a:pt x="1019" y="4467"/>
                    </a:lnTo>
                    <a:lnTo>
                      <a:pt x="996" y="4475"/>
                    </a:lnTo>
                    <a:lnTo>
                      <a:pt x="988" y="4492"/>
                    </a:lnTo>
                    <a:lnTo>
                      <a:pt x="990" y="4510"/>
                    </a:lnTo>
                    <a:lnTo>
                      <a:pt x="996" y="4530"/>
                    </a:lnTo>
                    <a:lnTo>
                      <a:pt x="1002" y="4542"/>
                    </a:lnTo>
                    <a:lnTo>
                      <a:pt x="1009" y="4562"/>
                    </a:lnTo>
                    <a:lnTo>
                      <a:pt x="1020" y="4588"/>
                    </a:lnTo>
                    <a:lnTo>
                      <a:pt x="1028" y="4608"/>
                    </a:lnTo>
                    <a:lnTo>
                      <a:pt x="1028" y="4626"/>
                    </a:lnTo>
                    <a:lnTo>
                      <a:pt x="1038" y="4651"/>
                    </a:lnTo>
                    <a:lnTo>
                      <a:pt x="1039" y="4665"/>
                    </a:lnTo>
                    <a:lnTo>
                      <a:pt x="1038" y="4681"/>
                    </a:lnTo>
                    <a:lnTo>
                      <a:pt x="1021" y="4695"/>
                    </a:lnTo>
                    <a:lnTo>
                      <a:pt x="1001" y="4692"/>
                    </a:lnTo>
                    <a:lnTo>
                      <a:pt x="973" y="4678"/>
                    </a:lnTo>
                    <a:lnTo>
                      <a:pt x="937" y="4653"/>
                    </a:lnTo>
                    <a:lnTo>
                      <a:pt x="909" y="4646"/>
                    </a:lnTo>
                    <a:lnTo>
                      <a:pt x="895" y="4636"/>
                    </a:lnTo>
                    <a:lnTo>
                      <a:pt x="877" y="4622"/>
                    </a:lnTo>
                    <a:lnTo>
                      <a:pt x="847" y="4622"/>
                    </a:lnTo>
                    <a:lnTo>
                      <a:pt x="835" y="4637"/>
                    </a:lnTo>
                    <a:lnTo>
                      <a:pt x="833" y="4654"/>
                    </a:lnTo>
                    <a:lnTo>
                      <a:pt x="831" y="4679"/>
                    </a:lnTo>
                    <a:lnTo>
                      <a:pt x="834" y="4705"/>
                    </a:lnTo>
                    <a:lnTo>
                      <a:pt x="834" y="4725"/>
                    </a:lnTo>
                    <a:lnTo>
                      <a:pt x="835" y="4739"/>
                    </a:lnTo>
                    <a:lnTo>
                      <a:pt x="824" y="4755"/>
                    </a:lnTo>
                    <a:lnTo>
                      <a:pt x="801" y="4761"/>
                    </a:lnTo>
                    <a:lnTo>
                      <a:pt x="784" y="4761"/>
                    </a:lnTo>
                    <a:lnTo>
                      <a:pt x="741" y="4767"/>
                    </a:lnTo>
                    <a:lnTo>
                      <a:pt x="724" y="4785"/>
                    </a:lnTo>
                    <a:lnTo>
                      <a:pt x="726" y="4802"/>
                    </a:lnTo>
                    <a:lnTo>
                      <a:pt x="726" y="4830"/>
                    </a:lnTo>
                    <a:lnTo>
                      <a:pt x="731" y="4853"/>
                    </a:lnTo>
                    <a:lnTo>
                      <a:pt x="724" y="4872"/>
                    </a:lnTo>
                    <a:lnTo>
                      <a:pt x="717" y="4895"/>
                    </a:lnTo>
                    <a:lnTo>
                      <a:pt x="703" y="4910"/>
                    </a:lnTo>
                    <a:lnTo>
                      <a:pt x="658" y="4936"/>
                    </a:lnTo>
                    <a:lnTo>
                      <a:pt x="627" y="4947"/>
                    </a:lnTo>
                    <a:lnTo>
                      <a:pt x="596" y="4946"/>
                    </a:lnTo>
                    <a:lnTo>
                      <a:pt x="555" y="4926"/>
                    </a:lnTo>
                    <a:lnTo>
                      <a:pt x="527" y="4901"/>
                    </a:lnTo>
                    <a:lnTo>
                      <a:pt x="504" y="4864"/>
                    </a:lnTo>
                    <a:lnTo>
                      <a:pt x="480" y="4821"/>
                    </a:lnTo>
                    <a:lnTo>
                      <a:pt x="445" y="4787"/>
                    </a:lnTo>
                    <a:lnTo>
                      <a:pt x="407" y="4750"/>
                    </a:lnTo>
                    <a:lnTo>
                      <a:pt x="372" y="4700"/>
                    </a:lnTo>
                    <a:lnTo>
                      <a:pt x="355" y="4676"/>
                    </a:lnTo>
                    <a:lnTo>
                      <a:pt x="334" y="4630"/>
                    </a:lnTo>
                    <a:lnTo>
                      <a:pt x="316" y="4597"/>
                    </a:lnTo>
                    <a:lnTo>
                      <a:pt x="293" y="4579"/>
                    </a:lnTo>
                    <a:lnTo>
                      <a:pt x="274" y="4543"/>
                    </a:lnTo>
                    <a:lnTo>
                      <a:pt x="265" y="4509"/>
                    </a:lnTo>
                    <a:lnTo>
                      <a:pt x="281" y="4483"/>
                    </a:lnTo>
                    <a:lnTo>
                      <a:pt x="293" y="4445"/>
                    </a:lnTo>
                    <a:lnTo>
                      <a:pt x="296" y="4407"/>
                    </a:lnTo>
                    <a:lnTo>
                      <a:pt x="301" y="4382"/>
                    </a:lnTo>
                    <a:lnTo>
                      <a:pt x="305" y="4356"/>
                    </a:lnTo>
                    <a:lnTo>
                      <a:pt x="327" y="4314"/>
                    </a:lnTo>
                    <a:lnTo>
                      <a:pt x="323" y="4288"/>
                    </a:lnTo>
                    <a:lnTo>
                      <a:pt x="309" y="4263"/>
                    </a:lnTo>
                    <a:lnTo>
                      <a:pt x="323" y="4241"/>
                    </a:lnTo>
                    <a:lnTo>
                      <a:pt x="337" y="4234"/>
                    </a:lnTo>
                    <a:lnTo>
                      <a:pt x="367" y="4233"/>
                    </a:lnTo>
                    <a:lnTo>
                      <a:pt x="406" y="4220"/>
                    </a:lnTo>
                    <a:lnTo>
                      <a:pt x="432" y="4203"/>
                    </a:lnTo>
                    <a:lnTo>
                      <a:pt x="460" y="4187"/>
                    </a:lnTo>
                    <a:lnTo>
                      <a:pt x="487" y="4157"/>
                    </a:lnTo>
                    <a:lnTo>
                      <a:pt x="519" y="4118"/>
                    </a:lnTo>
                    <a:lnTo>
                      <a:pt x="533" y="4075"/>
                    </a:lnTo>
                    <a:lnTo>
                      <a:pt x="536" y="4036"/>
                    </a:lnTo>
                    <a:lnTo>
                      <a:pt x="531" y="4005"/>
                    </a:lnTo>
                    <a:lnTo>
                      <a:pt x="520" y="3981"/>
                    </a:lnTo>
                    <a:lnTo>
                      <a:pt x="511" y="3954"/>
                    </a:lnTo>
                    <a:lnTo>
                      <a:pt x="519" y="3930"/>
                    </a:lnTo>
                    <a:lnTo>
                      <a:pt x="542" y="3916"/>
                    </a:lnTo>
                    <a:lnTo>
                      <a:pt x="570" y="3909"/>
                    </a:lnTo>
                    <a:lnTo>
                      <a:pt x="580" y="3889"/>
                    </a:lnTo>
                    <a:lnTo>
                      <a:pt x="597" y="3881"/>
                    </a:lnTo>
                    <a:lnTo>
                      <a:pt x="630" y="3892"/>
                    </a:lnTo>
                    <a:lnTo>
                      <a:pt x="656" y="3894"/>
                    </a:lnTo>
                    <a:lnTo>
                      <a:pt x="687" y="3890"/>
                    </a:lnTo>
                    <a:lnTo>
                      <a:pt x="721" y="3876"/>
                    </a:lnTo>
                    <a:lnTo>
                      <a:pt x="738" y="3863"/>
                    </a:lnTo>
                    <a:lnTo>
                      <a:pt x="759" y="3844"/>
                    </a:lnTo>
                    <a:lnTo>
                      <a:pt x="761" y="3826"/>
                    </a:lnTo>
                    <a:lnTo>
                      <a:pt x="749" y="3810"/>
                    </a:lnTo>
                    <a:lnTo>
                      <a:pt x="729" y="3811"/>
                    </a:lnTo>
                    <a:lnTo>
                      <a:pt x="717" y="3816"/>
                    </a:lnTo>
                    <a:lnTo>
                      <a:pt x="677" y="3818"/>
                    </a:lnTo>
                    <a:lnTo>
                      <a:pt x="659" y="3820"/>
                    </a:lnTo>
                    <a:lnTo>
                      <a:pt x="634" y="3821"/>
                    </a:lnTo>
                    <a:lnTo>
                      <a:pt x="616" y="3809"/>
                    </a:lnTo>
                    <a:lnTo>
                      <a:pt x="598" y="3788"/>
                    </a:lnTo>
                    <a:lnTo>
                      <a:pt x="588" y="3770"/>
                    </a:lnTo>
                    <a:lnTo>
                      <a:pt x="576" y="3758"/>
                    </a:lnTo>
                    <a:lnTo>
                      <a:pt x="557" y="3749"/>
                    </a:lnTo>
                    <a:lnTo>
                      <a:pt x="546" y="3742"/>
                    </a:lnTo>
                    <a:lnTo>
                      <a:pt x="515" y="3732"/>
                    </a:lnTo>
                    <a:lnTo>
                      <a:pt x="488" y="3719"/>
                    </a:lnTo>
                    <a:lnTo>
                      <a:pt x="469" y="3710"/>
                    </a:lnTo>
                    <a:lnTo>
                      <a:pt x="453" y="3684"/>
                    </a:lnTo>
                    <a:lnTo>
                      <a:pt x="467" y="3665"/>
                    </a:lnTo>
                    <a:lnTo>
                      <a:pt x="473" y="3635"/>
                    </a:lnTo>
                    <a:lnTo>
                      <a:pt x="455" y="3628"/>
                    </a:lnTo>
                    <a:lnTo>
                      <a:pt x="420" y="3622"/>
                    </a:lnTo>
                    <a:lnTo>
                      <a:pt x="417" y="3607"/>
                    </a:lnTo>
                    <a:lnTo>
                      <a:pt x="431" y="3598"/>
                    </a:lnTo>
                    <a:lnTo>
                      <a:pt x="460" y="3587"/>
                    </a:lnTo>
                    <a:lnTo>
                      <a:pt x="478" y="3587"/>
                    </a:lnTo>
                    <a:lnTo>
                      <a:pt x="496" y="3587"/>
                    </a:lnTo>
                    <a:lnTo>
                      <a:pt x="518" y="3588"/>
                    </a:lnTo>
                    <a:lnTo>
                      <a:pt x="532" y="3578"/>
                    </a:lnTo>
                    <a:lnTo>
                      <a:pt x="527" y="3560"/>
                    </a:lnTo>
                    <a:lnTo>
                      <a:pt x="486" y="3545"/>
                    </a:lnTo>
                    <a:lnTo>
                      <a:pt x="454" y="3535"/>
                    </a:lnTo>
                    <a:lnTo>
                      <a:pt x="434" y="3529"/>
                    </a:lnTo>
                    <a:lnTo>
                      <a:pt x="415" y="3523"/>
                    </a:lnTo>
                    <a:lnTo>
                      <a:pt x="389" y="3517"/>
                    </a:lnTo>
                    <a:lnTo>
                      <a:pt x="365" y="3509"/>
                    </a:lnTo>
                    <a:lnTo>
                      <a:pt x="348" y="3505"/>
                    </a:lnTo>
                    <a:lnTo>
                      <a:pt x="348" y="3487"/>
                    </a:lnTo>
                    <a:lnTo>
                      <a:pt x="355" y="3463"/>
                    </a:lnTo>
                    <a:lnTo>
                      <a:pt x="374" y="3452"/>
                    </a:lnTo>
                    <a:lnTo>
                      <a:pt x="392" y="3443"/>
                    </a:lnTo>
                    <a:lnTo>
                      <a:pt x="427" y="3433"/>
                    </a:lnTo>
                    <a:lnTo>
                      <a:pt x="450" y="3431"/>
                    </a:lnTo>
                    <a:lnTo>
                      <a:pt x="472" y="3410"/>
                    </a:lnTo>
                    <a:lnTo>
                      <a:pt x="500" y="3384"/>
                    </a:lnTo>
                    <a:lnTo>
                      <a:pt x="520" y="3380"/>
                    </a:lnTo>
                    <a:lnTo>
                      <a:pt x="523" y="3360"/>
                    </a:lnTo>
                    <a:lnTo>
                      <a:pt x="515" y="3345"/>
                    </a:lnTo>
                    <a:lnTo>
                      <a:pt x="494" y="3333"/>
                    </a:lnTo>
                    <a:lnTo>
                      <a:pt x="480" y="3320"/>
                    </a:lnTo>
                    <a:lnTo>
                      <a:pt x="462" y="3311"/>
                    </a:lnTo>
                    <a:lnTo>
                      <a:pt x="453" y="3291"/>
                    </a:lnTo>
                    <a:lnTo>
                      <a:pt x="467" y="3267"/>
                    </a:lnTo>
                    <a:lnTo>
                      <a:pt x="488" y="3258"/>
                    </a:lnTo>
                    <a:lnTo>
                      <a:pt x="501" y="3265"/>
                    </a:lnTo>
                    <a:lnTo>
                      <a:pt x="529" y="3276"/>
                    </a:lnTo>
                    <a:lnTo>
                      <a:pt x="547" y="3276"/>
                    </a:lnTo>
                    <a:lnTo>
                      <a:pt x="552" y="3271"/>
                    </a:lnTo>
                    <a:lnTo>
                      <a:pt x="566" y="3254"/>
                    </a:lnTo>
                    <a:lnTo>
                      <a:pt x="582" y="3251"/>
                    </a:lnTo>
                    <a:lnTo>
                      <a:pt x="596" y="3268"/>
                    </a:lnTo>
                    <a:lnTo>
                      <a:pt x="615" y="3276"/>
                    </a:lnTo>
                    <a:lnTo>
                      <a:pt x="627" y="3288"/>
                    </a:lnTo>
                    <a:lnTo>
                      <a:pt x="641" y="3304"/>
                    </a:lnTo>
                    <a:lnTo>
                      <a:pt x="656" y="3322"/>
                    </a:lnTo>
                    <a:lnTo>
                      <a:pt x="667" y="3334"/>
                    </a:lnTo>
                    <a:lnTo>
                      <a:pt x="684" y="3343"/>
                    </a:lnTo>
                    <a:lnTo>
                      <a:pt x="703" y="3338"/>
                    </a:lnTo>
                    <a:lnTo>
                      <a:pt x="727" y="3331"/>
                    </a:lnTo>
                    <a:lnTo>
                      <a:pt x="760" y="3331"/>
                    </a:lnTo>
                    <a:lnTo>
                      <a:pt x="777" y="3333"/>
                    </a:lnTo>
                    <a:lnTo>
                      <a:pt x="800" y="3320"/>
                    </a:lnTo>
                    <a:lnTo>
                      <a:pt x="816" y="3305"/>
                    </a:lnTo>
                    <a:lnTo>
                      <a:pt x="816" y="3269"/>
                    </a:lnTo>
                    <a:lnTo>
                      <a:pt x="809" y="3257"/>
                    </a:lnTo>
                    <a:lnTo>
                      <a:pt x="791" y="3240"/>
                    </a:lnTo>
                    <a:lnTo>
                      <a:pt x="794" y="3223"/>
                    </a:lnTo>
                    <a:lnTo>
                      <a:pt x="809" y="3214"/>
                    </a:lnTo>
                    <a:lnTo>
                      <a:pt x="828" y="3207"/>
                    </a:lnTo>
                    <a:lnTo>
                      <a:pt x="843" y="3195"/>
                    </a:lnTo>
                    <a:lnTo>
                      <a:pt x="835" y="3165"/>
                    </a:lnTo>
                    <a:lnTo>
                      <a:pt x="829" y="3153"/>
                    </a:lnTo>
                    <a:lnTo>
                      <a:pt x="814" y="3138"/>
                    </a:lnTo>
                    <a:lnTo>
                      <a:pt x="794" y="3127"/>
                    </a:lnTo>
                    <a:lnTo>
                      <a:pt x="783" y="3101"/>
                    </a:lnTo>
                    <a:lnTo>
                      <a:pt x="755" y="3098"/>
                    </a:lnTo>
                    <a:lnTo>
                      <a:pt x="732" y="3086"/>
                    </a:lnTo>
                    <a:lnTo>
                      <a:pt x="722" y="3065"/>
                    </a:lnTo>
                    <a:lnTo>
                      <a:pt x="722" y="3019"/>
                    </a:lnTo>
                    <a:lnTo>
                      <a:pt x="727" y="2990"/>
                    </a:lnTo>
                    <a:lnTo>
                      <a:pt x="740" y="2959"/>
                    </a:lnTo>
                    <a:lnTo>
                      <a:pt x="756" y="2935"/>
                    </a:lnTo>
                    <a:lnTo>
                      <a:pt x="778" y="2919"/>
                    </a:lnTo>
                    <a:lnTo>
                      <a:pt x="806" y="2906"/>
                    </a:lnTo>
                    <a:lnTo>
                      <a:pt x="834" y="2906"/>
                    </a:lnTo>
                    <a:lnTo>
                      <a:pt x="861" y="2915"/>
                    </a:lnTo>
                    <a:lnTo>
                      <a:pt x="875" y="2923"/>
                    </a:lnTo>
                    <a:lnTo>
                      <a:pt x="909" y="2937"/>
                    </a:lnTo>
                    <a:lnTo>
                      <a:pt x="923" y="2943"/>
                    </a:lnTo>
                    <a:lnTo>
                      <a:pt x="935" y="2959"/>
                    </a:lnTo>
                    <a:lnTo>
                      <a:pt x="949" y="2970"/>
                    </a:lnTo>
                    <a:lnTo>
                      <a:pt x="955" y="2998"/>
                    </a:lnTo>
                    <a:lnTo>
                      <a:pt x="972" y="3012"/>
                    </a:lnTo>
                    <a:lnTo>
                      <a:pt x="998" y="2998"/>
                    </a:lnTo>
                    <a:lnTo>
                      <a:pt x="1010" y="2977"/>
                    </a:lnTo>
                    <a:lnTo>
                      <a:pt x="1032" y="2953"/>
                    </a:lnTo>
                    <a:lnTo>
                      <a:pt x="1052" y="2934"/>
                    </a:lnTo>
                    <a:lnTo>
                      <a:pt x="1079" y="2919"/>
                    </a:lnTo>
                    <a:lnTo>
                      <a:pt x="1131" y="2897"/>
                    </a:lnTo>
                    <a:lnTo>
                      <a:pt x="1153" y="2901"/>
                    </a:lnTo>
                    <a:lnTo>
                      <a:pt x="1171" y="2908"/>
                    </a:lnTo>
                    <a:lnTo>
                      <a:pt x="1183" y="2924"/>
                    </a:lnTo>
                    <a:lnTo>
                      <a:pt x="1201" y="2934"/>
                    </a:lnTo>
                    <a:lnTo>
                      <a:pt x="1215" y="2938"/>
                    </a:lnTo>
                    <a:lnTo>
                      <a:pt x="1229" y="2916"/>
                    </a:lnTo>
                    <a:lnTo>
                      <a:pt x="1232" y="2897"/>
                    </a:lnTo>
                    <a:lnTo>
                      <a:pt x="1223" y="2874"/>
                    </a:lnTo>
                    <a:lnTo>
                      <a:pt x="1196" y="2859"/>
                    </a:lnTo>
                    <a:lnTo>
                      <a:pt x="1177" y="2854"/>
                    </a:lnTo>
                    <a:lnTo>
                      <a:pt x="1160" y="2836"/>
                    </a:lnTo>
                    <a:lnTo>
                      <a:pt x="1154" y="2817"/>
                    </a:lnTo>
                    <a:lnTo>
                      <a:pt x="1166" y="2804"/>
                    </a:lnTo>
                    <a:lnTo>
                      <a:pt x="1188" y="2796"/>
                    </a:lnTo>
                    <a:lnTo>
                      <a:pt x="1224" y="2796"/>
                    </a:lnTo>
                    <a:lnTo>
                      <a:pt x="1257" y="2790"/>
                    </a:lnTo>
                    <a:lnTo>
                      <a:pt x="1283" y="2790"/>
                    </a:lnTo>
                    <a:lnTo>
                      <a:pt x="1284" y="2764"/>
                    </a:lnTo>
                    <a:lnTo>
                      <a:pt x="1271" y="2753"/>
                    </a:lnTo>
                    <a:lnTo>
                      <a:pt x="1260" y="2740"/>
                    </a:lnTo>
                    <a:lnTo>
                      <a:pt x="1266" y="2730"/>
                    </a:lnTo>
                    <a:lnTo>
                      <a:pt x="1288" y="2719"/>
                    </a:lnTo>
                    <a:lnTo>
                      <a:pt x="1306" y="2707"/>
                    </a:lnTo>
                    <a:lnTo>
                      <a:pt x="1340" y="2682"/>
                    </a:lnTo>
                    <a:lnTo>
                      <a:pt x="1372" y="2659"/>
                    </a:lnTo>
                    <a:lnTo>
                      <a:pt x="1387" y="2632"/>
                    </a:lnTo>
                    <a:lnTo>
                      <a:pt x="1396" y="2608"/>
                    </a:lnTo>
                    <a:lnTo>
                      <a:pt x="1410" y="2586"/>
                    </a:lnTo>
                    <a:lnTo>
                      <a:pt x="1417" y="2559"/>
                    </a:lnTo>
                    <a:lnTo>
                      <a:pt x="1418" y="2527"/>
                    </a:lnTo>
                    <a:lnTo>
                      <a:pt x="1410" y="2493"/>
                    </a:lnTo>
                    <a:lnTo>
                      <a:pt x="1436" y="2476"/>
                    </a:lnTo>
                    <a:lnTo>
                      <a:pt x="1445" y="2456"/>
                    </a:lnTo>
                    <a:lnTo>
                      <a:pt x="1461" y="2429"/>
                    </a:lnTo>
                    <a:lnTo>
                      <a:pt x="1483" y="2415"/>
                    </a:lnTo>
                    <a:lnTo>
                      <a:pt x="1514" y="2402"/>
                    </a:lnTo>
                    <a:lnTo>
                      <a:pt x="1543" y="2374"/>
                    </a:lnTo>
                    <a:lnTo>
                      <a:pt x="1584" y="2354"/>
                    </a:lnTo>
                    <a:lnTo>
                      <a:pt x="1596" y="2331"/>
                    </a:lnTo>
                    <a:lnTo>
                      <a:pt x="1610" y="2309"/>
                    </a:lnTo>
                    <a:lnTo>
                      <a:pt x="1619" y="2299"/>
                    </a:lnTo>
                    <a:lnTo>
                      <a:pt x="1631" y="2312"/>
                    </a:lnTo>
                    <a:lnTo>
                      <a:pt x="1639" y="2322"/>
                    </a:lnTo>
                    <a:lnTo>
                      <a:pt x="1653" y="2330"/>
                    </a:lnTo>
                    <a:lnTo>
                      <a:pt x="1676" y="2328"/>
                    </a:lnTo>
                    <a:lnTo>
                      <a:pt x="1684" y="2304"/>
                    </a:lnTo>
                    <a:lnTo>
                      <a:pt x="1684" y="2275"/>
                    </a:lnTo>
                    <a:lnTo>
                      <a:pt x="1684" y="2248"/>
                    </a:lnTo>
                    <a:lnTo>
                      <a:pt x="1687" y="2229"/>
                    </a:lnTo>
                    <a:lnTo>
                      <a:pt x="1687" y="2201"/>
                    </a:lnTo>
                    <a:lnTo>
                      <a:pt x="1705" y="2193"/>
                    </a:lnTo>
                    <a:lnTo>
                      <a:pt x="1725" y="2193"/>
                    </a:lnTo>
                    <a:lnTo>
                      <a:pt x="1757" y="2198"/>
                    </a:lnTo>
                    <a:lnTo>
                      <a:pt x="1762" y="2168"/>
                    </a:lnTo>
                    <a:lnTo>
                      <a:pt x="1762" y="2141"/>
                    </a:lnTo>
                    <a:lnTo>
                      <a:pt x="1766" y="2122"/>
                    </a:lnTo>
                    <a:lnTo>
                      <a:pt x="1778" y="2108"/>
                    </a:lnTo>
                    <a:lnTo>
                      <a:pt x="1812" y="2096"/>
                    </a:lnTo>
                    <a:lnTo>
                      <a:pt x="1843" y="2084"/>
                    </a:lnTo>
                    <a:lnTo>
                      <a:pt x="1896" y="2052"/>
                    </a:lnTo>
                    <a:lnTo>
                      <a:pt x="1913" y="2040"/>
                    </a:lnTo>
                    <a:lnTo>
                      <a:pt x="1937" y="2005"/>
                    </a:lnTo>
                    <a:lnTo>
                      <a:pt x="1945" y="1971"/>
                    </a:lnTo>
                    <a:lnTo>
                      <a:pt x="1939" y="1946"/>
                    </a:lnTo>
                    <a:lnTo>
                      <a:pt x="1936" y="1923"/>
                    </a:lnTo>
                    <a:lnTo>
                      <a:pt x="1936" y="1897"/>
                    </a:lnTo>
                    <a:lnTo>
                      <a:pt x="1952" y="1882"/>
                    </a:lnTo>
                    <a:lnTo>
                      <a:pt x="1970" y="1868"/>
                    </a:lnTo>
                    <a:lnTo>
                      <a:pt x="1989" y="1868"/>
                    </a:lnTo>
                    <a:lnTo>
                      <a:pt x="2002" y="1874"/>
                    </a:lnTo>
                    <a:lnTo>
                      <a:pt x="2011" y="1883"/>
                    </a:lnTo>
                    <a:lnTo>
                      <a:pt x="2024" y="1891"/>
                    </a:lnTo>
                    <a:lnTo>
                      <a:pt x="2036" y="1894"/>
                    </a:lnTo>
                    <a:lnTo>
                      <a:pt x="2061" y="1905"/>
                    </a:lnTo>
                    <a:lnTo>
                      <a:pt x="2078" y="1911"/>
                    </a:lnTo>
                    <a:lnTo>
                      <a:pt x="2089" y="1897"/>
                    </a:lnTo>
                    <a:lnTo>
                      <a:pt x="2092" y="1876"/>
                    </a:lnTo>
                    <a:lnTo>
                      <a:pt x="2117" y="1880"/>
                    </a:lnTo>
                    <a:lnTo>
                      <a:pt x="2131" y="1877"/>
                    </a:lnTo>
                    <a:lnTo>
                      <a:pt x="2133" y="1860"/>
                    </a:lnTo>
                    <a:lnTo>
                      <a:pt x="2147" y="1860"/>
                    </a:lnTo>
                    <a:lnTo>
                      <a:pt x="2154" y="1868"/>
                    </a:lnTo>
                    <a:lnTo>
                      <a:pt x="2170" y="1881"/>
                    </a:lnTo>
                    <a:lnTo>
                      <a:pt x="2184" y="1883"/>
                    </a:lnTo>
                    <a:lnTo>
                      <a:pt x="2205" y="1888"/>
                    </a:lnTo>
                    <a:lnTo>
                      <a:pt x="2217" y="1873"/>
                    </a:lnTo>
                    <a:lnTo>
                      <a:pt x="2238" y="1840"/>
                    </a:lnTo>
                    <a:lnTo>
                      <a:pt x="2238" y="1818"/>
                    </a:lnTo>
                    <a:lnTo>
                      <a:pt x="2253" y="1798"/>
                    </a:lnTo>
                    <a:lnTo>
                      <a:pt x="2279" y="1798"/>
                    </a:lnTo>
                    <a:lnTo>
                      <a:pt x="2304" y="1790"/>
                    </a:lnTo>
                    <a:lnTo>
                      <a:pt x="2324" y="1788"/>
                    </a:lnTo>
                    <a:lnTo>
                      <a:pt x="2340" y="1792"/>
                    </a:lnTo>
                    <a:lnTo>
                      <a:pt x="2355" y="1801"/>
                    </a:lnTo>
                    <a:lnTo>
                      <a:pt x="2360" y="1811"/>
                    </a:lnTo>
                    <a:lnTo>
                      <a:pt x="2368" y="1823"/>
                    </a:lnTo>
                    <a:lnTo>
                      <a:pt x="2384" y="1848"/>
                    </a:lnTo>
                    <a:lnTo>
                      <a:pt x="2392" y="1877"/>
                    </a:lnTo>
                    <a:lnTo>
                      <a:pt x="2402" y="1890"/>
                    </a:lnTo>
                    <a:lnTo>
                      <a:pt x="2409" y="1915"/>
                    </a:lnTo>
                    <a:lnTo>
                      <a:pt x="2412" y="1927"/>
                    </a:lnTo>
                    <a:lnTo>
                      <a:pt x="2419" y="194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93" name="Freeform 129">
                <a:extLst>
                  <a:ext uri="{FF2B5EF4-FFF2-40B4-BE49-F238E27FC236}">
                    <a16:creationId xmlns:a16="http://schemas.microsoft.com/office/drawing/2014/main" id="{CC6C293F-8B9E-40A5-844D-872268788D6C}"/>
                  </a:ext>
                </a:extLst>
              </p:cNvPr>
              <p:cNvSpPr>
                <a:spLocks/>
              </p:cNvSpPr>
              <p:nvPr/>
            </p:nvSpPr>
            <p:spPr bwMode="auto">
              <a:xfrm>
                <a:off x="1277" y="1174"/>
                <a:ext cx="93" cy="78"/>
              </a:xfrm>
              <a:custGeom>
                <a:avLst/>
                <a:gdLst>
                  <a:gd name="T0" fmla="*/ 176 w 176"/>
                  <a:gd name="T1" fmla="*/ 0 h 146"/>
                  <a:gd name="T2" fmla="*/ 176 w 176"/>
                  <a:gd name="T3" fmla="*/ 0 h 146"/>
                  <a:gd name="T4" fmla="*/ 63 w 176"/>
                  <a:gd name="T5" fmla="*/ 0 h 146"/>
                  <a:gd name="T6" fmla="*/ 55 w 176"/>
                  <a:gd name="T7" fmla="*/ 16 h 146"/>
                  <a:gd name="T8" fmla="*/ 51 w 176"/>
                  <a:gd name="T9" fmla="*/ 23 h 146"/>
                  <a:gd name="T10" fmla="*/ 45 w 176"/>
                  <a:gd name="T11" fmla="*/ 34 h 146"/>
                  <a:gd name="T12" fmla="*/ 38 w 176"/>
                  <a:gd name="T13" fmla="*/ 44 h 146"/>
                  <a:gd name="T14" fmla="*/ 28 w 176"/>
                  <a:gd name="T15" fmla="*/ 55 h 146"/>
                  <a:gd name="T16" fmla="*/ 22 w 176"/>
                  <a:gd name="T17" fmla="*/ 68 h 146"/>
                  <a:gd name="T18" fmla="*/ 14 w 176"/>
                  <a:gd name="T19" fmla="*/ 78 h 146"/>
                  <a:gd name="T20" fmla="*/ 5 w 176"/>
                  <a:gd name="T21" fmla="*/ 87 h 146"/>
                  <a:gd name="T22" fmla="*/ 0 w 176"/>
                  <a:gd name="T23" fmla="*/ 92 h 146"/>
                  <a:gd name="T24" fmla="*/ 0 w 176"/>
                  <a:gd name="T25" fmla="*/ 146 h 146"/>
                  <a:gd name="T26" fmla="*/ 21 w 176"/>
                  <a:gd name="T27" fmla="*/ 137 h 146"/>
                  <a:gd name="T28" fmla="*/ 42 w 176"/>
                  <a:gd name="T29" fmla="*/ 128 h 146"/>
                  <a:gd name="T30" fmla="*/ 61 w 176"/>
                  <a:gd name="T31" fmla="*/ 119 h 146"/>
                  <a:gd name="T32" fmla="*/ 82 w 176"/>
                  <a:gd name="T33" fmla="*/ 105 h 146"/>
                  <a:gd name="T34" fmla="*/ 103 w 176"/>
                  <a:gd name="T35" fmla="*/ 90 h 146"/>
                  <a:gd name="T36" fmla="*/ 119 w 176"/>
                  <a:gd name="T37" fmla="*/ 74 h 146"/>
                  <a:gd name="T38" fmla="*/ 135 w 176"/>
                  <a:gd name="T39" fmla="*/ 64 h 146"/>
                  <a:gd name="T40" fmla="*/ 151 w 176"/>
                  <a:gd name="T41" fmla="*/ 46 h 146"/>
                  <a:gd name="T42" fmla="*/ 166 w 176"/>
                  <a:gd name="T43" fmla="*/ 21 h 146"/>
                  <a:gd name="T44" fmla="*/ 176 w 176"/>
                  <a:gd name="T45" fmla="*/ 0 h 146"/>
                  <a:gd name="T46" fmla="*/ 176 w 176"/>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6" h="146">
                    <a:moveTo>
                      <a:pt x="176" y="0"/>
                    </a:moveTo>
                    <a:lnTo>
                      <a:pt x="176" y="0"/>
                    </a:lnTo>
                    <a:lnTo>
                      <a:pt x="63" y="0"/>
                    </a:lnTo>
                    <a:lnTo>
                      <a:pt x="55" y="16"/>
                    </a:lnTo>
                    <a:lnTo>
                      <a:pt x="51" y="23"/>
                    </a:lnTo>
                    <a:lnTo>
                      <a:pt x="45" y="34"/>
                    </a:lnTo>
                    <a:lnTo>
                      <a:pt x="38" y="44"/>
                    </a:lnTo>
                    <a:lnTo>
                      <a:pt x="28" y="55"/>
                    </a:lnTo>
                    <a:lnTo>
                      <a:pt x="22" y="68"/>
                    </a:lnTo>
                    <a:lnTo>
                      <a:pt x="14" y="78"/>
                    </a:lnTo>
                    <a:lnTo>
                      <a:pt x="5" y="87"/>
                    </a:lnTo>
                    <a:lnTo>
                      <a:pt x="0" y="92"/>
                    </a:lnTo>
                    <a:lnTo>
                      <a:pt x="0" y="146"/>
                    </a:lnTo>
                    <a:lnTo>
                      <a:pt x="21" y="137"/>
                    </a:lnTo>
                    <a:lnTo>
                      <a:pt x="42" y="128"/>
                    </a:lnTo>
                    <a:lnTo>
                      <a:pt x="61" y="119"/>
                    </a:lnTo>
                    <a:lnTo>
                      <a:pt x="82" y="105"/>
                    </a:lnTo>
                    <a:lnTo>
                      <a:pt x="103" y="90"/>
                    </a:lnTo>
                    <a:lnTo>
                      <a:pt x="119" y="74"/>
                    </a:lnTo>
                    <a:lnTo>
                      <a:pt x="135" y="64"/>
                    </a:lnTo>
                    <a:lnTo>
                      <a:pt x="151" y="46"/>
                    </a:lnTo>
                    <a:lnTo>
                      <a:pt x="166" y="21"/>
                    </a:lnTo>
                    <a:lnTo>
                      <a:pt x="176" y="0"/>
                    </a:lnTo>
                    <a:lnTo>
                      <a:pt x="17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4" name="Freeform 130">
                <a:extLst>
                  <a:ext uri="{FF2B5EF4-FFF2-40B4-BE49-F238E27FC236}">
                    <a16:creationId xmlns:a16="http://schemas.microsoft.com/office/drawing/2014/main" id="{0E4629FA-6D66-4587-BF25-DCDB937DF43A}"/>
                  </a:ext>
                </a:extLst>
              </p:cNvPr>
              <p:cNvSpPr>
                <a:spLocks/>
              </p:cNvSpPr>
              <p:nvPr/>
            </p:nvSpPr>
            <p:spPr bwMode="auto">
              <a:xfrm>
                <a:off x="1277" y="1174"/>
                <a:ext cx="93" cy="78"/>
              </a:xfrm>
              <a:custGeom>
                <a:avLst/>
                <a:gdLst>
                  <a:gd name="T0" fmla="*/ 176 w 176"/>
                  <a:gd name="T1" fmla="*/ 0 h 146"/>
                  <a:gd name="T2" fmla="*/ 176 w 176"/>
                  <a:gd name="T3" fmla="*/ 0 h 146"/>
                  <a:gd name="T4" fmla="*/ 63 w 176"/>
                  <a:gd name="T5" fmla="*/ 0 h 146"/>
                  <a:gd name="T6" fmla="*/ 55 w 176"/>
                  <a:gd name="T7" fmla="*/ 16 h 146"/>
                  <a:gd name="T8" fmla="*/ 51 w 176"/>
                  <a:gd name="T9" fmla="*/ 23 h 146"/>
                  <a:gd name="T10" fmla="*/ 45 w 176"/>
                  <a:gd name="T11" fmla="*/ 34 h 146"/>
                  <a:gd name="T12" fmla="*/ 38 w 176"/>
                  <a:gd name="T13" fmla="*/ 44 h 146"/>
                  <a:gd name="T14" fmla="*/ 28 w 176"/>
                  <a:gd name="T15" fmla="*/ 55 h 146"/>
                  <a:gd name="T16" fmla="*/ 22 w 176"/>
                  <a:gd name="T17" fmla="*/ 68 h 146"/>
                  <a:gd name="T18" fmla="*/ 14 w 176"/>
                  <a:gd name="T19" fmla="*/ 78 h 146"/>
                  <a:gd name="T20" fmla="*/ 5 w 176"/>
                  <a:gd name="T21" fmla="*/ 87 h 146"/>
                  <a:gd name="T22" fmla="*/ 0 w 176"/>
                  <a:gd name="T23" fmla="*/ 92 h 146"/>
                  <a:gd name="T24" fmla="*/ 0 w 176"/>
                  <a:gd name="T25" fmla="*/ 146 h 146"/>
                  <a:gd name="T26" fmla="*/ 21 w 176"/>
                  <a:gd name="T27" fmla="*/ 137 h 146"/>
                  <a:gd name="T28" fmla="*/ 42 w 176"/>
                  <a:gd name="T29" fmla="*/ 128 h 146"/>
                  <a:gd name="T30" fmla="*/ 61 w 176"/>
                  <a:gd name="T31" fmla="*/ 119 h 146"/>
                  <a:gd name="T32" fmla="*/ 82 w 176"/>
                  <a:gd name="T33" fmla="*/ 105 h 146"/>
                  <a:gd name="T34" fmla="*/ 103 w 176"/>
                  <a:gd name="T35" fmla="*/ 90 h 146"/>
                  <a:gd name="T36" fmla="*/ 119 w 176"/>
                  <a:gd name="T37" fmla="*/ 74 h 146"/>
                  <a:gd name="T38" fmla="*/ 135 w 176"/>
                  <a:gd name="T39" fmla="*/ 64 h 146"/>
                  <a:gd name="T40" fmla="*/ 151 w 176"/>
                  <a:gd name="T41" fmla="*/ 46 h 146"/>
                  <a:gd name="T42" fmla="*/ 166 w 176"/>
                  <a:gd name="T43" fmla="*/ 21 h 146"/>
                  <a:gd name="T44" fmla="*/ 176 w 176"/>
                  <a:gd name="T45" fmla="*/ 0 h 146"/>
                  <a:gd name="T46" fmla="*/ 176 w 176"/>
                  <a:gd name="T4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6" h="146">
                    <a:moveTo>
                      <a:pt x="176" y="0"/>
                    </a:moveTo>
                    <a:lnTo>
                      <a:pt x="176" y="0"/>
                    </a:lnTo>
                    <a:lnTo>
                      <a:pt x="63" y="0"/>
                    </a:lnTo>
                    <a:lnTo>
                      <a:pt x="55" y="16"/>
                    </a:lnTo>
                    <a:lnTo>
                      <a:pt x="51" y="23"/>
                    </a:lnTo>
                    <a:lnTo>
                      <a:pt x="45" y="34"/>
                    </a:lnTo>
                    <a:lnTo>
                      <a:pt x="38" y="44"/>
                    </a:lnTo>
                    <a:lnTo>
                      <a:pt x="28" y="55"/>
                    </a:lnTo>
                    <a:lnTo>
                      <a:pt x="22" y="68"/>
                    </a:lnTo>
                    <a:lnTo>
                      <a:pt x="14" y="78"/>
                    </a:lnTo>
                    <a:lnTo>
                      <a:pt x="5" y="87"/>
                    </a:lnTo>
                    <a:lnTo>
                      <a:pt x="0" y="92"/>
                    </a:lnTo>
                    <a:lnTo>
                      <a:pt x="0" y="146"/>
                    </a:lnTo>
                    <a:lnTo>
                      <a:pt x="21" y="137"/>
                    </a:lnTo>
                    <a:lnTo>
                      <a:pt x="42" y="128"/>
                    </a:lnTo>
                    <a:lnTo>
                      <a:pt x="61" y="119"/>
                    </a:lnTo>
                    <a:lnTo>
                      <a:pt x="82" y="105"/>
                    </a:lnTo>
                    <a:lnTo>
                      <a:pt x="103" y="90"/>
                    </a:lnTo>
                    <a:lnTo>
                      <a:pt x="119" y="74"/>
                    </a:lnTo>
                    <a:lnTo>
                      <a:pt x="135" y="64"/>
                    </a:lnTo>
                    <a:lnTo>
                      <a:pt x="151" y="46"/>
                    </a:lnTo>
                    <a:lnTo>
                      <a:pt x="166" y="21"/>
                    </a:lnTo>
                    <a:lnTo>
                      <a:pt x="176" y="0"/>
                    </a:lnTo>
                    <a:lnTo>
                      <a:pt x="176" y="0"/>
                    </a:lnTo>
                    <a:close/>
                  </a:path>
                </a:pathLst>
              </a:custGeom>
              <a:noFill/>
              <a:ln w="47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95" name="Freeform 131">
                <a:extLst>
                  <a:ext uri="{FF2B5EF4-FFF2-40B4-BE49-F238E27FC236}">
                    <a16:creationId xmlns:a16="http://schemas.microsoft.com/office/drawing/2014/main" id="{938DD484-2B00-4C5C-8CD1-6B7BB8A68992}"/>
                  </a:ext>
                </a:extLst>
              </p:cNvPr>
              <p:cNvSpPr>
                <a:spLocks/>
              </p:cNvSpPr>
              <p:nvPr/>
            </p:nvSpPr>
            <p:spPr bwMode="auto">
              <a:xfrm>
                <a:off x="1444" y="1349"/>
                <a:ext cx="115" cy="107"/>
              </a:xfrm>
              <a:custGeom>
                <a:avLst/>
                <a:gdLst>
                  <a:gd name="T0" fmla="*/ 50 w 216"/>
                  <a:gd name="T1" fmla="*/ 5 h 202"/>
                  <a:gd name="T2" fmla="*/ 50 w 216"/>
                  <a:gd name="T3" fmla="*/ 5 h 202"/>
                  <a:gd name="T4" fmla="*/ 40 w 216"/>
                  <a:gd name="T5" fmla="*/ 2 h 202"/>
                  <a:gd name="T6" fmla="*/ 30 w 216"/>
                  <a:gd name="T7" fmla="*/ 0 h 202"/>
                  <a:gd name="T8" fmla="*/ 16 w 216"/>
                  <a:gd name="T9" fmla="*/ 5 h 202"/>
                  <a:gd name="T10" fmla="*/ 9 w 216"/>
                  <a:gd name="T11" fmla="*/ 18 h 202"/>
                  <a:gd name="T12" fmla="*/ 4 w 216"/>
                  <a:gd name="T13" fmla="*/ 32 h 202"/>
                  <a:gd name="T14" fmla="*/ 4 w 216"/>
                  <a:gd name="T15" fmla="*/ 42 h 202"/>
                  <a:gd name="T16" fmla="*/ 4 w 216"/>
                  <a:gd name="T17" fmla="*/ 54 h 202"/>
                  <a:gd name="T18" fmla="*/ 4 w 216"/>
                  <a:gd name="T19" fmla="*/ 63 h 202"/>
                  <a:gd name="T20" fmla="*/ 3 w 216"/>
                  <a:gd name="T21" fmla="*/ 77 h 202"/>
                  <a:gd name="T22" fmla="*/ 0 w 216"/>
                  <a:gd name="T23" fmla="*/ 90 h 202"/>
                  <a:gd name="T24" fmla="*/ 7 w 216"/>
                  <a:gd name="T25" fmla="*/ 101 h 202"/>
                  <a:gd name="T26" fmla="*/ 9 w 216"/>
                  <a:gd name="T27" fmla="*/ 115 h 202"/>
                  <a:gd name="T28" fmla="*/ 12 w 216"/>
                  <a:gd name="T29" fmla="*/ 125 h 202"/>
                  <a:gd name="T30" fmla="*/ 16 w 216"/>
                  <a:gd name="T31" fmla="*/ 138 h 202"/>
                  <a:gd name="T32" fmla="*/ 16 w 216"/>
                  <a:gd name="T33" fmla="*/ 151 h 202"/>
                  <a:gd name="T34" fmla="*/ 17 w 216"/>
                  <a:gd name="T35" fmla="*/ 165 h 202"/>
                  <a:gd name="T36" fmla="*/ 9 w 216"/>
                  <a:gd name="T37" fmla="*/ 175 h 202"/>
                  <a:gd name="T38" fmla="*/ 4 w 216"/>
                  <a:gd name="T39" fmla="*/ 185 h 202"/>
                  <a:gd name="T40" fmla="*/ 5 w 216"/>
                  <a:gd name="T41" fmla="*/ 195 h 202"/>
                  <a:gd name="T42" fmla="*/ 14 w 216"/>
                  <a:gd name="T43" fmla="*/ 201 h 202"/>
                  <a:gd name="T44" fmla="*/ 30 w 216"/>
                  <a:gd name="T45" fmla="*/ 202 h 202"/>
                  <a:gd name="T46" fmla="*/ 42 w 216"/>
                  <a:gd name="T47" fmla="*/ 202 h 202"/>
                  <a:gd name="T48" fmla="*/ 58 w 216"/>
                  <a:gd name="T49" fmla="*/ 199 h 202"/>
                  <a:gd name="T50" fmla="*/ 76 w 216"/>
                  <a:gd name="T51" fmla="*/ 194 h 202"/>
                  <a:gd name="T52" fmla="*/ 93 w 216"/>
                  <a:gd name="T53" fmla="*/ 190 h 202"/>
                  <a:gd name="T54" fmla="*/ 109 w 216"/>
                  <a:gd name="T55" fmla="*/ 189 h 202"/>
                  <a:gd name="T56" fmla="*/ 123 w 216"/>
                  <a:gd name="T57" fmla="*/ 175 h 202"/>
                  <a:gd name="T58" fmla="*/ 136 w 216"/>
                  <a:gd name="T59" fmla="*/ 167 h 202"/>
                  <a:gd name="T60" fmla="*/ 151 w 216"/>
                  <a:gd name="T61" fmla="*/ 162 h 202"/>
                  <a:gd name="T62" fmla="*/ 169 w 216"/>
                  <a:gd name="T63" fmla="*/ 158 h 202"/>
                  <a:gd name="T64" fmla="*/ 181 w 216"/>
                  <a:gd name="T65" fmla="*/ 158 h 202"/>
                  <a:gd name="T66" fmla="*/ 197 w 216"/>
                  <a:gd name="T67" fmla="*/ 165 h 202"/>
                  <a:gd name="T68" fmla="*/ 204 w 216"/>
                  <a:gd name="T69" fmla="*/ 162 h 202"/>
                  <a:gd name="T70" fmla="*/ 215 w 216"/>
                  <a:gd name="T71" fmla="*/ 151 h 202"/>
                  <a:gd name="T72" fmla="*/ 216 w 216"/>
                  <a:gd name="T73" fmla="*/ 135 h 202"/>
                  <a:gd name="T74" fmla="*/ 216 w 216"/>
                  <a:gd name="T75" fmla="*/ 123 h 202"/>
                  <a:gd name="T76" fmla="*/ 216 w 216"/>
                  <a:gd name="T77" fmla="*/ 111 h 202"/>
                  <a:gd name="T78" fmla="*/ 207 w 216"/>
                  <a:gd name="T79" fmla="*/ 101 h 202"/>
                  <a:gd name="T80" fmla="*/ 195 w 216"/>
                  <a:gd name="T81" fmla="*/ 92 h 202"/>
                  <a:gd name="T82" fmla="*/ 180 w 216"/>
                  <a:gd name="T83" fmla="*/ 78 h 202"/>
                  <a:gd name="T84" fmla="*/ 167 w 216"/>
                  <a:gd name="T85" fmla="*/ 67 h 202"/>
                  <a:gd name="T86" fmla="*/ 162 w 216"/>
                  <a:gd name="T87" fmla="*/ 59 h 202"/>
                  <a:gd name="T88" fmla="*/ 162 w 216"/>
                  <a:gd name="T89" fmla="*/ 49 h 202"/>
                  <a:gd name="T90" fmla="*/ 156 w 216"/>
                  <a:gd name="T91" fmla="*/ 31 h 202"/>
                  <a:gd name="T92" fmla="*/ 146 w 216"/>
                  <a:gd name="T93" fmla="*/ 25 h 202"/>
                  <a:gd name="T94" fmla="*/ 134 w 216"/>
                  <a:gd name="T95" fmla="*/ 22 h 202"/>
                  <a:gd name="T96" fmla="*/ 116 w 216"/>
                  <a:gd name="T97" fmla="*/ 23 h 202"/>
                  <a:gd name="T98" fmla="*/ 107 w 216"/>
                  <a:gd name="T99" fmla="*/ 33 h 202"/>
                  <a:gd name="T100" fmla="*/ 93 w 216"/>
                  <a:gd name="T101" fmla="*/ 49 h 202"/>
                  <a:gd name="T102" fmla="*/ 81 w 216"/>
                  <a:gd name="T103" fmla="*/ 42 h 202"/>
                  <a:gd name="T104" fmla="*/ 66 w 216"/>
                  <a:gd name="T105" fmla="*/ 34 h 202"/>
                  <a:gd name="T106" fmla="*/ 55 w 216"/>
                  <a:gd name="T107" fmla="*/ 22 h 202"/>
                  <a:gd name="T108" fmla="*/ 50 w 216"/>
                  <a:gd name="T109" fmla="*/ 5 h 202"/>
                  <a:gd name="T110" fmla="*/ 50 w 216"/>
                  <a:gd name="T111" fmla="*/ 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202">
                    <a:moveTo>
                      <a:pt x="50" y="5"/>
                    </a:moveTo>
                    <a:lnTo>
                      <a:pt x="50" y="5"/>
                    </a:lnTo>
                    <a:lnTo>
                      <a:pt x="40" y="2"/>
                    </a:lnTo>
                    <a:lnTo>
                      <a:pt x="30" y="0"/>
                    </a:lnTo>
                    <a:lnTo>
                      <a:pt x="16" y="5"/>
                    </a:lnTo>
                    <a:lnTo>
                      <a:pt x="9" y="18"/>
                    </a:lnTo>
                    <a:lnTo>
                      <a:pt x="4" y="32"/>
                    </a:lnTo>
                    <a:lnTo>
                      <a:pt x="4" y="42"/>
                    </a:lnTo>
                    <a:lnTo>
                      <a:pt x="4" y="54"/>
                    </a:lnTo>
                    <a:lnTo>
                      <a:pt x="4" y="63"/>
                    </a:lnTo>
                    <a:lnTo>
                      <a:pt x="3" y="77"/>
                    </a:lnTo>
                    <a:lnTo>
                      <a:pt x="0" y="90"/>
                    </a:lnTo>
                    <a:lnTo>
                      <a:pt x="7" y="101"/>
                    </a:lnTo>
                    <a:lnTo>
                      <a:pt x="9" y="115"/>
                    </a:lnTo>
                    <a:lnTo>
                      <a:pt x="12" y="125"/>
                    </a:lnTo>
                    <a:lnTo>
                      <a:pt x="16" y="138"/>
                    </a:lnTo>
                    <a:lnTo>
                      <a:pt x="16" y="151"/>
                    </a:lnTo>
                    <a:lnTo>
                      <a:pt x="17" y="165"/>
                    </a:lnTo>
                    <a:lnTo>
                      <a:pt x="9" y="175"/>
                    </a:lnTo>
                    <a:lnTo>
                      <a:pt x="4" y="185"/>
                    </a:lnTo>
                    <a:lnTo>
                      <a:pt x="5" y="195"/>
                    </a:lnTo>
                    <a:lnTo>
                      <a:pt x="14" y="201"/>
                    </a:lnTo>
                    <a:lnTo>
                      <a:pt x="30" y="202"/>
                    </a:lnTo>
                    <a:lnTo>
                      <a:pt x="42" y="202"/>
                    </a:lnTo>
                    <a:lnTo>
                      <a:pt x="58" y="199"/>
                    </a:lnTo>
                    <a:lnTo>
                      <a:pt x="76" y="194"/>
                    </a:lnTo>
                    <a:lnTo>
                      <a:pt x="93" y="190"/>
                    </a:lnTo>
                    <a:lnTo>
                      <a:pt x="109" y="189"/>
                    </a:lnTo>
                    <a:lnTo>
                      <a:pt x="123" y="175"/>
                    </a:lnTo>
                    <a:lnTo>
                      <a:pt x="136" y="167"/>
                    </a:lnTo>
                    <a:lnTo>
                      <a:pt x="151" y="162"/>
                    </a:lnTo>
                    <a:lnTo>
                      <a:pt x="169" y="158"/>
                    </a:lnTo>
                    <a:lnTo>
                      <a:pt x="181" y="158"/>
                    </a:lnTo>
                    <a:lnTo>
                      <a:pt x="197" y="165"/>
                    </a:lnTo>
                    <a:lnTo>
                      <a:pt x="204" y="162"/>
                    </a:lnTo>
                    <a:lnTo>
                      <a:pt x="215" y="151"/>
                    </a:lnTo>
                    <a:lnTo>
                      <a:pt x="216" y="135"/>
                    </a:lnTo>
                    <a:lnTo>
                      <a:pt x="216" y="123"/>
                    </a:lnTo>
                    <a:lnTo>
                      <a:pt x="216" y="111"/>
                    </a:lnTo>
                    <a:lnTo>
                      <a:pt x="207" y="101"/>
                    </a:lnTo>
                    <a:lnTo>
                      <a:pt x="195" y="92"/>
                    </a:lnTo>
                    <a:lnTo>
                      <a:pt x="180" y="78"/>
                    </a:lnTo>
                    <a:lnTo>
                      <a:pt x="167" y="67"/>
                    </a:lnTo>
                    <a:lnTo>
                      <a:pt x="162" y="59"/>
                    </a:lnTo>
                    <a:lnTo>
                      <a:pt x="162" y="49"/>
                    </a:lnTo>
                    <a:lnTo>
                      <a:pt x="156" y="31"/>
                    </a:lnTo>
                    <a:lnTo>
                      <a:pt x="146" y="25"/>
                    </a:lnTo>
                    <a:lnTo>
                      <a:pt x="134" y="22"/>
                    </a:lnTo>
                    <a:lnTo>
                      <a:pt x="116" y="23"/>
                    </a:lnTo>
                    <a:lnTo>
                      <a:pt x="107" y="33"/>
                    </a:lnTo>
                    <a:lnTo>
                      <a:pt x="93" y="49"/>
                    </a:lnTo>
                    <a:lnTo>
                      <a:pt x="81" y="42"/>
                    </a:lnTo>
                    <a:lnTo>
                      <a:pt x="66" y="34"/>
                    </a:lnTo>
                    <a:lnTo>
                      <a:pt x="55" y="22"/>
                    </a:lnTo>
                    <a:lnTo>
                      <a:pt x="50" y="5"/>
                    </a:lnTo>
                    <a:lnTo>
                      <a:pt x="50" y="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6" name="Freeform 132">
                <a:extLst>
                  <a:ext uri="{FF2B5EF4-FFF2-40B4-BE49-F238E27FC236}">
                    <a16:creationId xmlns:a16="http://schemas.microsoft.com/office/drawing/2014/main" id="{28D525E7-9582-4EA1-8CC5-31DE7FB55EDE}"/>
                  </a:ext>
                </a:extLst>
              </p:cNvPr>
              <p:cNvSpPr>
                <a:spLocks/>
              </p:cNvSpPr>
              <p:nvPr/>
            </p:nvSpPr>
            <p:spPr bwMode="auto">
              <a:xfrm>
                <a:off x="1444" y="1349"/>
                <a:ext cx="115" cy="107"/>
              </a:xfrm>
              <a:custGeom>
                <a:avLst/>
                <a:gdLst>
                  <a:gd name="T0" fmla="*/ 50 w 216"/>
                  <a:gd name="T1" fmla="*/ 5 h 202"/>
                  <a:gd name="T2" fmla="*/ 50 w 216"/>
                  <a:gd name="T3" fmla="*/ 5 h 202"/>
                  <a:gd name="T4" fmla="*/ 40 w 216"/>
                  <a:gd name="T5" fmla="*/ 2 h 202"/>
                  <a:gd name="T6" fmla="*/ 30 w 216"/>
                  <a:gd name="T7" fmla="*/ 0 h 202"/>
                  <a:gd name="T8" fmla="*/ 16 w 216"/>
                  <a:gd name="T9" fmla="*/ 5 h 202"/>
                  <a:gd name="T10" fmla="*/ 9 w 216"/>
                  <a:gd name="T11" fmla="*/ 18 h 202"/>
                  <a:gd name="T12" fmla="*/ 4 w 216"/>
                  <a:gd name="T13" fmla="*/ 32 h 202"/>
                  <a:gd name="T14" fmla="*/ 4 w 216"/>
                  <a:gd name="T15" fmla="*/ 42 h 202"/>
                  <a:gd name="T16" fmla="*/ 4 w 216"/>
                  <a:gd name="T17" fmla="*/ 54 h 202"/>
                  <a:gd name="T18" fmla="*/ 4 w 216"/>
                  <a:gd name="T19" fmla="*/ 63 h 202"/>
                  <a:gd name="T20" fmla="*/ 3 w 216"/>
                  <a:gd name="T21" fmla="*/ 77 h 202"/>
                  <a:gd name="T22" fmla="*/ 0 w 216"/>
                  <a:gd name="T23" fmla="*/ 90 h 202"/>
                  <a:gd name="T24" fmla="*/ 7 w 216"/>
                  <a:gd name="T25" fmla="*/ 101 h 202"/>
                  <a:gd name="T26" fmla="*/ 9 w 216"/>
                  <a:gd name="T27" fmla="*/ 115 h 202"/>
                  <a:gd name="T28" fmla="*/ 12 w 216"/>
                  <a:gd name="T29" fmla="*/ 125 h 202"/>
                  <a:gd name="T30" fmla="*/ 16 w 216"/>
                  <a:gd name="T31" fmla="*/ 138 h 202"/>
                  <a:gd name="T32" fmla="*/ 16 w 216"/>
                  <a:gd name="T33" fmla="*/ 151 h 202"/>
                  <a:gd name="T34" fmla="*/ 17 w 216"/>
                  <a:gd name="T35" fmla="*/ 165 h 202"/>
                  <a:gd name="T36" fmla="*/ 9 w 216"/>
                  <a:gd name="T37" fmla="*/ 175 h 202"/>
                  <a:gd name="T38" fmla="*/ 4 w 216"/>
                  <a:gd name="T39" fmla="*/ 185 h 202"/>
                  <a:gd name="T40" fmla="*/ 5 w 216"/>
                  <a:gd name="T41" fmla="*/ 195 h 202"/>
                  <a:gd name="T42" fmla="*/ 14 w 216"/>
                  <a:gd name="T43" fmla="*/ 201 h 202"/>
                  <a:gd name="T44" fmla="*/ 30 w 216"/>
                  <a:gd name="T45" fmla="*/ 202 h 202"/>
                  <a:gd name="T46" fmla="*/ 42 w 216"/>
                  <a:gd name="T47" fmla="*/ 202 h 202"/>
                  <a:gd name="T48" fmla="*/ 58 w 216"/>
                  <a:gd name="T49" fmla="*/ 199 h 202"/>
                  <a:gd name="T50" fmla="*/ 76 w 216"/>
                  <a:gd name="T51" fmla="*/ 194 h 202"/>
                  <a:gd name="T52" fmla="*/ 93 w 216"/>
                  <a:gd name="T53" fmla="*/ 190 h 202"/>
                  <a:gd name="T54" fmla="*/ 109 w 216"/>
                  <a:gd name="T55" fmla="*/ 189 h 202"/>
                  <a:gd name="T56" fmla="*/ 123 w 216"/>
                  <a:gd name="T57" fmla="*/ 175 h 202"/>
                  <a:gd name="T58" fmla="*/ 136 w 216"/>
                  <a:gd name="T59" fmla="*/ 167 h 202"/>
                  <a:gd name="T60" fmla="*/ 151 w 216"/>
                  <a:gd name="T61" fmla="*/ 162 h 202"/>
                  <a:gd name="T62" fmla="*/ 169 w 216"/>
                  <a:gd name="T63" fmla="*/ 158 h 202"/>
                  <a:gd name="T64" fmla="*/ 181 w 216"/>
                  <a:gd name="T65" fmla="*/ 158 h 202"/>
                  <a:gd name="T66" fmla="*/ 197 w 216"/>
                  <a:gd name="T67" fmla="*/ 165 h 202"/>
                  <a:gd name="T68" fmla="*/ 204 w 216"/>
                  <a:gd name="T69" fmla="*/ 162 h 202"/>
                  <a:gd name="T70" fmla="*/ 215 w 216"/>
                  <a:gd name="T71" fmla="*/ 151 h 202"/>
                  <a:gd name="T72" fmla="*/ 216 w 216"/>
                  <a:gd name="T73" fmla="*/ 135 h 202"/>
                  <a:gd name="T74" fmla="*/ 216 w 216"/>
                  <a:gd name="T75" fmla="*/ 123 h 202"/>
                  <a:gd name="T76" fmla="*/ 216 w 216"/>
                  <a:gd name="T77" fmla="*/ 111 h 202"/>
                  <a:gd name="T78" fmla="*/ 207 w 216"/>
                  <a:gd name="T79" fmla="*/ 101 h 202"/>
                  <a:gd name="T80" fmla="*/ 195 w 216"/>
                  <a:gd name="T81" fmla="*/ 92 h 202"/>
                  <a:gd name="T82" fmla="*/ 180 w 216"/>
                  <a:gd name="T83" fmla="*/ 78 h 202"/>
                  <a:gd name="T84" fmla="*/ 167 w 216"/>
                  <a:gd name="T85" fmla="*/ 67 h 202"/>
                  <a:gd name="T86" fmla="*/ 162 w 216"/>
                  <a:gd name="T87" fmla="*/ 59 h 202"/>
                  <a:gd name="T88" fmla="*/ 162 w 216"/>
                  <a:gd name="T89" fmla="*/ 49 h 202"/>
                  <a:gd name="T90" fmla="*/ 156 w 216"/>
                  <a:gd name="T91" fmla="*/ 31 h 202"/>
                  <a:gd name="T92" fmla="*/ 146 w 216"/>
                  <a:gd name="T93" fmla="*/ 25 h 202"/>
                  <a:gd name="T94" fmla="*/ 134 w 216"/>
                  <a:gd name="T95" fmla="*/ 22 h 202"/>
                  <a:gd name="T96" fmla="*/ 116 w 216"/>
                  <a:gd name="T97" fmla="*/ 23 h 202"/>
                  <a:gd name="T98" fmla="*/ 107 w 216"/>
                  <a:gd name="T99" fmla="*/ 33 h 202"/>
                  <a:gd name="T100" fmla="*/ 93 w 216"/>
                  <a:gd name="T101" fmla="*/ 49 h 202"/>
                  <a:gd name="T102" fmla="*/ 81 w 216"/>
                  <a:gd name="T103" fmla="*/ 42 h 202"/>
                  <a:gd name="T104" fmla="*/ 66 w 216"/>
                  <a:gd name="T105" fmla="*/ 34 h 202"/>
                  <a:gd name="T106" fmla="*/ 55 w 216"/>
                  <a:gd name="T107" fmla="*/ 22 h 202"/>
                  <a:gd name="T108" fmla="*/ 50 w 216"/>
                  <a:gd name="T109" fmla="*/ 5 h 202"/>
                  <a:gd name="T110" fmla="*/ 50 w 216"/>
                  <a:gd name="T111" fmla="*/ 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202">
                    <a:moveTo>
                      <a:pt x="50" y="5"/>
                    </a:moveTo>
                    <a:lnTo>
                      <a:pt x="50" y="5"/>
                    </a:lnTo>
                    <a:lnTo>
                      <a:pt x="40" y="2"/>
                    </a:lnTo>
                    <a:lnTo>
                      <a:pt x="30" y="0"/>
                    </a:lnTo>
                    <a:lnTo>
                      <a:pt x="16" y="5"/>
                    </a:lnTo>
                    <a:lnTo>
                      <a:pt x="9" y="18"/>
                    </a:lnTo>
                    <a:lnTo>
                      <a:pt x="4" y="32"/>
                    </a:lnTo>
                    <a:lnTo>
                      <a:pt x="4" y="42"/>
                    </a:lnTo>
                    <a:lnTo>
                      <a:pt x="4" y="54"/>
                    </a:lnTo>
                    <a:lnTo>
                      <a:pt x="4" y="63"/>
                    </a:lnTo>
                    <a:lnTo>
                      <a:pt x="3" y="77"/>
                    </a:lnTo>
                    <a:lnTo>
                      <a:pt x="0" y="90"/>
                    </a:lnTo>
                    <a:lnTo>
                      <a:pt x="7" y="101"/>
                    </a:lnTo>
                    <a:lnTo>
                      <a:pt x="9" y="115"/>
                    </a:lnTo>
                    <a:lnTo>
                      <a:pt x="12" y="125"/>
                    </a:lnTo>
                    <a:lnTo>
                      <a:pt x="16" y="138"/>
                    </a:lnTo>
                    <a:lnTo>
                      <a:pt x="16" y="151"/>
                    </a:lnTo>
                    <a:lnTo>
                      <a:pt x="17" y="165"/>
                    </a:lnTo>
                    <a:lnTo>
                      <a:pt x="9" y="175"/>
                    </a:lnTo>
                    <a:lnTo>
                      <a:pt x="4" y="185"/>
                    </a:lnTo>
                    <a:lnTo>
                      <a:pt x="5" y="195"/>
                    </a:lnTo>
                    <a:lnTo>
                      <a:pt x="14" y="201"/>
                    </a:lnTo>
                    <a:lnTo>
                      <a:pt x="30" y="202"/>
                    </a:lnTo>
                    <a:lnTo>
                      <a:pt x="42" y="202"/>
                    </a:lnTo>
                    <a:lnTo>
                      <a:pt x="58" y="199"/>
                    </a:lnTo>
                    <a:lnTo>
                      <a:pt x="76" y="194"/>
                    </a:lnTo>
                    <a:lnTo>
                      <a:pt x="93" y="190"/>
                    </a:lnTo>
                    <a:lnTo>
                      <a:pt x="109" y="189"/>
                    </a:lnTo>
                    <a:lnTo>
                      <a:pt x="123" y="175"/>
                    </a:lnTo>
                    <a:lnTo>
                      <a:pt x="136" y="167"/>
                    </a:lnTo>
                    <a:lnTo>
                      <a:pt x="151" y="162"/>
                    </a:lnTo>
                    <a:lnTo>
                      <a:pt x="169" y="158"/>
                    </a:lnTo>
                    <a:lnTo>
                      <a:pt x="181" y="158"/>
                    </a:lnTo>
                    <a:lnTo>
                      <a:pt x="197" y="165"/>
                    </a:lnTo>
                    <a:lnTo>
                      <a:pt x="204" y="162"/>
                    </a:lnTo>
                    <a:lnTo>
                      <a:pt x="215" y="151"/>
                    </a:lnTo>
                    <a:lnTo>
                      <a:pt x="216" y="135"/>
                    </a:lnTo>
                    <a:lnTo>
                      <a:pt x="216" y="123"/>
                    </a:lnTo>
                    <a:lnTo>
                      <a:pt x="216" y="111"/>
                    </a:lnTo>
                    <a:lnTo>
                      <a:pt x="207" y="101"/>
                    </a:lnTo>
                    <a:lnTo>
                      <a:pt x="195" y="92"/>
                    </a:lnTo>
                    <a:lnTo>
                      <a:pt x="180" y="78"/>
                    </a:lnTo>
                    <a:lnTo>
                      <a:pt x="167" y="67"/>
                    </a:lnTo>
                    <a:lnTo>
                      <a:pt x="162" y="59"/>
                    </a:lnTo>
                    <a:lnTo>
                      <a:pt x="162" y="49"/>
                    </a:lnTo>
                    <a:lnTo>
                      <a:pt x="156" y="31"/>
                    </a:lnTo>
                    <a:lnTo>
                      <a:pt x="146" y="25"/>
                    </a:lnTo>
                    <a:lnTo>
                      <a:pt x="134" y="22"/>
                    </a:lnTo>
                    <a:lnTo>
                      <a:pt x="116" y="23"/>
                    </a:lnTo>
                    <a:lnTo>
                      <a:pt x="107" y="33"/>
                    </a:lnTo>
                    <a:lnTo>
                      <a:pt x="93" y="49"/>
                    </a:lnTo>
                    <a:lnTo>
                      <a:pt x="81" y="42"/>
                    </a:lnTo>
                    <a:lnTo>
                      <a:pt x="66" y="34"/>
                    </a:lnTo>
                    <a:lnTo>
                      <a:pt x="55" y="22"/>
                    </a:lnTo>
                    <a:lnTo>
                      <a:pt x="50" y="5"/>
                    </a:lnTo>
                    <a:lnTo>
                      <a:pt x="50" y="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97" name="Freeform 133">
                <a:extLst>
                  <a:ext uri="{FF2B5EF4-FFF2-40B4-BE49-F238E27FC236}">
                    <a16:creationId xmlns:a16="http://schemas.microsoft.com/office/drawing/2014/main" id="{350918AE-B479-4F73-97F1-3EB7C70633B8}"/>
                  </a:ext>
                </a:extLst>
              </p:cNvPr>
              <p:cNvSpPr>
                <a:spLocks/>
              </p:cNvSpPr>
              <p:nvPr/>
            </p:nvSpPr>
            <p:spPr bwMode="auto">
              <a:xfrm>
                <a:off x="1918" y="2127"/>
                <a:ext cx="14" cy="12"/>
              </a:xfrm>
              <a:custGeom>
                <a:avLst/>
                <a:gdLst>
                  <a:gd name="T0" fmla="*/ 19 w 25"/>
                  <a:gd name="T1" fmla="*/ 0 h 23"/>
                  <a:gd name="T2" fmla="*/ 19 w 25"/>
                  <a:gd name="T3" fmla="*/ 0 h 23"/>
                  <a:gd name="T4" fmla="*/ 10 w 25"/>
                  <a:gd name="T5" fmla="*/ 0 h 23"/>
                  <a:gd name="T6" fmla="*/ 1 w 25"/>
                  <a:gd name="T7" fmla="*/ 2 h 23"/>
                  <a:gd name="T8" fmla="*/ 0 w 25"/>
                  <a:gd name="T9" fmla="*/ 11 h 23"/>
                  <a:gd name="T10" fmla="*/ 2 w 25"/>
                  <a:gd name="T11" fmla="*/ 20 h 23"/>
                  <a:gd name="T12" fmla="*/ 11 w 25"/>
                  <a:gd name="T13" fmla="*/ 23 h 23"/>
                  <a:gd name="T14" fmla="*/ 20 w 25"/>
                  <a:gd name="T15" fmla="*/ 23 h 23"/>
                  <a:gd name="T16" fmla="*/ 25 w 25"/>
                  <a:gd name="T17" fmla="*/ 14 h 23"/>
                  <a:gd name="T18" fmla="*/ 19 w 25"/>
                  <a:gd name="T19" fmla="*/ 0 h 23"/>
                  <a:gd name="T20" fmla="*/ 19 w 25"/>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3">
                    <a:moveTo>
                      <a:pt x="19" y="0"/>
                    </a:moveTo>
                    <a:lnTo>
                      <a:pt x="19" y="0"/>
                    </a:lnTo>
                    <a:lnTo>
                      <a:pt x="10" y="0"/>
                    </a:lnTo>
                    <a:lnTo>
                      <a:pt x="1" y="2"/>
                    </a:lnTo>
                    <a:lnTo>
                      <a:pt x="0" y="11"/>
                    </a:lnTo>
                    <a:lnTo>
                      <a:pt x="2" y="20"/>
                    </a:lnTo>
                    <a:lnTo>
                      <a:pt x="11" y="23"/>
                    </a:lnTo>
                    <a:lnTo>
                      <a:pt x="20" y="23"/>
                    </a:lnTo>
                    <a:lnTo>
                      <a:pt x="25" y="14"/>
                    </a:lnTo>
                    <a:lnTo>
                      <a:pt x="19" y="0"/>
                    </a:lnTo>
                    <a:lnTo>
                      <a:pt x="1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398" name="Freeform 134">
                <a:extLst>
                  <a:ext uri="{FF2B5EF4-FFF2-40B4-BE49-F238E27FC236}">
                    <a16:creationId xmlns:a16="http://schemas.microsoft.com/office/drawing/2014/main" id="{54167774-F3BE-40CD-BE85-7F9628B126F4}"/>
                  </a:ext>
                </a:extLst>
              </p:cNvPr>
              <p:cNvSpPr>
                <a:spLocks/>
              </p:cNvSpPr>
              <p:nvPr/>
            </p:nvSpPr>
            <p:spPr bwMode="auto">
              <a:xfrm>
                <a:off x="1918" y="2127"/>
                <a:ext cx="14" cy="12"/>
              </a:xfrm>
              <a:custGeom>
                <a:avLst/>
                <a:gdLst>
                  <a:gd name="T0" fmla="*/ 19 w 25"/>
                  <a:gd name="T1" fmla="*/ 0 h 23"/>
                  <a:gd name="T2" fmla="*/ 19 w 25"/>
                  <a:gd name="T3" fmla="*/ 0 h 23"/>
                  <a:gd name="T4" fmla="*/ 10 w 25"/>
                  <a:gd name="T5" fmla="*/ 0 h 23"/>
                  <a:gd name="T6" fmla="*/ 1 w 25"/>
                  <a:gd name="T7" fmla="*/ 2 h 23"/>
                  <a:gd name="T8" fmla="*/ 0 w 25"/>
                  <a:gd name="T9" fmla="*/ 11 h 23"/>
                  <a:gd name="T10" fmla="*/ 2 w 25"/>
                  <a:gd name="T11" fmla="*/ 20 h 23"/>
                  <a:gd name="T12" fmla="*/ 11 w 25"/>
                  <a:gd name="T13" fmla="*/ 23 h 23"/>
                  <a:gd name="T14" fmla="*/ 20 w 25"/>
                  <a:gd name="T15" fmla="*/ 23 h 23"/>
                  <a:gd name="T16" fmla="*/ 25 w 25"/>
                  <a:gd name="T17" fmla="*/ 14 h 23"/>
                  <a:gd name="T18" fmla="*/ 19 w 25"/>
                  <a:gd name="T19" fmla="*/ 0 h 23"/>
                  <a:gd name="T20" fmla="*/ 19 w 25"/>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3">
                    <a:moveTo>
                      <a:pt x="19" y="0"/>
                    </a:moveTo>
                    <a:lnTo>
                      <a:pt x="19" y="0"/>
                    </a:lnTo>
                    <a:lnTo>
                      <a:pt x="10" y="0"/>
                    </a:lnTo>
                    <a:lnTo>
                      <a:pt x="1" y="2"/>
                    </a:lnTo>
                    <a:lnTo>
                      <a:pt x="0" y="11"/>
                    </a:lnTo>
                    <a:lnTo>
                      <a:pt x="2" y="20"/>
                    </a:lnTo>
                    <a:lnTo>
                      <a:pt x="11" y="23"/>
                    </a:lnTo>
                    <a:lnTo>
                      <a:pt x="20" y="23"/>
                    </a:lnTo>
                    <a:lnTo>
                      <a:pt x="25" y="14"/>
                    </a:lnTo>
                    <a:lnTo>
                      <a:pt x="19" y="0"/>
                    </a:lnTo>
                    <a:lnTo>
                      <a:pt x="19"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399" name="Freeform 135">
                <a:extLst>
                  <a:ext uri="{FF2B5EF4-FFF2-40B4-BE49-F238E27FC236}">
                    <a16:creationId xmlns:a16="http://schemas.microsoft.com/office/drawing/2014/main" id="{DB792785-AA17-4A59-B60E-7C23DBF69F4A}"/>
                  </a:ext>
                </a:extLst>
              </p:cNvPr>
              <p:cNvSpPr>
                <a:spLocks/>
              </p:cNvSpPr>
              <p:nvPr/>
            </p:nvSpPr>
            <p:spPr bwMode="auto">
              <a:xfrm>
                <a:off x="1907" y="2137"/>
                <a:ext cx="11" cy="11"/>
              </a:xfrm>
              <a:custGeom>
                <a:avLst/>
                <a:gdLst>
                  <a:gd name="T0" fmla="*/ 8 w 22"/>
                  <a:gd name="T1" fmla="*/ 0 h 22"/>
                  <a:gd name="T2" fmla="*/ 8 w 22"/>
                  <a:gd name="T3" fmla="*/ 0 h 22"/>
                  <a:gd name="T4" fmla="*/ 0 w 22"/>
                  <a:gd name="T5" fmla="*/ 9 h 22"/>
                  <a:gd name="T6" fmla="*/ 0 w 22"/>
                  <a:gd name="T7" fmla="*/ 18 h 22"/>
                  <a:gd name="T8" fmla="*/ 8 w 22"/>
                  <a:gd name="T9" fmla="*/ 22 h 22"/>
                  <a:gd name="T10" fmla="*/ 15 w 22"/>
                  <a:gd name="T11" fmla="*/ 20 h 22"/>
                  <a:gd name="T12" fmla="*/ 22 w 22"/>
                  <a:gd name="T13" fmla="*/ 14 h 22"/>
                  <a:gd name="T14" fmla="*/ 22 w 22"/>
                  <a:gd name="T15" fmla="*/ 4 h 22"/>
                  <a:gd name="T16" fmla="*/ 8 w 22"/>
                  <a:gd name="T17" fmla="*/ 0 h 22"/>
                  <a:gd name="T18" fmla="*/ 8 w 22"/>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8" y="0"/>
                    </a:moveTo>
                    <a:lnTo>
                      <a:pt x="8" y="0"/>
                    </a:lnTo>
                    <a:lnTo>
                      <a:pt x="0" y="9"/>
                    </a:lnTo>
                    <a:lnTo>
                      <a:pt x="0" y="18"/>
                    </a:lnTo>
                    <a:lnTo>
                      <a:pt x="8" y="22"/>
                    </a:lnTo>
                    <a:lnTo>
                      <a:pt x="15" y="20"/>
                    </a:lnTo>
                    <a:lnTo>
                      <a:pt x="22" y="14"/>
                    </a:lnTo>
                    <a:lnTo>
                      <a:pt x="22" y="4"/>
                    </a:lnTo>
                    <a:lnTo>
                      <a:pt x="8" y="0"/>
                    </a:lnTo>
                    <a:lnTo>
                      <a:pt x="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00" name="Freeform 136">
                <a:extLst>
                  <a:ext uri="{FF2B5EF4-FFF2-40B4-BE49-F238E27FC236}">
                    <a16:creationId xmlns:a16="http://schemas.microsoft.com/office/drawing/2014/main" id="{3CDD5544-037D-4754-A689-F50ECDBAEC3B}"/>
                  </a:ext>
                </a:extLst>
              </p:cNvPr>
              <p:cNvSpPr>
                <a:spLocks/>
              </p:cNvSpPr>
              <p:nvPr/>
            </p:nvSpPr>
            <p:spPr bwMode="auto">
              <a:xfrm>
                <a:off x="1907" y="2137"/>
                <a:ext cx="11" cy="11"/>
              </a:xfrm>
              <a:custGeom>
                <a:avLst/>
                <a:gdLst>
                  <a:gd name="T0" fmla="*/ 8 w 22"/>
                  <a:gd name="T1" fmla="*/ 0 h 22"/>
                  <a:gd name="T2" fmla="*/ 8 w 22"/>
                  <a:gd name="T3" fmla="*/ 0 h 22"/>
                  <a:gd name="T4" fmla="*/ 0 w 22"/>
                  <a:gd name="T5" fmla="*/ 9 h 22"/>
                  <a:gd name="T6" fmla="*/ 0 w 22"/>
                  <a:gd name="T7" fmla="*/ 18 h 22"/>
                  <a:gd name="T8" fmla="*/ 8 w 22"/>
                  <a:gd name="T9" fmla="*/ 22 h 22"/>
                  <a:gd name="T10" fmla="*/ 15 w 22"/>
                  <a:gd name="T11" fmla="*/ 20 h 22"/>
                  <a:gd name="T12" fmla="*/ 22 w 22"/>
                  <a:gd name="T13" fmla="*/ 14 h 22"/>
                  <a:gd name="T14" fmla="*/ 22 w 22"/>
                  <a:gd name="T15" fmla="*/ 4 h 22"/>
                  <a:gd name="T16" fmla="*/ 8 w 22"/>
                  <a:gd name="T17" fmla="*/ 0 h 22"/>
                  <a:gd name="T18" fmla="*/ 8 w 22"/>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8" y="0"/>
                    </a:moveTo>
                    <a:lnTo>
                      <a:pt x="8" y="0"/>
                    </a:lnTo>
                    <a:lnTo>
                      <a:pt x="0" y="9"/>
                    </a:lnTo>
                    <a:lnTo>
                      <a:pt x="0" y="18"/>
                    </a:lnTo>
                    <a:lnTo>
                      <a:pt x="8" y="22"/>
                    </a:lnTo>
                    <a:lnTo>
                      <a:pt x="15" y="20"/>
                    </a:lnTo>
                    <a:lnTo>
                      <a:pt x="22" y="14"/>
                    </a:lnTo>
                    <a:lnTo>
                      <a:pt x="22" y="4"/>
                    </a:lnTo>
                    <a:lnTo>
                      <a:pt x="8" y="0"/>
                    </a:lnTo>
                    <a:lnTo>
                      <a:pt x="8"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1" name="Freeform 137">
                <a:extLst>
                  <a:ext uri="{FF2B5EF4-FFF2-40B4-BE49-F238E27FC236}">
                    <a16:creationId xmlns:a16="http://schemas.microsoft.com/office/drawing/2014/main" id="{895C6CB0-746D-4CE9-9756-A368F0F02691}"/>
                  </a:ext>
                </a:extLst>
              </p:cNvPr>
              <p:cNvSpPr>
                <a:spLocks/>
              </p:cNvSpPr>
              <p:nvPr/>
            </p:nvSpPr>
            <p:spPr bwMode="auto">
              <a:xfrm>
                <a:off x="1882" y="2142"/>
                <a:ext cx="13" cy="13"/>
              </a:xfrm>
              <a:custGeom>
                <a:avLst/>
                <a:gdLst>
                  <a:gd name="T0" fmla="*/ 16 w 25"/>
                  <a:gd name="T1" fmla="*/ 0 h 23"/>
                  <a:gd name="T2" fmla="*/ 16 w 25"/>
                  <a:gd name="T3" fmla="*/ 0 h 23"/>
                  <a:gd name="T4" fmla="*/ 5 w 25"/>
                  <a:gd name="T5" fmla="*/ 6 h 23"/>
                  <a:gd name="T6" fmla="*/ 0 w 25"/>
                  <a:gd name="T7" fmla="*/ 11 h 23"/>
                  <a:gd name="T8" fmla="*/ 3 w 25"/>
                  <a:gd name="T9" fmla="*/ 17 h 23"/>
                  <a:gd name="T10" fmla="*/ 9 w 25"/>
                  <a:gd name="T11" fmla="*/ 22 h 23"/>
                  <a:gd name="T12" fmla="*/ 17 w 25"/>
                  <a:gd name="T13" fmla="*/ 23 h 23"/>
                  <a:gd name="T14" fmla="*/ 21 w 25"/>
                  <a:gd name="T15" fmla="*/ 16 h 23"/>
                  <a:gd name="T16" fmla="*/ 25 w 25"/>
                  <a:gd name="T17" fmla="*/ 4 h 23"/>
                  <a:gd name="T18" fmla="*/ 25 w 25"/>
                  <a:gd name="T19" fmla="*/ 0 h 23"/>
                  <a:gd name="T20" fmla="*/ 16 w 25"/>
                  <a:gd name="T21" fmla="*/ 0 h 23"/>
                  <a:gd name="T22" fmla="*/ 16 w 25"/>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3">
                    <a:moveTo>
                      <a:pt x="16" y="0"/>
                    </a:moveTo>
                    <a:lnTo>
                      <a:pt x="16" y="0"/>
                    </a:lnTo>
                    <a:lnTo>
                      <a:pt x="5" y="6"/>
                    </a:lnTo>
                    <a:lnTo>
                      <a:pt x="0" y="11"/>
                    </a:lnTo>
                    <a:lnTo>
                      <a:pt x="3" y="17"/>
                    </a:lnTo>
                    <a:lnTo>
                      <a:pt x="9" y="22"/>
                    </a:lnTo>
                    <a:lnTo>
                      <a:pt x="17" y="23"/>
                    </a:lnTo>
                    <a:lnTo>
                      <a:pt x="21" y="16"/>
                    </a:lnTo>
                    <a:lnTo>
                      <a:pt x="25" y="4"/>
                    </a:lnTo>
                    <a:lnTo>
                      <a:pt x="25" y="0"/>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02" name="Freeform 138">
                <a:extLst>
                  <a:ext uri="{FF2B5EF4-FFF2-40B4-BE49-F238E27FC236}">
                    <a16:creationId xmlns:a16="http://schemas.microsoft.com/office/drawing/2014/main" id="{22A779B6-3B7B-4F1D-BDF7-952FAB1A6028}"/>
                  </a:ext>
                </a:extLst>
              </p:cNvPr>
              <p:cNvSpPr>
                <a:spLocks/>
              </p:cNvSpPr>
              <p:nvPr/>
            </p:nvSpPr>
            <p:spPr bwMode="auto">
              <a:xfrm>
                <a:off x="1882" y="2142"/>
                <a:ext cx="13" cy="13"/>
              </a:xfrm>
              <a:custGeom>
                <a:avLst/>
                <a:gdLst>
                  <a:gd name="T0" fmla="*/ 16 w 25"/>
                  <a:gd name="T1" fmla="*/ 0 h 23"/>
                  <a:gd name="T2" fmla="*/ 16 w 25"/>
                  <a:gd name="T3" fmla="*/ 0 h 23"/>
                  <a:gd name="T4" fmla="*/ 5 w 25"/>
                  <a:gd name="T5" fmla="*/ 6 h 23"/>
                  <a:gd name="T6" fmla="*/ 0 w 25"/>
                  <a:gd name="T7" fmla="*/ 11 h 23"/>
                  <a:gd name="T8" fmla="*/ 3 w 25"/>
                  <a:gd name="T9" fmla="*/ 17 h 23"/>
                  <a:gd name="T10" fmla="*/ 9 w 25"/>
                  <a:gd name="T11" fmla="*/ 22 h 23"/>
                  <a:gd name="T12" fmla="*/ 17 w 25"/>
                  <a:gd name="T13" fmla="*/ 23 h 23"/>
                  <a:gd name="T14" fmla="*/ 21 w 25"/>
                  <a:gd name="T15" fmla="*/ 16 h 23"/>
                  <a:gd name="T16" fmla="*/ 25 w 25"/>
                  <a:gd name="T17" fmla="*/ 4 h 23"/>
                  <a:gd name="T18" fmla="*/ 25 w 25"/>
                  <a:gd name="T19" fmla="*/ 0 h 23"/>
                  <a:gd name="T20" fmla="*/ 16 w 25"/>
                  <a:gd name="T21" fmla="*/ 0 h 23"/>
                  <a:gd name="T22" fmla="*/ 16 w 25"/>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3">
                    <a:moveTo>
                      <a:pt x="16" y="0"/>
                    </a:moveTo>
                    <a:lnTo>
                      <a:pt x="16" y="0"/>
                    </a:lnTo>
                    <a:lnTo>
                      <a:pt x="5" y="6"/>
                    </a:lnTo>
                    <a:lnTo>
                      <a:pt x="0" y="11"/>
                    </a:lnTo>
                    <a:lnTo>
                      <a:pt x="3" y="17"/>
                    </a:lnTo>
                    <a:lnTo>
                      <a:pt x="9" y="22"/>
                    </a:lnTo>
                    <a:lnTo>
                      <a:pt x="17" y="23"/>
                    </a:lnTo>
                    <a:lnTo>
                      <a:pt x="21" y="16"/>
                    </a:lnTo>
                    <a:lnTo>
                      <a:pt x="25" y="4"/>
                    </a:lnTo>
                    <a:lnTo>
                      <a:pt x="25" y="0"/>
                    </a:lnTo>
                    <a:lnTo>
                      <a:pt x="16" y="0"/>
                    </a:lnTo>
                    <a:lnTo>
                      <a:pt x="16"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3" name="Freeform 139">
                <a:extLst>
                  <a:ext uri="{FF2B5EF4-FFF2-40B4-BE49-F238E27FC236}">
                    <a16:creationId xmlns:a16="http://schemas.microsoft.com/office/drawing/2014/main" id="{B212EA57-47B3-439F-9D98-356495154D1F}"/>
                  </a:ext>
                </a:extLst>
              </p:cNvPr>
              <p:cNvSpPr>
                <a:spLocks/>
              </p:cNvSpPr>
              <p:nvPr/>
            </p:nvSpPr>
            <p:spPr bwMode="auto">
              <a:xfrm>
                <a:off x="1909" y="2164"/>
                <a:ext cx="21" cy="15"/>
              </a:xfrm>
              <a:custGeom>
                <a:avLst/>
                <a:gdLst>
                  <a:gd name="T0" fmla="*/ 22 w 40"/>
                  <a:gd name="T1" fmla="*/ 0 h 29"/>
                  <a:gd name="T2" fmla="*/ 22 w 40"/>
                  <a:gd name="T3" fmla="*/ 0 h 29"/>
                  <a:gd name="T4" fmla="*/ 11 w 40"/>
                  <a:gd name="T5" fmla="*/ 5 h 29"/>
                  <a:gd name="T6" fmla="*/ 0 w 40"/>
                  <a:gd name="T7" fmla="*/ 13 h 29"/>
                  <a:gd name="T8" fmla="*/ 0 w 40"/>
                  <a:gd name="T9" fmla="*/ 20 h 29"/>
                  <a:gd name="T10" fmla="*/ 5 w 40"/>
                  <a:gd name="T11" fmla="*/ 29 h 29"/>
                  <a:gd name="T12" fmla="*/ 11 w 40"/>
                  <a:gd name="T13" fmla="*/ 29 h 29"/>
                  <a:gd name="T14" fmla="*/ 22 w 40"/>
                  <a:gd name="T15" fmla="*/ 29 h 29"/>
                  <a:gd name="T16" fmla="*/ 34 w 40"/>
                  <a:gd name="T17" fmla="*/ 29 h 29"/>
                  <a:gd name="T18" fmla="*/ 40 w 40"/>
                  <a:gd name="T19" fmla="*/ 13 h 29"/>
                  <a:gd name="T20" fmla="*/ 34 w 40"/>
                  <a:gd name="T21" fmla="*/ 6 h 29"/>
                  <a:gd name="T22" fmla="*/ 22 w 40"/>
                  <a:gd name="T23" fmla="*/ 0 h 29"/>
                  <a:gd name="T24" fmla="*/ 22 w 40"/>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29">
                    <a:moveTo>
                      <a:pt x="22" y="0"/>
                    </a:moveTo>
                    <a:lnTo>
                      <a:pt x="22" y="0"/>
                    </a:lnTo>
                    <a:lnTo>
                      <a:pt x="11" y="5"/>
                    </a:lnTo>
                    <a:lnTo>
                      <a:pt x="0" y="13"/>
                    </a:lnTo>
                    <a:lnTo>
                      <a:pt x="0" y="20"/>
                    </a:lnTo>
                    <a:lnTo>
                      <a:pt x="5" y="29"/>
                    </a:lnTo>
                    <a:lnTo>
                      <a:pt x="11" y="29"/>
                    </a:lnTo>
                    <a:lnTo>
                      <a:pt x="22" y="29"/>
                    </a:lnTo>
                    <a:lnTo>
                      <a:pt x="34" y="29"/>
                    </a:lnTo>
                    <a:lnTo>
                      <a:pt x="40" y="13"/>
                    </a:lnTo>
                    <a:lnTo>
                      <a:pt x="34" y="6"/>
                    </a:lnTo>
                    <a:lnTo>
                      <a:pt x="22" y="0"/>
                    </a:lnTo>
                    <a:lnTo>
                      <a:pt x="2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04" name="Freeform 140">
                <a:extLst>
                  <a:ext uri="{FF2B5EF4-FFF2-40B4-BE49-F238E27FC236}">
                    <a16:creationId xmlns:a16="http://schemas.microsoft.com/office/drawing/2014/main" id="{529095C6-AC78-4BCC-A528-DA7FD0B1099F}"/>
                  </a:ext>
                </a:extLst>
              </p:cNvPr>
              <p:cNvSpPr>
                <a:spLocks/>
              </p:cNvSpPr>
              <p:nvPr/>
            </p:nvSpPr>
            <p:spPr bwMode="auto">
              <a:xfrm>
                <a:off x="1909" y="2164"/>
                <a:ext cx="21" cy="15"/>
              </a:xfrm>
              <a:custGeom>
                <a:avLst/>
                <a:gdLst>
                  <a:gd name="T0" fmla="*/ 22 w 40"/>
                  <a:gd name="T1" fmla="*/ 0 h 29"/>
                  <a:gd name="T2" fmla="*/ 22 w 40"/>
                  <a:gd name="T3" fmla="*/ 0 h 29"/>
                  <a:gd name="T4" fmla="*/ 11 w 40"/>
                  <a:gd name="T5" fmla="*/ 5 h 29"/>
                  <a:gd name="T6" fmla="*/ 0 w 40"/>
                  <a:gd name="T7" fmla="*/ 13 h 29"/>
                  <a:gd name="T8" fmla="*/ 0 w 40"/>
                  <a:gd name="T9" fmla="*/ 20 h 29"/>
                  <a:gd name="T10" fmla="*/ 5 w 40"/>
                  <a:gd name="T11" fmla="*/ 29 h 29"/>
                  <a:gd name="T12" fmla="*/ 11 w 40"/>
                  <a:gd name="T13" fmla="*/ 29 h 29"/>
                  <a:gd name="T14" fmla="*/ 22 w 40"/>
                  <a:gd name="T15" fmla="*/ 29 h 29"/>
                  <a:gd name="T16" fmla="*/ 34 w 40"/>
                  <a:gd name="T17" fmla="*/ 29 h 29"/>
                  <a:gd name="T18" fmla="*/ 40 w 40"/>
                  <a:gd name="T19" fmla="*/ 13 h 29"/>
                  <a:gd name="T20" fmla="*/ 34 w 40"/>
                  <a:gd name="T21" fmla="*/ 6 h 29"/>
                  <a:gd name="T22" fmla="*/ 22 w 40"/>
                  <a:gd name="T23" fmla="*/ 0 h 29"/>
                  <a:gd name="T24" fmla="*/ 22 w 40"/>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29">
                    <a:moveTo>
                      <a:pt x="22" y="0"/>
                    </a:moveTo>
                    <a:lnTo>
                      <a:pt x="22" y="0"/>
                    </a:lnTo>
                    <a:lnTo>
                      <a:pt x="11" y="5"/>
                    </a:lnTo>
                    <a:lnTo>
                      <a:pt x="0" y="13"/>
                    </a:lnTo>
                    <a:lnTo>
                      <a:pt x="0" y="20"/>
                    </a:lnTo>
                    <a:lnTo>
                      <a:pt x="5" y="29"/>
                    </a:lnTo>
                    <a:lnTo>
                      <a:pt x="11" y="29"/>
                    </a:lnTo>
                    <a:lnTo>
                      <a:pt x="22" y="29"/>
                    </a:lnTo>
                    <a:lnTo>
                      <a:pt x="34" y="29"/>
                    </a:lnTo>
                    <a:lnTo>
                      <a:pt x="40" y="13"/>
                    </a:lnTo>
                    <a:lnTo>
                      <a:pt x="34" y="6"/>
                    </a:lnTo>
                    <a:lnTo>
                      <a:pt x="22" y="0"/>
                    </a:lnTo>
                    <a:lnTo>
                      <a:pt x="22"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5" name="Freeform 141">
                <a:extLst>
                  <a:ext uri="{FF2B5EF4-FFF2-40B4-BE49-F238E27FC236}">
                    <a16:creationId xmlns:a16="http://schemas.microsoft.com/office/drawing/2014/main" id="{E390D8DA-4831-44C6-A7B2-F75969EF066E}"/>
                  </a:ext>
                </a:extLst>
              </p:cNvPr>
              <p:cNvSpPr>
                <a:spLocks/>
              </p:cNvSpPr>
              <p:nvPr/>
            </p:nvSpPr>
            <p:spPr bwMode="auto">
              <a:xfrm>
                <a:off x="1530"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6" name="Freeform 142">
                <a:extLst>
                  <a:ext uri="{FF2B5EF4-FFF2-40B4-BE49-F238E27FC236}">
                    <a16:creationId xmlns:a16="http://schemas.microsoft.com/office/drawing/2014/main" id="{6F72FFAA-F7A6-4818-83BE-2D886F1C4C59}"/>
                  </a:ext>
                </a:extLst>
              </p:cNvPr>
              <p:cNvSpPr>
                <a:spLocks/>
              </p:cNvSpPr>
              <p:nvPr/>
            </p:nvSpPr>
            <p:spPr bwMode="auto">
              <a:xfrm>
                <a:off x="1914"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7" name="Freeform 143">
                <a:extLst>
                  <a:ext uri="{FF2B5EF4-FFF2-40B4-BE49-F238E27FC236}">
                    <a16:creationId xmlns:a16="http://schemas.microsoft.com/office/drawing/2014/main" id="{F15E071C-AA81-48BE-B2DF-478B145F0796}"/>
                  </a:ext>
                </a:extLst>
              </p:cNvPr>
              <p:cNvSpPr>
                <a:spLocks/>
              </p:cNvSpPr>
              <p:nvPr/>
            </p:nvSpPr>
            <p:spPr bwMode="auto">
              <a:xfrm>
                <a:off x="2298"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8" name="Freeform 144">
                <a:extLst>
                  <a:ext uri="{FF2B5EF4-FFF2-40B4-BE49-F238E27FC236}">
                    <a16:creationId xmlns:a16="http://schemas.microsoft.com/office/drawing/2014/main" id="{6D9584FA-23BF-42CB-9AA5-6C2F9DB359FF}"/>
                  </a:ext>
                </a:extLst>
              </p:cNvPr>
              <p:cNvSpPr>
                <a:spLocks/>
              </p:cNvSpPr>
              <p:nvPr/>
            </p:nvSpPr>
            <p:spPr bwMode="auto">
              <a:xfrm>
                <a:off x="2683"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09" name="Freeform 145">
                <a:extLst>
                  <a:ext uri="{FF2B5EF4-FFF2-40B4-BE49-F238E27FC236}">
                    <a16:creationId xmlns:a16="http://schemas.microsoft.com/office/drawing/2014/main" id="{DC9CDDDE-89F1-4D13-9E2F-EE8B0BA2A459}"/>
                  </a:ext>
                </a:extLst>
              </p:cNvPr>
              <p:cNvSpPr>
                <a:spLocks/>
              </p:cNvSpPr>
              <p:nvPr/>
            </p:nvSpPr>
            <p:spPr bwMode="auto">
              <a:xfrm>
                <a:off x="3066"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0" name="Freeform 146">
                <a:extLst>
                  <a:ext uri="{FF2B5EF4-FFF2-40B4-BE49-F238E27FC236}">
                    <a16:creationId xmlns:a16="http://schemas.microsoft.com/office/drawing/2014/main" id="{6414CA37-FBE3-4475-90F3-DE17A8C1B30F}"/>
                  </a:ext>
                </a:extLst>
              </p:cNvPr>
              <p:cNvSpPr>
                <a:spLocks/>
              </p:cNvSpPr>
              <p:nvPr/>
            </p:nvSpPr>
            <p:spPr bwMode="auto">
              <a:xfrm>
                <a:off x="3450"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1" name="Freeform 147">
                <a:extLst>
                  <a:ext uri="{FF2B5EF4-FFF2-40B4-BE49-F238E27FC236}">
                    <a16:creationId xmlns:a16="http://schemas.microsoft.com/office/drawing/2014/main" id="{6AF53B64-E064-40F0-97C9-CDEF903ED437}"/>
                  </a:ext>
                </a:extLst>
              </p:cNvPr>
              <p:cNvSpPr>
                <a:spLocks/>
              </p:cNvSpPr>
              <p:nvPr/>
            </p:nvSpPr>
            <p:spPr bwMode="auto">
              <a:xfrm>
                <a:off x="3836" y="1174"/>
                <a:ext cx="0" cy="2834"/>
              </a:xfrm>
              <a:custGeom>
                <a:avLst/>
                <a:gdLst>
                  <a:gd name="T0" fmla="*/ 5333 h 5333"/>
                  <a:gd name="T1" fmla="*/ 5333 h 5333"/>
                  <a:gd name="T2" fmla="*/ 0 h 5333"/>
                </a:gdLst>
                <a:ahLst/>
                <a:cxnLst>
                  <a:cxn ang="0">
                    <a:pos x="0" y="T0"/>
                  </a:cxn>
                  <a:cxn ang="0">
                    <a:pos x="0" y="T1"/>
                  </a:cxn>
                  <a:cxn ang="0">
                    <a:pos x="0" y="T2"/>
                  </a:cxn>
                </a:cxnLst>
                <a:rect l="0" t="0" r="r" b="b"/>
                <a:pathLst>
                  <a:path h="5333">
                    <a:moveTo>
                      <a:pt x="0" y="5333"/>
                    </a:moveTo>
                    <a:lnTo>
                      <a:pt x="0" y="5333"/>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2" name="Freeform 148">
                <a:extLst>
                  <a:ext uri="{FF2B5EF4-FFF2-40B4-BE49-F238E27FC236}">
                    <a16:creationId xmlns:a16="http://schemas.microsoft.com/office/drawing/2014/main" id="{5F9559C4-83AB-4561-A228-071A0521EAB0}"/>
                  </a:ext>
                </a:extLst>
              </p:cNvPr>
              <p:cNvSpPr>
                <a:spLocks/>
              </p:cNvSpPr>
              <p:nvPr/>
            </p:nvSpPr>
            <p:spPr bwMode="auto">
              <a:xfrm>
                <a:off x="1277" y="3797"/>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3" name="Freeform 149">
                <a:extLst>
                  <a:ext uri="{FF2B5EF4-FFF2-40B4-BE49-F238E27FC236}">
                    <a16:creationId xmlns:a16="http://schemas.microsoft.com/office/drawing/2014/main" id="{1ECB9627-BA63-449A-A1FF-4E75F87E3A37}"/>
                  </a:ext>
                </a:extLst>
              </p:cNvPr>
              <p:cNvSpPr>
                <a:spLocks/>
              </p:cNvSpPr>
              <p:nvPr/>
            </p:nvSpPr>
            <p:spPr bwMode="auto">
              <a:xfrm>
                <a:off x="1277" y="3338"/>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4" name="Freeform 150">
                <a:extLst>
                  <a:ext uri="{FF2B5EF4-FFF2-40B4-BE49-F238E27FC236}">
                    <a16:creationId xmlns:a16="http://schemas.microsoft.com/office/drawing/2014/main" id="{521EC58F-D923-4C48-AF0D-2E3F04873FE5}"/>
                  </a:ext>
                </a:extLst>
              </p:cNvPr>
              <p:cNvSpPr>
                <a:spLocks/>
              </p:cNvSpPr>
              <p:nvPr/>
            </p:nvSpPr>
            <p:spPr bwMode="auto">
              <a:xfrm>
                <a:off x="1277" y="2889"/>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5" name="Freeform 151">
                <a:extLst>
                  <a:ext uri="{FF2B5EF4-FFF2-40B4-BE49-F238E27FC236}">
                    <a16:creationId xmlns:a16="http://schemas.microsoft.com/office/drawing/2014/main" id="{054F196C-6CBD-44D5-8435-5176C0E6FF82}"/>
                  </a:ext>
                </a:extLst>
              </p:cNvPr>
              <p:cNvSpPr>
                <a:spLocks/>
              </p:cNvSpPr>
              <p:nvPr/>
            </p:nvSpPr>
            <p:spPr bwMode="auto">
              <a:xfrm>
                <a:off x="1277" y="2447"/>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6" name="Freeform 152">
                <a:extLst>
                  <a:ext uri="{FF2B5EF4-FFF2-40B4-BE49-F238E27FC236}">
                    <a16:creationId xmlns:a16="http://schemas.microsoft.com/office/drawing/2014/main" id="{CEAB47DE-6F2D-4A34-8EE7-AE00D5DF0777}"/>
                  </a:ext>
                </a:extLst>
              </p:cNvPr>
              <p:cNvSpPr>
                <a:spLocks/>
              </p:cNvSpPr>
              <p:nvPr/>
            </p:nvSpPr>
            <p:spPr bwMode="auto">
              <a:xfrm>
                <a:off x="1277" y="2013"/>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7" name="Freeform 153">
                <a:extLst>
                  <a:ext uri="{FF2B5EF4-FFF2-40B4-BE49-F238E27FC236}">
                    <a16:creationId xmlns:a16="http://schemas.microsoft.com/office/drawing/2014/main" id="{92EFC85B-BFE7-4EBA-A1BE-53F536B8A0EA}"/>
                  </a:ext>
                </a:extLst>
              </p:cNvPr>
              <p:cNvSpPr>
                <a:spLocks/>
              </p:cNvSpPr>
              <p:nvPr/>
            </p:nvSpPr>
            <p:spPr bwMode="auto">
              <a:xfrm>
                <a:off x="1277" y="1588"/>
                <a:ext cx="2949" cy="0"/>
              </a:xfrm>
              <a:custGeom>
                <a:avLst/>
                <a:gdLst>
                  <a:gd name="T0" fmla="*/ 0 w 5557"/>
                  <a:gd name="T1" fmla="*/ 0 w 5557"/>
                  <a:gd name="T2" fmla="*/ 5557 w 5557"/>
                </a:gdLst>
                <a:ahLst/>
                <a:cxnLst>
                  <a:cxn ang="0">
                    <a:pos x="T0" y="0"/>
                  </a:cxn>
                  <a:cxn ang="0">
                    <a:pos x="T1" y="0"/>
                  </a:cxn>
                  <a:cxn ang="0">
                    <a:pos x="T2" y="0"/>
                  </a:cxn>
                </a:cxnLst>
                <a:rect l="0" t="0" r="r" b="b"/>
                <a:pathLst>
                  <a:path w="5557">
                    <a:moveTo>
                      <a:pt x="0" y="0"/>
                    </a:moveTo>
                    <a:lnTo>
                      <a:pt x="0" y="0"/>
                    </a:lnTo>
                    <a:lnTo>
                      <a:pt x="5557"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8" name="Freeform 154">
                <a:extLst>
                  <a:ext uri="{FF2B5EF4-FFF2-40B4-BE49-F238E27FC236}">
                    <a16:creationId xmlns:a16="http://schemas.microsoft.com/office/drawing/2014/main" id="{E3E1914A-C66D-49FA-851C-68E109476D96}"/>
                  </a:ext>
                </a:extLst>
              </p:cNvPr>
              <p:cNvSpPr>
                <a:spLocks/>
              </p:cNvSpPr>
              <p:nvPr/>
            </p:nvSpPr>
            <p:spPr bwMode="auto">
              <a:xfrm>
                <a:off x="1279" y="1176"/>
                <a:ext cx="2943" cy="2828"/>
              </a:xfrm>
              <a:custGeom>
                <a:avLst/>
                <a:gdLst>
                  <a:gd name="T0" fmla="*/ 0 w 5544"/>
                  <a:gd name="T1" fmla="*/ 0 h 5321"/>
                  <a:gd name="T2" fmla="*/ 0 w 5544"/>
                  <a:gd name="T3" fmla="*/ 0 h 5321"/>
                  <a:gd name="T4" fmla="*/ 5544 w 5544"/>
                  <a:gd name="T5" fmla="*/ 0 h 5321"/>
                  <a:gd name="T6" fmla="*/ 5544 w 5544"/>
                  <a:gd name="T7" fmla="*/ 5321 h 5321"/>
                  <a:gd name="T8" fmla="*/ 0 w 5544"/>
                  <a:gd name="T9" fmla="*/ 5321 h 5321"/>
                  <a:gd name="T10" fmla="*/ 0 w 5544"/>
                  <a:gd name="T11" fmla="*/ 0 h 5321"/>
                </a:gdLst>
                <a:ahLst/>
                <a:cxnLst>
                  <a:cxn ang="0">
                    <a:pos x="T0" y="T1"/>
                  </a:cxn>
                  <a:cxn ang="0">
                    <a:pos x="T2" y="T3"/>
                  </a:cxn>
                  <a:cxn ang="0">
                    <a:pos x="T4" y="T5"/>
                  </a:cxn>
                  <a:cxn ang="0">
                    <a:pos x="T6" y="T7"/>
                  </a:cxn>
                  <a:cxn ang="0">
                    <a:pos x="T8" y="T9"/>
                  </a:cxn>
                  <a:cxn ang="0">
                    <a:pos x="T10" y="T11"/>
                  </a:cxn>
                </a:cxnLst>
                <a:rect l="0" t="0" r="r" b="b"/>
                <a:pathLst>
                  <a:path w="5544" h="5321">
                    <a:moveTo>
                      <a:pt x="0" y="0"/>
                    </a:moveTo>
                    <a:lnTo>
                      <a:pt x="0" y="0"/>
                    </a:lnTo>
                    <a:lnTo>
                      <a:pt x="5544" y="0"/>
                    </a:lnTo>
                    <a:lnTo>
                      <a:pt x="5544" y="5321"/>
                    </a:lnTo>
                    <a:lnTo>
                      <a:pt x="0" y="5321"/>
                    </a:lnTo>
                    <a:lnTo>
                      <a:pt x="0" y="0"/>
                    </a:lnTo>
                    <a:close/>
                  </a:path>
                </a:pathLst>
              </a:custGeom>
              <a:noFill/>
              <a:ln w="20638"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19" name="Freeform 155">
                <a:extLst>
                  <a:ext uri="{FF2B5EF4-FFF2-40B4-BE49-F238E27FC236}">
                    <a16:creationId xmlns:a16="http://schemas.microsoft.com/office/drawing/2014/main" id="{5E01E93F-0CAD-4BF3-B6DE-4E66D84BD90E}"/>
                  </a:ext>
                </a:extLst>
              </p:cNvPr>
              <p:cNvSpPr>
                <a:spLocks/>
              </p:cNvSpPr>
              <p:nvPr/>
            </p:nvSpPr>
            <p:spPr bwMode="auto">
              <a:xfrm>
                <a:off x="1822" y="2972"/>
                <a:ext cx="62" cy="23"/>
              </a:xfrm>
              <a:custGeom>
                <a:avLst/>
                <a:gdLst>
                  <a:gd name="T0" fmla="*/ 0 w 118"/>
                  <a:gd name="T1" fmla="*/ 0 h 45"/>
                  <a:gd name="T2" fmla="*/ 0 w 118"/>
                  <a:gd name="T3" fmla="*/ 0 h 45"/>
                  <a:gd name="T4" fmla="*/ 118 w 118"/>
                  <a:gd name="T5" fmla="*/ 0 h 45"/>
                  <a:gd name="T6" fmla="*/ 118 w 118"/>
                  <a:gd name="T7" fmla="*/ 45 h 45"/>
                  <a:gd name="T8" fmla="*/ 0 w 118"/>
                  <a:gd name="T9" fmla="*/ 45 h 45"/>
                  <a:gd name="T10" fmla="*/ 0 w 118"/>
                  <a:gd name="T11" fmla="*/ 0 h 45"/>
                </a:gdLst>
                <a:ahLst/>
                <a:cxnLst>
                  <a:cxn ang="0">
                    <a:pos x="T0" y="T1"/>
                  </a:cxn>
                  <a:cxn ang="0">
                    <a:pos x="T2" y="T3"/>
                  </a:cxn>
                  <a:cxn ang="0">
                    <a:pos x="T4" y="T5"/>
                  </a:cxn>
                  <a:cxn ang="0">
                    <a:pos x="T6" y="T7"/>
                  </a:cxn>
                  <a:cxn ang="0">
                    <a:pos x="T8" y="T9"/>
                  </a:cxn>
                  <a:cxn ang="0">
                    <a:pos x="T10" y="T11"/>
                  </a:cxn>
                </a:cxnLst>
                <a:rect l="0" t="0" r="r" b="b"/>
                <a:pathLst>
                  <a:path w="118" h="45">
                    <a:moveTo>
                      <a:pt x="0" y="0"/>
                    </a:moveTo>
                    <a:lnTo>
                      <a:pt x="0" y="0"/>
                    </a:lnTo>
                    <a:lnTo>
                      <a:pt x="118" y="0"/>
                    </a:lnTo>
                    <a:lnTo>
                      <a:pt x="118" y="45"/>
                    </a:lnTo>
                    <a:lnTo>
                      <a:pt x="0" y="45"/>
                    </a:lnTo>
                    <a:lnTo>
                      <a:pt x="0" y="0"/>
                    </a:lnTo>
                    <a:close/>
                  </a:path>
                </a:pathLst>
              </a:custGeom>
              <a:solidFill>
                <a:srgbClr val="3366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0" name="Freeform 156">
                <a:extLst>
                  <a:ext uri="{FF2B5EF4-FFF2-40B4-BE49-F238E27FC236}">
                    <a16:creationId xmlns:a16="http://schemas.microsoft.com/office/drawing/2014/main" id="{29180E1F-C392-43D2-810E-F8C81D94C4D2}"/>
                  </a:ext>
                </a:extLst>
              </p:cNvPr>
              <p:cNvSpPr>
                <a:spLocks/>
              </p:cNvSpPr>
              <p:nvPr/>
            </p:nvSpPr>
            <p:spPr bwMode="auto">
              <a:xfrm>
                <a:off x="1822" y="2863"/>
                <a:ext cx="62" cy="109"/>
              </a:xfrm>
              <a:custGeom>
                <a:avLst/>
                <a:gdLst>
                  <a:gd name="T0" fmla="*/ 0 w 118"/>
                  <a:gd name="T1" fmla="*/ 0 h 204"/>
                  <a:gd name="T2" fmla="*/ 0 w 118"/>
                  <a:gd name="T3" fmla="*/ 0 h 204"/>
                  <a:gd name="T4" fmla="*/ 118 w 118"/>
                  <a:gd name="T5" fmla="*/ 0 h 204"/>
                  <a:gd name="T6" fmla="*/ 118 w 118"/>
                  <a:gd name="T7" fmla="*/ 204 h 204"/>
                  <a:gd name="T8" fmla="*/ 0 w 118"/>
                  <a:gd name="T9" fmla="*/ 204 h 204"/>
                  <a:gd name="T10" fmla="*/ 0 w 118"/>
                  <a:gd name="T11" fmla="*/ 0 h 204"/>
                </a:gdLst>
                <a:ahLst/>
                <a:cxnLst>
                  <a:cxn ang="0">
                    <a:pos x="T0" y="T1"/>
                  </a:cxn>
                  <a:cxn ang="0">
                    <a:pos x="T2" y="T3"/>
                  </a:cxn>
                  <a:cxn ang="0">
                    <a:pos x="T4" y="T5"/>
                  </a:cxn>
                  <a:cxn ang="0">
                    <a:pos x="T6" y="T7"/>
                  </a:cxn>
                  <a:cxn ang="0">
                    <a:pos x="T8" y="T9"/>
                  </a:cxn>
                  <a:cxn ang="0">
                    <a:pos x="T10" y="T11"/>
                  </a:cxn>
                </a:cxnLst>
                <a:rect l="0" t="0" r="r" b="b"/>
                <a:pathLst>
                  <a:path w="118" h="204">
                    <a:moveTo>
                      <a:pt x="0" y="0"/>
                    </a:moveTo>
                    <a:lnTo>
                      <a:pt x="0" y="0"/>
                    </a:lnTo>
                    <a:lnTo>
                      <a:pt x="118" y="0"/>
                    </a:lnTo>
                    <a:lnTo>
                      <a:pt x="118" y="204"/>
                    </a:lnTo>
                    <a:lnTo>
                      <a:pt x="0" y="204"/>
                    </a:lnTo>
                    <a:lnTo>
                      <a:pt x="0" y="0"/>
                    </a:lnTo>
                    <a:close/>
                  </a:path>
                </a:pathLst>
              </a:custGeom>
              <a:solidFill>
                <a:srgbClr val="0000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1" name="Freeform 157">
                <a:extLst>
                  <a:ext uri="{FF2B5EF4-FFF2-40B4-BE49-F238E27FC236}">
                    <a16:creationId xmlns:a16="http://schemas.microsoft.com/office/drawing/2014/main" id="{EE7A3056-A1D0-4844-9AC1-6B892D002449}"/>
                  </a:ext>
                </a:extLst>
              </p:cNvPr>
              <p:cNvSpPr>
                <a:spLocks/>
              </p:cNvSpPr>
              <p:nvPr/>
            </p:nvSpPr>
            <p:spPr bwMode="auto">
              <a:xfrm>
                <a:off x="1906" y="2990"/>
                <a:ext cx="65" cy="5"/>
              </a:xfrm>
              <a:custGeom>
                <a:avLst/>
                <a:gdLst>
                  <a:gd name="T0" fmla="*/ 0 w 122"/>
                  <a:gd name="T1" fmla="*/ 0 h 10"/>
                  <a:gd name="T2" fmla="*/ 0 w 122"/>
                  <a:gd name="T3" fmla="*/ 0 h 10"/>
                  <a:gd name="T4" fmla="*/ 122 w 122"/>
                  <a:gd name="T5" fmla="*/ 0 h 10"/>
                  <a:gd name="T6" fmla="*/ 122 w 122"/>
                  <a:gd name="T7" fmla="*/ 10 h 10"/>
                  <a:gd name="T8" fmla="*/ 0 w 122"/>
                  <a:gd name="T9" fmla="*/ 10 h 10"/>
                  <a:gd name="T10" fmla="*/ 0 w 122"/>
                  <a:gd name="T11" fmla="*/ 0 h 10"/>
                </a:gdLst>
                <a:ahLst/>
                <a:cxnLst>
                  <a:cxn ang="0">
                    <a:pos x="T0" y="T1"/>
                  </a:cxn>
                  <a:cxn ang="0">
                    <a:pos x="T2" y="T3"/>
                  </a:cxn>
                  <a:cxn ang="0">
                    <a:pos x="T4" y="T5"/>
                  </a:cxn>
                  <a:cxn ang="0">
                    <a:pos x="T6" y="T7"/>
                  </a:cxn>
                  <a:cxn ang="0">
                    <a:pos x="T8" y="T9"/>
                  </a:cxn>
                  <a:cxn ang="0">
                    <a:pos x="T10" y="T11"/>
                  </a:cxn>
                </a:cxnLst>
                <a:rect l="0" t="0" r="r" b="b"/>
                <a:pathLst>
                  <a:path w="122" h="10">
                    <a:moveTo>
                      <a:pt x="0" y="0"/>
                    </a:moveTo>
                    <a:lnTo>
                      <a:pt x="0" y="0"/>
                    </a:lnTo>
                    <a:lnTo>
                      <a:pt x="122" y="0"/>
                    </a:lnTo>
                    <a:lnTo>
                      <a:pt x="122" y="10"/>
                    </a:lnTo>
                    <a:lnTo>
                      <a:pt x="0" y="10"/>
                    </a:lnTo>
                    <a:lnTo>
                      <a:pt x="0" y="0"/>
                    </a:lnTo>
                    <a:close/>
                  </a:path>
                </a:pathLst>
              </a:custGeom>
              <a:solidFill>
                <a:srgbClr val="FE33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2" name="Freeform 158">
                <a:extLst>
                  <a:ext uri="{FF2B5EF4-FFF2-40B4-BE49-F238E27FC236}">
                    <a16:creationId xmlns:a16="http://schemas.microsoft.com/office/drawing/2014/main" id="{55935637-C9A0-4143-A4E6-46CF8383A687}"/>
                  </a:ext>
                </a:extLst>
              </p:cNvPr>
              <p:cNvSpPr>
                <a:spLocks/>
              </p:cNvSpPr>
              <p:nvPr/>
            </p:nvSpPr>
            <p:spPr bwMode="auto">
              <a:xfrm>
                <a:off x="1906" y="2985"/>
                <a:ext cx="65" cy="5"/>
              </a:xfrm>
              <a:custGeom>
                <a:avLst/>
                <a:gdLst>
                  <a:gd name="T0" fmla="*/ 0 w 122"/>
                  <a:gd name="T1" fmla="*/ 0 h 10"/>
                  <a:gd name="T2" fmla="*/ 0 w 122"/>
                  <a:gd name="T3" fmla="*/ 0 h 10"/>
                  <a:gd name="T4" fmla="*/ 122 w 122"/>
                  <a:gd name="T5" fmla="*/ 0 h 10"/>
                  <a:gd name="T6" fmla="*/ 122 w 122"/>
                  <a:gd name="T7" fmla="*/ 10 h 10"/>
                  <a:gd name="T8" fmla="*/ 0 w 122"/>
                  <a:gd name="T9" fmla="*/ 10 h 10"/>
                  <a:gd name="T10" fmla="*/ 0 w 122"/>
                  <a:gd name="T11" fmla="*/ 0 h 10"/>
                </a:gdLst>
                <a:ahLst/>
                <a:cxnLst>
                  <a:cxn ang="0">
                    <a:pos x="T0" y="T1"/>
                  </a:cxn>
                  <a:cxn ang="0">
                    <a:pos x="T2" y="T3"/>
                  </a:cxn>
                  <a:cxn ang="0">
                    <a:pos x="T4" y="T5"/>
                  </a:cxn>
                  <a:cxn ang="0">
                    <a:pos x="T6" y="T7"/>
                  </a:cxn>
                  <a:cxn ang="0">
                    <a:pos x="T8" y="T9"/>
                  </a:cxn>
                  <a:cxn ang="0">
                    <a:pos x="T10" y="T11"/>
                  </a:cxn>
                </a:cxnLst>
                <a:rect l="0" t="0" r="r" b="b"/>
                <a:pathLst>
                  <a:path w="122" h="10">
                    <a:moveTo>
                      <a:pt x="0" y="0"/>
                    </a:moveTo>
                    <a:lnTo>
                      <a:pt x="0" y="0"/>
                    </a:lnTo>
                    <a:lnTo>
                      <a:pt x="122" y="0"/>
                    </a:lnTo>
                    <a:lnTo>
                      <a:pt x="122" y="10"/>
                    </a:lnTo>
                    <a:lnTo>
                      <a:pt x="0" y="10"/>
                    </a:lnTo>
                    <a:lnTo>
                      <a:pt x="0" y="0"/>
                    </a:lnTo>
                    <a:close/>
                  </a:path>
                </a:pathLst>
              </a:custGeom>
              <a:solidFill>
                <a:srgbClr val="FE66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3" name="Freeform 159">
                <a:extLst>
                  <a:ext uri="{FF2B5EF4-FFF2-40B4-BE49-F238E27FC236}">
                    <a16:creationId xmlns:a16="http://schemas.microsoft.com/office/drawing/2014/main" id="{70ADD5F9-6D71-48A8-ABAC-3FE56C9C7192}"/>
                  </a:ext>
                </a:extLst>
              </p:cNvPr>
              <p:cNvSpPr>
                <a:spLocks/>
              </p:cNvSpPr>
              <p:nvPr/>
            </p:nvSpPr>
            <p:spPr bwMode="auto">
              <a:xfrm>
                <a:off x="1906" y="2981"/>
                <a:ext cx="65" cy="4"/>
              </a:xfrm>
              <a:custGeom>
                <a:avLst/>
                <a:gdLst>
                  <a:gd name="T0" fmla="*/ 0 w 122"/>
                  <a:gd name="T1" fmla="*/ 0 h 8"/>
                  <a:gd name="T2" fmla="*/ 0 w 122"/>
                  <a:gd name="T3" fmla="*/ 0 h 8"/>
                  <a:gd name="T4" fmla="*/ 122 w 122"/>
                  <a:gd name="T5" fmla="*/ 0 h 8"/>
                  <a:gd name="T6" fmla="*/ 122 w 122"/>
                  <a:gd name="T7" fmla="*/ 8 h 8"/>
                  <a:gd name="T8" fmla="*/ 0 w 122"/>
                  <a:gd name="T9" fmla="*/ 8 h 8"/>
                  <a:gd name="T10" fmla="*/ 0 w 122"/>
                  <a:gd name="T11" fmla="*/ 0 h 8"/>
                </a:gdLst>
                <a:ahLst/>
                <a:cxnLst>
                  <a:cxn ang="0">
                    <a:pos x="T0" y="T1"/>
                  </a:cxn>
                  <a:cxn ang="0">
                    <a:pos x="T2" y="T3"/>
                  </a:cxn>
                  <a:cxn ang="0">
                    <a:pos x="T4" y="T5"/>
                  </a:cxn>
                  <a:cxn ang="0">
                    <a:pos x="T6" y="T7"/>
                  </a:cxn>
                  <a:cxn ang="0">
                    <a:pos x="T8" y="T9"/>
                  </a:cxn>
                  <a:cxn ang="0">
                    <a:pos x="T10" y="T11"/>
                  </a:cxn>
                </a:cxnLst>
                <a:rect l="0" t="0" r="r" b="b"/>
                <a:pathLst>
                  <a:path w="122" h="8">
                    <a:moveTo>
                      <a:pt x="0" y="0"/>
                    </a:moveTo>
                    <a:lnTo>
                      <a:pt x="0" y="0"/>
                    </a:lnTo>
                    <a:lnTo>
                      <a:pt x="122" y="0"/>
                    </a:lnTo>
                    <a:lnTo>
                      <a:pt x="122" y="8"/>
                    </a:lnTo>
                    <a:lnTo>
                      <a:pt x="0" y="8"/>
                    </a:lnTo>
                    <a:lnTo>
                      <a:pt x="0" y="0"/>
                    </a:lnTo>
                    <a:close/>
                  </a:path>
                </a:pathLst>
              </a:custGeom>
              <a:solidFill>
                <a:srgbClr val="CB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4" name="Freeform 160">
                <a:extLst>
                  <a:ext uri="{FF2B5EF4-FFF2-40B4-BE49-F238E27FC236}">
                    <a16:creationId xmlns:a16="http://schemas.microsoft.com/office/drawing/2014/main" id="{3B9F0217-5A43-4E2B-A66F-CABECA7B80F9}"/>
                  </a:ext>
                </a:extLst>
              </p:cNvPr>
              <p:cNvSpPr>
                <a:spLocks/>
              </p:cNvSpPr>
              <p:nvPr/>
            </p:nvSpPr>
            <p:spPr bwMode="auto">
              <a:xfrm>
                <a:off x="1906" y="2885"/>
                <a:ext cx="65" cy="96"/>
              </a:xfrm>
              <a:custGeom>
                <a:avLst/>
                <a:gdLst>
                  <a:gd name="T0" fmla="*/ 0 w 122"/>
                  <a:gd name="T1" fmla="*/ 0 h 180"/>
                  <a:gd name="T2" fmla="*/ 0 w 122"/>
                  <a:gd name="T3" fmla="*/ 0 h 180"/>
                  <a:gd name="T4" fmla="*/ 122 w 122"/>
                  <a:gd name="T5" fmla="*/ 0 h 180"/>
                  <a:gd name="T6" fmla="*/ 122 w 122"/>
                  <a:gd name="T7" fmla="*/ 180 h 180"/>
                  <a:gd name="T8" fmla="*/ 0 w 122"/>
                  <a:gd name="T9" fmla="*/ 180 h 180"/>
                  <a:gd name="T10" fmla="*/ 0 w 122"/>
                  <a:gd name="T11" fmla="*/ 0 h 180"/>
                </a:gdLst>
                <a:ahLst/>
                <a:cxnLst>
                  <a:cxn ang="0">
                    <a:pos x="T0" y="T1"/>
                  </a:cxn>
                  <a:cxn ang="0">
                    <a:pos x="T2" y="T3"/>
                  </a:cxn>
                  <a:cxn ang="0">
                    <a:pos x="T4" y="T5"/>
                  </a:cxn>
                  <a:cxn ang="0">
                    <a:pos x="T6" y="T7"/>
                  </a:cxn>
                  <a:cxn ang="0">
                    <a:pos x="T8" y="T9"/>
                  </a:cxn>
                  <a:cxn ang="0">
                    <a:pos x="T10" y="T11"/>
                  </a:cxn>
                </a:cxnLst>
                <a:rect l="0" t="0" r="r" b="b"/>
                <a:pathLst>
                  <a:path w="122" h="180">
                    <a:moveTo>
                      <a:pt x="0" y="0"/>
                    </a:moveTo>
                    <a:lnTo>
                      <a:pt x="0" y="0"/>
                    </a:lnTo>
                    <a:lnTo>
                      <a:pt x="122" y="0"/>
                    </a:lnTo>
                    <a:lnTo>
                      <a:pt x="122" y="180"/>
                    </a:lnTo>
                    <a:lnTo>
                      <a:pt x="0" y="180"/>
                    </a:lnTo>
                    <a:lnTo>
                      <a:pt x="0" y="0"/>
                    </a:lnTo>
                    <a:close/>
                  </a:path>
                </a:pathLst>
              </a:custGeom>
              <a:solidFill>
                <a:srgbClr val="FE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5" name="Freeform 161">
                <a:extLst>
                  <a:ext uri="{FF2B5EF4-FFF2-40B4-BE49-F238E27FC236}">
                    <a16:creationId xmlns:a16="http://schemas.microsoft.com/office/drawing/2014/main" id="{12C44BB5-119A-4B2E-92A4-C209E4DF5FD3}"/>
                  </a:ext>
                </a:extLst>
              </p:cNvPr>
              <p:cNvSpPr>
                <a:spLocks/>
              </p:cNvSpPr>
              <p:nvPr/>
            </p:nvSpPr>
            <p:spPr bwMode="auto">
              <a:xfrm>
                <a:off x="1906" y="2863"/>
                <a:ext cx="65" cy="22"/>
              </a:xfrm>
              <a:custGeom>
                <a:avLst/>
                <a:gdLst>
                  <a:gd name="T0" fmla="*/ 0 w 122"/>
                  <a:gd name="T1" fmla="*/ 0 h 41"/>
                  <a:gd name="T2" fmla="*/ 0 w 122"/>
                  <a:gd name="T3" fmla="*/ 0 h 41"/>
                  <a:gd name="T4" fmla="*/ 122 w 122"/>
                  <a:gd name="T5" fmla="*/ 0 h 41"/>
                  <a:gd name="T6" fmla="*/ 122 w 122"/>
                  <a:gd name="T7" fmla="*/ 41 h 41"/>
                  <a:gd name="T8" fmla="*/ 0 w 122"/>
                  <a:gd name="T9" fmla="*/ 41 h 41"/>
                  <a:gd name="T10" fmla="*/ 0 w 122"/>
                  <a:gd name="T11" fmla="*/ 0 h 41"/>
                </a:gdLst>
                <a:ahLst/>
                <a:cxnLst>
                  <a:cxn ang="0">
                    <a:pos x="T0" y="T1"/>
                  </a:cxn>
                  <a:cxn ang="0">
                    <a:pos x="T2" y="T3"/>
                  </a:cxn>
                  <a:cxn ang="0">
                    <a:pos x="T4" y="T5"/>
                  </a:cxn>
                  <a:cxn ang="0">
                    <a:pos x="T6" y="T7"/>
                  </a:cxn>
                  <a:cxn ang="0">
                    <a:pos x="T8" y="T9"/>
                  </a:cxn>
                  <a:cxn ang="0">
                    <a:pos x="T10" y="T11"/>
                  </a:cxn>
                </a:cxnLst>
                <a:rect l="0" t="0" r="r" b="b"/>
                <a:pathLst>
                  <a:path w="122" h="41">
                    <a:moveTo>
                      <a:pt x="0" y="0"/>
                    </a:moveTo>
                    <a:lnTo>
                      <a:pt x="0" y="0"/>
                    </a:lnTo>
                    <a:lnTo>
                      <a:pt x="122" y="0"/>
                    </a:lnTo>
                    <a:lnTo>
                      <a:pt x="122" y="41"/>
                    </a:lnTo>
                    <a:lnTo>
                      <a:pt x="0" y="41"/>
                    </a:lnTo>
                    <a:lnTo>
                      <a:pt x="0" y="0"/>
                    </a:lnTo>
                    <a:close/>
                  </a:path>
                </a:pathLst>
              </a:custGeom>
              <a:solidFill>
                <a:srgbClr val="FE98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6" name="Freeform 162">
                <a:extLst>
                  <a:ext uri="{FF2B5EF4-FFF2-40B4-BE49-F238E27FC236}">
                    <a16:creationId xmlns:a16="http://schemas.microsoft.com/office/drawing/2014/main" id="{F1CB48EE-6C1A-4966-83EE-BA82DC4C10E8}"/>
                  </a:ext>
                </a:extLst>
              </p:cNvPr>
              <p:cNvSpPr>
                <a:spLocks/>
              </p:cNvSpPr>
              <p:nvPr/>
            </p:nvSpPr>
            <p:spPr bwMode="auto">
              <a:xfrm>
                <a:off x="1995" y="2922"/>
                <a:ext cx="63" cy="77"/>
              </a:xfrm>
              <a:custGeom>
                <a:avLst/>
                <a:gdLst>
                  <a:gd name="T0" fmla="*/ 0 w 120"/>
                  <a:gd name="T1" fmla="*/ 0 h 145"/>
                  <a:gd name="T2" fmla="*/ 0 w 120"/>
                  <a:gd name="T3" fmla="*/ 0 h 145"/>
                  <a:gd name="T4" fmla="*/ 120 w 120"/>
                  <a:gd name="T5" fmla="*/ 0 h 145"/>
                  <a:gd name="T6" fmla="*/ 120 w 120"/>
                  <a:gd name="T7" fmla="*/ 145 h 145"/>
                  <a:gd name="T8" fmla="*/ 0 w 120"/>
                  <a:gd name="T9" fmla="*/ 145 h 145"/>
                  <a:gd name="T10" fmla="*/ 0 w 120"/>
                  <a:gd name="T11" fmla="*/ 0 h 145"/>
                </a:gdLst>
                <a:ahLst/>
                <a:cxnLst>
                  <a:cxn ang="0">
                    <a:pos x="T0" y="T1"/>
                  </a:cxn>
                  <a:cxn ang="0">
                    <a:pos x="T2" y="T3"/>
                  </a:cxn>
                  <a:cxn ang="0">
                    <a:pos x="T4" y="T5"/>
                  </a:cxn>
                  <a:cxn ang="0">
                    <a:pos x="T6" y="T7"/>
                  </a:cxn>
                  <a:cxn ang="0">
                    <a:pos x="T8" y="T9"/>
                  </a:cxn>
                  <a:cxn ang="0">
                    <a:pos x="T10" y="T11"/>
                  </a:cxn>
                </a:cxnLst>
                <a:rect l="0" t="0" r="r" b="b"/>
                <a:pathLst>
                  <a:path w="120" h="145">
                    <a:moveTo>
                      <a:pt x="0" y="0"/>
                    </a:moveTo>
                    <a:lnTo>
                      <a:pt x="0" y="0"/>
                    </a:lnTo>
                    <a:lnTo>
                      <a:pt x="120" y="0"/>
                    </a:lnTo>
                    <a:lnTo>
                      <a:pt x="120" y="145"/>
                    </a:lnTo>
                    <a:lnTo>
                      <a:pt x="0" y="145"/>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7" name="Freeform 163">
                <a:extLst>
                  <a:ext uri="{FF2B5EF4-FFF2-40B4-BE49-F238E27FC236}">
                    <a16:creationId xmlns:a16="http://schemas.microsoft.com/office/drawing/2014/main" id="{743F4991-FA5B-4D81-8760-7A5CF0DE311C}"/>
                  </a:ext>
                </a:extLst>
              </p:cNvPr>
              <p:cNvSpPr>
                <a:spLocks/>
              </p:cNvSpPr>
              <p:nvPr/>
            </p:nvSpPr>
            <p:spPr bwMode="auto">
              <a:xfrm>
                <a:off x="1796" y="2997"/>
                <a:ext cx="282"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28" name="Freeform 164">
                <a:extLst>
                  <a:ext uri="{FF2B5EF4-FFF2-40B4-BE49-F238E27FC236}">
                    <a16:creationId xmlns:a16="http://schemas.microsoft.com/office/drawing/2014/main" id="{F19AC217-837A-4357-95C8-93C988D320C6}"/>
                  </a:ext>
                </a:extLst>
              </p:cNvPr>
              <p:cNvSpPr>
                <a:spLocks/>
              </p:cNvSpPr>
              <p:nvPr/>
            </p:nvSpPr>
            <p:spPr bwMode="auto">
              <a:xfrm>
                <a:off x="2091" y="3669"/>
                <a:ext cx="63" cy="7"/>
              </a:xfrm>
              <a:custGeom>
                <a:avLst/>
                <a:gdLst>
                  <a:gd name="T0" fmla="*/ 0 w 120"/>
                  <a:gd name="T1" fmla="*/ 0 h 12"/>
                  <a:gd name="T2" fmla="*/ 0 w 120"/>
                  <a:gd name="T3" fmla="*/ 0 h 12"/>
                  <a:gd name="T4" fmla="*/ 120 w 120"/>
                  <a:gd name="T5" fmla="*/ 0 h 12"/>
                  <a:gd name="T6" fmla="*/ 120 w 120"/>
                  <a:gd name="T7" fmla="*/ 12 h 12"/>
                  <a:gd name="T8" fmla="*/ 0 w 120"/>
                  <a:gd name="T9" fmla="*/ 12 h 12"/>
                  <a:gd name="T10" fmla="*/ 0 w 120"/>
                  <a:gd name="T11" fmla="*/ 0 h 12"/>
                </a:gdLst>
                <a:ahLst/>
                <a:cxnLst>
                  <a:cxn ang="0">
                    <a:pos x="T0" y="T1"/>
                  </a:cxn>
                  <a:cxn ang="0">
                    <a:pos x="T2" y="T3"/>
                  </a:cxn>
                  <a:cxn ang="0">
                    <a:pos x="T4" y="T5"/>
                  </a:cxn>
                  <a:cxn ang="0">
                    <a:pos x="T6" y="T7"/>
                  </a:cxn>
                  <a:cxn ang="0">
                    <a:pos x="T8" y="T9"/>
                  </a:cxn>
                  <a:cxn ang="0">
                    <a:pos x="T10" y="T11"/>
                  </a:cxn>
                </a:cxnLst>
                <a:rect l="0" t="0" r="r" b="b"/>
                <a:pathLst>
                  <a:path w="120" h="12">
                    <a:moveTo>
                      <a:pt x="0" y="0"/>
                    </a:moveTo>
                    <a:lnTo>
                      <a:pt x="0" y="0"/>
                    </a:lnTo>
                    <a:lnTo>
                      <a:pt x="120" y="0"/>
                    </a:lnTo>
                    <a:lnTo>
                      <a:pt x="120" y="12"/>
                    </a:lnTo>
                    <a:lnTo>
                      <a:pt x="0" y="12"/>
                    </a:lnTo>
                    <a:lnTo>
                      <a:pt x="0" y="0"/>
                    </a:lnTo>
                    <a:close/>
                  </a:path>
                </a:pathLst>
              </a:custGeom>
              <a:solidFill>
                <a:srgbClr val="CB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29" name="Freeform 165">
                <a:extLst>
                  <a:ext uri="{FF2B5EF4-FFF2-40B4-BE49-F238E27FC236}">
                    <a16:creationId xmlns:a16="http://schemas.microsoft.com/office/drawing/2014/main" id="{CFA00F81-ED77-4B03-AE00-A2E14F58ADB5}"/>
                  </a:ext>
                </a:extLst>
              </p:cNvPr>
              <p:cNvSpPr>
                <a:spLocks/>
              </p:cNvSpPr>
              <p:nvPr/>
            </p:nvSpPr>
            <p:spPr bwMode="auto">
              <a:xfrm>
                <a:off x="2091" y="3659"/>
                <a:ext cx="63" cy="10"/>
              </a:xfrm>
              <a:custGeom>
                <a:avLst/>
                <a:gdLst>
                  <a:gd name="T0" fmla="*/ 0 w 120"/>
                  <a:gd name="T1" fmla="*/ 0 h 20"/>
                  <a:gd name="T2" fmla="*/ 0 w 120"/>
                  <a:gd name="T3" fmla="*/ 0 h 20"/>
                  <a:gd name="T4" fmla="*/ 120 w 120"/>
                  <a:gd name="T5" fmla="*/ 0 h 20"/>
                  <a:gd name="T6" fmla="*/ 120 w 120"/>
                  <a:gd name="T7" fmla="*/ 20 h 20"/>
                  <a:gd name="T8" fmla="*/ 0 w 120"/>
                  <a:gd name="T9" fmla="*/ 20 h 20"/>
                  <a:gd name="T10" fmla="*/ 0 w 120"/>
                  <a:gd name="T11" fmla="*/ 0 h 20"/>
                </a:gdLst>
                <a:ahLst/>
                <a:cxnLst>
                  <a:cxn ang="0">
                    <a:pos x="T0" y="T1"/>
                  </a:cxn>
                  <a:cxn ang="0">
                    <a:pos x="T2" y="T3"/>
                  </a:cxn>
                  <a:cxn ang="0">
                    <a:pos x="T4" y="T5"/>
                  </a:cxn>
                  <a:cxn ang="0">
                    <a:pos x="T6" y="T7"/>
                  </a:cxn>
                  <a:cxn ang="0">
                    <a:pos x="T8" y="T9"/>
                  </a:cxn>
                  <a:cxn ang="0">
                    <a:pos x="T10" y="T11"/>
                  </a:cxn>
                </a:cxnLst>
                <a:rect l="0" t="0" r="r" b="b"/>
                <a:pathLst>
                  <a:path w="120" h="20">
                    <a:moveTo>
                      <a:pt x="0" y="0"/>
                    </a:moveTo>
                    <a:lnTo>
                      <a:pt x="0" y="0"/>
                    </a:lnTo>
                    <a:lnTo>
                      <a:pt x="120" y="0"/>
                    </a:lnTo>
                    <a:lnTo>
                      <a:pt x="120" y="20"/>
                    </a:lnTo>
                    <a:lnTo>
                      <a:pt x="0" y="20"/>
                    </a:lnTo>
                    <a:lnTo>
                      <a:pt x="0" y="0"/>
                    </a:lnTo>
                    <a:close/>
                  </a:path>
                </a:pathLst>
              </a:custGeom>
              <a:solidFill>
                <a:srgbClr val="FE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0" name="Freeform 166">
                <a:extLst>
                  <a:ext uri="{FF2B5EF4-FFF2-40B4-BE49-F238E27FC236}">
                    <a16:creationId xmlns:a16="http://schemas.microsoft.com/office/drawing/2014/main" id="{3540D628-08BE-4205-BC63-138510A52D22}"/>
                  </a:ext>
                </a:extLst>
              </p:cNvPr>
              <p:cNvSpPr>
                <a:spLocks/>
              </p:cNvSpPr>
              <p:nvPr/>
            </p:nvSpPr>
            <p:spPr bwMode="auto">
              <a:xfrm>
                <a:off x="2091" y="3657"/>
                <a:ext cx="63" cy="2"/>
              </a:xfrm>
              <a:custGeom>
                <a:avLst/>
                <a:gdLst>
                  <a:gd name="T0" fmla="*/ 0 w 120"/>
                  <a:gd name="T1" fmla="*/ 0 h 3"/>
                  <a:gd name="T2" fmla="*/ 0 w 120"/>
                  <a:gd name="T3" fmla="*/ 0 h 3"/>
                  <a:gd name="T4" fmla="*/ 120 w 120"/>
                  <a:gd name="T5" fmla="*/ 0 h 3"/>
                  <a:gd name="T6" fmla="*/ 120 w 120"/>
                  <a:gd name="T7" fmla="*/ 3 h 3"/>
                  <a:gd name="T8" fmla="*/ 0 w 120"/>
                  <a:gd name="T9" fmla="*/ 3 h 3"/>
                  <a:gd name="T10" fmla="*/ 0 w 120"/>
                  <a:gd name="T11" fmla="*/ 0 h 3"/>
                </a:gdLst>
                <a:ahLst/>
                <a:cxnLst>
                  <a:cxn ang="0">
                    <a:pos x="T0" y="T1"/>
                  </a:cxn>
                  <a:cxn ang="0">
                    <a:pos x="T2" y="T3"/>
                  </a:cxn>
                  <a:cxn ang="0">
                    <a:pos x="T4" y="T5"/>
                  </a:cxn>
                  <a:cxn ang="0">
                    <a:pos x="T6" y="T7"/>
                  </a:cxn>
                  <a:cxn ang="0">
                    <a:pos x="T8" y="T9"/>
                  </a:cxn>
                  <a:cxn ang="0">
                    <a:pos x="T10" y="T11"/>
                  </a:cxn>
                </a:cxnLst>
                <a:rect l="0" t="0" r="r" b="b"/>
                <a:pathLst>
                  <a:path w="120" h="3">
                    <a:moveTo>
                      <a:pt x="0" y="0"/>
                    </a:moveTo>
                    <a:lnTo>
                      <a:pt x="0" y="0"/>
                    </a:lnTo>
                    <a:lnTo>
                      <a:pt x="120" y="0"/>
                    </a:lnTo>
                    <a:lnTo>
                      <a:pt x="120" y="3"/>
                    </a:lnTo>
                    <a:lnTo>
                      <a:pt x="0" y="3"/>
                    </a:lnTo>
                    <a:lnTo>
                      <a:pt x="0" y="0"/>
                    </a:lnTo>
                    <a:close/>
                  </a:path>
                </a:pathLst>
              </a:custGeom>
              <a:solidFill>
                <a:srgbClr val="FE808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1" name="Freeform 167">
                <a:extLst>
                  <a:ext uri="{FF2B5EF4-FFF2-40B4-BE49-F238E27FC236}">
                    <a16:creationId xmlns:a16="http://schemas.microsoft.com/office/drawing/2014/main" id="{514165BB-0EBB-430C-9EB3-C37A0075BD4D}"/>
                  </a:ext>
                </a:extLst>
              </p:cNvPr>
              <p:cNvSpPr>
                <a:spLocks/>
              </p:cNvSpPr>
              <p:nvPr/>
            </p:nvSpPr>
            <p:spPr bwMode="auto">
              <a:xfrm>
                <a:off x="2179" y="3609"/>
                <a:ext cx="64" cy="66"/>
              </a:xfrm>
              <a:custGeom>
                <a:avLst/>
                <a:gdLst>
                  <a:gd name="T0" fmla="*/ 0 w 119"/>
                  <a:gd name="T1" fmla="*/ 0 h 125"/>
                  <a:gd name="T2" fmla="*/ 0 w 119"/>
                  <a:gd name="T3" fmla="*/ 0 h 125"/>
                  <a:gd name="T4" fmla="*/ 119 w 119"/>
                  <a:gd name="T5" fmla="*/ 0 h 125"/>
                  <a:gd name="T6" fmla="*/ 119 w 119"/>
                  <a:gd name="T7" fmla="*/ 125 h 125"/>
                  <a:gd name="T8" fmla="*/ 0 w 119"/>
                  <a:gd name="T9" fmla="*/ 125 h 125"/>
                  <a:gd name="T10" fmla="*/ 0 w 119"/>
                  <a:gd name="T11" fmla="*/ 0 h 125"/>
                </a:gdLst>
                <a:ahLst/>
                <a:cxnLst>
                  <a:cxn ang="0">
                    <a:pos x="T0" y="T1"/>
                  </a:cxn>
                  <a:cxn ang="0">
                    <a:pos x="T2" y="T3"/>
                  </a:cxn>
                  <a:cxn ang="0">
                    <a:pos x="T4" y="T5"/>
                  </a:cxn>
                  <a:cxn ang="0">
                    <a:pos x="T6" y="T7"/>
                  </a:cxn>
                  <a:cxn ang="0">
                    <a:pos x="T8" y="T9"/>
                  </a:cxn>
                  <a:cxn ang="0">
                    <a:pos x="T10" y="T11"/>
                  </a:cxn>
                </a:cxnLst>
                <a:rect l="0" t="0" r="r" b="b"/>
                <a:pathLst>
                  <a:path w="119" h="125">
                    <a:moveTo>
                      <a:pt x="0" y="0"/>
                    </a:moveTo>
                    <a:lnTo>
                      <a:pt x="0" y="0"/>
                    </a:lnTo>
                    <a:lnTo>
                      <a:pt x="119" y="0"/>
                    </a:lnTo>
                    <a:lnTo>
                      <a:pt x="119" y="125"/>
                    </a:lnTo>
                    <a:lnTo>
                      <a:pt x="0" y="125"/>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2" name="Freeform 168">
                <a:extLst>
                  <a:ext uri="{FF2B5EF4-FFF2-40B4-BE49-F238E27FC236}">
                    <a16:creationId xmlns:a16="http://schemas.microsoft.com/office/drawing/2014/main" id="{5A9EFB6D-4962-42C6-BF02-C38254836A2D}"/>
                  </a:ext>
                </a:extLst>
              </p:cNvPr>
              <p:cNvSpPr>
                <a:spLocks/>
              </p:cNvSpPr>
              <p:nvPr/>
            </p:nvSpPr>
            <p:spPr bwMode="auto">
              <a:xfrm>
                <a:off x="2004" y="3672"/>
                <a:ext cx="63" cy="1"/>
              </a:xfrm>
              <a:custGeom>
                <a:avLst/>
                <a:gdLst>
                  <a:gd name="T0" fmla="*/ 0 w 119"/>
                  <a:gd name="T1" fmla="*/ 0 h 2"/>
                  <a:gd name="T2" fmla="*/ 0 w 119"/>
                  <a:gd name="T3" fmla="*/ 0 h 2"/>
                  <a:gd name="T4" fmla="*/ 119 w 119"/>
                  <a:gd name="T5" fmla="*/ 0 h 2"/>
                  <a:gd name="T6" fmla="*/ 119 w 119"/>
                  <a:gd name="T7" fmla="*/ 2 h 2"/>
                  <a:gd name="T8" fmla="*/ 0 w 119"/>
                  <a:gd name="T9" fmla="*/ 2 h 2"/>
                  <a:gd name="T10" fmla="*/ 0 w 119"/>
                  <a:gd name="T11" fmla="*/ 0 h 2"/>
                </a:gdLst>
                <a:ahLst/>
                <a:cxnLst>
                  <a:cxn ang="0">
                    <a:pos x="T0" y="T1"/>
                  </a:cxn>
                  <a:cxn ang="0">
                    <a:pos x="T2" y="T3"/>
                  </a:cxn>
                  <a:cxn ang="0">
                    <a:pos x="T4" y="T5"/>
                  </a:cxn>
                  <a:cxn ang="0">
                    <a:pos x="T6" y="T7"/>
                  </a:cxn>
                  <a:cxn ang="0">
                    <a:pos x="T8" y="T9"/>
                  </a:cxn>
                  <a:cxn ang="0">
                    <a:pos x="T10" y="T11"/>
                  </a:cxn>
                </a:cxnLst>
                <a:rect l="0" t="0" r="r" b="b"/>
                <a:pathLst>
                  <a:path w="119" h="2">
                    <a:moveTo>
                      <a:pt x="0" y="0"/>
                    </a:moveTo>
                    <a:lnTo>
                      <a:pt x="0" y="0"/>
                    </a:lnTo>
                    <a:lnTo>
                      <a:pt x="119" y="0"/>
                    </a:lnTo>
                    <a:lnTo>
                      <a:pt x="119" y="2"/>
                    </a:lnTo>
                    <a:lnTo>
                      <a:pt x="0" y="2"/>
                    </a:lnTo>
                    <a:lnTo>
                      <a:pt x="0" y="0"/>
                    </a:lnTo>
                    <a:close/>
                  </a:path>
                </a:pathLst>
              </a:custGeom>
              <a:solidFill>
                <a:srgbClr val="FEFECB"/>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3" name="Freeform 169">
                <a:extLst>
                  <a:ext uri="{FF2B5EF4-FFF2-40B4-BE49-F238E27FC236}">
                    <a16:creationId xmlns:a16="http://schemas.microsoft.com/office/drawing/2014/main" id="{E5453D1F-5DD0-495F-A038-F41F0F607C85}"/>
                  </a:ext>
                </a:extLst>
              </p:cNvPr>
              <p:cNvSpPr>
                <a:spLocks/>
              </p:cNvSpPr>
              <p:nvPr/>
            </p:nvSpPr>
            <p:spPr bwMode="auto">
              <a:xfrm>
                <a:off x="2004" y="3669"/>
                <a:ext cx="63" cy="6"/>
              </a:xfrm>
              <a:custGeom>
                <a:avLst/>
                <a:gdLst>
                  <a:gd name="T0" fmla="*/ 0 w 119"/>
                  <a:gd name="T1" fmla="*/ 0 h 11"/>
                  <a:gd name="T2" fmla="*/ 0 w 119"/>
                  <a:gd name="T3" fmla="*/ 0 h 11"/>
                  <a:gd name="T4" fmla="*/ 119 w 119"/>
                  <a:gd name="T5" fmla="*/ 0 h 11"/>
                  <a:gd name="T6" fmla="*/ 119 w 119"/>
                  <a:gd name="T7" fmla="*/ 11 h 11"/>
                  <a:gd name="T8" fmla="*/ 0 w 119"/>
                  <a:gd name="T9" fmla="*/ 11 h 11"/>
                  <a:gd name="T10" fmla="*/ 0 w 119"/>
                  <a:gd name="T11" fmla="*/ 0 h 11"/>
                </a:gdLst>
                <a:ahLst/>
                <a:cxnLst>
                  <a:cxn ang="0">
                    <a:pos x="T0" y="T1"/>
                  </a:cxn>
                  <a:cxn ang="0">
                    <a:pos x="T2" y="T3"/>
                  </a:cxn>
                  <a:cxn ang="0">
                    <a:pos x="T4" y="T5"/>
                  </a:cxn>
                  <a:cxn ang="0">
                    <a:pos x="T6" y="T7"/>
                  </a:cxn>
                  <a:cxn ang="0">
                    <a:pos x="T8" y="T9"/>
                  </a:cxn>
                  <a:cxn ang="0">
                    <a:pos x="T10" y="T11"/>
                  </a:cxn>
                </a:cxnLst>
                <a:rect l="0" t="0" r="r" b="b"/>
                <a:pathLst>
                  <a:path w="119" h="11">
                    <a:moveTo>
                      <a:pt x="0" y="0"/>
                    </a:moveTo>
                    <a:lnTo>
                      <a:pt x="0" y="0"/>
                    </a:lnTo>
                    <a:lnTo>
                      <a:pt x="119" y="0"/>
                    </a:lnTo>
                    <a:lnTo>
                      <a:pt x="119" y="11"/>
                    </a:lnTo>
                    <a:lnTo>
                      <a:pt x="0" y="11"/>
                    </a:lnTo>
                    <a:lnTo>
                      <a:pt x="0" y="0"/>
                    </a:lnTo>
                    <a:close/>
                  </a:path>
                </a:pathLst>
              </a:custGeom>
              <a:solidFill>
                <a:srgbClr val="6600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4" name="Freeform 170">
                <a:extLst>
                  <a:ext uri="{FF2B5EF4-FFF2-40B4-BE49-F238E27FC236}">
                    <a16:creationId xmlns:a16="http://schemas.microsoft.com/office/drawing/2014/main" id="{10B3B414-CAEC-43BB-8EA6-F0CE6C5C8B89}"/>
                  </a:ext>
                </a:extLst>
              </p:cNvPr>
              <p:cNvSpPr>
                <a:spLocks/>
              </p:cNvSpPr>
              <p:nvPr/>
            </p:nvSpPr>
            <p:spPr bwMode="auto">
              <a:xfrm>
                <a:off x="1985" y="3677"/>
                <a:ext cx="281"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35" name="Freeform 171">
                <a:extLst>
                  <a:ext uri="{FF2B5EF4-FFF2-40B4-BE49-F238E27FC236}">
                    <a16:creationId xmlns:a16="http://schemas.microsoft.com/office/drawing/2014/main" id="{EA83F04D-18EA-4C77-A4F0-BB8043E7069F}"/>
                  </a:ext>
                </a:extLst>
              </p:cNvPr>
              <p:cNvSpPr>
                <a:spLocks/>
              </p:cNvSpPr>
              <p:nvPr/>
            </p:nvSpPr>
            <p:spPr bwMode="auto">
              <a:xfrm>
                <a:off x="1595" y="2720"/>
                <a:ext cx="64" cy="642"/>
              </a:xfrm>
              <a:custGeom>
                <a:avLst/>
                <a:gdLst>
                  <a:gd name="T0" fmla="*/ 0 w 120"/>
                  <a:gd name="T1" fmla="*/ 0 h 1207"/>
                  <a:gd name="T2" fmla="*/ 0 w 120"/>
                  <a:gd name="T3" fmla="*/ 0 h 1207"/>
                  <a:gd name="T4" fmla="*/ 120 w 120"/>
                  <a:gd name="T5" fmla="*/ 0 h 1207"/>
                  <a:gd name="T6" fmla="*/ 120 w 120"/>
                  <a:gd name="T7" fmla="*/ 1207 h 1207"/>
                  <a:gd name="T8" fmla="*/ 0 w 120"/>
                  <a:gd name="T9" fmla="*/ 1207 h 1207"/>
                  <a:gd name="T10" fmla="*/ 0 w 120"/>
                  <a:gd name="T11" fmla="*/ 0 h 1207"/>
                </a:gdLst>
                <a:ahLst/>
                <a:cxnLst>
                  <a:cxn ang="0">
                    <a:pos x="T0" y="T1"/>
                  </a:cxn>
                  <a:cxn ang="0">
                    <a:pos x="T2" y="T3"/>
                  </a:cxn>
                  <a:cxn ang="0">
                    <a:pos x="T4" y="T5"/>
                  </a:cxn>
                  <a:cxn ang="0">
                    <a:pos x="T6" y="T7"/>
                  </a:cxn>
                  <a:cxn ang="0">
                    <a:pos x="T8" y="T9"/>
                  </a:cxn>
                  <a:cxn ang="0">
                    <a:pos x="T10" y="T11"/>
                  </a:cxn>
                </a:cxnLst>
                <a:rect l="0" t="0" r="r" b="b"/>
                <a:pathLst>
                  <a:path w="120" h="1207">
                    <a:moveTo>
                      <a:pt x="0" y="0"/>
                    </a:moveTo>
                    <a:lnTo>
                      <a:pt x="0" y="0"/>
                    </a:lnTo>
                    <a:lnTo>
                      <a:pt x="120" y="0"/>
                    </a:lnTo>
                    <a:lnTo>
                      <a:pt x="120" y="1207"/>
                    </a:lnTo>
                    <a:lnTo>
                      <a:pt x="0" y="1207"/>
                    </a:lnTo>
                    <a:lnTo>
                      <a:pt x="0" y="0"/>
                    </a:lnTo>
                    <a:close/>
                  </a:path>
                </a:pathLst>
              </a:custGeom>
              <a:solidFill>
                <a:srgbClr val="FE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6" name="Freeform 172">
                <a:extLst>
                  <a:ext uri="{FF2B5EF4-FFF2-40B4-BE49-F238E27FC236}">
                    <a16:creationId xmlns:a16="http://schemas.microsoft.com/office/drawing/2014/main" id="{A1FD2341-5A6D-48FA-9E63-12601A4A3190}"/>
                  </a:ext>
                </a:extLst>
              </p:cNvPr>
              <p:cNvSpPr>
                <a:spLocks/>
              </p:cNvSpPr>
              <p:nvPr/>
            </p:nvSpPr>
            <p:spPr bwMode="auto">
              <a:xfrm>
                <a:off x="1595" y="2696"/>
                <a:ext cx="64" cy="24"/>
              </a:xfrm>
              <a:custGeom>
                <a:avLst/>
                <a:gdLst>
                  <a:gd name="T0" fmla="*/ 0 w 120"/>
                  <a:gd name="T1" fmla="*/ 0 h 46"/>
                  <a:gd name="T2" fmla="*/ 0 w 120"/>
                  <a:gd name="T3" fmla="*/ 0 h 46"/>
                  <a:gd name="T4" fmla="*/ 120 w 120"/>
                  <a:gd name="T5" fmla="*/ 0 h 46"/>
                  <a:gd name="T6" fmla="*/ 120 w 120"/>
                  <a:gd name="T7" fmla="*/ 46 h 46"/>
                  <a:gd name="T8" fmla="*/ 0 w 120"/>
                  <a:gd name="T9" fmla="*/ 46 h 46"/>
                  <a:gd name="T10" fmla="*/ 0 w 120"/>
                  <a:gd name="T11" fmla="*/ 0 h 46"/>
                </a:gdLst>
                <a:ahLst/>
                <a:cxnLst>
                  <a:cxn ang="0">
                    <a:pos x="T0" y="T1"/>
                  </a:cxn>
                  <a:cxn ang="0">
                    <a:pos x="T2" y="T3"/>
                  </a:cxn>
                  <a:cxn ang="0">
                    <a:pos x="T4" y="T5"/>
                  </a:cxn>
                  <a:cxn ang="0">
                    <a:pos x="T6" y="T7"/>
                  </a:cxn>
                  <a:cxn ang="0">
                    <a:pos x="T8" y="T9"/>
                  </a:cxn>
                  <a:cxn ang="0">
                    <a:pos x="T10" y="T11"/>
                  </a:cxn>
                </a:cxnLst>
                <a:rect l="0" t="0" r="r" b="b"/>
                <a:pathLst>
                  <a:path w="120" h="46">
                    <a:moveTo>
                      <a:pt x="0" y="0"/>
                    </a:moveTo>
                    <a:lnTo>
                      <a:pt x="0" y="0"/>
                    </a:lnTo>
                    <a:lnTo>
                      <a:pt x="120" y="0"/>
                    </a:lnTo>
                    <a:lnTo>
                      <a:pt x="120" y="46"/>
                    </a:lnTo>
                    <a:lnTo>
                      <a:pt x="0" y="46"/>
                    </a:lnTo>
                    <a:lnTo>
                      <a:pt x="0" y="0"/>
                    </a:lnTo>
                    <a:close/>
                  </a:path>
                </a:pathLst>
              </a:custGeom>
              <a:solidFill>
                <a:srgbClr val="FE98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7" name="Freeform 173">
                <a:extLst>
                  <a:ext uri="{FF2B5EF4-FFF2-40B4-BE49-F238E27FC236}">
                    <a16:creationId xmlns:a16="http://schemas.microsoft.com/office/drawing/2014/main" id="{4B7688CA-DB36-4109-B31E-5E5DB20EFC76}"/>
                  </a:ext>
                </a:extLst>
              </p:cNvPr>
              <p:cNvSpPr>
                <a:spLocks/>
              </p:cNvSpPr>
              <p:nvPr/>
            </p:nvSpPr>
            <p:spPr bwMode="auto">
              <a:xfrm>
                <a:off x="1682" y="3345"/>
                <a:ext cx="65" cy="16"/>
              </a:xfrm>
              <a:custGeom>
                <a:avLst/>
                <a:gdLst>
                  <a:gd name="T0" fmla="*/ 0 w 122"/>
                  <a:gd name="T1" fmla="*/ 0 h 30"/>
                  <a:gd name="T2" fmla="*/ 0 w 122"/>
                  <a:gd name="T3" fmla="*/ 0 h 30"/>
                  <a:gd name="T4" fmla="*/ 122 w 122"/>
                  <a:gd name="T5" fmla="*/ 0 h 30"/>
                  <a:gd name="T6" fmla="*/ 122 w 122"/>
                  <a:gd name="T7" fmla="*/ 30 h 30"/>
                  <a:gd name="T8" fmla="*/ 0 w 122"/>
                  <a:gd name="T9" fmla="*/ 30 h 30"/>
                  <a:gd name="T10" fmla="*/ 0 w 122"/>
                  <a:gd name="T11" fmla="*/ 0 h 30"/>
                </a:gdLst>
                <a:ahLst/>
                <a:cxnLst>
                  <a:cxn ang="0">
                    <a:pos x="T0" y="T1"/>
                  </a:cxn>
                  <a:cxn ang="0">
                    <a:pos x="T2" y="T3"/>
                  </a:cxn>
                  <a:cxn ang="0">
                    <a:pos x="T4" y="T5"/>
                  </a:cxn>
                  <a:cxn ang="0">
                    <a:pos x="T6" y="T7"/>
                  </a:cxn>
                  <a:cxn ang="0">
                    <a:pos x="T8" y="T9"/>
                  </a:cxn>
                  <a:cxn ang="0">
                    <a:pos x="T10" y="T11"/>
                  </a:cxn>
                </a:cxnLst>
                <a:rect l="0" t="0" r="r" b="b"/>
                <a:pathLst>
                  <a:path w="122" h="30">
                    <a:moveTo>
                      <a:pt x="0" y="0"/>
                    </a:moveTo>
                    <a:lnTo>
                      <a:pt x="0" y="0"/>
                    </a:lnTo>
                    <a:lnTo>
                      <a:pt x="122" y="0"/>
                    </a:lnTo>
                    <a:lnTo>
                      <a:pt x="122" y="30"/>
                    </a:lnTo>
                    <a:lnTo>
                      <a:pt x="0" y="30"/>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8" name="Freeform 174">
                <a:extLst>
                  <a:ext uri="{FF2B5EF4-FFF2-40B4-BE49-F238E27FC236}">
                    <a16:creationId xmlns:a16="http://schemas.microsoft.com/office/drawing/2014/main" id="{8FE9B01F-2EE2-432E-B039-463FECEFA0B5}"/>
                  </a:ext>
                </a:extLst>
              </p:cNvPr>
              <p:cNvSpPr>
                <a:spLocks/>
              </p:cNvSpPr>
              <p:nvPr/>
            </p:nvSpPr>
            <p:spPr bwMode="auto">
              <a:xfrm>
                <a:off x="1510" y="3356"/>
                <a:ext cx="63" cy="6"/>
              </a:xfrm>
              <a:custGeom>
                <a:avLst/>
                <a:gdLst>
                  <a:gd name="T0" fmla="*/ 0 w 119"/>
                  <a:gd name="T1" fmla="*/ 0 h 11"/>
                  <a:gd name="T2" fmla="*/ 0 w 119"/>
                  <a:gd name="T3" fmla="*/ 0 h 11"/>
                  <a:gd name="T4" fmla="*/ 119 w 119"/>
                  <a:gd name="T5" fmla="*/ 0 h 11"/>
                  <a:gd name="T6" fmla="*/ 119 w 119"/>
                  <a:gd name="T7" fmla="*/ 11 h 11"/>
                  <a:gd name="T8" fmla="*/ 0 w 119"/>
                  <a:gd name="T9" fmla="*/ 11 h 11"/>
                  <a:gd name="T10" fmla="*/ 0 w 119"/>
                  <a:gd name="T11" fmla="*/ 0 h 11"/>
                </a:gdLst>
                <a:ahLst/>
                <a:cxnLst>
                  <a:cxn ang="0">
                    <a:pos x="T0" y="T1"/>
                  </a:cxn>
                  <a:cxn ang="0">
                    <a:pos x="T2" y="T3"/>
                  </a:cxn>
                  <a:cxn ang="0">
                    <a:pos x="T4" y="T5"/>
                  </a:cxn>
                  <a:cxn ang="0">
                    <a:pos x="T6" y="T7"/>
                  </a:cxn>
                  <a:cxn ang="0">
                    <a:pos x="T8" y="T9"/>
                  </a:cxn>
                  <a:cxn ang="0">
                    <a:pos x="T10" y="T11"/>
                  </a:cxn>
                </a:cxnLst>
                <a:rect l="0" t="0" r="r" b="b"/>
                <a:pathLst>
                  <a:path w="119" h="11">
                    <a:moveTo>
                      <a:pt x="0" y="0"/>
                    </a:moveTo>
                    <a:lnTo>
                      <a:pt x="0" y="0"/>
                    </a:lnTo>
                    <a:lnTo>
                      <a:pt x="119" y="0"/>
                    </a:lnTo>
                    <a:lnTo>
                      <a:pt x="119" y="11"/>
                    </a:lnTo>
                    <a:lnTo>
                      <a:pt x="0" y="11"/>
                    </a:lnTo>
                    <a:lnTo>
                      <a:pt x="0" y="0"/>
                    </a:lnTo>
                    <a:close/>
                  </a:path>
                </a:pathLst>
              </a:custGeom>
              <a:solidFill>
                <a:srgbClr val="000098"/>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39" name="Freeform 175">
                <a:extLst>
                  <a:ext uri="{FF2B5EF4-FFF2-40B4-BE49-F238E27FC236}">
                    <a16:creationId xmlns:a16="http://schemas.microsoft.com/office/drawing/2014/main" id="{865DF4CB-32D6-4833-A37C-790EAB1C42D0}"/>
                  </a:ext>
                </a:extLst>
              </p:cNvPr>
              <p:cNvSpPr>
                <a:spLocks/>
              </p:cNvSpPr>
              <p:nvPr/>
            </p:nvSpPr>
            <p:spPr bwMode="auto">
              <a:xfrm>
                <a:off x="1485" y="3363"/>
                <a:ext cx="282"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40" name="Freeform 176">
                <a:extLst>
                  <a:ext uri="{FF2B5EF4-FFF2-40B4-BE49-F238E27FC236}">
                    <a16:creationId xmlns:a16="http://schemas.microsoft.com/office/drawing/2014/main" id="{089808F7-D6A8-406F-B23F-9C3CADF14140}"/>
                  </a:ext>
                </a:extLst>
              </p:cNvPr>
              <p:cNvSpPr>
                <a:spLocks/>
              </p:cNvSpPr>
              <p:nvPr/>
            </p:nvSpPr>
            <p:spPr bwMode="auto">
              <a:xfrm>
                <a:off x="2202" y="2457"/>
                <a:ext cx="63" cy="129"/>
              </a:xfrm>
              <a:custGeom>
                <a:avLst/>
                <a:gdLst>
                  <a:gd name="T0" fmla="*/ 0 w 120"/>
                  <a:gd name="T1" fmla="*/ 0 h 243"/>
                  <a:gd name="T2" fmla="*/ 0 w 120"/>
                  <a:gd name="T3" fmla="*/ 0 h 243"/>
                  <a:gd name="T4" fmla="*/ 120 w 120"/>
                  <a:gd name="T5" fmla="*/ 0 h 243"/>
                  <a:gd name="T6" fmla="*/ 120 w 120"/>
                  <a:gd name="T7" fmla="*/ 243 h 243"/>
                  <a:gd name="T8" fmla="*/ 0 w 120"/>
                  <a:gd name="T9" fmla="*/ 243 h 243"/>
                  <a:gd name="T10" fmla="*/ 0 w 120"/>
                  <a:gd name="T11" fmla="*/ 0 h 243"/>
                </a:gdLst>
                <a:ahLst/>
                <a:cxnLst>
                  <a:cxn ang="0">
                    <a:pos x="T0" y="T1"/>
                  </a:cxn>
                  <a:cxn ang="0">
                    <a:pos x="T2" y="T3"/>
                  </a:cxn>
                  <a:cxn ang="0">
                    <a:pos x="T4" y="T5"/>
                  </a:cxn>
                  <a:cxn ang="0">
                    <a:pos x="T6" y="T7"/>
                  </a:cxn>
                  <a:cxn ang="0">
                    <a:pos x="T8" y="T9"/>
                  </a:cxn>
                  <a:cxn ang="0">
                    <a:pos x="T10" y="T11"/>
                  </a:cxn>
                </a:cxnLst>
                <a:rect l="0" t="0" r="r" b="b"/>
                <a:pathLst>
                  <a:path w="120" h="243">
                    <a:moveTo>
                      <a:pt x="0" y="0"/>
                    </a:moveTo>
                    <a:lnTo>
                      <a:pt x="0" y="0"/>
                    </a:lnTo>
                    <a:lnTo>
                      <a:pt x="120" y="0"/>
                    </a:lnTo>
                    <a:lnTo>
                      <a:pt x="120" y="243"/>
                    </a:lnTo>
                    <a:lnTo>
                      <a:pt x="0" y="243"/>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1" name="Freeform 177">
                <a:extLst>
                  <a:ext uri="{FF2B5EF4-FFF2-40B4-BE49-F238E27FC236}">
                    <a16:creationId xmlns:a16="http://schemas.microsoft.com/office/drawing/2014/main" id="{476B7708-BF92-499E-8509-99AFE85C7376}"/>
                  </a:ext>
                </a:extLst>
              </p:cNvPr>
              <p:cNvSpPr>
                <a:spLocks/>
              </p:cNvSpPr>
              <p:nvPr/>
            </p:nvSpPr>
            <p:spPr bwMode="auto">
              <a:xfrm>
                <a:off x="2004" y="2587"/>
                <a:ext cx="282"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42" name="Freeform 178">
                <a:extLst>
                  <a:ext uri="{FF2B5EF4-FFF2-40B4-BE49-F238E27FC236}">
                    <a16:creationId xmlns:a16="http://schemas.microsoft.com/office/drawing/2014/main" id="{6E1A9370-32C2-4449-BDB1-75F8CDB4F527}"/>
                  </a:ext>
                </a:extLst>
              </p:cNvPr>
              <p:cNvSpPr>
                <a:spLocks/>
              </p:cNvSpPr>
              <p:nvPr/>
            </p:nvSpPr>
            <p:spPr bwMode="auto">
              <a:xfrm>
                <a:off x="3713" y="2255"/>
                <a:ext cx="63" cy="5"/>
              </a:xfrm>
              <a:custGeom>
                <a:avLst/>
                <a:gdLst>
                  <a:gd name="T0" fmla="*/ 0 w 119"/>
                  <a:gd name="T1" fmla="*/ 0 h 10"/>
                  <a:gd name="T2" fmla="*/ 0 w 119"/>
                  <a:gd name="T3" fmla="*/ 0 h 10"/>
                  <a:gd name="T4" fmla="*/ 119 w 119"/>
                  <a:gd name="T5" fmla="*/ 0 h 10"/>
                  <a:gd name="T6" fmla="*/ 119 w 119"/>
                  <a:gd name="T7" fmla="*/ 10 h 10"/>
                  <a:gd name="T8" fmla="*/ 0 w 119"/>
                  <a:gd name="T9" fmla="*/ 10 h 10"/>
                  <a:gd name="T10" fmla="*/ 0 w 119"/>
                  <a:gd name="T11" fmla="*/ 0 h 10"/>
                </a:gdLst>
                <a:ahLst/>
                <a:cxnLst>
                  <a:cxn ang="0">
                    <a:pos x="T0" y="T1"/>
                  </a:cxn>
                  <a:cxn ang="0">
                    <a:pos x="T2" y="T3"/>
                  </a:cxn>
                  <a:cxn ang="0">
                    <a:pos x="T4" y="T5"/>
                  </a:cxn>
                  <a:cxn ang="0">
                    <a:pos x="T6" y="T7"/>
                  </a:cxn>
                  <a:cxn ang="0">
                    <a:pos x="T8" y="T9"/>
                  </a:cxn>
                  <a:cxn ang="0">
                    <a:pos x="T10" y="T11"/>
                  </a:cxn>
                </a:cxnLst>
                <a:rect l="0" t="0" r="r" b="b"/>
                <a:pathLst>
                  <a:path w="119" h="10">
                    <a:moveTo>
                      <a:pt x="0" y="0"/>
                    </a:moveTo>
                    <a:lnTo>
                      <a:pt x="0" y="0"/>
                    </a:lnTo>
                    <a:lnTo>
                      <a:pt x="119" y="0"/>
                    </a:lnTo>
                    <a:lnTo>
                      <a:pt x="119" y="10"/>
                    </a:lnTo>
                    <a:lnTo>
                      <a:pt x="0" y="10"/>
                    </a:lnTo>
                    <a:lnTo>
                      <a:pt x="0" y="0"/>
                    </a:lnTo>
                    <a:close/>
                  </a:path>
                </a:pathLst>
              </a:custGeom>
              <a:solidFill>
                <a:srgbClr val="00006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3" name="Freeform 179">
                <a:extLst>
                  <a:ext uri="{FF2B5EF4-FFF2-40B4-BE49-F238E27FC236}">
                    <a16:creationId xmlns:a16="http://schemas.microsoft.com/office/drawing/2014/main" id="{8925EDFA-DA87-4E15-B33A-621E15178334}"/>
                  </a:ext>
                </a:extLst>
              </p:cNvPr>
              <p:cNvSpPr>
                <a:spLocks/>
              </p:cNvSpPr>
              <p:nvPr/>
            </p:nvSpPr>
            <p:spPr bwMode="auto">
              <a:xfrm>
                <a:off x="3713" y="2231"/>
                <a:ext cx="63" cy="24"/>
              </a:xfrm>
              <a:custGeom>
                <a:avLst/>
                <a:gdLst>
                  <a:gd name="T0" fmla="*/ 0 w 119"/>
                  <a:gd name="T1" fmla="*/ 0 h 44"/>
                  <a:gd name="T2" fmla="*/ 0 w 119"/>
                  <a:gd name="T3" fmla="*/ 0 h 44"/>
                  <a:gd name="T4" fmla="*/ 119 w 119"/>
                  <a:gd name="T5" fmla="*/ 0 h 44"/>
                  <a:gd name="T6" fmla="*/ 119 w 119"/>
                  <a:gd name="T7" fmla="*/ 44 h 44"/>
                  <a:gd name="T8" fmla="*/ 0 w 119"/>
                  <a:gd name="T9" fmla="*/ 44 h 44"/>
                  <a:gd name="T10" fmla="*/ 0 w 119"/>
                  <a:gd name="T11" fmla="*/ 0 h 44"/>
                </a:gdLst>
                <a:ahLst/>
                <a:cxnLst>
                  <a:cxn ang="0">
                    <a:pos x="T0" y="T1"/>
                  </a:cxn>
                  <a:cxn ang="0">
                    <a:pos x="T2" y="T3"/>
                  </a:cxn>
                  <a:cxn ang="0">
                    <a:pos x="T4" y="T5"/>
                  </a:cxn>
                  <a:cxn ang="0">
                    <a:pos x="T6" y="T7"/>
                  </a:cxn>
                  <a:cxn ang="0">
                    <a:pos x="T8" y="T9"/>
                  </a:cxn>
                  <a:cxn ang="0">
                    <a:pos x="T10" y="T11"/>
                  </a:cxn>
                </a:cxnLst>
                <a:rect l="0" t="0" r="r" b="b"/>
                <a:pathLst>
                  <a:path w="119" h="44">
                    <a:moveTo>
                      <a:pt x="0" y="0"/>
                    </a:moveTo>
                    <a:lnTo>
                      <a:pt x="0" y="0"/>
                    </a:lnTo>
                    <a:lnTo>
                      <a:pt x="119" y="0"/>
                    </a:lnTo>
                    <a:lnTo>
                      <a:pt x="119" y="44"/>
                    </a:lnTo>
                    <a:lnTo>
                      <a:pt x="0" y="44"/>
                    </a:lnTo>
                    <a:lnTo>
                      <a:pt x="0" y="0"/>
                    </a:lnTo>
                    <a:close/>
                  </a:path>
                </a:pathLst>
              </a:custGeom>
              <a:solidFill>
                <a:srgbClr val="0033CB"/>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4" name="Freeform 180">
                <a:extLst>
                  <a:ext uri="{FF2B5EF4-FFF2-40B4-BE49-F238E27FC236}">
                    <a16:creationId xmlns:a16="http://schemas.microsoft.com/office/drawing/2014/main" id="{FBD31F70-C16D-4902-9365-1326E779BE1C}"/>
                  </a:ext>
                </a:extLst>
              </p:cNvPr>
              <p:cNvSpPr>
                <a:spLocks/>
              </p:cNvSpPr>
              <p:nvPr/>
            </p:nvSpPr>
            <p:spPr bwMode="auto">
              <a:xfrm>
                <a:off x="3713" y="1557"/>
                <a:ext cx="63" cy="674"/>
              </a:xfrm>
              <a:custGeom>
                <a:avLst/>
                <a:gdLst>
                  <a:gd name="T0" fmla="*/ 0 w 119"/>
                  <a:gd name="T1" fmla="*/ 0 h 1268"/>
                  <a:gd name="T2" fmla="*/ 0 w 119"/>
                  <a:gd name="T3" fmla="*/ 0 h 1268"/>
                  <a:gd name="T4" fmla="*/ 119 w 119"/>
                  <a:gd name="T5" fmla="*/ 0 h 1268"/>
                  <a:gd name="T6" fmla="*/ 119 w 119"/>
                  <a:gd name="T7" fmla="*/ 1268 h 1268"/>
                  <a:gd name="T8" fmla="*/ 0 w 119"/>
                  <a:gd name="T9" fmla="*/ 1268 h 1268"/>
                  <a:gd name="T10" fmla="*/ 0 w 119"/>
                  <a:gd name="T11" fmla="*/ 0 h 1268"/>
                </a:gdLst>
                <a:ahLst/>
                <a:cxnLst>
                  <a:cxn ang="0">
                    <a:pos x="T0" y="T1"/>
                  </a:cxn>
                  <a:cxn ang="0">
                    <a:pos x="T2" y="T3"/>
                  </a:cxn>
                  <a:cxn ang="0">
                    <a:pos x="T4" y="T5"/>
                  </a:cxn>
                  <a:cxn ang="0">
                    <a:pos x="T6" y="T7"/>
                  </a:cxn>
                  <a:cxn ang="0">
                    <a:pos x="T8" y="T9"/>
                  </a:cxn>
                  <a:cxn ang="0">
                    <a:pos x="T10" y="T11"/>
                  </a:cxn>
                </a:cxnLst>
                <a:rect l="0" t="0" r="r" b="b"/>
                <a:pathLst>
                  <a:path w="119" h="1268">
                    <a:moveTo>
                      <a:pt x="0" y="0"/>
                    </a:moveTo>
                    <a:lnTo>
                      <a:pt x="0" y="0"/>
                    </a:lnTo>
                    <a:lnTo>
                      <a:pt x="119" y="0"/>
                    </a:lnTo>
                    <a:lnTo>
                      <a:pt x="119" y="1268"/>
                    </a:lnTo>
                    <a:lnTo>
                      <a:pt x="0" y="1268"/>
                    </a:lnTo>
                    <a:lnTo>
                      <a:pt x="0" y="0"/>
                    </a:lnTo>
                    <a:close/>
                  </a:path>
                </a:pathLst>
              </a:custGeom>
              <a:solidFill>
                <a:srgbClr val="6698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5" name="Freeform 181">
                <a:extLst>
                  <a:ext uri="{FF2B5EF4-FFF2-40B4-BE49-F238E27FC236}">
                    <a16:creationId xmlns:a16="http://schemas.microsoft.com/office/drawing/2014/main" id="{ACACD838-2CC7-4804-8605-DC56108F3C5B}"/>
                  </a:ext>
                </a:extLst>
              </p:cNvPr>
              <p:cNvSpPr>
                <a:spLocks/>
              </p:cNvSpPr>
              <p:nvPr/>
            </p:nvSpPr>
            <p:spPr bwMode="auto">
              <a:xfrm>
                <a:off x="3713" y="1541"/>
                <a:ext cx="63" cy="16"/>
              </a:xfrm>
              <a:custGeom>
                <a:avLst/>
                <a:gdLst>
                  <a:gd name="T0" fmla="*/ 0 w 119"/>
                  <a:gd name="T1" fmla="*/ 0 h 31"/>
                  <a:gd name="T2" fmla="*/ 0 w 119"/>
                  <a:gd name="T3" fmla="*/ 0 h 31"/>
                  <a:gd name="T4" fmla="*/ 119 w 119"/>
                  <a:gd name="T5" fmla="*/ 0 h 31"/>
                  <a:gd name="T6" fmla="*/ 119 w 119"/>
                  <a:gd name="T7" fmla="*/ 31 h 31"/>
                  <a:gd name="T8" fmla="*/ 0 w 119"/>
                  <a:gd name="T9" fmla="*/ 31 h 31"/>
                  <a:gd name="T10" fmla="*/ 0 w 119"/>
                  <a:gd name="T11" fmla="*/ 0 h 31"/>
                </a:gdLst>
                <a:ahLst/>
                <a:cxnLst>
                  <a:cxn ang="0">
                    <a:pos x="T0" y="T1"/>
                  </a:cxn>
                  <a:cxn ang="0">
                    <a:pos x="T2" y="T3"/>
                  </a:cxn>
                  <a:cxn ang="0">
                    <a:pos x="T4" y="T5"/>
                  </a:cxn>
                  <a:cxn ang="0">
                    <a:pos x="T6" y="T7"/>
                  </a:cxn>
                  <a:cxn ang="0">
                    <a:pos x="T8" y="T9"/>
                  </a:cxn>
                  <a:cxn ang="0">
                    <a:pos x="T10" y="T11"/>
                  </a:cxn>
                </a:cxnLst>
                <a:rect l="0" t="0" r="r" b="b"/>
                <a:pathLst>
                  <a:path w="119" h="31">
                    <a:moveTo>
                      <a:pt x="0" y="0"/>
                    </a:moveTo>
                    <a:lnTo>
                      <a:pt x="0" y="0"/>
                    </a:lnTo>
                    <a:lnTo>
                      <a:pt x="119" y="0"/>
                    </a:lnTo>
                    <a:lnTo>
                      <a:pt x="119" y="31"/>
                    </a:lnTo>
                    <a:lnTo>
                      <a:pt x="0" y="31"/>
                    </a:lnTo>
                    <a:lnTo>
                      <a:pt x="0" y="0"/>
                    </a:lnTo>
                    <a:close/>
                  </a:path>
                </a:pathLst>
              </a:cu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6" name="Freeform 182">
                <a:extLst>
                  <a:ext uri="{FF2B5EF4-FFF2-40B4-BE49-F238E27FC236}">
                    <a16:creationId xmlns:a16="http://schemas.microsoft.com/office/drawing/2014/main" id="{4B3EC06E-AFAB-4EF7-9306-469DCD940A6C}"/>
                  </a:ext>
                </a:extLst>
              </p:cNvPr>
              <p:cNvSpPr>
                <a:spLocks/>
              </p:cNvSpPr>
              <p:nvPr/>
            </p:nvSpPr>
            <p:spPr bwMode="auto">
              <a:xfrm>
                <a:off x="3713" y="1538"/>
                <a:ext cx="63" cy="3"/>
              </a:xfrm>
              <a:custGeom>
                <a:avLst/>
                <a:gdLst>
                  <a:gd name="T0" fmla="*/ 0 w 119"/>
                  <a:gd name="T1" fmla="*/ 0 h 6"/>
                  <a:gd name="T2" fmla="*/ 0 w 119"/>
                  <a:gd name="T3" fmla="*/ 0 h 6"/>
                  <a:gd name="T4" fmla="*/ 119 w 119"/>
                  <a:gd name="T5" fmla="*/ 0 h 6"/>
                  <a:gd name="T6" fmla="*/ 119 w 119"/>
                  <a:gd name="T7" fmla="*/ 6 h 6"/>
                  <a:gd name="T8" fmla="*/ 0 w 119"/>
                  <a:gd name="T9" fmla="*/ 6 h 6"/>
                  <a:gd name="T10" fmla="*/ 0 w 119"/>
                  <a:gd name="T11" fmla="*/ 0 h 6"/>
                </a:gdLst>
                <a:ahLst/>
                <a:cxnLst>
                  <a:cxn ang="0">
                    <a:pos x="T0" y="T1"/>
                  </a:cxn>
                  <a:cxn ang="0">
                    <a:pos x="T2" y="T3"/>
                  </a:cxn>
                  <a:cxn ang="0">
                    <a:pos x="T4" y="T5"/>
                  </a:cxn>
                  <a:cxn ang="0">
                    <a:pos x="T6" y="T7"/>
                  </a:cxn>
                  <a:cxn ang="0">
                    <a:pos x="T8" y="T9"/>
                  </a:cxn>
                  <a:cxn ang="0">
                    <a:pos x="T10" y="T11"/>
                  </a:cxn>
                </a:cxnLst>
                <a:rect l="0" t="0" r="r" b="b"/>
                <a:pathLst>
                  <a:path w="119" h="6">
                    <a:moveTo>
                      <a:pt x="0" y="0"/>
                    </a:moveTo>
                    <a:lnTo>
                      <a:pt x="0" y="0"/>
                    </a:lnTo>
                    <a:lnTo>
                      <a:pt x="119" y="0"/>
                    </a:lnTo>
                    <a:lnTo>
                      <a:pt x="119" y="6"/>
                    </a:lnTo>
                    <a:lnTo>
                      <a:pt x="0" y="6"/>
                    </a:lnTo>
                    <a:lnTo>
                      <a:pt x="0" y="0"/>
                    </a:lnTo>
                    <a:close/>
                  </a:path>
                </a:pathLst>
              </a:custGeom>
              <a:solidFill>
                <a:srgbClr val="0033CB"/>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7" name="Freeform 183">
                <a:extLst>
                  <a:ext uri="{FF2B5EF4-FFF2-40B4-BE49-F238E27FC236}">
                    <a16:creationId xmlns:a16="http://schemas.microsoft.com/office/drawing/2014/main" id="{7352A6BA-EF5F-477F-AF1F-D2F6216EC4EB}"/>
                  </a:ext>
                </a:extLst>
              </p:cNvPr>
              <p:cNvSpPr>
                <a:spLocks/>
              </p:cNvSpPr>
              <p:nvPr/>
            </p:nvSpPr>
            <p:spPr bwMode="auto">
              <a:xfrm>
                <a:off x="3713" y="1535"/>
                <a:ext cx="63" cy="3"/>
              </a:xfrm>
              <a:custGeom>
                <a:avLst/>
                <a:gdLst>
                  <a:gd name="T0" fmla="*/ 0 w 119"/>
                  <a:gd name="T1" fmla="*/ 0 h 5"/>
                  <a:gd name="T2" fmla="*/ 0 w 119"/>
                  <a:gd name="T3" fmla="*/ 0 h 5"/>
                  <a:gd name="T4" fmla="*/ 119 w 119"/>
                  <a:gd name="T5" fmla="*/ 0 h 5"/>
                  <a:gd name="T6" fmla="*/ 119 w 119"/>
                  <a:gd name="T7" fmla="*/ 5 h 5"/>
                  <a:gd name="T8" fmla="*/ 0 w 119"/>
                  <a:gd name="T9" fmla="*/ 5 h 5"/>
                  <a:gd name="T10" fmla="*/ 0 w 119"/>
                  <a:gd name="T11" fmla="*/ 0 h 5"/>
                </a:gdLst>
                <a:ahLst/>
                <a:cxnLst>
                  <a:cxn ang="0">
                    <a:pos x="T0" y="T1"/>
                  </a:cxn>
                  <a:cxn ang="0">
                    <a:pos x="T2" y="T3"/>
                  </a:cxn>
                  <a:cxn ang="0">
                    <a:pos x="T4" y="T5"/>
                  </a:cxn>
                  <a:cxn ang="0">
                    <a:pos x="T6" y="T7"/>
                  </a:cxn>
                  <a:cxn ang="0">
                    <a:pos x="T8" y="T9"/>
                  </a:cxn>
                  <a:cxn ang="0">
                    <a:pos x="T10" y="T11"/>
                  </a:cxn>
                </a:cxnLst>
                <a:rect l="0" t="0" r="r" b="b"/>
                <a:pathLst>
                  <a:path w="119" h="5">
                    <a:moveTo>
                      <a:pt x="0" y="0"/>
                    </a:moveTo>
                    <a:lnTo>
                      <a:pt x="0" y="0"/>
                    </a:lnTo>
                    <a:lnTo>
                      <a:pt x="119" y="0"/>
                    </a:lnTo>
                    <a:lnTo>
                      <a:pt x="119" y="5"/>
                    </a:lnTo>
                    <a:lnTo>
                      <a:pt x="0" y="5"/>
                    </a:lnTo>
                    <a:lnTo>
                      <a:pt x="0" y="0"/>
                    </a:lnTo>
                    <a:close/>
                  </a:path>
                </a:pathLst>
              </a:custGeom>
              <a:solidFill>
                <a:srgbClr val="8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8" name="Freeform 184">
                <a:extLst>
                  <a:ext uri="{FF2B5EF4-FFF2-40B4-BE49-F238E27FC236}">
                    <a16:creationId xmlns:a16="http://schemas.microsoft.com/office/drawing/2014/main" id="{92D96F17-11F1-48BA-AD27-83C2072B924C}"/>
                  </a:ext>
                </a:extLst>
              </p:cNvPr>
              <p:cNvSpPr>
                <a:spLocks/>
              </p:cNvSpPr>
              <p:nvPr/>
            </p:nvSpPr>
            <p:spPr bwMode="auto">
              <a:xfrm>
                <a:off x="3713" y="1531"/>
                <a:ext cx="63" cy="4"/>
              </a:xfrm>
              <a:custGeom>
                <a:avLst/>
                <a:gdLst>
                  <a:gd name="T0" fmla="*/ 0 w 119"/>
                  <a:gd name="T1" fmla="*/ 0 h 7"/>
                  <a:gd name="T2" fmla="*/ 0 w 119"/>
                  <a:gd name="T3" fmla="*/ 0 h 7"/>
                  <a:gd name="T4" fmla="*/ 119 w 119"/>
                  <a:gd name="T5" fmla="*/ 0 h 7"/>
                  <a:gd name="T6" fmla="*/ 119 w 119"/>
                  <a:gd name="T7" fmla="*/ 7 h 7"/>
                  <a:gd name="T8" fmla="*/ 0 w 119"/>
                  <a:gd name="T9" fmla="*/ 7 h 7"/>
                  <a:gd name="T10" fmla="*/ 0 w 119"/>
                  <a:gd name="T11" fmla="*/ 0 h 7"/>
                </a:gdLst>
                <a:ahLst/>
                <a:cxnLst>
                  <a:cxn ang="0">
                    <a:pos x="T0" y="T1"/>
                  </a:cxn>
                  <a:cxn ang="0">
                    <a:pos x="T2" y="T3"/>
                  </a:cxn>
                  <a:cxn ang="0">
                    <a:pos x="T4" y="T5"/>
                  </a:cxn>
                  <a:cxn ang="0">
                    <a:pos x="T6" y="T7"/>
                  </a:cxn>
                  <a:cxn ang="0">
                    <a:pos x="T8" y="T9"/>
                  </a:cxn>
                  <a:cxn ang="0">
                    <a:pos x="T10" y="T11"/>
                  </a:cxn>
                </a:cxnLst>
                <a:rect l="0" t="0" r="r" b="b"/>
                <a:pathLst>
                  <a:path w="119" h="7">
                    <a:moveTo>
                      <a:pt x="0" y="0"/>
                    </a:moveTo>
                    <a:lnTo>
                      <a:pt x="0" y="0"/>
                    </a:lnTo>
                    <a:lnTo>
                      <a:pt x="119" y="0"/>
                    </a:lnTo>
                    <a:lnTo>
                      <a:pt x="119" y="7"/>
                    </a:lnTo>
                    <a:lnTo>
                      <a:pt x="0" y="7"/>
                    </a:lnTo>
                    <a:lnTo>
                      <a:pt x="0" y="0"/>
                    </a:lnTo>
                    <a:close/>
                  </a:path>
                </a:pathLst>
              </a:custGeom>
              <a:solidFill>
                <a:srgbClr val="0033CB"/>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49" name="Freeform 185">
                <a:extLst>
                  <a:ext uri="{FF2B5EF4-FFF2-40B4-BE49-F238E27FC236}">
                    <a16:creationId xmlns:a16="http://schemas.microsoft.com/office/drawing/2014/main" id="{BBFA2B9C-CD16-4481-AB57-67BE2CC7D2BB}"/>
                  </a:ext>
                </a:extLst>
              </p:cNvPr>
              <p:cNvSpPr>
                <a:spLocks/>
              </p:cNvSpPr>
              <p:nvPr/>
            </p:nvSpPr>
            <p:spPr bwMode="auto">
              <a:xfrm>
                <a:off x="3713" y="1219"/>
                <a:ext cx="63" cy="312"/>
              </a:xfrm>
              <a:custGeom>
                <a:avLst/>
                <a:gdLst>
                  <a:gd name="T0" fmla="*/ 0 w 119"/>
                  <a:gd name="T1" fmla="*/ 0 h 588"/>
                  <a:gd name="T2" fmla="*/ 0 w 119"/>
                  <a:gd name="T3" fmla="*/ 0 h 588"/>
                  <a:gd name="T4" fmla="*/ 119 w 119"/>
                  <a:gd name="T5" fmla="*/ 0 h 588"/>
                  <a:gd name="T6" fmla="*/ 119 w 119"/>
                  <a:gd name="T7" fmla="*/ 588 h 588"/>
                  <a:gd name="T8" fmla="*/ 0 w 119"/>
                  <a:gd name="T9" fmla="*/ 588 h 588"/>
                  <a:gd name="T10" fmla="*/ 0 w 119"/>
                  <a:gd name="T11" fmla="*/ 0 h 588"/>
                </a:gdLst>
                <a:ahLst/>
                <a:cxnLst>
                  <a:cxn ang="0">
                    <a:pos x="T0" y="T1"/>
                  </a:cxn>
                  <a:cxn ang="0">
                    <a:pos x="T2" y="T3"/>
                  </a:cxn>
                  <a:cxn ang="0">
                    <a:pos x="T4" y="T5"/>
                  </a:cxn>
                  <a:cxn ang="0">
                    <a:pos x="T6" y="T7"/>
                  </a:cxn>
                  <a:cxn ang="0">
                    <a:pos x="T8" y="T9"/>
                  </a:cxn>
                  <a:cxn ang="0">
                    <a:pos x="T10" y="T11"/>
                  </a:cxn>
                </a:cxnLst>
                <a:rect l="0" t="0" r="r" b="b"/>
                <a:pathLst>
                  <a:path w="119" h="588">
                    <a:moveTo>
                      <a:pt x="0" y="0"/>
                    </a:moveTo>
                    <a:lnTo>
                      <a:pt x="0" y="0"/>
                    </a:lnTo>
                    <a:lnTo>
                      <a:pt x="119" y="0"/>
                    </a:lnTo>
                    <a:lnTo>
                      <a:pt x="119" y="588"/>
                    </a:lnTo>
                    <a:lnTo>
                      <a:pt x="0" y="588"/>
                    </a:lnTo>
                    <a:lnTo>
                      <a:pt x="0" y="0"/>
                    </a:lnTo>
                    <a:close/>
                  </a:path>
                </a:pathLst>
              </a:custGeom>
              <a:solidFill>
                <a:srgbClr val="01006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0" name="Freeform 186">
                <a:extLst>
                  <a:ext uri="{FF2B5EF4-FFF2-40B4-BE49-F238E27FC236}">
                    <a16:creationId xmlns:a16="http://schemas.microsoft.com/office/drawing/2014/main" id="{6578A581-57AD-4B82-ADCA-CEBF69FEA94C}"/>
                  </a:ext>
                </a:extLst>
              </p:cNvPr>
              <p:cNvSpPr>
                <a:spLocks/>
              </p:cNvSpPr>
              <p:nvPr/>
            </p:nvSpPr>
            <p:spPr bwMode="auto">
              <a:xfrm>
                <a:off x="3885" y="2068"/>
                <a:ext cx="63" cy="192"/>
              </a:xfrm>
              <a:custGeom>
                <a:avLst/>
                <a:gdLst>
                  <a:gd name="T0" fmla="*/ 0 w 119"/>
                  <a:gd name="T1" fmla="*/ 0 h 361"/>
                  <a:gd name="T2" fmla="*/ 0 w 119"/>
                  <a:gd name="T3" fmla="*/ 0 h 361"/>
                  <a:gd name="T4" fmla="*/ 119 w 119"/>
                  <a:gd name="T5" fmla="*/ 0 h 361"/>
                  <a:gd name="T6" fmla="*/ 119 w 119"/>
                  <a:gd name="T7" fmla="*/ 361 h 361"/>
                  <a:gd name="T8" fmla="*/ 0 w 119"/>
                  <a:gd name="T9" fmla="*/ 361 h 361"/>
                  <a:gd name="T10" fmla="*/ 0 w 119"/>
                  <a:gd name="T11" fmla="*/ 0 h 361"/>
                </a:gdLst>
                <a:ahLst/>
                <a:cxnLst>
                  <a:cxn ang="0">
                    <a:pos x="T0" y="T1"/>
                  </a:cxn>
                  <a:cxn ang="0">
                    <a:pos x="T2" y="T3"/>
                  </a:cxn>
                  <a:cxn ang="0">
                    <a:pos x="T4" y="T5"/>
                  </a:cxn>
                  <a:cxn ang="0">
                    <a:pos x="T6" y="T7"/>
                  </a:cxn>
                  <a:cxn ang="0">
                    <a:pos x="T8" y="T9"/>
                  </a:cxn>
                  <a:cxn ang="0">
                    <a:pos x="T10" y="T11"/>
                  </a:cxn>
                </a:cxnLst>
                <a:rect l="0" t="0" r="r" b="b"/>
                <a:pathLst>
                  <a:path w="119" h="361">
                    <a:moveTo>
                      <a:pt x="0" y="0"/>
                    </a:moveTo>
                    <a:lnTo>
                      <a:pt x="0" y="0"/>
                    </a:lnTo>
                    <a:lnTo>
                      <a:pt x="119" y="0"/>
                    </a:lnTo>
                    <a:lnTo>
                      <a:pt x="119" y="361"/>
                    </a:lnTo>
                    <a:lnTo>
                      <a:pt x="0" y="361"/>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1" name="Freeform 187">
                <a:extLst>
                  <a:ext uri="{FF2B5EF4-FFF2-40B4-BE49-F238E27FC236}">
                    <a16:creationId xmlns:a16="http://schemas.microsoft.com/office/drawing/2014/main" id="{68D841BB-9FFE-47EC-939D-35B666E6A7D6}"/>
                  </a:ext>
                </a:extLst>
              </p:cNvPr>
              <p:cNvSpPr>
                <a:spLocks/>
              </p:cNvSpPr>
              <p:nvPr/>
            </p:nvSpPr>
            <p:spPr bwMode="auto">
              <a:xfrm>
                <a:off x="3689" y="2260"/>
                <a:ext cx="282"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52" name="Freeform 188">
                <a:extLst>
                  <a:ext uri="{FF2B5EF4-FFF2-40B4-BE49-F238E27FC236}">
                    <a16:creationId xmlns:a16="http://schemas.microsoft.com/office/drawing/2014/main" id="{30087E4C-A6D2-4744-A5BB-6563CC7FDDE5}"/>
                  </a:ext>
                </a:extLst>
              </p:cNvPr>
              <p:cNvSpPr>
                <a:spLocks/>
              </p:cNvSpPr>
              <p:nvPr/>
            </p:nvSpPr>
            <p:spPr bwMode="auto">
              <a:xfrm>
                <a:off x="1944" y="2783"/>
                <a:ext cx="63" cy="31"/>
              </a:xfrm>
              <a:custGeom>
                <a:avLst/>
                <a:gdLst>
                  <a:gd name="T0" fmla="*/ 0 w 119"/>
                  <a:gd name="T1" fmla="*/ 0 h 57"/>
                  <a:gd name="T2" fmla="*/ 0 w 119"/>
                  <a:gd name="T3" fmla="*/ 0 h 57"/>
                  <a:gd name="T4" fmla="*/ 119 w 119"/>
                  <a:gd name="T5" fmla="*/ 0 h 57"/>
                  <a:gd name="T6" fmla="*/ 119 w 119"/>
                  <a:gd name="T7" fmla="*/ 57 h 57"/>
                  <a:gd name="T8" fmla="*/ 0 w 119"/>
                  <a:gd name="T9" fmla="*/ 57 h 57"/>
                  <a:gd name="T10" fmla="*/ 0 w 119"/>
                  <a:gd name="T11" fmla="*/ 0 h 57"/>
                </a:gdLst>
                <a:ahLst/>
                <a:cxnLst>
                  <a:cxn ang="0">
                    <a:pos x="T0" y="T1"/>
                  </a:cxn>
                  <a:cxn ang="0">
                    <a:pos x="T2" y="T3"/>
                  </a:cxn>
                  <a:cxn ang="0">
                    <a:pos x="T4" y="T5"/>
                  </a:cxn>
                  <a:cxn ang="0">
                    <a:pos x="T6" y="T7"/>
                  </a:cxn>
                  <a:cxn ang="0">
                    <a:pos x="T8" y="T9"/>
                  </a:cxn>
                  <a:cxn ang="0">
                    <a:pos x="T10" y="T11"/>
                  </a:cxn>
                </a:cxnLst>
                <a:rect l="0" t="0" r="r" b="b"/>
                <a:pathLst>
                  <a:path w="119" h="57">
                    <a:moveTo>
                      <a:pt x="0" y="0"/>
                    </a:moveTo>
                    <a:lnTo>
                      <a:pt x="0" y="0"/>
                    </a:lnTo>
                    <a:lnTo>
                      <a:pt x="119" y="0"/>
                    </a:lnTo>
                    <a:lnTo>
                      <a:pt x="119" y="57"/>
                    </a:lnTo>
                    <a:lnTo>
                      <a:pt x="0" y="57"/>
                    </a:lnTo>
                    <a:lnTo>
                      <a:pt x="0" y="0"/>
                    </a:lnTo>
                    <a:close/>
                  </a:path>
                </a:pathLst>
              </a:custGeom>
              <a:solidFill>
                <a:srgbClr val="00006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3" name="Freeform 189">
                <a:extLst>
                  <a:ext uri="{FF2B5EF4-FFF2-40B4-BE49-F238E27FC236}">
                    <a16:creationId xmlns:a16="http://schemas.microsoft.com/office/drawing/2014/main" id="{95897FDC-0070-4775-9EFC-20162E0EB3DD}"/>
                  </a:ext>
                </a:extLst>
              </p:cNvPr>
              <p:cNvSpPr>
                <a:spLocks/>
              </p:cNvSpPr>
              <p:nvPr/>
            </p:nvSpPr>
            <p:spPr bwMode="auto">
              <a:xfrm>
                <a:off x="1944" y="2765"/>
                <a:ext cx="63" cy="18"/>
              </a:xfrm>
              <a:custGeom>
                <a:avLst/>
                <a:gdLst>
                  <a:gd name="T0" fmla="*/ 0 w 119"/>
                  <a:gd name="T1" fmla="*/ 0 h 35"/>
                  <a:gd name="T2" fmla="*/ 0 w 119"/>
                  <a:gd name="T3" fmla="*/ 0 h 35"/>
                  <a:gd name="T4" fmla="*/ 119 w 119"/>
                  <a:gd name="T5" fmla="*/ 0 h 35"/>
                  <a:gd name="T6" fmla="*/ 119 w 119"/>
                  <a:gd name="T7" fmla="*/ 35 h 35"/>
                  <a:gd name="T8" fmla="*/ 0 w 119"/>
                  <a:gd name="T9" fmla="*/ 35 h 35"/>
                  <a:gd name="T10" fmla="*/ 0 w 119"/>
                  <a:gd name="T11" fmla="*/ 0 h 35"/>
                </a:gdLst>
                <a:ahLst/>
                <a:cxnLst>
                  <a:cxn ang="0">
                    <a:pos x="T0" y="T1"/>
                  </a:cxn>
                  <a:cxn ang="0">
                    <a:pos x="T2" y="T3"/>
                  </a:cxn>
                  <a:cxn ang="0">
                    <a:pos x="T4" y="T5"/>
                  </a:cxn>
                  <a:cxn ang="0">
                    <a:pos x="T6" y="T7"/>
                  </a:cxn>
                  <a:cxn ang="0">
                    <a:pos x="T8" y="T9"/>
                  </a:cxn>
                  <a:cxn ang="0">
                    <a:pos x="T10" y="T11"/>
                  </a:cxn>
                </a:cxnLst>
                <a:rect l="0" t="0" r="r" b="b"/>
                <a:pathLst>
                  <a:path w="119" h="35">
                    <a:moveTo>
                      <a:pt x="0" y="0"/>
                    </a:moveTo>
                    <a:lnTo>
                      <a:pt x="0" y="0"/>
                    </a:lnTo>
                    <a:lnTo>
                      <a:pt x="119" y="0"/>
                    </a:lnTo>
                    <a:lnTo>
                      <a:pt x="119" y="35"/>
                    </a:lnTo>
                    <a:lnTo>
                      <a:pt x="0" y="35"/>
                    </a:lnTo>
                    <a:lnTo>
                      <a:pt x="0" y="0"/>
                    </a:lnTo>
                    <a:close/>
                  </a:path>
                </a:pathLst>
              </a:custGeom>
              <a:solidFill>
                <a:srgbClr val="6698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4" name="Freeform 190">
                <a:extLst>
                  <a:ext uri="{FF2B5EF4-FFF2-40B4-BE49-F238E27FC236}">
                    <a16:creationId xmlns:a16="http://schemas.microsoft.com/office/drawing/2014/main" id="{03D64D7F-486D-49A9-9F9E-F1493FBFD76C}"/>
                  </a:ext>
                </a:extLst>
              </p:cNvPr>
              <p:cNvSpPr>
                <a:spLocks/>
              </p:cNvSpPr>
              <p:nvPr/>
            </p:nvSpPr>
            <p:spPr bwMode="auto">
              <a:xfrm>
                <a:off x="1944" y="2727"/>
                <a:ext cx="63" cy="38"/>
              </a:xfrm>
              <a:custGeom>
                <a:avLst/>
                <a:gdLst>
                  <a:gd name="T0" fmla="*/ 0 w 119"/>
                  <a:gd name="T1" fmla="*/ 0 h 71"/>
                  <a:gd name="T2" fmla="*/ 0 w 119"/>
                  <a:gd name="T3" fmla="*/ 0 h 71"/>
                  <a:gd name="T4" fmla="*/ 119 w 119"/>
                  <a:gd name="T5" fmla="*/ 0 h 71"/>
                  <a:gd name="T6" fmla="*/ 119 w 119"/>
                  <a:gd name="T7" fmla="*/ 71 h 71"/>
                  <a:gd name="T8" fmla="*/ 0 w 119"/>
                  <a:gd name="T9" fmla="*/ 71 h 71"/>
                  <a:gd name="T10" fmla="*/ 0 w 119"/>
                  <a:gd name="T11" fmla="*/ 0 h 71"/>
                </a:gdLst>
                <a:ahLst/>
                <a:cxnLst>
                  <a:cxn ang="0">
                    <a:pos x="T0" y="T1"/>
                  </a:cxn>
                  <a:cxn ang="0">
                    <a:pos x="T2" y="T3"/>
                  </a:cxn>
                  <a:cxn ang="0">
                    <a:pos x="T4" y="T5"/>
                  </a:cxn>
                  <a:cxn ang="0">
                    <a:pos x="T6" y="T7"/>
                  </a:cxn>
                  <a:cxn ang="0">
                    <a:pos x="T8" y="T9"/>
                  </a:cxn>
                  <a:cxn ang="0">
                    <a:pos x="T10" y="T11"/>
                  </a:cxn>
                </a:cxnLst>
                <a:rect l="0" t="0" r="r" b="b"/>
                <a:pathLst>
                  <a:path w="119" h="71">
                    <a:moveTo>
                      <a:pt x="0" y="0"/>
                    </a:moveTo>
                    <a:lnTo>
                      <a:pt x="0" y="0"/>
                    </a:lnTo>
                    <a:lnTo>
                      <a:pt x="119" y="0"/>
                    </a:lnTo>
                    <a:lnTo>
                      <a:pt x="119" y="71"/>
                    </a:lnTo>
                    <a:lnTo>
                      <a:pt x="0" y="71"/>
                    </a:lnTo>
                    <a:lnTo>
                      <a:pt x="0" y="0"/>
                    </a:lnTo>
                    <a:close/>
                  </a:path>
                </a:pathLst>
              </a:custGeom>
              <a:solidFill>
                <a:srgbClr val="9866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5" name="Freeform 191">
                <a:extLst>
                  <a:ext uri="{FF2B5EF4-FFF2-40B4-BE49-F238E27FC236}">
                    <a16:creationId xmlns:a16="http://schemas.microsoft.com/office/drawing/2014/main" id="{2A3CF921-AF90-4A2C-BC9A-60206E166542}"/>
                  </a:ext>
                </a:extLst>
              </p:cNvPr>
              <p:cNvSpPr>
                <a:spLocks/>
              </p:cNvSpPr>
              <p:nvPr/>
            </p:nvSpPr>
            <p:spPr bwMode="auto">
              <a:xfrm>
                <a:off x="1944" y="2723"/>
                <a:ext cx="63" cy="4"/>
              </a:xfrm>
              <a:custGeom>
                <a:avLst/>
                <a:gdLst>
                  <a:gd name="T0" fmla="*/ 0 w 119"/>
                  <a:gd name="T1" fmla="*/ 0 h 8"/>
                  <a:gd name="T2" fmla="*/ 0 w 119"/>
                  <a:gd name="T3" fmla="*/ 0 h 8"/>
                  <a:gd name="T4" fmla="*/ 119 w 119"/>
                  <a:gd name="T5" fmla="*/ 0 h 8"/>
                  <a:gd name="T6" fmla="*/ 119 w 119"/>
                  <a:gd name="T7" fmla="*/ 8 h 8"/>
                  <a:gd name="T8" fmla="*/ 0 w 119"/>
                  <a:gd name="T9" fmla="*/ 8 h 8"/>
                  <a:gd name="T10" fmla="*/ 0 w 119"/>
                  <a:gd name="T11" fmla="*/ 0 h 8"/>
                </a:gdLst>
                <a:ahLst/>
                <a:cxnLst>
                  <a:cxn ang="0">
                    <a:pos x="T0" y="T1"/>
                  </a:cxn>
                  <a:cxn ang="0">
                    <a:pos x="T2" y="T3"/>
                  </a:cxn>
                  <a:cxn ang="0">
                    <a:pos x="T4" y="T5"/>
                  </a:cxn>
                  <a:cxn ang="0">
                    <a:pos x="T6" y="T7"/>
                  </a:cxn>
                  <a:cxn ang="0">
                    <a:pos x="T8" y="T9"/>
                  </a:cxn>
                  <a:cxn ang="0">
                    <a:pos x="T10" y="T11"/>
                  </a:cxn>
                </a:cxnLst>
                <a:rect l="0" t="0" r="r" b="b"/>
                <a:pathLst>
                  <a:path w="119" h="8">
                    <a:moveTo>
                      <a:pt x="0" y="0"/>
                    </a:moveTo>
                    <a:lnTo>
                      <a:pt x="0" y="0"/>
                    </a:lnTo>
                    <a:lnTo>
                      <a:pt x="119" y="0"/>
                    </a:lnTo>
                    <a:lnTo>
                      <a:pt x="119" y="8"/>
                    </a:lnTo>
                    <a:lnTo>
                      <a:pt x="0" y="8"/>
                    </a:lnTo>
                    <a:lnTo>
                      <a:pt x="0" y="0"/>
                    </a:lnTo>
                    <a:close/>
                  </a:path>
                </a:pathLst>
              </a:custGeom>
              <a:solidFill>
                <a:srgbClr val="6600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6" name="Freeform 192">
                <a:extLst>
                  <a:ext uri="{FF2B5EF4-FFF2-40B4-BE49-F238E27FC236}">
                    <a16:creationId xmlns:a16="http://schemas.microsoft.com/office/drawing/2014/main" id="{0CD5429C-7228-41AF-AA4B-AC342B95E512}"/>
                  </a:ext>
                </a:extLst>
              </p:cNvPr>
              <p:cNvSpPr>
                <a:spLocks/>
              </p:cNvSpPr>
              <p:nvPr/>
            </p:nvSpPr>
            <p:spPr bwMode="auto">
              <a:xfrm>
                <a:off x="1944" y="1959"/>
                <a:ext cx="63" cy="764"/>
              </a:xfrm>
              <a:custGeom>
                <a:avLst/>
                <a:gdLst>
                  <a:gd name="T0" fmla="*/ 0 w 119"/>
                  <a:gd name="T1" fmla="*/ 0 h 1437"/>
                  <a:gd name="T2" fmla="*/ 0 w 119"/>
                  <a:gd name="T3" fmla="*/ 0 h 1437"/>
                  <a:gd name="T4" fmla="*/ 119 w 119"/>
                  <a:gd name="T5" fmla="*/ 0 h 1437"/>
                  <a:gd name="T6" fmla="*/ 119 w 119"/>
                  <a:gd name="T7" fmla="*/ 1437 h 1437"/>
                  <a:gd name="T8" fmla="*/ 0 w 119"/>
                  <a:gd name="T9" fmla="*/ 1437 h 1437"/>
                  <a:gd name="T10" fmla="*/ 0 w 119"/>
                  <a:gd name="T11" fmla="*/ 0 h 1437"/>
                </a:gdLst>
                <a:ahLst/>
                <a:cxnLst>
                  <a:cxn ang="0">
                    <a:pos x="T0" y="T1"/>
                  </a:cxn>
                  <a:cxn ang="0">
                    <a:pos x="T2" y="T3"/>
                  </a:cxn>
                  <a:cxn ang="0">
                    <a:pos x="T4" y="T5"/>
                  </a:cxn>
                  <a:cxn ang="0">
                    <a:pos x="T6" y="T7"/>
                  </a:cxn>
                  <a:cxn ang="0">
                    <a:pos x="T8" y="T9"/>
                  </a:cxn>
                  <a:cxn ang="0">
                    <a:pos x="T10" y="T11"/>
                  </a:cxn>
                </a:cxnLst>
                <a:rect l="0" t="0" r="r" b="b"/>
                <a:pathLst>
                  <a:path w="119" h="1437">
                    <a:moveTo>
                      <a:pt x="0" y="0"/>
                    </a:moveTo>
                    <a:lnTo>
                      <a:pt x="0" y="0"/>
                    </a:lnTo>
                    <a:lnTo>
                      <a:pt x="119" y="0"/>
                    </a:lnTo>
                    <a:lnTo>
                      <a:pt x="119" y="1437"/>
                    </a:lnTo>
                    <a:lnTo>
                      <a:pt x="0" y="1437"/>
                    </a:lnTo>
                    <a:lnTo>
                      <a:pt x="0" y="0"/>
                    </a:lnTo>
                    <a:close/>
                  </a:path>
                </a:pathLst>
              </a:custGeom>
              <a:solidFill>
                <a:srgbClr val="3366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7" name="Freeform 193">
                <a:extLst>
                  <a:ext uri="{FF2B5EF4-FFF2-40B4-BE49-F238E27FC236}">
                    <a16:creationId xmlns:a16="http://schemas.microsoft.com/office/drawing/2014/main" id="{3C00F871-69CE-4B87-AF99-53EDCA4A5E32}"/>
                  </a:ext>
                </a:extLst>
              </p:cNvPr>
              <p:cNvSpPr>
                <a:spLocks/>
              </p:cNvSpPr>
              <p:nvPr/>
            </p:nvSpPr>
            <p:spPr bwMode="auto">
              <a:xfrm>
                <a:off x="1944" y="1581"/>
                <a:ext cx="63" cy="378"/>
              </a:xfrm>
              <a:custGeom>
                <a:avLst/>
                <a:gdLst>
                  <a:gd name="T0" fmla="*/ 0 w 119"/>
                  <a:gd name="T1" fmla="*/ 0 h 711"/>
                  <a:gd name="T2" fmla="*/ 0 w 119"/>
                  <a:gd name="T3" fmla="*/ 0 h 711"/>
                  <a:gd name="T4" fmla="*/ 119 w 119"/>
                  <a:gd name="T5" fmla="*/ 0 h 711"/>
                  <a:gd name="T6" fmla="*/ 119 w 119"/>
                  <a:gd name="T7" fmla="*/ 711 h 711"/>
                  <a:gd name="T8" fmla="*/ 0 w 119"/>
                  <a:gd name="T9" fmla="*/ 711 h 711"/>
                  <a:gd name="T10" fmla="*/ 0 w 119"/>
                  <a:gd name="T11" fmla="*/ 0 h 711"/>
                </a:gdLst>
                <a:ahLst/>
                <a:cxnLst>
                  <a:cxn ang="0">
                    <a:pos x="T0" y="T1"/>
                  </a:cxn>
                  <a:cxn ang="0">
                    <a:pos x="T2" y="T3"/>
                  </a:cxn>
                  <a:cxn ang="0">
                    <a:pos x="T4" y="T5"/>
                  </a:cxn>
                  <a:cxn ang="0">
                    <a:pos x="T6" y="T7"/>
                  </a:cxn>
                  <a:cxn ang="0">
                    <a:pos x="T8" y="T9"/>
                  </a:cxn>
                  <a:cxn ang="0">
                    <a:pos x="T10" y="T11"/>
                  </a:cxn>
                </a:cxnLst>
                <a:rect l="0" t="0" r="r" b="b"/>
                <a:pathLst>
                  <a:path w="119" h="711">
                    <a:moveTo>
                      <a:pt x="0" y="0"/>
                    </a:moveTo>
                    <a:lnTo>
                      <a:pt x="0" y="0"/>
                    </a:lnTo>
                    <a:lnTo>
                      <a:pt x="119" y="0"/>
                    </a:lnTo>
                    <a:lnTo>
                      <a:pt x="119" y="711"/>
                    </a:lnTo>
                    <a:lnTo>
                      <a:pt x="0" y="711"/>
                    </a:lnTo>
                    <a:lnTo>
                      <a:pt x="0" y="0"/>
                    </a:lnTo>
                    <a:close/>
                  </a:path>
                </a:pathLst>
              </a:custGeom>
              <a:solidFill>
                <a:srgbClr val="0000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8" name="Freeform 194">
                <a:extLst>
                  <a:ext uri="{FF2B5EF4-FFF2-40B4-BE49-F238E27FC236}">
                    <a16:creationId xmlns:a16="http://schemas.microsoft.com/office/drawing/2014/main" id="{B3B1EA67-33A7-478E-975B-4081587B789A}"/>
                  </a:ext>
                </a:extLst>
              </p:cNvPr>
              <p:cNvSpPr>
                <a:spLocks/>
              </p:cNvSpPr>
              <p:nvPr/>
            </p:nvSpPr>
            <p:spPr bwMode="auto">
              <a:xfrm>
                <a:off x="2028" y="2790"/>
                <a:ext cx="64" cy="24"/>
              </a:xfrm>
              <a:custGeom>
                <a:avLst/>
                <a:gdLst>
                  <a:gd name="T0" fmla="*/ 0 w 121"/>
                  <a:gd name="T1" fmla="*/ 0 h 45"/>
                  <a:gd name="T2" fmla="*/ 0 w 121"/>
                  <a:gd name="T3" fmla="*/ 0 h 45"/>
                  <a:gd name="T4" fmla="*/ 121 w 121"/>
                  <a:gd name="T5" fmla="*/ 0 h 45"/>
                  <a:gd name="T6" fmla="*/ 121 w 121"/>
                  <a:gd name="T7" fmla="*/ 45 h 45"/>
                  <a:gd name="T8" fmla="*/ 0 w 121"/>
                  <a:gd name="T9" fmla="*/ 45 h 45"/>
                  <a:gd name="T10" fmla="*/ 0 w 121"/>
                  <a:gd name="T11" fmla="*/ 0 h 45"/>
                </a:gdLst>
                <a:ahLst/>
                <a:cxnLst>
                  <a:cxn ang="0">
                    <a:pos x="T0" y="T1"/>
                  </a:cxn>
                  <a:cxn ang="0">
                    <a:pos x="T2" y="T3"/>
                  </a:cxn>
                  <a:cxn ang="0">
                    <a:pos x="T4" y="T5"/>
                  </a:cxn>
                  <a:cxn ang="0">
                    <a:pos x="T6" y="T7"/>
                  </a:cxn>
                  <a:cxn ang="0">
                    <a:pos x="T8" y="T9"/>
                  </a:cxn>
                  <a:cxn ang="0">
                    <a:pos x="T10" y="T11"/>
                  </a:cxn>
                </a:cxnLst>
                <a:rect l="0" t="0" r="r" b="b"/>
                <a:pathLst>
                  <a:path w="121" h="45">
                    <a:moveTo>
                      <a:pt x="0" y="0"/>
                    </a:moveTo>
                    <a:lnTo>
                      <a:pt x="0" y="0"/>
                    </a:lnTo>
                    <a:lnTo>
                      <a:pt x="121" y="0"/>
                    </a:lnTo>
                    <a:lnTo>
                      <a:pt x="121" y="45"/>
                    </a:lnTo>
                    <a:lnTo>
                      <a:pt x="0" y="45"/>
                    </a:lnTo>
                    <a:lnTo>
                      <a:pt x="0" y="0"/>
                    </a:lnTo>
                    <a:close/>
                  </a:path>
                </a:pathLst>
              </a:custGeom>
              <a:solidFill>
                <a:srgbClr val="FE33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59" name="Freeform 195">
                <a:extLst>
                  <a:ext uri="{FF2B5EF4-FFF2-40B4-BE49-F238E27FC236}">
                    <a16:creationId xmlns:a16="http://schemas.microsoft.com/office/drawing/2014/main" id="{B9B783CB-B1AC-41D3-AFF8-3012524F1D53}"/>
                  </a:ext>
                </a:extLst>
              </p:cNvPr>
              <p:cNvSpPr>
                <a:spLocks/>
              </p:cNvSpPr>
              <p:nvPr/>
            </p:nvSpPr>
            <p:spPr bwMode="auto">
              <a:xfrm>
                <a:off x="2028" y="2786"/>
                <a:ext cx="64" cy="4"/>
              </a:xfrm>
              <a:custGeom>
                <a:avLst/>
                <a:gdLst>
                  <a:gd name="T0" fmla="*/ 0 w 121"/>
                  <a:gd name="T1" fmla="*/ 0 h 7"/>
                  <a:gd name="T2" fmla="*/ 0 w 121"/>
                  <a:gd name="T3" fmla="*/ 0 h 7"/>
                  <a:gd name="T4" fmla="*/ 121 w 121"/>
                  <a:gd name="T5" fmla="*/ 0 h 7"/>
                  <a:gd name="T6" fmla="*/ 121 w 121"/>
                  <a:gd name="T7" fmla="*/ 7 h 7"/>
                  <a:gd name="T8" fmla="*/ 0 w 121"/>
                  <a:gd name="T9" fmla="*/ 7 h 7"/>
                  <a:gd name="T10" fmla="*/ 0 w 121"/>
                  <a:gd name="T11" fmla="*/ 0 h 7"/>
                </a:gdLst>
                <a:ahLst/>
                <a:cxnLst>
                  <a:cxn ang="0">
                    <a:pos x="T0" y="T1"/>
                  </a:cxn>
                  <a:cxn ang="0">
                    <a:pos x="T2" y="T3"/>
                  </a:cxn>
                  <a:cxn ang="0">
                    <a:pos x="T4" y="T5"/>
                  </a:cxn>
                  <a:cxn ang="0">
                    <a:pos x="T6" y="T7"/>
                  </a:cxn>
                  <a:cxn ang="0">
                    <a:pos x="T8" y="T9"/>
                  </a:cxn>
                  <a:cxn ang="0">
                    <a:pos x="T10" y="T11"/>
                  </a:cxn>
                </a:cxnLst>
                <a:rect l="0" t="0" r="r" b="b"/>
                <a:pathLst>
                  <a:path w="121" h="7">
                    <a:moveTo>
                      <a:pt x="0" y="0"/>
                    </a:moveTo>
                    <a:lnTo>
                      <a:pt x="0" y="0"/>
                    </a:lnTo>
                    <a:lnTo>
                      <a:pt x="121" y="0"/>
                    </a:lnTo>
                    <a:lnTo>
                      <a:pt x="121" y="7"/>
                    </a:lnTo>
                    <a:lnTo>
                      <a:pt x="0" y="7"/>
                    </a:lnTo>
                    <a:lnTo>
                      <a:pt x="0" y="0"/>
                    </a:lnTo>
                    <a:close/>
                  </a:path>
                </a:pathLst>
              </a:custGeom>
              <a:solidFill>
                <a:srgbClr val="FE33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60" name="Freeform 196">
                <a:extLst>
                  <a:ext uri="{FF2B5EF4-FFF2-40B4-BE49-F238E27FC236}">
                    <a16:creationId xmlns:a16="http://schemas.microsoft.com/office/drawing/2014/main" id="{0F899A6A-89E1-4B88-90FB-73DCABFDAFDB}"/>
                  </a:ext>
                </a:extLst>
              </p:cNvPr>
              <p:cNvSpPr>
                <a:spLocks/>
              </p:cNvSpPr>
              <p:nvPr/>
            </p:nvSpPr>
            <p:spPr bwMode="auto">
              <a:xfrm>
                <a:off x="2117" y="2232"/>
                <a:ext cx="63" cy="581"/>
              </a:xfrm>
              <a:custGeom>
                <a:avLst/>
                <a:gdLst>
                  <a:gd name="T0" fmla="*/ 0 w 119"/>
                  <a:gd name="T1" fmla="*/ 0 h 1094"/>
                  <a:gd name="T2" fmla="*/ 0 w 119"/>
                  <a:gd name="T3" fmla="*/ 0 h 1094"/>
                  <a:gd name="T4" fmla="*/ 119 w 119"/>
                  <a:gd name="T5" fmla="*/ 0 h 1094"/>
                  <a:gd name="T6" fmla="*/ 119 w 119"/>
                  <a:gd name="T7" fmla="*/ 1094 h 1094"/>
                  <a:gd name="T8" fmla="*/ 0 w 119"/>
                  <a:gd name="T9" fmla="*/ 1094 h 1094"/>
                  <a:gd name="T10" fmla="*/ 0 w 119"/>
                  <a:gd name="T11" fmla="*/ 0 h 1094"/>
                </a:gdLst>
                <a:ahLst/>
                <a:cxnLst>
                  <a:cxn ang="0">
                    <a:pos x="T0" y="T1"/>
                  </a:cxn>
                  <a:cxn ang="0">
                    <a:pos x="T2" y="T3"/>
                  </a:cxn>
                  <a:cxn ang="0">
                    <a:pos x="T4" y="T5"/>
                  </a:cxn>
                  <a:cxn ang="0">
                    <a:pos x="T6" y="T7"/>
                  </a:cxn>
                  <a:cxn ang="0">
                    <a:pos x="T8" y="T9"/>
                  </a:cxn>
                  <a:cxn ang="0">
                    <a:pos x="T10" y="T11"/>
                  </a:cxn>
                </a:cxnLst>
                <a:rect l="0" t="0" r="r" b="b"/>
                <a:pathLst>
                  <a:path w="119" h="1094">
                    <a:moveTo>
                      <a:pt x="0" y="0"/>
                    </a:moveTo>
                    <a:lnTo>
                      <a:pt x="0" y="0"/>
                    </a:lnTo>
                    <a:lnTo>
                      <a:pt x="119" y="0"/>
                    </a:lnTo>
                    <a:lnTo>
                      <a:pt x="119" y="1094"/>
                    </a:lnTo>
                    <a:lnTo>
                      <a:pt x="0" y="1094"/>
                    </a:lnTo>
                    <a:lnTo>
                      <a:pt x="0" y="0"/>
                    </a:lnTo>
                    <a:close/>
                  </a:path>
                </a:pathLst>
              </a:custGeom>
              <a:solidFill>
                <a:srgbClr val="33CB3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61" name="Freeform 197">
                <a:extLst>
                  <a:ext uri="{FF2B5EF4-FFF2-40B4-BE49-F238E27FC236}">
                    <a16:creationId xmlns:a16="http://schemas.microsoft.com/office/drawing/2014/main" id="{E1BE47D9-3A69-415F-B942-97741A94C8E2}"/>
                  </a:ext>
                </a:extLst>
              </p:cNvPr>
              <p:cNvSpPr>
                <a:spLocks/>
              </p:cNvSpPr>
              <p:nvPr/>
            </p:nvSpPr>
            <p:spPr bwMode="auto">
              <a:xfrm>
                <a:off x="1917" y="2814"/>
                <a:ext cx="281"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2" name="Freeform 198">
                <a:extLst>
                  <a:ext uri="{FF2B5EF4-FFF2-40B4-BE49-F238E27FC236}">
                    <a16:creationId xmlns:a16="http://schemas.microsoft.com/office/drawing/2014/main" id="{2AD7ED8D-1BDB-48A0-B541-FA79C86E22F4}"/>
                  </a:ext>
                </a:extLst>
              </p:cNvPr>
              <p:cNvSpPr>
                <a:spLocks/>
              </p:cNvSpPr>
              <p:nvPr/>
            </p:nvSpPr>
            <p:spPr bwMode="auto">
              <a:xfrm>
                <a:off x="1422" y="2617"/>
                <a:ext cx="385" cy="385"/>
              </a:xfrm>
              <a:custGeom>
                <a:avLst/>
                <a:gdLst>
                  <a:gd name="T0" fmla="*/ 0 w 725"/>
                  <a:gd name="T1" fmla="*/ 0 h 725"/>
                  <a:gd name="T2" fmla="*/ 0 w 725"/>
                  <a:gd name="T3" fmla="*/ 0 h 725"/>
                  <a:gd name="T4" fmla="*/ 725 w 725"/>
                  <a:gd name="T5" fmla="*/ 0 h 725"/>
                  <a:gd name="T6" fmla="*/ 725 w 725"/>
                  <a:gd name="T7" fmla="*/ 725 h 725"/>
                  <a:gd name="T8" fmla="*/ 0 w 725"/>
                  <a:gd name="T9" fmla="*/ 725 h 725"/>
                  <a:gd name="T10" fmla="*/ 0 w 725"/>
                  <a:gd name="T11" fmla="*/ 0 h 725"/>
                </a:gdLst>
                <a:ahLst/>
                <a:cxnLst>
                  <a:cxn ang="0">
                    <a:pos x="T0" y="T1"/>
                  </a:cxn>
                  <a:cxn ang="0">
                    <a:pos x="T2" y="T3"/>
                  </a:cxn>
                  <a:cxn ang="0">
                    <a:pos x="T4" y="T5"/>
                  </a:cxn>
                  <a:cxn ang="0">
                    <a:pos x="T6" y="T7"/>
                  </a:cxn>
                  <a:cxn ang="0">
                    <a:pos x="T8" y="T9"/>
                  </a:cxn>
                  <a:cxn ang="0">
                    <a:pos x="T10" y="T11"/>
                  </a:cxn>
                </a:cxnLst>
                <a:rect l="0" t="0" r="r" b="b"/>
                <a:pathLst>
                  <a:path w="725" h="725">
                    <a:moveTo>
                      <a:pt x="0" y="0"/>
                    </a:moveTo>
                    <a:lnTo>
                      <a:pt x="0" y="0"/>
                    </a:lnTo>
                    <a:lnTo>
                      <a:pt x="725" y="0"/>
                    </a:lnTo>
                    <a:lnTo>
                      <a:pt x="725" y="725"/>
                    </a:lnTo>
                    <a:lnTo>
                      <a:pt x="0" y="725"/>
                    </a:lnTo>
                    <a:lnTo>
                      <a:pt x="0" y="0"/>
                    </a:lnTo>
                    <a:close/>
                  </a:path>
                </a:pathLst>
              </a:cu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463" name="Freeform 199">
                <a:extLst>
                  <a:ext uri="{FF2B5EF4-FFF2-40B4-BE49-F238E27FC236}">
                    <a16:creationId xmlns:a16="http://schemas.microsoft.com/office/drawing/2014/main" id="{B202A284-6449-454B-BC4D-C7B33504074E}"/>
                  </a:ext>
                </a:extLst>
              </p:cNvPr>
              <p:cNvSpPr>
                <a:spLocks/>
              </p:cNvSpPr>
              <p:nvPr/>
            </p:nvSpPr>
            <p:spPr bwMode="auto">
              <a:xfrm>
                <a:off x="1374" y="2569"/>
                <a:ext cx="481" cy="482"/>
              </a:xfrm>
              <a:custGeom>
                <a:avLst/>
                <a:gdLst>
                  <a:gd name="T0" fmla="*/ 0 w 907"/>
                  <a:gd name="T1" fmla="*/ 907 h 907"/>
                  <a:gd name="T2" fmla="*/ 0 w 907"/>
                  <a:gd name="T3" fmla="*/ 907 h 907"/>
                  <a:gd name="T4" fmla="*/ 907 w 907"/>
                  <a:gd name="T5" fmla="*/ 0 h 907"/>
                </a:gdLst>
                <a:ahLst/>
                <a:cxnLst>
                  <a:cxn ang="0">
                    <a:pos x="T0" y="T1"/>
                  </a:cxn>
                  <a:cxn ang="0">
                    <a:pos x="T2" y="T3"/>
                  </a:cxn>
                  <a:cxn ang="0">
                    <a:pos x="T4" y="T5"/>
                  </a:cxn>
                </a:cxnLst>
                <a:rect l="0" t="0" r="r" b="b"/>
                <a:pathLst>
                  <a:path w="907" h="907">
                    <a:moveTo>
                      <a:pt x="0" y="907"/>
                    </a:moveTo>
                    <a:lnTo>
                      <a:pt x="0" y="907"/>
                    </a:lnTo>
                    <a:lnTo>
                      <a:pt x="907"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4" name="Freeform 200">
                <a:extLst>
                  <a:ext uri="{FF2B5EF4-FFF2-40B4-BE49-F238E27FC236}">
                    <a16:creationId xmlns:a16="http://schemas.microsoft.com/office/drawing/2014/main" id="{452829E2-BE01-4C67-968A-F33F07D48946}"/>
                  </a:ext>
                </a:extLst>
              </p:cNvPr>
              <p:cNvSpPr>
                <a:spLocks/>
              </p:cNvSpPr>
              <p:nvPr/>
            </p:nvSpPr>
            <p:spPr bwMode="auto">
              <a:xfrm>
                <a:off x="1374" y="2569"/>
                <a:ext cx="433" cy="433"/>
              </a:xfrm>
              <a:custGeom>
                <a:avLst/>
                <a:gdLst>
                  <a:gd name="T0" fmla="*/ 0 w 816"/>
                  <a:gd name="T1" fmla="*/ 816 h 816"/>
                  <a:gd name="T2" fmla="*/ 0 w 816"/>
                  <a:gd name="T3" fmla="*/ 816 h 816"/>
                  <a:gd name="T4" fmla="*/ 816 w 816"/>
                  <a:gd name="T5" fmla="*/ 0 h 816"/>
                </a:gdLst>
                <a:ahLst/>
                <a:cxnLst>
                  <a:cxn ang="0">
                    <a:pos x="T0" y="T1"/>
                  </a:cxn>
                  <a:cxn ang="0">
                    <a:pos x="T2" y="T3"/>
                  </a:cxn>
                  <a:cxn ang="0">
                    <a:pos x="T4" y="T5"/>
                  </a:cxn>
                </a:cxnLst>
                <a:rect l="0" t="0" r="r" b="b"/>
                <a:pathLst>
                  <a:path w="816" h="816">
                    <a:moveTo>
                      <a:pt x="0" y="816"/>
                    </a:moveTo>
                    <a:lnTo>
                      <a:pt x="0" y="816"/>
                    </a:lnTo>
                    <a:lnTo>
                      <a:pt x="81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5" name="Freeform 201">
                <a:extLst>
                  <a:ext uri="{FF2B5EF4-FFF2-40B4-BE49-F238E27FC236}">
                    <a16:creationId xmlns:a16="http://schemas.microsoft.com/office/drawing/2014/main" id="{EA63CAD2-E56A-4563-A445-C0BF96B549C8}"/>
                  </a:ext>
                </a:extLst>
              </p:cNvPr>
              <p:cNvSpPr>
                <a:spLocks/>
              </p:cNvSpPr>
              <p:nvPr/>
            </p:nvSpPr>
            <p:spPr bwMode="auto">
              <a:xfrm>
                <a:off x="1374" y="2569"/>
                <a:ext cx="385" cy="385"/>
              </a:xfrm>
              <a:custGeom>
                <a:avLst/>
                <a:gdLst>
                  <a:gd name="T0" fmla="*/ 0 w 726"/>
                  <a:gd name="T1" fmla="*/ 725 h 725"/>
                  <a:gd name="T2" fmla="*/ 0 w 726"/>
                  <a:gd name="T3" fmla="*/ 725 h 725"/>
                  <a:gd name="T4" fmla="*/ 726 w 726"/>
                  <a:gd name="T5" fmla="*/ 0 h 725"/>
                </a:gdLst>
                <a:ahLst/>
                <a:cxnLst>
                  <a:cxn ang="0">
                    <a:pos x="T0" y="T1"/>
                  </a:cxn>
                  <a:cxn ang="0">
                    <a:pos x="T2" y="T3"/>
                  </a:cxn>
                  <a:cxn ang="0">
                    <a:pos x="T4" y="T5"/>
                  </a:cxn>
                </a:cxnLst>
                <a:rect l="0" t="0" r="r" b="b"/>
                <a:pathLst>
                  <a:path w="726" h="725">
                    <a:moveTo>
                      <a:pt x="0" y="725"/>
                    </a:moveTo>
                    <a:lnTo>
                      <a:pt x="0" y="725"/>
                    </a:lnTo>
                    <a:lnTo>
                      <a:pt x="72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6" name="Freeform 202">
                <a:extLst>
                  <a:ext uri="{FF2B5EF4-FFF2-40B4-BE49-F238E27FC236}">
                    <a16:creationId xmlns:a16="http://schemas.microsoft.com/office/drawing/2014/main" id="{D795E744-5D3F-47F6-9F63-61DFF89E3D39}"/>
                  </a:ext>
                </a:extLst>
              </p:cNvPr>
              <p:cNvSpPr>
                <a:spLocks/>
              </p:cNvSpPr>
              <p:nvPr/>
            </p:nvSpPr>
            <p:spPr bwMode="auto">
              <a:xfrm>
                <a:off x="1374" y="2569"/>
                <a:ext cx="337" cy="337"/>
              </a:xfrm>
              <a:custGeom>
                <a:avLst/>
                <a:gdLst>
                  <a:gd name="T0" fmla="*/ 0 w 635"/>
                  <a:gd name="T1" fmla="*/ 635 h 635"/>
                  <a:gd name="T2" fmla="*/ 0 w 635"/>
                  <a:gd name="T3" fmla="*/ 635 h 635"/>
                  <a:gd name="T4" fmla="*/ 635 w 635"/>
                  <a:gd name="T5" fmla="*/ 0 h 635"/>
                </a:gdLst>
                <a:ahLst/>
                <a:cxnLst>
                  <a:cxn ang="0">
                    <a:pos x="T0" y="T1"/>
                  </a:cxn>
                  <a:cxn ang="0">
                    <a:pos x="T2" y="T3"/>
                  </a:cxn>
                  <a:cxn ang="0">
                    <a:pos x="T4" y="T5"/>
                  </a:cxn>
                </a:cxnLst>
                <a:rect l="0" t="0" r="r" b="b"/>
                <a:pathLst>
                  <a:path w="635" h="635">
                    <a:moveTo>
                      <a:pt x="0" y="635"/>
                    </a:moveTo>
                    <a:lnTo>
                      <a:pt x="0" y="635"/>
                    </a:lnTo>
                    <a:lnTo>
                      <a:pt x="63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7" name="Freeform 203">
                <a:extLst>
                  <a:ext uri="{FF2B5EF4-FFF2-40B4-BE49-F238E27FC236}">
                    <a16:creationId xmlns:a16="http://schemas.microsoft.com/office/drawing/2014/main" id="{06BCB6A5-F222-4C77-BFE4-B52C4AC1F722}"/>
                  </a:ext>
                </a:extLst>
              </p:cNvPr>
              <p:cNvSpPr>
                <a:spLocks/>
              </p:cNvSpPr>
              <p:nvPr/>
            </p:nvSpPr>
            <p:spPr bwMode="auto">
              <a:xfrm>
                <a:off x="1374" y="2569"/>
                <a:ext cx="289" cy="289"/>
              </a:xfrm>
              <a:custGeom>
                <a:avLst/>
                <a:gdLst>
                  <a:gd name="T0" fmla="*/ 0 w 544"/>
                  <a:gd name="T1" fmla="*/ 544 h 544"/>
                  <a:gd name="T2" fmla="*/ 0 w 544"/>
                  <a:gd name="T3" fmla="*/ 544 h 544"/>
                  <a:gd name="T4" fmla="*/ 544 w 544"/>
                  <a:gd name="T5" fmla="*/ 0 h 544"/>
                </a:gdLst>
                <a:ahLst/>
                <a:cxnLst>
                  <a:cxn ang="0">
                    <a:pos x="T0" y="T1"/>
                  </a:cxn>
                  <a:cxn ang="0">
                    <a:pos x="T2" y="T3"/>
                  </a:cxn>
                  <a:cxn ang="0">
                    <a:pos x="T4" y="T5"/>
                  </a:cxn>
                </a:cxnLst>
                <a:rect l="0" t="0" r="r" b="b"/>
                <a:pathLst>
                  <a:path w="544" h="544">
                    <a:moveTo>
                      <a:pt x="0" y="544"/>
                    </a:moveTo>
                    <a:lnTo>
                      <a:pt x="0" y="544"/>
                    </a:lnTo>
                    <a:lnTo>
                      <a:pt x="54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468" name="Freeform 204">
                <a:extLst>
                  <a:ext uri="{FF2B5EF4-FFF2-40B4-BE49-F238E27FC236}">
                    <a16:creationId xmlns:a16="http://schemas.microsoft.com/office/drawing/2014/main" id="{0F39B277-046F-4A4E-8AC2-7FDEE5B93B51}"/>
                  </a:ext>
                </a:extLst>
              </p:cNvPr>
              <p:cNvSpPr>
                <a:spLocks/>
              </p:cNvSpPr>
              <p:nvPr/>
            </p:nvSpPr>
            <p:spPr bwMode="auto">
              <a:xfrm>
                <a:off x="1374" y="2569"/>
                <a:ext cx="241" cy="240"/>
              </a:xfrm>
              <a:custGeom>
                <a:avLst/>
                <a:gdLst>
                  <a:gd name="T0" fmla="*/ 0 w 454"/>
                  <a:gd name="T1" fmla="*/ 453 h 453"/>
                  <a:gd name="T2" fmla="*/ 0 w 454"/>
                  <a:gd name="T3" fmla="*/ 453 h 453"/>
                  <a:gd name="T4" fmla="*/ 454 w 454"/>
                  <a:gd name="T5" fmla="*/ 0 h 453"/>
                </a:gdLst>
                <a:ahLst/>
                <a:cxnLst>
                  <a:cxn ang="0">
                    <a:pos x="T0" y="T1"/>
                  </a:cxn>
                  <a:cxn ang="0">
                    <a:pos x="T2" y="T3"/>
                  </a:cxn>
                  <a:cxn ang="0">
                    <a:pos x="T4" y="T5"/>
                  </a:cxn>
                </a:cxnLst>
                <a:rect l="0" t="0" r="r" b="b"/>
                <a:pathLst>
                  <a:path w="454" h="453">
                    <a:moveTo>
                      <a:pt x="0" y="453"/>
                    </a:moveTo>
                    <a:lnTo>
                      <a:pt x="0" y="453"/>
                    </a:lnTo>
                    <a:lnTo>
                      <a:pt x="45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8" name="Group 406">
              <a:extLst>
                <a:ext uri="{FF2B5EF4-FFF2-40B4-BE49-F238E27FC236}">
                  <a16:creationId xmlns:a16="http://schemas.microsoft.com/office/drawing/2014/main" id="{DA638530-1729-4286-82A1-07F265FD7F25}"/>
                </a:ext>
              </a:extLst>
            </p:cNvPr>
            <p:cNvGrpSpPr>
              <a:grpSpLocks/>
            </p:cNvGrpSpPr>
            <p:nvPr/>
          </p:nvGrpSpPr>
          <p:grpSpPr bwMode="auto">
            <a:xfrm>
              <a:off x="278" y="1178"/>
              <a:ext cx="1686" cy="2258"/>
              <a:chOff x="278" y="1178"/>
              <a:chExt cx="1686" cy="2258"/>
            </a:xfrm>
          </p:grpSpPr>
          <p:sp>
            <p:nvSpPr>
              <p:cNvPr id="5069" name="Freeform 206">
                <a:extLst>
                  <a:ext uri="{FF2B5EF4-FFF2-40B4-BE49-F238E27FC236}">
                    <a16:creationId xmlns:a16="http://schemas.microsoft.com/office/drawing/2014/main" id="{2B1D9EE5-1E92-4807-B228-8529CA3F0901}"/>
                  </a:ext>
                </a:extLst>
              </p:cNvPr>
              <p:cNvSpPr>
                <a:spLocks/>
              </p:cNvSpPr>
              <p:nvPr/>
            </p:nvSpPr>
            <p:spPr bwMode="auto">
              <a:xfrm>
                <a:off x="1374" y="2569"/>
                <a:ext cx="192" cy="193"/>
              </a:xfrm>
              <a:custGeom>
                <a:avLst/>
                <a:gdLst>
                  <a:gd name="T0" fmla="*/ 0 w 363"/>
                  <a:gd name="T1" fmla="*/ 363 h 363"/>
                  <a:gd name="T2" fmla="*/ 0 w 363"/>
                  <a:gd name="T3" fmla="*/ 363 h 363"/>
                  <a:gd name="T4" fmla="*/ 363 w 363"/>
                  <a:gd name="T5" fmla="*/ 0 h 363"/>
                </a:gdLst>
                <a:ahLst/>
                <a:cxnLst>
                  <a:cxn ang="0">
                    <a:pos x="T0" y="T1"/>
                  </a:cxn>
                  <a:cxn ang="0">
                    <a:pos x="T2" y="T3"/>
                  </a:cxn>
                  <a:cxn ang="0">
                    <a:pos x="T4" y="T5"/>
                  </a:cxn>
                </a:cxnLst>
                <a:rect l="0" t="0" r="r" b="b"/>
                <a:pathLst>
                  <a:path w="363" h="363">
                    <a:moveTo>
                      <a:pt x="0" y="363"/>
                    </a:moveTo>
                    <a:lnTo>
                      <a:pt x="0" y="363"/>
                    </a:lnTo>
                    <a:lnTo>
                      <a:pt x="36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0" name="Freeform 207">
                <a:extLst>
                  <a:ext uri="{FF2B5EF4-FFF2-40B4-BE49-F238E27FC236}">
                    <a16:creationId xmlns:a16="http://schemas.microsoft.com/office/drawing/2014/main" id="{9BEAD095-4512-4287-A892-2E4F9A16E6CB}"/>
                  </a:ext>
                </a:extLst>
              </p:cNvPr>
              <p:cNvSpPr>
                <a:spLocks/>
              </p:cNvSpPr>
              <p:nvPr/>
            </p:nvSpPr>
            <p:spPr bwMode="auto">
              <a:xfrm>
                <a:off x="1374" y="2569"/>
                <a:ext cx="144" cy="144"/>
              </a:xfrm>
              <a:custGeom>
                <a:avLst/>
                <a:gdLst>
                  <a:gd name="T0" fmla="*/ 0 w 272"/>
                  <a:gd name="T1" fmla="*/ 272 h 272"/>
                  <a:gd name="T2" fmla="*/ 0 w 272"/>
                  <a:gd name="T3" fmla="*/ 272 h 272"/>
                  <a:gd name="T4" fmla="*/ 272 w 272"/>
                  <a:gd name="T5" fmla="*/ 0 h 272"/>
                </a:gdLst>
                <a:ahLst/>
                <a:cxnLst>
                  <a:cxn ang="0">
                    <a:pos x="T0" y="T1"/>
                  </a:cxn>
                  <a:cxn ang="0">
                    <a:pos x="T2" y="T3"/>
                  </a:cxn>
                  <a:cxn ang="0">
                    <a:pos x="T4" y="T5"/>
                  </a:cxn>
                </a:cxnLst>
                <a:rect l="0" t="0" r="r" b="b"/>
                <a:pathLst>
                  <a:path w="272" h="272">
                    <a:moveTo>
                      <a:pt x="0" y="272"/>
                    </a:moveTo>
                    <a:lnTo>
                      <a:pt x="0" y="272"/>
                    </a:lnTo>
                    <a:lnTo>
                      <a:pt x="27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1" name="Freeform 208">
                <a:extLst>
                  <a:ext uri="{FF2B5EF4-FFF2-40B4-BE49-F238E27FC236}">
                    <a16:creationId xmlns:a16="http://schemas.microsoft.com/office/drawing/2014/main" id="{C1E2E398-BE2B-41FB-ABE7-3C009FAA8454}"/>
                  </a:ext>
                </a:extLst>
              </p:cNvPr>
              <p:cNvSpPr>
                <a:spLocks/>
              </p:cNvSpPr>
              <p:nvPr/>
            </p:nvSpPr>
            <p:spPr bwMode="auto">
              <a:xfrm>
                <a:off x="1422" y="2617"/>
                <a:ext cx="433" cy="434"/>
              </a:xfrm>
              <a:custGeom>
                <a:avLst/>
                <a:gdLst>
                  <a:gd name="T0" fmla="*/ 0 w 816"/>
                  <a:gd name="T1" fmla="*/ 816 h 816"/>
                  <a:gd name="T2" fmla="*/ 0 w 816"/>
                  <a:gd name="T3" fmla="*/ 816 h 816"/>
                  <a:gd name="T4" fmla="*/ 816 w 816"/>
                  <a:gd name="T5" fmla="*/ 0 h 816"/>
                </a:gdLst>
                <a:ahLst/>
                <a:cxnLst>
                  <a:cxn ang="0">
                    <a:pos x="T0" y="T1"/>
                  </a:cxn>
                  <a:cxn ang="0">
                    <a:pos x="T2" y="T3"/>
                  </a:cxn>
                  <a:cxn ang="0">
                    <a:pos x="T4" y="T5"/>
                  </a:cxn>
                </a:cxnLst>
                <a:rect l="0" t="0" r="r" b="b"/>
                <a:pathLst>
                  <a:path w="816" h="816">
                    <a:moveTo>
                      <a:pt x="0" y="816"/>
                    </a:moveTo>
                    <a:lnTo>
                      <a:pt x="0" y="816"/>
                    </a:lnTo>
                    <a:lnTo>
                      <a:pt x="81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2" name="Freeform 209">
                <a:extLst>
                  <a:ext uri="{FF2B5EF4-FFF2-40B4-BE49-F238E27FC236}">
                    <a16:creationId xmlns:a16="http://schemas.microsoft.com/office/drawing/2014/main" id="{20C85B2E-0220-49E6-9EB3-4769E74C3538}"/>
                  </a:ext>
                </a:extLst>
              </p:cNvPr>
              <p:cNvSpPr>
                <a:spLocks/>
              </p:cNvSpPr>
              <p:nvPr/>
            </p:nvSpPr>
            <p:spPr bwMode="auto">
              <a:xfrm>
                <a:off x="1470" y="2665"/>
                <a:ext cx="385" cy="386"/>
              </a:xfrm>
              <a:custGeom>
                <a:avLst/>
                <a:gdLst>
                  <a:gd name="T0" fmla="*/ 0 w 725"/>
                  <a:gd name="T1" fmla="*/ 726 h 726"/>
                  <a:gd name="T2" fmla="*/ 0 w 725"/>
                  <a:gd name="T3" fmla="*/ 726 h 726"/>
                  <a:gd name="T4" fmla="*/ 725 w 725"/>
                  <a:gd name="T5" fmla="*/ 0 h 726"/>
                </a:gdLst>
                <a:ahLst/>
                <a:cxnLst>
                  <a:cxn ang="0">
                    <a:pos x="T0" y="T1"/>
                  </a:cxn>
                  <a:cxn ang="0">
                    <a:pos x="T2" y="T3"/>
                  </a:cxn>
                  <a:cxn ang="0">
                    <a:pos x="T4" y="T5"/>
                  </a:cxn>
                </a:cxnLst>
                <a:rect l="0" t="0" r="r" b="b"/>
                <a:pathLst>
                  <a:path w="725" h="726">
                    <a:moveTo>
                      <a:pt x="0" y="726"/>
                    </a:moveTo>
                    <a:lnTo>
                      <a:pt x="0" y="726"/>
                    </a:lnTo>
                    <a:lnTo>
                      <a:pt x="72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3" name="Freeform 210">
                <a:extLst>
                  <a:ext uri="{FF2B5EF4-FFF2-40B4-BE49-F238E27FC236}">
                    <a16:creationId xmlns:a16="http://schemas.microsoft.com/office/drawing/2014/main" id="{6B36B3F4-9790-4482-958E-B3D35E585FC0}"/>
                  </a:ext>
                </a:extLst>
              </p:cNvPr>
              <p:cNvSpPr>
                <a:spLocks/>
              </p:cNvSpPr>
              <p:nvPr/>
            </p:nvSpPr>
            <p:spPr bwMode="auto">
              <a:xfrm>
                <a:off x="1518" y="2713"/>
                <a:ext cx="337" cy="338"/>
              </a:xfrm>
              <a:custGeom>
                <a:avLst/>
                <a:gdLst>
                  <a:gd name="T0" fmla="*/ 0 w 635"/>
                  <a:gd name="T1" fmla="*/ 635 h 635"/>
                  <a:gd name="T2" fmla="*/ 0 w 635"/>
                  <a:gd name="T3" fmla="*/ 635 h 635"/>
                  <a:gd name="T4" fmla="*/ 635 w 635"/>
                  <a:gd name="T5" fmla="*/ 0 h 635"/>
                </a:gdLst>
                <a:ahLst/>
                <a:cxnLst>
                  <a:cxn ang="0">
                    <a:pos x="T0" y="T1"/>
                  </a:cxn>
                  <a:cxn ang="0">
                    <a:pos x="T2" y="T3"/>
                  </a:cxn>
                  <a:cxn ang="0">
                    <a:pos x="T4" y="T5"/>
                  </a:cxn>
                </a:cxnLst>
                <a:rect l="0" t="0" r="r" b="b"/>
                <a:pathLst>
                  <a:path w="635" h="635">
                    <a:moveTo>
                      <a:pt x="0" y="635"/>
                    </a:moveTo>
                    <a:lnTo>
                      <a:pt x="0" y="635"/>
                    </a:lnTo>
                    <a:lnTo>
                      <a:pt x="63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4" name="Freeform 211">
                <a:extLst>
                  <a:ext uri="{FF2B5EF4-FFF2-40B4-BE49-F238E27FC236}">
                    <a16:creationId xmlns:a16="http://schemas.microsoft.com/office/drawing/2014/main" id="{57ED4481-96EA-4903-8D60-B0BA17B4A739}"/>
                  </a:ext>
                </a:extLst>
              </p:cNvPr>
              <p:cNvSpPr>
                <a:spLocks/>
              </p:cNvSpPr>
              <p:nvPr/>
            </p:nvSpPr>
            <p:spPr bwMode="auto">
              <a:xfrm>
                <a:off x="1566" y="2762"/>
                <a:ext cx="289" cy="289"/>
              </a:xfrm>
              <a:custGeom>
                <a:avLst/>
                <a:gdLst>
                  <a:gd name="T0" fmla="*/ 0 w 544"/>
                  <a:gd name="T1" fmla="*/ 544 h 544"/>
                  <a:gd name="T2" fmla="*/ 0 w 544"/>
                  <a:gd name="T3" fmla="*/ 544 h 544"/>
                  <a:gd name="T4" fmla="*/ 544 w 544"/>
                  <a:gd name="T5" fmla="*/ 0 h 544"/>
                </a:gdLst>
                <a:ahLst/>
                <a:cxnLst>
                  <a:cxn ang="0">
                    <a:pos x="T0" y="T1"/>
                  </a:cxn>
                  <a:cxn ang="0">
                    <a:pos x="T2" y="T3"/>
                  </a:cxn>
                  <a:cxn ang="0">
                    <a:pos x="T4" y="T5"/>
                  </a:cxn>
                </a:cxnLst>
                <a:rect l="0" t="0" r="r" b="b"/>
                <a:pathLst>
                  <a:path w="544" h="544">
                    <a:moveTo>
                      <a:pt x="0" y="544"/>
                    </a:moveTo>
                    <a:lnTo>
                      <a:pt x="0" y="544"/>
                    </a:lnTo>
                    <a:lnTo>
                      <a:pt x="54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5" name="Freeform 212">
                <a:extLst>
                  <a:ext uri="{FF2B5EF4-FFF2-40B4-BE49-F238E27FC236}">
                    <a16:creationId xmlns:a16="http://schemas.microsoft.com/office/drawing/2014/main" id="{0970BC4D-29CF-4D88-8294-90EA3BBE001C}"/>
                  </a:ext>
                </a:extLst>
              </p:cNvPr>
              <p:cNvSpPr>
                <a:spLocks/>
              </p:cNvSpPr>
              <p:nvPr/>
            </p:nvSpPr>
            <p:spPr bwMode="auto">
              <a:xfrm>
                <a:off x="1615" y="2809"/>
                <a:ext cx="240" cy="242"/>
              </a:xfrm>
              <a:custGeom>
                <a:avLst/>
                <a:gdLst>
                  <a:gd name="T0" fmla="*/ 0 w 453"/>
                  <a:gd name="T1" fmla="*/ 454 h 454"/>
                  <a:gd name="T2" fmla="*/ 0 w 453"/>
                  <a:gd name="T3" fmla="*/ 454 h 454"/>
                  <a:gd name="T4" fmla="*/ 453 w 453"/>
                  <a:gd name="T5" fmla="*/ 0 h 454"/>
                </a:gdLst>
                <a:ahLst/>
                <a:cxnLst>
                  <a:cxn ang="0">
                    <a:pos x="T0" y="T1"/>
                  </a:cxn>
                  <a:cxn ang="0">
                    <a:pos x="T2" y="T3"/>
                  </a:cxn>
                  <a:cxn ang="0">
                    <a:pos x="T4" y="T5"/>
                  </a:cxn>
                </a:cxnLst>
                <a:rect l="0" t="0" r="r" b="b"/>
                <a:pathLst>
                  <a:path w="453" h="454">
                    <a:moveTo>
                      <a:pt x="0" y="454"/>
                    </a:moveTo>
                    <a:lnTo>
                      <a:pt x="0" y="454"/>
                    </a:lnTo>
                    <a:lnTo>
                      <a:pt x="45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6" name="Freeform 213">
                <a:extLst>
                  <a:ext uri="{FF2B5EF4-FFF2-40B4-BE49-F238E27FC236}">
                    <a16:creationId xmlns:a16="http://schemas.microsoft.com/office/drawing/2014/main" id="{5609A0D5-4E6A-495D-897F-DEF8A1564511}"/>
                  </a:ext>
                </a:extLst>
              </p:cNvPr>
              <p:cNvSpPr>
                <a:spLocks/>
              </p:cNvSpPr>
              <p:nvPr/>
            </p:nvSpPr>
            <p:spPr bwMode="auto">
              <a:xfrm>
                <a:off x="1663" y="2858"/>
                <a:ext cx="192" cy="193"/>
              </a:xfrm>
              <a:custGeom>
                <a:avLst/>
                <a:gdLst>
                  <a:gd name="T0" fmla="*/ 0 w 363"/>
                  <a:gd name="T1" fmla="*/ 363 h 363"/>
                  <a:gd name="T2" fmla="*/ 0 w 363"/>
                  <a:gd name="T3" fmla="*/ 363 h 363"/>
                  <a:gd name="T4" fmla="*/ 363 w 363"/>
                  <a:gd name="T5" fmla="*/ 0 h 363"/>
                </a:gdLst>
                <a:ahLst/>
                <a:cxnLst>
                  <a:cxn ang="0">
                    <a:pos x="T0" y="T1"/>
                  </a:cxn>
                  <a:cxn ang="0">
                    <a:pos x="T2" y="T3"/>
                  </a:cxn>
                  <a:cxn ang="0">
                    <a:pos x="T4" y="T5"/>
                  </a:cxn>
                </a:cxnLst>
                <a:rect l="0" t="0" r="r" b="b"/>
                <a:pathLst>
                  <a:path w="363" h="363">
                    <a:moveTo>
                      <a:pt x="0" y="363"/>
                    </a:moveTo>
                    <a:lnTo>
                      <a:pt x="0" y="363"/>
                    </a:lnTo>
                    <a:lnTo>
                      <a:pt x="36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7" name="Freeform 214">
                <a:extLst>
                  <a:ext uri="{FF2B5EF4-FFF2-40B4-BE49-F238E27FC236}">
                    <a16:creationId xmlns:a16="http://schemas.microsoft.com/office/drawing/2014/main" id="{3D5AF6ED-D144-4F6E-BD11-BC0D51F2337D}"/>
                  </a:ext>
                </a:extLst>
              </p:cNvPr>
              <p:cNvSpPr>
                <a:spLocks/>
              </p:cNvSpPr>
              <p:nvPr/>
            </p:nvSpPr>
            <p:spPr bwMode="auto">
              <a:xfrm>
                <a:off x="1711" y="2906"/>
                <a:ext cx="144" cy="145"/>
              </a:xfrm>
              <a:custGeom>
                <a:avLst/>
                <a:gdLst>
                  <a:gd name="T0" fmla="*/ 0 w 272"/>
                  <a:gd name="T1" fmla="*/ 272 h 272"/>
                  <a:gd name="T2" fmla="*/ 0 w 272"/>
                  <a:gd name="T3" fmla="*/ 272 h 272"/>
                  <a:gd name="T4" fmla="*/ 272 w 272"/>
                  <a:gd name="T5" fmla="*/ 0 h 272"/>
                </a:gdLst>
                <a:ahLst/>
                <a:cxnLst>
                  <a:cxn ang="0">
                    <a:pos x="T0" y="T1"/>
                  </a:cxn>
                  <a:cxn ang="0">
                    <a:pos x="T2" y="T3"/>
                  </a:cxn>
                  <a:cxn ang="0">
                    <a:pos x="T4" y="T5"/>
                  </a:cxn>
                </a:cxnLst>
                <a:rect l="0" t="0" r="r" b="b"/>
                <a:pathLst>
                  <a:path w="272" h="272">
                    <a:moveTo>
                      <a:pt x="0" y="272"/>
                    </a:moveTo>
                    <a:lnTo>
                      <a:pt x="0" y="272"/>
                    </a:lnTo>
                    <a:lnTo>
                      <a:pt x="27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8" name="Freeform 215">
                <a:extLst>
                  <a:ext uri="{FF2B5EF4-FFF2-40B4-BE49-F238E27FC236}">
                    <a16:creationId xmlns:a16="http://schemas.microsoft.com/office/drawing/2014/main" id="{78E58178-D02F-4681-8158-7FE197A6F1F0}"/>
                  </a:ext>
                </a:extLst>
              </p:cNvPr>
              <p:cNvSpPr>
                <a:spLocks/>
              </p:cNvSpPr>
              <p:nvPr/>
            </p:nvSpPr>
            <p:spPr bwMode="auto">
              <a:xfrm>
                <a:off x="1374" y="2569"/>
                <a:ext cx="96" cy="96"/>
              </a:xfrm>
              <a:custGeom>
                <a:avLst/>
                <a:gdLst>
                  <a:gd name="T0" fmla="*/ 0 w 182"/>
                  <a:gd name="T1" fmla="*/ 181 h 181"/>
                  <a:gd name="T2" fmla="*/ 0 w 182"/>
                  <a:gd name="T3" fmla="*/ 181 h 181"/>
                  <a:gd name="T4" fmla="*/ 182 w 182"/>
                  <a:gd name="T5" fmla="*/ 0 h 181"/>
                </a:gdLst>
                <a:ahLst/>
                <a:cxnLst>
                  <a:cxn ang="0">
                    <a:pos x="T0" y="T1"/>
                  </a:cxn>
                  <a:cxn ang="0">
                    <a:pos x="T2" y="T3"/>
                  </a:cxn>
                  <a:cxn ang="0">
                    <a:pos x="T4" y="T5"/>
                  </a:cxn>
                </a:cxnLst>
                <a:rect l="0" t="0" r="r" b="b"/>
                <a:pathLst>
                  <a:path w="182" h="181">
                    <a:moveTo>
                      <a:pt x="0" y="181"/>
                    </a:moveTo>
                    <a:lnTo>
                      <a:pt x="0" y="181"/>
                    </a:lnTo>
                    <a:lnTo>
                      <a:pt x="18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79" name="Freeform 216">
                <a:extLst>
                  <a:ext uri="{FF2B5EF4-FFF2-40B4-BE49-F238E27FC236}">
                    <a16:creationId xmlns:a16="http://schemas.microsoft.com/office/drawing/2014/main" id="{BE5FB2AF-BE04-49DD-AA28-06224FA548F1}"/>
                  </a:ext>
                </a:extLst>
              </p:cNvPr>
              <p:cNvSpPr>
                <a:spLocks/>
              </p:cNvSpPr>
              <p:nvPr/>
            </p:nvSpPr>
            <p:spPr bwMode="auto">
              <a:xfrm>
                <a:off x="1759" y="2954"/>
                <a:ext cx="96" cy="97"/>
              </a:xfrm>
              <a:custGeom>
                <a:avLst/>
                <a:gdLst>
                  <a:gd name="T0" fmla="*/ 0 w 181"/>
                  <a:gd name="T1" fmla="*/ 182 h 182"/>
                  <a:gd name="T2" fmla="*/ 0 w 181"/>
                  <a:gd name="T3" fmla="*/ 182 h 182"/>
                  <a:gd name="T4" fmla="*/ 181 w 181"/>
                  <a:gd name="T5" fmla="*/ 0 h 182"/>
                </a:gdLst>
                <a:ahLst/>
                <a:cxnLst>
                  <a:cxn ang="0">
                    <a:pos x="T0" y="T1"/>
                  </a:cxn>
                  <a:cxn ang="0">
                    <a:pos x="T2" y="T3"/>
                  </a:cxn>
                  <a:cxn ang="0">
                    <a:pos x="T4" y="T5"/>
                  </a:cxn>
                </a:cxnLst>
                <a:rect l="0" t="0" r="r" b="b"/>
                <a:pathLst>
                  <a:path w="181" h="182">
                    <a:moveTo>
                      <a:pt x="0" y="182"/>
                    </a:moveTo>
                    <a:lnTo>
                      <a:pt x="0" y="182"/>
                    </a:lnTo>
                    <a:lnTo>
                      <a:pt x="181"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0" name="Freeform 217">
                <a:extLst>
                  <a:ext uri="{FF2B5EF4-FFF2-40B4-BE49-F238E27FC236}">
                    <a16:creationId xmlns:a16="http://schemas.microsoft.com/office/drawing/2014/main" id="{0382D608-0A3F-4B9E-97B4-2DC410D3B1FB}"/>
                  </a:ext>
                </a:extLst>
              </p:cNvPr>
              <p:cNvSpPr>
                <a:spLocks/>
              </p:cNvSpPr>
              <p:nvPr/>
            </p:nvSpPr>
            <p:spPr bwMode="auto">
              <a:xfrm>
                <a:off x="1422" y="3002"/>
                <a:ext cx="385" cy="386"/>
              </a:xfrm>
              <a:custGeom>
                <a:avLst/>
                <a:gdLst>
                  <a:gd name="T0" fmla="*/ 0 w 725"/>
                  <a:gd name="T1" fmla="*/ 0 h 725"/>
                  <a:gd name="T2" fmla="*/ 0 w 725"/>
                  <a:gd name="T3" fmla="*/ 0 h 725"/>
                  <a:gd name="T4" fmla="*/ 725 w 725"/>
                  <a:gd name="T5" fmla="*/ 0 h 725"/>
                  <a:gd name="T6" fmla="*/ 725 w 725"/>
                  <a:gd name="T7" fmla="*/ 725 h 725"/>
                  <a:gd name="T8" fmla="*/ 0 w 725"/>
                  <a:gd name="T9" fmla="*/ 725 h 725"/>
                  <a:gd name="T10" fmla="*/ 0 w 725"/>
                  <a:gd name="T11" fmla="*/ 0 h 725"/>
                </a:gdLst>
                <a:ahLst/>
                <a:cxnLst>
                  <a:cxn ang="0">
                    <a:pos x="T0" y="T1"/>
                  </a:cxn>
                  <a:cxn ang="0">
                    <a:pos x="T2" y="T3"/>
                  </a:cxn>
                  <a:cxn ang="0">
                    <a:pos x="T4" y="T5"/>
                  </a:cxn>
                  <a:cxn ang="0">
                    <a:pos x="T6" y="T7"/>
                  </a:cxn>
                  <a:cxn ang="0">
                    <a:pos x="T8" y="T9"/>
                  </a:cxn>
                  <a:cxn ang="0">
                    <a:pos x="T10" y="T11"/>
                  </a:cxn>
                </a:cxnLst>
                <a:rect l="0" t="0" r="r" b="b"/>
                <a:pathLst>
                  <a:path w="725" h="725">
                    <a:moveTo>
                      <a:pt x="0" y="0"/>
                    </a:moveTo>
                    <a:lnTo>
                      <a:pt x="0" y="0"/>
                    </a:lnTo>
                    <a:lnTo>
                      <a:pt x="725" y="0"/>
                    </a:lnTo>
                    <a:lnTo>
                      <a:pt x="725" y="725"/>
                    </a:lnTo>
                    <a:lnTo>
                      <a:pt x="0" y="725"/>
                    </a:lnTo>
                    <a:lnTo>
                      <a:pt x="0" y="0"/>
                    </a:lnTo>
                    <a:close/>
                  </a:path>
                </a:pathLst>
              </a:cu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81" name="Freeform 218">
                <a:extLst>
                  <a:ext uri="{FF2B5EF4-FFF2-40B4-BE49-F238E27FC236}">
                    <a16:creationId xmlns:a16="http://schemas.microsoft.com/office/drawing/2014/main" id="{D7DC02A0-A8C3-4F4C-BA45-22C3F19AF0DF}"/>
                  </a:ext>
                </a:extLst>
              </p:cNvPr>
              <p:cNvSpPr>
                <a:spLocks/>
              </p:cNvSpPr>
              <p:nvPr/>
            </p:nvSpPr>
            <p:spPr bwMode="auto">
              <a:xfrm>
                <a:off x="1374" y="2954"/>
                <a:ext cx="481" cy="482"/>
              </a:xfrm>
              <a:custGeom>
                <a:avLst/>
                <a:gdLst>
                  <a:gd name="T0" fmla="*/ 0 w 907"/>
                  <a:gd name="T1" fmla="*/ 907 h 907"/>
                  <a:gd name="T2" fmla="*/ 0 w 907"/>
                  <a:gd name="T3" fmla="*/ 907 h 907"/>
                  <a:gd name="T4" fmla="*/ 907 w 907"/>
                  <a:gd name="T5" fmla="*/ 0 h 907"/>
                </a:gdLst>
                <a:ahLst/>
                <a:cxnLst>
                  <a:cxn ang="0">
                    <a:pos x="T0" y="T1"/>
                  </a:cxn>
                  <a:cxn ang="0">
                    <a:pos x="T2" y="T3"/>
                  </a:cxn>
                  <a:cxn ang="0">
                    <a:pos x="T4" y="T5"/>
                  </a:cxn>
                </a:cxnLst>
                <a:rect l="0" t="0" r="r" b="b"/>
                <a:pathLst>
                  <a:path w="907" h="907">
                    <a:moveTo>
                      <a:pt x="0" y="907"/>
                    </a:moveTo>
                    <a:lnTo>
                      <a:pt x="0" y="907"/>
                    </a:lnTo>
                    <a:lnTo>
                      <a:pt x="907"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2" name="Freeform 219">
                <a:extLst>
                  <a:ext uri="{FF2B5EF4-FFF2-40B4-BE49-F238E27FC236}">
                    <a16:creationId xmlns:a16="http://schemas.microsoft.com/office/drawing/2014/main" id="{14AA809E-E28F-421E-BB70-69D4336108CD}"/>
                  </a:ext>
                </a:extLst>
              </p:cNvPr>
              <p:cNvSpPr>
                <a:spLocks/>
              </p:cNvSpPr>
              <p:nvPr/>
            </p:nvSpPr>
            <p:spPr bwMode="auto">
              <a:xfrm>
                <a:off x="1374" y="2954"/>
                <a:ext cx="433" cy="434"/>
              </a:xfrm>
              <a:custGeom>
                <a:avLst/>
                <a:gdLst>
                  <a:gd name="T0" fmla="*/ 0 w 816"/>
                  <a:gd name="T1" fmla="*/ 816 h 816"/>
                  <a:gd name="T2" fmla="*/ 0 w 816"/>
                  <a:gd name="T3" fmla="*/ 816 h 816"/>
                  <a:gd name="T4" fmla="*/ 816 w 816"/>
                  <a:gd name="T5" fmla="*/ 0 h 816"/>
                </a:gdLst>
                <a:ahLst/>
                <a:cxnLst>
                  <a:cxn ang="0">
                    <a:pos x="T0" y="T1"/>
                  </a:cxn>
                  <a:cxn ang="0">
                    <a:pos x="T2" y="T3"/>
                  </a:cxn>
                  <a:cxn ang="0">
                    <a:pos x="T4" y="T5"/>
                  </a:cxn>
                </a:cxnLst>
                <a:rect l="0" t="0" r="r" b="b"/>
                <a:pathLst>
                  <a:path w="816" h="816">
                    <a:moveTo>
                      <a:pt x="0" y="816"/>
                    </a:moveTo>
                    <a:lnTo>
                      <a:pt x="0" y="816"/>
                    </a:lnTo>
                    <a:lnTo>
                      <a:pt x="81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3" name="Freeform 220">
                <a:extLst>
                  <a:ext uri="{FF2B5EF4-FFF2-40B4-BE49-F238E27FC236}">
                    <a16:creationId xmlns:a16="http://schemas.microsoft.com/office/drawing/2014/main" id="{ACAFC6A8-3148-486A-AD78-DD0CB898C169}"/>
                  </a:ext>
                </a:extLst>
              </p:cNvPr>
              <p:cNvSpPr>
                <a:spLocks/>
              </p:cNvSpPr>
              <p:nvPr/>
            </p:nvSpPr>
            <p:spPr bwMode="auto">
              <a:xfrm>
                <a:off x="1374" y="2954"/>
                <a:ext cx="385" cy="386"/>
              </a:xfrm>
              <a:custGeom>
                <a:avLst/>
                <a:gdLst>
                  <a:gd name="T0" fmla="*/ 0 w 726"/>
                  <a:gd name="T1" fmla="*/ 726 h 726"/>
                  <a:gd name="T2" fmla="*/ 0 w 726"/>
                  <a:gd name="T3" fmla="*/ 726 h 726"/>
                  <a:gd name="T4" fmla="*/ 726 w 726"/>
                  <a:gd name="T5" fmla="*/ 0 h 726"/>
                </a:gdLst>
                <a:ahLst/>
                <a:cxnLst>
                  <a:cxn ang="0">
                    <a:pos x="T0" y="T1"/>
                  </a:cxn>
                  <a:cxn ang="0">
                    <a:pos x="T2" y="T3"/>
                  </a:cxn>
                  <a:cxn ang="0">
                    <a:pos x="T4" y="T5"/>
                  </a:cxn>
                </a:cxnLst>
                <a:rect l="0" t="0" r="r" b="b"/>
                <a:pathLst>
                  <a:path w="726" h="726">
                    <a:moveTo>
                      <a:pt x="0" y="726"/>
                    </a:moveTo>
                    <a:lnTo>
                      <a:pt x="0" y="726"/>
                    </a:lnTo>
                    <a:lnTo>
                      <a:pt x="72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4" name="Freeform 221">
                <a:extLst>
                  <a:ext uri="{FF2B5EF4-FFF2-40B4-BE49-F238E27FC236}">
                    <a16:creationId xmlns:a16="http://schemas.microsoft.com/office/drawing/2014/main" id="{83F270A5-AB66-43A7-AC34-6F185AE5316E}"/>
                  </a:ext>
                </a:extLst>
              </p:cNvPr>
              <p:cNvSpPr>
                <a:spLocks/>
              </p:cNvSpPr>
              <p:nvPr/>
            </p:nvSpPr>
            <p:spPr bwMode="auto">
              <a:xfrm>
                <a:off x="1374" y="2954"/>
                <a:ext cx="337" cy="337"/>
              </a:xfrm>
              <a:custGeom>
                <a:avLst/>
                <a:gdLst>
                  <a:gd name="T0" fmla="*/ 0 w 635"/>
                  <a:gd name="T1" fmla="*/ 635 h 635"/>
                  <a:gd name="T2" fmla="*/ 0 w 635"/>
                  <a:gd name="T3" fmla="*/ 635 h 635"/>
                  <a:gd name="T4" fmla="*/ 635 w 635"/>
                  <a:gd name="T5" fmla="*/ 0 h 635"/>
                </a:gdLst>
                <a:ahLst/>
                <a:cxnLst>
                  <a:cxn ang="0">
                    <a:pos x="T0" y="T1"/>
                  </a:cxn>
                  <a:cxn ang="0">
                    <a:pos x="T2" y="T3"/>
                  </a:cxn>
                  <a:cxn ang="0">
                    <a:pos x="T4" y="T5"/>
                  </a:cxn>
                </a:cxnLst>
                <a:rect l="0" t="0" r="r" b="b"/>
                <a:pathLst>
                  <a:path w="635" h="635">
                    <a:moveTo>
                      <a:pt x="0" y="635"/>
                    </a:moveTo>
                    <a:lnTo>
                      <a:pt x="0" y="635"/>
                    </a:lnTo>
                    <a:lnTo>
                      <a:pt x="63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5" name="Freeform 222">
                <a:extLst>
                  <a:ext uri="{FF2B5EF4-FFF2-40B4-BE49-F238E27FC236}">
                    <a16:creationId xmlns:a16="http://schemas.microsoft.com/office/drawing/2014/main" id="{33DD13F7-9A32-4579-AE45-BC8A57ACEBA1}"/>
                  </a:ext>
                </a:extLst>
              </p:cNvPr>
              <p:cNvSpPr>
                <a:spLocks/>
              </p:cNvSpPr>
              <p:nvPr/>
            </p:nvSpPr>
            <p:spPr bwMode="auto">
              <a:xfrm>
                <a:off x="1374" y="2954"/>
                <a:ext cx="289" cy="289"/>
              </a:xfrm>
              <a:custGeom>
                <a:avLst/>
                <a:gdLst>
                  <a:gd name="T0" fmla="*/ 0 w 544"/>
                  <a:gd name="T1" fmla="*/ 544 h 544"/>
                  <a:gd name="T2" fmla="*/ 0 w 544"/>
                  <a:gd name="T3" fmla="*/ 544 h 544"/>
                  <a:gd name="T4" fmla="*/ 544 w 544"/>
                  <a:gd name="T5" fmla="*/ 0 h 544"/>
                </a:gdLst>
                <a:ahLst/>
                <a:cxnLst>
                  <a:cxn ang="0">
                    <a:pos x="T0" y="T1"/>
                  </a:cxn>
                  <a:cxn ang="0">
                    <a:pos x="T2" y="T3"/>
                  </a:cxn>
                  <a:cxn ang="0">
                    <a:pos x="T4" y="T5"/>
                  </a:cxn>
                </a:cxnLst>
                <a:rect l="0" t="0" r="r" b="b"/>
                <a:pathLst>
                  <a:path w="544" h="544">
                    <a:moveTo>
                      <a:pt x="0" y="544"/>
                    </a:moveTo>
                    <a:lnTo>
                      <a:pt x="0" y="544"/>
                    </a:lnTo>
                    <a:lnTo>
                      <a:pt x="54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6" name="Freeform 223">
                <a:extLst>
                  <a:ext uri="{FF2B5EF4-FFF2-40B4-BE49-F238E27FC236}">
                    <a16:creationId xmlns:a16="http://schemas.microsoft.com/office/drawing/2014/main" id="{7CD56EDE-7576-48EF-A83A-CEB9067033FB}"/>
                  </a:ext>
                </a:extLst>
              </p:cNvPr>
              <p:cNvSpPr>
                <a:spLocks/>
              </p:cNvSpPr>
              <p:nvPr/>
            </p:nvSpPr>
            <p:spPr bwMode="auto">
              <a:xfrm>
                <a:off x="1374" y="2954"/>
                <a:ext cx="241" cy="241"/>
              </a:xfrm>
              <a:custGeom>
                <a:avLst/>
                <a:gdLst>
                  <a:gd name="T0" fmla="*/ 0 w 454"/>
                  <a:gd name="T1" fmla="*/ 454 h 454"/>
                  <a:gd name="T2" fmla="*/ 0 w 454"/>
                  <a:gd name="T3" fmla="*/ 454 h 454"/>
                  <a:gd name="T4" fmla="*/ 454 w 454"/>
                  <a:gd name="T5" fmla="*/ 0 h 454"/>
                </a:gdLst>
                <a:ahLst/>
                <a:cxnLst>
                  <a:cxn ang="0">
                    <a:pos x="T0" y="T1"/>
                  </a:cxn>
                  <a:cxn ang="0">
                    <a:pos x="T2" y="T3"/>
                  </a:cxn>
                  <a:cxn ang="0">
                    <a:pos x="T4" y="T5"/>
                  </a:cxn>
                </a:cxnLst>
                <a:rect l="0" t="0" r="r" b="b"/>
                <a:pathLst>
                  <a:path w="454" h="454">
                    <a:moveTo>
                      <a:pt x="0" y="454"/>
                    </a:moveTo>
                    <a:lnTo>
                      <a:pt x="0" y="454"/>
                    </a:lnTo>
                    <a:lnTo>
                      <a:pt x="45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7" name="Freeform 224">
                <a:extLst>
                  <a:ext uri="{FF2B5EF4-FFF2-40B4-BE49-F238E27FC236}">
                    <a16:creationId xmlns:a16="http://schemas.microsoft.com/office/drawing/2014/main" id="{D2627CCA-C5ED-4468-8DC8-AF42EE03DDB1}"/>
                  </a:ext>
                </a:extLst>
              </p:cNvPr>
              <p:cNvSpPr>
                <a:spLocks/>
              </p:cNvSpPr>
              <p:nvPr/>
            </p:nvSpPr>
            <p:spPr bwMode="auto">
              <a:xfrm>
                <a:off x="1374" y="2954"/>
                <a:ext cx="192" cy="193"/>
              </a:xfrm>
              <a:custGeom>
                <a:avLst/>
                <a:gdLst>
                  <a:gd name="T0" fmla="*/ 0 w 363"/>
                  <a:gd name="T1" fmla="*/ 363 h 363"/>
                  <a:gd name="T2" fmla="*/ 0 w 363"/>
                  <a:gd name="T3" fmla="*/ 363 h 363"/>
                  <a:gd name="T4" fmla="*/ 363 w 363"/>
                  <a:gd name="T5" fmla="*/ 0 h 363"/>
                </a:gdLst>
                <a:ahLst/>
                <a:cxnLst>
                  <a:cxn ang="0">
                    <a:pos x="T0" y="T1"/>
                  </a:cxn>
                  <a:cxn ang="0">
                    <a:pos x="T2" y="T3"/>
                  </a:cxn>
                  <a:cxn ang="0">
                    <a:pos x="T4" y="T5"/>
                  </a:cxn>
                </a:cxnLst>
                <a:rect l="0" t="0" r="r" b="b"/>
                <a:pathLst>
                  <a:path w="363" h="363">
                    <a:moveTo>
                      <a:pt x="0" y="363"/>
                    </a:moveTo>
                    <a:lnTo>
                      <a:pt x="0" y="363"/>
                    </a:lnTo>
                    <a:lnTo>
                      <a:pt x="36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8" name="Freeform 225">
                <a:extLst>
                  <a:ext uri="{FF2B5EF4-FFF2-40B4-BE49-F238E27FC236}">
                    <a16:creationId xmlns:a16="http://schemas.microsoft.com/office/drawing/2014/main" id="{A7FC33FC-D92A-4C8E-93F7-35682DC0212D}"/>
                  </a:ext>
                </a:extLst>
              </p:cNvPr>
              <p:cNvSpPr>
                <a:spLocks/>
              </p:cNvSpPr>
              <p:nvPr/>
            </p:nvSpPr>
            <p:spPr bwMode="auto">
              <a:xfrm>
                <a:off x="1374" y="2954"/>
                <a:ext cx="144" cy="145"/>
              </a:xfrm>
              <a:custGeom>
                <a:avLst/>
                <a:gdLst>
                  <a:gd name="T0" fmla="*/ 0 w 272"/>
                  <a:gd name="T1" fmla="*/ 272 h 272"/>
                  <a:gd name="T2" fmla="*/ 0 w 272"/>
                  <a:gd name="T3" fmla="*/ 272 h 272"/>
                  <a:gd name="T4" fmla="*/ 272 w 272"/>
                  <a:gd name="T5" fmla="*/ 0 h 272"/>
                </a:gdLst>
                <a:ahLst/>
                <a:cxnLst>
                  <a:cxn ang="0">
                    <a:pos x="T0" y="T1"/>
                  </a:cxn>
                  <a:cxn ang="0">
                    <a:pos x="T2" y="T3"/>
                  </a:cxn>
                  <a:cxn ang="0">
                    <a:pos x="T4" y="T5"/>
                  </a:cxn>
                </a:cxnLst>
                <a:rect l="0" t="0" r="r" b="b"/>
                <a:pathLst>
                  <a:path w="272" h="272">
                    <a:moveTo>
                      <a:pt x="0" y="272"/>
                    </a:moveTo>
                    <a:lnTo>
                      <a:pt x="0" y="272"/>
                    </a:lnTo>
                    <a:lnTo>
                      <a:pt x="27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89" name="Freeform 226">
                <a:extLst>
                  <a:ext uri="{FF2B5EF4-FFF2-40B4-BE49-F238E27FC236}">
                    <a16:creationId xmlns:a16="http://schemas.microsoft.com/office/drawing/2014/main" id="{928DD354-00E2-4986-BB9D-61AFB6B747D8}"/>
                  </a:ext>
                </a:extLst>
              </p:cNvPr>
              <p:cNvSpPr>
                <a:spLocks/>
              </p:cNvSpPr>
              <p:nvPr/>
            </p:nvSpPr>
            <p:spPr bwMode="auto">
              <a:xfrm>
                <a:off x="1422" y="3002"/>
                <a:ext cx="433" cy="434"/>
              </a:xfrm>
              <a:custGeom>
                <a:avLst/>
                <a:gdLst>
                  <a:gd name="T0" fmla="*/ 0 w 816"/>
                  <a:gd name="T1" fmla="*/ 816 h 816"/>
                  <a:gd name="T2" fmla="*/ 0 w 816"/>
                  <a:gd name="T3" fmla="*/ 816 h 816"/>
                  <a:gd name="T4" fmla="*/ 816 w 816"/>
                  <a:gd name="T5" fmla="*/ 0 h 816"/>
                </a:gdLst>
                <a:ahLst/>
                <a:cxnLst>
                  <a:cxn ang="0">
                    <a:pos x="T0" y="T1"/>
                  </a:cxn>
                  <a:cxn ang="0">
                    <a:pos x="T2" y="T3"/>
                  </a:cxn>
                  <a:cxn ang="0">
                    <a:pos x="T4" y="T5"/>
                  </a:cxn>
                </a:cxnLst>
                <a:rect l="0" t="0" r="r" b="b"/>
                <a:pathLst>
                  <a:path w="816" h="816">
                    <a:moveTo>
                      <a:pt x="0" y="816"/>
                    </a:moveTo>
                    <a:lnTo>
                      <a:pt x="0" y="816"/>
                    </a:lnTo>
                    <a:lnTo>
                      <a:pt x="816"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0" name="Freeform 227">
                <a:extLst>
                  <a:ext uri="{FF2B5EF4-FFF2-40B4-BE49-F238E27FC236}">
                    <a16:creationId xmlns:a16="http://schemas.microsoft.com/office/drawing/2014/main" id="{A7C9BBCA-293A-4B89-879D-3D34B6EA4117}"/>
                  </a:ext>
                </a:extLst>
              </p:cNvPr>
              <p:cNvSpPr>
                <a:spLocks/>
              </p:cNvSpPr>
              <p:nvPr/>
            </p:nvSpPr>
            <p:spPr bwMode="auto">
              <a:xfrm>
                <a:off x="1470" y="3051"/>
                <a:ext cx="385" cy="385"/>
              </a:xfrm>
              <a:custGeom>
                <a:avLst/>
                <a:gdLst>
                  <a:gd name="T0" fmla="*/ 0 w 725"/>
                  <a:gd name="T1" fmla="*/ 725 h 725"/>
                  <a:gd name="T2" fmla="*/ 0 w 725"/>
                  <a:gd name="T3" fmla="*/ 725 h 725"/>
                  <a:gd name="T4" fmla="*/ 725 w 725"/>
                  <a:gd name="T5" fmla="*/ 0 h 725"/>
                </a:gdLst>
                <a:ahLst/>
                <a:cxnLst>
                  <a:cxn ang="0">
                    <a:pos x="T0" y="T1"/>
                  </a:cxn>
                  <a:cxn ang="0">
                    <a:pos x="T2" y="T3"/>
                  </a:cxn>
                  <a:cxn ang="0">
                    <a:pos x="T4" y="T5"/>
                  </a:cxn>
                </a:cxnLst>
                <a:rect l="0" t="0" r="r" b="b"/>
                <a:pathLst>
                  <a:path w="725" h="725">
                    <a:moveTo>
                      <a:pt x="0" y="725"/>
                    </a:moveTo>
                    <a:lnTo>
                      <a:pt x="0" y="725"/>
                    </a:lnTo>
                    <a:lnTo>
                      <a:pt x="72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1" name="Freeform 228">
                <a:extLst>
                  <a:ext uri="{FF2B5EF4-FFF2-40B4-BE49-F238E27FC236}">
                    <a16:creationId xmlns:a16="http://schemas.microsoft.com/office/drawing/2014/main" id="{B96D16D7-7825-49D1-83E5-028ED5DBCD39}"/>
                  </a:ext>
                </a:extLst>
              </p:cNvPr>
              <p:cNvSpPr>
                <a:spLocks/>
              </p:cNvSpPr>
              <p:nvPr/>
            </p:nvSpPr>
            <p:spPr bwMode="auto">
              <a:xfrm>
                <a:off x="1518" y="3099"/>
                <a:ext cx="337" cy="337"/>
              </a:xfrm>
              <a:custGeom>
                <a:avLst/>
                <a:gdLst>
                  <a:gd name="T0" fmla="*/ 0 w 635"/>
                  <a:gd name="T1" fmla="*/ 635 h 635"/>
                  <a:gd name="T2" fmla="*/ 0 w 635"/>
                  <a:gd name="T3" fmla="*/ 635 h 635"/>
                  <a:gd name="T4" fmla="*/ 635 w 635"/>
                  <a:gd name="T5" fmla="*/ 0 h 635"/>
                </a:gdLst>
                <a:ahLst/>
                <a:cxnLst>
                  <a:cxn ang="0">
                    <a:pos x="T0" y="T1"/>
                  </a:cxn>
                  <a:cxn ang="0">
                    <a:pos x="T2" y="T3"/>
                  </a:cxn>
                  <a:cxn ang="0">
                    <a:pos x="T4" y="T5"/>
                  </a:cxn>
                </a:cxnLst>
                <a:rect l="0" t="0" r="r" b="b"/>
                <a:pathLst>
                  <a:path w="635" h="635">
                    <a:moveTo>
                      <a:pt x="0" y="635"/>
                    </a:moveTo>
                    <a:lnTo>
                      <a:pt x="0" y="635"/>
                    </a:lnTo>
                    <a:lnTo>
                      <a:pt x="635"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2" name="Freeform 229">
                <a:extLst>
                  <a:ext uri="{FF2B5EF4-FFF2-40B4-BE49-F238E27FC236}">
                    <a16:creationId xmlns:a16="http://schemas.microsoft.com/office/drawing/2014/main" id="{0468FC3D-149E-4E11-B0D8-F7ABEFE9E562}"/>
                  </a:ext>
                </a:extLst>
              </p:cNvPr>
              <p:cNvSpPr>
                <a:spLocks/>
              </p:cNvSpPr>
              <p:nvPr/>
            </p:nvSpPr>
            <p:spPr bwMode="auto">
              <a:xfrm>
                <a:off x="1566" y="3147"/>
                <a:ext cx="289" cy="289"/>
              </a:xfrm>
              <a:custGeom>
                <a:avLst/>
                <a:gdLst>
                  <a:gd name="T0" fmla="*/ 0 w 544"/>
                  <a:gd name="T1" fmla="*/ 544 h 544"/>
                  <a:gd name="T2" fmla="*/ 0 w 544"/>
                  <a:gd name="T3" fmla="*/ 544 h 544"/>
                  <a:gd name="T4" fmla="*/ 544 w 544"/>
                  <a:gd name="T5" fmla="*/ 0 h 544"/>
                </a:gdLst>
                <a:ahLst/>
                <a:cxnLst>
                  <a:cxn ang="0">
                    <a:pos x="T0" y="T1"/>
                  </a:cxn>
                  <a:cxn ang="0">
                    <a:pos x="T2" y="T3"/>
                  </a:cxn>
                  <a:cxn ang="0">
                    <a:pos x="T4" y="T5"/>
                  </a:cxn>
                </a:cxnLst>
                <a:rect l="0" t="0" r="r" b="b"/>
                <a:pathLst>
                  <a:path w="544" h="544">
                    <a:moveTo>
                      <a:pt x="0" y="544"/>
                    </a:moveTo>
                    <a:lnTo>
                      <a:pt x="0" y="544"/>
                    </a:lnTo>
                    <a:lnTo>
                      <a:pt x="544"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3" name="Freeform 230">
                <a:extLst>
                  <a:ext uri="{FF2B5EF4-FFF2-40B4-BE49-F238E27FC236}">
                    <a16:creationId xmlns:a16="http://schemas.microsoft.com/office/drawing/2014/main" id="{4606048E-9377-4968-82D7-374CD8363FF4}"/>
                  </a:ext>
                </a:extLst>
              </p:cNvPr>
              <p:cNvSpPr>
                <a:spLocks/>
              </p:cNvSpPr>
              <p:nvPr/>
            </p:nvSpPr>
            <p:spPr bwMode="auto">
              <a:xfrm>
                <a:off x="1615" y="3195"/>
                <a:ext cx="240" cy="241"/>
              </a:xfrm>
              <a:custGeom>
                <a:avLst/>
                <a:gdLst>
                  <a:gd name="T0" fmla="*/ 0 w 453"/>
                  <a:gd name="T1" fmla="*/ 453 h 453"/>
                  <a:gd name="T2" fmla="*/ 0 w 453"/>
                  <a:gd name="T3" fmla="*/ 453 h 453"/>
                  <a:gd name="T4" fmla="*/ 453 w 453"/>
                  <a:gd name="T5" fmla="*/ 0 h 453"/>
                </a:gdLst>
                <a:ahLst/>
                <a:cxnLst>
                  <a:cxn ang="0">
                    <a:pos x="T0" y="T1"/>
                  </a:cxn>
                  <a:cxn ang="0">
                    <a:pos x="T2" y="T3"/>
                  </a:cxn>
                  <a:cxn ang="0">
                    <a:pos x="T4" y="T5"/>
                  </a:cxn>
                </a:cxnLst>
                <a:rect l="0" t="0" r="r" b="b"/>
                <a:pathLst>
                  <a:path w="453" h="453">
                    <a:moveTo>
                      <a:pt x="0" y="453"/>
                    </a:moveTo>
                    <a:lnTo>
                      <a:pt x="0" y="453"/>
                    </a:lnTo>
                    <a:lnTo>
                      <a:pt x="45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4" name="Freeform 231">
                <a:extLst>
                  <a:ext uri="{FF2B5EF4-FFF2-40B4-BE49-F238E27FC236}">
                    <a16:creationId xmlns:a16="http://schemas.microsoft.com/office/drawing/2014/main" id="{98E369AD-943D-4C80-BFFC-5D8FA246ADBB}"/>
                  </a:ext>
                </a:extLst>
              </p:cNvPr>
              <p:cNvSpPr>
                <a:spLocks/>
              </p:cNvSpPr>
              <p:nvPr/>
            </p:nvSpPr>
            <p:spPr bwMode="auto">
              <a:xfrm>
                <a:off x="1663" y="3243"/>
                <a:ext cx="192" cy="193"/>
              </a:xfrm>
              <a:custGeom>
                <a:avLst/>
                <a:gdLst>
                  <a:gd name="T0" fmla="*/ 0 w 363"/>
                  <a:gd name="T1" fmla="*/ 363 h 363"/>
                  <a:gd name="T2" fmla="*/ 0 w 363"/>
                  <a:gd name="T3" fmla="*/ 363 h 363"/>
                  <a:gd name="T4" fmla="*/ 363 w 363"/>
                  <a:gd name="T5" fmla="*/ 0 h 363"/>
                </a:gdLst>
                <a:ahLst/>
                <a:cxnLst>
                  <a:cxn ang="0">
                    <a:pos x="T0" y="T1"/>
                  </a:cxn>
                  <a:cxn ang="0">
                    <a:pos x="T2" y="T3"/>
                  </a:cxn>
                  <a:cxn ang="0">
                    <a:pos x="T4" y="T5"/>
                  </a:cxn>
                </a:cxnLst>
                <a:rect l="0" t="0" r="r" b="b"/>
                <a:pathLst>
                  <a:path w="363" h="363">
                    <a:moveTo>
                      <a:pt x="0" y="363"/>
                    </a:moveTo>
                    <a:lnTo>
                      <a:pt x="0" y="363"/>
                    </a:lnTo>
                    <a:lnTo>
                      <a:pt x="363"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5" name="Freeform 232">
                <a:extLst>
                  <a:ext uri="{FF2B5EF4-FFF2-40B4-BE49-F238E27FC236}">
                    <a16:creationId xmlns:a16="http://schemas.microsoft.com/office/drawing/2014/main" id="{2E44B6B5-918D-414C-A706-16AD421FA7D8}"/>
                  </a:ext>
                </a:extLst>
              </p:cNvPr>
              <p:cNvSpPr>
                <a:spLocks/>
              </p:cNvSpPr>
              <p:nvPr/>
            </p:nvSpPr>
            <p:spPr bwMode="auto">
              <a:xfrm>
                <a:off x="1711" y="3291"/>
                <a:ext cx="144" cy="145"/>
              </a:xfrm>
              <a:custGeom>
                <a:avLst/>
                <a:gdLst>
                  <a:gd name="T0" fmla="*/ 0 w 272"/>
                  <a:gd name="T1" fmla="*/ 272 h 272"/>
                  <a:gd name="T2" fmla="*/ 0 w 272"/>
                  <a:gd name="T3" fmla="*/ 272 h 272"/>
                  <a:gd name="T4" fmla="*/ 272 w 272"/>
                  <a:gd name="T5" fmla="*/ 0 h 272"/>
                </a:gdLst>
                <a:ahLst/>
                <a:cxnLst>
                  <a:cxn ang="0">
                    <a:pos x="T0" y="T1"/>
                  </a:cxn>
                  <a:cxn ang="0">
                    <a:pos x="T2" y="T3"/>
                  </a:cxn>
                  <a:cxn ang="0">
                    <a:pos x="T4" y="T5"/>
                  </a:cxn>
                </a:cxnLst>
                <a:rect l="0" t="0" r="r" b="b"/>
                <a:pathLst>
                  <a:path w="272" h="272">
                    <a:moveTo>
                      <a:pt x="0" y="272"/>
                    </a:moveTo>
                    <a:lnTo>
                      <a:pt x="0" y="272"/>
                    </a:lnTo>
                    <a:lnTo>
                      <a:pt x="27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6" name="Freeform 233">
                <a:extLst>
                  <a:ext uri="{FF2B5EF4-FFF2-40B4-BE49-F238E27FC236}">
                    <a16:creationId xmlns:a16="http://schemas.microsoft.com/office/drawing/2014/main" id="{489D7372-8FB4-4561-BD6F-97C073FF920E}"/>
                  </a:ext>
                </a:extLst>
              </p:cNvPr>
              <p:cNvSpPr>
                <a:spLocks/>
              </p:cNvSpPr>
              <p:nvPr/>
            </p:nvSpPr>
            <p:spPr bwMode="auto">
              <a:xfrm>
                <a:off x="1374" y="2954"/>
                <a:ext cx="96" cy="97"/>
              </a:xfrm>
              <a:custGeom>
                <a:avLst/>
                <a:gdLst>
                  <a:gd name="T0" fmla="*/ 0 w 182"/>
                  <a:gd name="T1" fmla="*/ 182 h 182"/>
                  <a:gd name="T2" fmla="*/ 0 w 182"/>
                  <a:gd name="T3" fmla="*/ 182 h 182"/>
                  <a:gd name="T4" fmla="*/ 182 w 182"/>
                  <a:gd name="T5" fmla="*/ 0 h 182"/>
                </a:gdLst>
                <a:ahLst/>
                <a:cxnLst>
                  <a:cxn ang="0">
                    <a:pos x="T0" y="T1"/>
                  </a:cxn>
                  <a:cxn ang="0">
                    <a:pos x="T2" y="T3"/>
                  </a:cxn>
                  <a:cxn ang="0">
                    <a:pos x="T4" y="T5"/>
                  </a:cxn>
                </a:cxnLst>
                <a:rect l="0" t="0" r="r" b="b"/>
                <a:pathLst>
                  <a:path w="182" h="182">
                    <a:moveTo>
                      <a:pt x="0" y="182"/>
                    </a:moveTo>
                    <a:lnTo>
                      <a:pt x="0" y="182"/>
                    </a:lnTo>
                    <a:lnTo>
                      <a:pt x="182"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7" name="Freeform 234">
                <a:extLst>
                  <a:ext uri="{FF2B5EF4-FFF2-40B4-BE49-F238E27FC236}">
                    <a16:creationId xmlns:a16="http://schemas.microsoft.com/office/drawing/2014/main" id="{77965E8D-CDF7-4218-B73E-917576D2C003}"/>
                  </a:ext>
                </a:extLst>
              </p:cNvPr>
              <p:cNvSpPr>
                <a:spLocks/>
              </p:cNvSpPr>
              <p:nvPr/>
            </p:nvSpPr>
            <p:spPr bwMode="auto">
              <a:xfrm>
                <a:off x="1759" y="3340"/>
                <a:ext cx="96" cy="96"/>
              </a:xfrm>
              <a:custGeom>
                <a:avLst/>
                <a:gdLst>
                  <a:gd name="T0" fmla="*/ 0 w 181"/>
                  <a:gd name="T1" fmla="*/ 181 h 181"/>
                  <a:gd name="T2" fmla="*/ 0 w 181"/>
                  <a:gd name="T3" fmla="*/ 181 h 181"/>
                  <a:gd name="T4" fmla="*/ 181 w 181"/>
                  <a:gd name="T5" fmla="*/ 0 h 181"/>
                </a:gdLst>
                <a:ahLst/>
                <a:cxnLst>
                  <a:cxn ang="0">
                    <a:pos x="T0" y="T1"/>
                  </a:cxn>
                  <a:cxn ang="0">
                    <a:pos x="T2" y="T3"/>
                  </a:cxn>
                  <a:cxn ang="0">
                    <a:pos x="T4" y="T5"/>
                  </a:cxn>
                </a:cxnLst>
                <a:rect l="0" t="0" r="r" b="b"/>
                <a:pathLst>
                  <a:path w="181" h="181">
                    <a:moveTo>
                      <a:pt x="0" y="181"/>
                    </a:moveTo>
                    <a:lnTo>
                      <a:pt x="0" y="181"/>
                    </a:lnTo>
                    <a:lnTo>
                      <a:pt x="181" y="0"/>
                    </a:lnTo>
                  </a:path>
                </a:pathLst>
              </a:custGeom>
              <a:noFill/>
              <a:ln w="19050" cap="sq">
                <a:solidFill>
                  <a:srgbClr val="0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98" name="Freeform 235">
                <a:extLst>
                  <a:ext uri="{FF2B5EF4-FFF2-40B4-BE49-F238E27FC236}">
                    <a16:creationId xmlns:a16="http://schemas.microsoft.com/office/drawing/2014/main" id="{20CD639D-5D9C-495B-8EEE-FDB8F5C27DDC}"/>
                  </a:ext>
                </a:extLst>
              </p:cNvPr>
              <p:cNvSpPr>
                <a:spLocks/>
              </p:cNvSpPr>
              <p:nvPr/>
            </p:nvSpPr>
            <p:spPr bwMode="auto">
              <a:xfrm>
                <a:off x="1791" y="3249"/>
                <a:ext cx="65" cy="11"/>
              </a:xfrm>
              <a:custGeom>
                <a:avLst/>
                <a:gdLst>
                  <a:gd name="T0" fmla="*/ 0 w 122"/>
                  <a:gd name="T1" fmla="*/ 0 h 20"/>
                  <a:gd name="T2" fmla="*/ 0 w 122"/>
                  <a:gd name="T3" fmla="*/ 0 h 20"/>
                  <a:gd name="T4" fmla="*/ 122 w 122"/>
                  <a:gd name="T5" fmla="*/ 0 h 20"/>
                  <a:gd name="T6" fmla="*/ 122 w 122"/>
                  <a:gd name="T7" fmla="*/ 20 h 20"/>
                  <a:gd name="T8" fmla="*/ 0 w 122"/>
                  <a:gd name="T9" fmla="*/ 20 h 20"/>
                  <a:gd name="T10" fmla="*/ 0 w 122"/>
                  <a:gd name="T11" fmla="*/ 0 h 20"/>
                </a:gdLst>
                <a:ahLst/>
                <a:cxnLst>
                  <a:cxn ang="0">
                    <a:pos x="T0" y="T1"/>
                  </a:cxn>
                  <a:cxn ang="0">
                    <a:pos x="T2" y="T3"/>
                  </a:cxn>
                  <a:cxn ang="0">
                    <a:pos x="T4" y="T5"/>
                  </a:cxn>
                  <a:cxn ang="0">
                    <a:pos x="T6" y="T7"/>
                  </a:cxn>
                  <a:cxn ang="0">
                    <a:pos x="T8" y="T9"/>
                  </a:cxn>
                  <a:cxn ang="0">
                    <a:pos x="T10" y="T11"/>
                  </a:cxn>
                </a:cxnLst>
                <a:rect l="0" t="0" r="r" b="b"/>
                <a:pathLst>
                  <a:path w="122" h="20">
                    <a:moveTo>
                      <a:pt x="0" y="0"/>
                    </a:moveTo>
                    <a:lnTo>
                      <a:pt x="0" y="0"/>
                    </a:lnTo>
                    <a:lnTo>
                      <a:pt x="122" y="0"/>
                    </a:lnTo>
                    <a:lnTo>
                      <a:pt x="122" y="20"/>
                    </a:lnTo>
                    <a:lnTo>
                      <a:pt x="0" y="20"/>
                    </a:lnTo>
                    <a:lnTo>
                      <a:pt x="0" y="0"/>
                    </a:lnTo>
                    <a:close/>
                  </a:path>
                </a:pathLst>
              </a:custGeom>
              <a:solidFill>
                <a:srgbClr val="FE006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99" name="Freeform 236">
                <a:extLst>
                  <a:ext uri="{FF2B5EF4-FFF2-40B4-BE49-F238E27FC236}">
                    <a16:creationId xmlns:a16="http://schemas.microsoft.com/office/drawing/2014/main" id="{DF7A9473-0EF7-461B-8F2A-A0014D0F7DED}"/>
                  </a:ext>
                </a:extLst>
              </p:cNvPr>
              <p:cNvSpPr>
                <a:spLocks/>
              </p:cNvSpPr>
              <p:nvPr/>
            </p:nvSpPr>
            <p:spPr bwMode="auto">
              <a:xfrm>
                <a:off x="1791" y="3229"/>
                <a:ext cx="65" cy="20"/>
              </a:xfrm>
              <a:custGeom>
                <a:avLst/>
                <a:gdLst>
                  <a:gd name="T0" fmla="*/ 0 w 122"/>
                  <a:gd name="T1" fmla="*/ 0 h 38"/>
                  <a:gd name="T2" fmla="*/ 0 w 122"/>
                  <a:gd name="T3" fmla="*/ 0 h 38"/>
                  <a:gd name="T4" fmla="*/ 122 w 122"/>
                  <a:gd name="T5" fmla="*/ 0 h 38"/>
                  <a:gd name="T6" fmla="*/ 122 w 122"/>
                  <a:gd name="T7" fmla="*/ 38 h 38"/>
                  <a:gd name="T8" fmla="*/ 0 w 122"/>
                  <a:gd name="T9" fmla="*/ 38 h 38"/>
                  <a:gd name="T10" fmla="*/ 0 w 122"/>
                  <a:gd name="T11" fmla="*/ 0 h 38"/>
                </a:gdLst>
                <a:ahLst/>
                <a:cxnLst>
                  <a:cxn ang="0">
                    <a:pos x="T0" y="T1"/>
                  </a:cxn>
                  <a:cxn ang="0">
                    <a:pos x="T2" y="T3"/>
                  </a:cxn>
                  <a:cxn ang="0">
                    <a:pos x="T4" y="T5"/>
                  </a:cxn>
                  <a:cxn ang="0">
                    <a:pos x="T6" y="T7"/>
                  </a:cxn>
                  <a:cxn ang="0">
                    <a:pos x="T8" y="T9"/>
                  </a:cxn>
                  <a:cxn ang="0">
                    <a:pos x="T10" y="T11"/>
                  </a:cxn>
                </a:cxnLst>
                <a:rect l="0" t="0" r="r" b="b"/>
                <a:pathLst>
                  <a:path w="122" h="38">
                    <a:moveTo>
                      <a:pt x="0" y="0"/>
                    </a:moveTo>
                    <a:lnTo>
                      <a:pt x="0" y="0"/>
                    </a:lnTo>
                    <a:lnTo>
                      <a:pt x="122" y="0"/>
                    </a:lnTo>
                    <a:lnTo>
                      <a:pt x="122" y="38"/>
                    </a:lnTo>
                    <a:lnTo>
                      <a:pt x="0" y="38"/>
                    </a:lnTo>
                    <a:lnTo>
                      <a:pt x="0" y="0"/>
                    </a:lnTo>
                    <a:close/>
                  </a:path>
                </a:pathLst>
              </a:custGeom>
              <a:solidFill>
                <a:srgbClr val="FE66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0" name="Freeform 237">
                <a:extLst>
                  <a:ext uri="{FF2B5EF4-FFF2-40B4-BE49-F238E27FC236}">
                    <a16:creationId xmlns:a16="http://schemas.microsoft.com/office/drawing/2014/main" id="{31174351-6543-4612-8BD3-8579F73063EC}"/>
                  </a:ext>
                </a:extLst>
              </p:cNvPr>
              <p:cNvSpPr>
                <a:spLocks/>
              </p:cNvSpPr>
              <p:nvPr/>
            </p:nvSpPr>
            <p:spPr bwMode="auto">
              <a:xfrm>
                <a:off x="1791" y="3198"/>
                <a:ext cx="65" cy="31"/>
              </a:xfrm>
              <a:custGeom>
                <a:avLst/>
                <a:gdLst>
                  <a:gd name="T0" fmla="*/ 0 w 122"/>
                  <a:gd name="T1" fmla="*/ 0 h 57"/>
                  <a:gd name="T2" fmla="*/ 0 w 122"/>
                  <a:gd name="T3" fmla="*/ 0 h 57"/>
                  <a:gd name="T4" fmla="*/ 122 w 122"/>
                  <a:gd name="T5" fmla="*/ 0 h 57"/>
                  <a:gd name="T6" fmla="*/ 122 w 122"/>
                  <a:gd name="T7" fmla="*/ 57 h 57"/>
                  <a:gd name="T8" fmla="*/ 0 w 122"/>
                  <a:gd name="T9" fmla="*/ 57 h 57"/>
                  <a:gd name="T10" fmla="*/ 0 w 122"/>
                  <a:gd name="T11" fmla="*/ 0 h 57"/>
                </a:gdLst>
                <a:ahLst/>
                <a:cxnLst>
                  <a:cxn ang="0">
                    <a:pos x="T0" y="T1"/>
                  </a:cxn>
                  <a:cxn ang="0">
                    <a:pos x="T2" y="T3"/>
                  </a:cxn>
                  <a:cxn ang="0">
                    <a:pos x="T4" y="T5"/>
                  </a:cxn>
                  <a:cxn ang="0">
                    <a:pos x="T6" y="T7"/>
                  </a:cxn>
                  <a:cxn ang="0">
                    <a:pos x="T8" y="T9"/>
                  </a:cxn>
                  <a:cxn ang="0">
                    <a:pos x="T10" y="T11"/>
                  </a:cxn>
                </a:cxnLst>
                <a:rect l="0" t="0" r="r" b="b"/>
                <a:pathLst>
                  <a:path w="122" h="57">
                    <a:moveTo>
                      <a:pt x="0" y="0"/>
                    </a:moveTo>
                    <a:lnTo>
                      <a:pt x="0" y="0"/>
                    </a:lnTo>
                    <a:lnTo>
                      <a:pt x="122" y="0"/>
                    </a:lnTo>
                    <a:lnTo>
                      <a:pt x="122" y="57"/>
                    </a:lnTo>
                    <a:lnTo>
                      <a:pt x="0" y="57"/>
                    </a:lnTo>
                    <a:lnTo>
                      <a:pt x="0" y="0"/>
                    </a:lnTo>
                    <a:close/>
                  </a:path>
                </a:pathLst>
              </a:custGeom>
              <a:solidFill>
                <a:srgbClr val="FE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1" name="Freeform 238">
                <a:extLst>
                  <a:ext uri="{FF2B5EF4-FFF2-40B4-BE49-F238E27FC236}">
                    <a16:creationId xmlns:a16="http://schemas.microsoft.com/office/drawing/2014/main" id="{485D6E51-CBD4-4A7D-B783-F7EF92BC90BC}"/>
                  </a:ext>
                </a:extLst>
              </p:cNvPr>
              <p:cNvSpPr>
                <a:spLocks/>
              </p:cNvSpPr>
              <p:nvPr/>
            </p:nvSpPr>
            <p:spPr bwMode="auto">
              <a:xfrm>
                <a:off x="1791" y="3188"/>
                <a:ext cx="65" cy="10"/>
              </a:xfrm>
              <a:custGeom>
                <a:avLst/>
                <a:gdLst>
                  <a:gd name="T0" fmla="*/ 0 w 122"/>
                  <a:gd name="T1" fmla="*/ 0 h 19"/>
                  <a:gd name="T2" fmla="*/ 0 w 122"/>
                  <a:gd name="T3" fmla="*/ 0 h 19"/>
                  <a:gd name="T4" fmla="*/ 122 w 122"/>
                  <a:gd name="T5" fmla="*/ 0 h 19"/>
                  <a:gd name="T6" fmla="*/ 122 w 122"/>
                  <a:gd name="T7" fmla="*/ 19 h 19"/>
                  <a:gd name="T8" fmla="*/ 0 w 122"/>
                  <a:gd name="T9" fmla="*/ 19 h 19"/>
                  <a:gd name="T10" fmla="*/ 0 w 122"/>
                  <a:gd name="T11" fmla="*/ 0 h 19"/>
                </a:gdLst>
                <a:ahLst/>
                <a:cxnLst>
                  <a:cxn ang="0">
                    <a:pos x="T0" y="T1"/>
                  </a:cxn>
                  <a:cxn ang="0">
                    <a:pos x="T2" y="T3"/>
                  </a:cxn>
                  <a:cxn ang="0">
                    <a:pos x="T4" y="T5"/>
                  </a:cxn>
                  <a:cxn ang="0">
                    <a:pos x="T6" y="T7"/>
                  </a:cxn>
                  <a:cxn ang="0">
                    <a:pos x="T8" y="T9"/>
                  </a:cxn>
                  <a:cxn ang="0">
                    <a:pos x="T10" y="T11"/>
                  </a:cxn>
                </a:cxnLst>
                <a:rect l="0" t="0" r="r" b="b"/>
                <a:pathLst>
                  <a:path w="122" h="19">
                    <a:moveTo>
                      <a:pt x="0" y="0"/>
                    </a:moveTo>
                    <a:lnTo>
                      <a:pt x="0" y="0"/>
                    </a:lnTo>
                    <a:lnTo>
                      <a:pt x="122" y="0"/>
                    </a:lnTo>
                    <a:lnTo>
                      <a:pt x="122" y="19"/>
                    </a:lnTo>
                    <a:lnTo>
                      <a:pt x="0" y="19"/>
                    </a:lnTo>
                    <a:lnTo>
                      <a:pt x="0" y="0"/>
                    </a:lnTo>
                    <a:close/>
                  </a:path>
                </a:pathLst>
              </a:custGeom>
              <a:solidFill>
                <a:srgbClr val="FE98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2" name="Freeform 239">
                <a:extLst>
                  <a:ext uri="{FF2B5EF4-FFF2-40B4-BE49-F238E27FC236}">
                    <a16:creationId xmlns:a16="http://schemas.microsoft.com/office/drawing/2014/main" id="{72395476-CDC6-4F82-AE95-E76DB72CBE5C}"/>
                  </a:ext>
                </a:extLst>
              </p:cNvPr>
              <p:cNvSpPr>
                <a:spLocks/>
              </p:cNvSpPr>
              <p:nvPr/>
            </p:nvSpPr>
            <p:spPr bwMode="auto">
              <a:xfrm>
                <a:off x="1683" y="3260"/>
                <a:ext cx="281" cy="0"/>
              </a:xfrm>
              <a:custGeom>
                <a:avLst/>
                <a:gdLst>
                  <a:gd name="T0" fmla="*/ 0 w 530"/>
                  <a:gd name="T1" fmla="*/ 0 w 530"/>
                  <a:gd name="T2" fmla="*/ 530 w 530"/>
                </a:gdLst>
                <a:ahLst/>
                <a:cxnLst>
                  <a:cxn ang="0">
                    <a:pos x="T0" y="0"/>
                  </a:cxn>
                  <a:cxn ang="0">
                    <a:pos x="T1" y="0"/>
                  </a:cxn>
                  <a:cxn ang="0">
                    <a:pos x="T2" y="0"/>
                  </a:cxn>
                </a:cxnLst>
                <a:rect l="0" t="0" r="r" b="b"/>
                <a:pathLst>
                  <a:path w="530">
                    <a:moveTo>
                      <a:pt x="0" y="0"/>
                    </a:moveTo>
                    <a:lnTo>
                      <a:pt x="0" y="0"/>
                    </a:lnTo>
                    <a:lnTo>
                      <a:pt x="530" y="0"/>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03" name="Freeform 240">
                <a:extLst>
                  <a:ext uri="{FF2B5EF4-FFF2-40B4-BE49-F238E27FC236}">
                    <a16:creationId xmlns:a16="http://schemas.microsoft.com/office/drawing/2014/main" id="{2BC92AC5-8E16-4E20-9CA6-CAEA1308942E}"/>
                  </a:ext>
                </a:extLst>
              </p:cNvPr>
              <p:cNvSpPr>
                <a:spLocks/>
              </p:cNvSpPr>
              <p:nvPr/>
            </p:nvSpPr>
            <p:spPr bwMode="auto">
              <a:xfrm>
                <a:off x="280" y="2136"/>
                <a:ext cx="941" cy="905"/>
              </a:xfrm>
              <a:custGeom>
                <a:avLst/>
                <a:gdLst>
                  <a:gd name="T0" fmla="*/ 0 w 1774"/>
                  <a:gd name="T1" fmla="*/ 0 h 1703"/>
                  <a:gd name="T2" fmla="*/ 0 w 1774"/>
                  <a:gd name="T3" fmla="*/ 0 h 1703"/>
                  <a:gd name="T4" fmla="*/ 1774 w 1774"/>
                  <a:gd name="T5" fmla="*/ 0 h 1703"/>
                  <a:gd name="T6" fmla="*/ 1774 w 1774"/>
                  <a:gd name="T7" fmla="*/ 1703 h 1703"/>
                  <a:gd name="T8" fmla="*/ 0 w 1774"/>
                  <a:gd name="T9" fmla="*/ 1703 h 1703"/>
                  <a:gd name="T10" fmla="*/ 0 w 1774"/>
                  <a:gd name="T11" fmla="*/ 0 h 1703"/>
                </a:gdLst>
                <a:ahLst/>
                <a:cxnLst>
                  <a:cxn ang="0">
                    <a:pos x="T0" y="T1"/>
                  </a:cxn>
                  <a:cxn ang="0">
                    <a:pos x="T2" y="T3"/>
                  </a:cxn>
                  <a:cxn ang="0">
                    <a:pos x="T4" y="T5"/>
                  </a:cxn>
                  <a:cxn ang="0">
                    <a:pos x="T6" y="T7"/>
                  </a:cxn>
                  <a:cxn ang="0">
                    <a:pos x="T8" y="T9"/>
                  </a:cxn>
                  <a:cxn ang="0">
                    <a:pos x="T10" y="T11"/>
                  </a:cxn>
                </a:cxnLst>
                <a:rect l="0" t="0" r="r" b="b"/>
                <a:pathLst>
                  <a:path w="1774" h="1703">
                    <a:moveTo>
                      <a:pt x="0" y="0"/>
                    </a:moveTo>
                    <a:lnTo>
                      <a:pt x="0" y="0"/>
                    </a:lnTo>
                    <a:lnTo>
                      <a:pt x="1774" y="0"/>
                    </a:lnTo>
                    <a:lnTo>
                      <a:pt x="1774" y="1703"/>
                    </a:lnTo>
                    <a:lnTo>
                      <a:pt x="0" y="1703"/>
                    </a:lnTo>
                    <a:lnTo>
                      <a:pt x="0" y="0"/>
                    </a:lnTo>
                    <a:close/>
                  </a:path>
                </a:pathLst>
              </a:custGeom>
              <a:solidFill>
                <a:srgbClr val="F7F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4" name="Freeform 241">
                <a:extLst>
                  <a:ext uri="{FF2B5EF4-FFF2-40B4-BE49-F238E27FC236}">
                    <a16:creationId xmlns:a16="http://schemas.microsoft.com/office/drawing/2014/main" id="{2236BFCC-B5D2-41C5-B839-E1A3274B32EF}"/>
                  </a:ext>
                </a:extLst>
              </p:cNvPr>
              <p:cNvSpPr>
                <a:spLocks/>
              </p:cNvSpPr>
              <p:nvPr/>
            </p:nvSpPr>
            <p:spPr bwMode="auto">
              <a:xfrm>
                <a:off x="280" y="2136"/>
                <a:ext cx="941" cy="905"/>
              </a:xfrm>
              <a:custGeom>
                <a:avLst/>
                <a:gdLst>
                  <a:gd name="T0" fmla="*/ 0 w 1774"/>
                  <a:gd name="T1" fmla="*/ 0 h 1703"/>
                  <a:gd name="T2" fmla="*/ 0 w 1774"/>
                  <a:gd name="T3" fmla="*/ 0 h 1703"/>
                  <a:gd name="T4" fmla="*/ 1774 w 1774"/>
                  <a:gd name="T5" fmla="*/ 0 h 1703"/>
                  <a:gd name="T6" fmla="*/ 1774 w 1774"/>
                  <a:gd name="T7" fmla="*/ 1703 h 1703"/>
                  <a:gd name="T8" fmla="*/ 0 w 1774"/>
                  <a:gd name="T9" fmla="*/ 1703 h 1703"/>
                  <a:gd name="T10" fmla="*/ 0 w 1774"/>
                  <a:gd name="T11" fmla="*/ 0 h 1703"/>
                </a:gdLst>
                <a:ahLst/>
                <a:cxnLst>
                  <a:cxn ang="0">
                    <a:pos x="T0" y="T1"/>
                  </a:cxn>
                  <a:cxn ang="0">
                    <a:pos x="T2" y="T3"/>
                  </a:cxn>
                  <a:cxn ang="0">
                    <a:pos x="T4" y="T5"/>
                  </a:cxn>
                  <a:cxn ang="0">
                    <a:pos x="T6" y="T7"/>
                  </a:cxn>
                  <a:cxn ang="0">
                    <a:pos x="T8" y="T9"/>
                  </a:cxn>
                  <a:cxn ang="0">
                    <a:pos x="T10" y="T11"/>
                  </a:cxn>
                </a:cxnLst>
                <a:rect l="0" t="0" r="r" b="b"/>
                <a:pathLst>
                  <a:path w="1774" h="1703">
                    <a:moveTo>
                      <a:pt x="0" y="0"/>
                    </a:moveTo>
                    <a:lnTo>
                      <a:pt x="0" y="0"/>
                    </a:lnTo>
                    <a:lnTo>
                      <a:pt x="1774" y="0"/>
                    </a:lnTo>
                    <a:lnTo>
                      <a:pt x="1774" y="1703"/>
                    </a:lnTo>
                    <a:lnTo>
                      <a:pt x="0" y="1703"/>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05" name="Freeform 242">
                <a:extLst>
                  <a:ext uri="{FF2B5EF4-FFF2-40B4-BE49-F238E27FC236}">
                    <a16:creationId xmlns:a16="http://schemas.microsoft.com/office/drawing/2014/main" id="{F4A0ED3F-41DD-490E-ABBA-6DE8462585A5}"/>
                  </a:ext>
                </a:extLst>
              </p:cNvPr>
              <p:cNvSpPr>
                <a:spLocks/>
              </p:cNvSpPr>
              <p:nvPr/>
            </p:nvSpPr>
            <p:spPr bwMode="auto">
              <a:xfrm>
                <a:off x="296" y="2637"/>
                <a:ext cx="319" cy="399"/>
              </a:xfrm>
              <a:custGeom>
                <a:avLst/>
                <a:gdLst>
                  <a:gd name="T0" fmla="*/ 438 w 600"/>
                  <a:gd name="T1" fmla="*/ 614 h 750"/>
                  <a:gd name="T2" fmla="*/ 438 w 600"/>
                  <a:gd name="T3" fmla="*/ 614 h 750"/>
                  <a:gd name="T4" fmla="*/ 456 w 600"/>
                  <a:gd name="T5" fmla="*/ 592 h 750"/>
                  <a:gd name="T6" fmla="*/ 460 w 600"/>
                  <a:gd name="T7" fmla="*/ 584 h 750"/>
                  <a:gd name="T8" fmla="*/ 456 w 600"/>
                  <a:gd name="T9" fmla="*/ 569 h 750"/>
                  <a:gd name="T10" fmla="*/ 452 w 600"/>
                  <a:gd name="T11" fmla="*/ 555 h 750"/>
                  <a:gd name="T12" fmla="*/ 447 w 600"/>
                  <a:gd name="T13" fmla="*/ 543 h 750"/>
                  <a:gd name="T14" fmla="*/ 442 w 600"/>
                  <a:gd name="T15" fmla="*/ 534 h 750"/>
                  <a:gd name="T16" fmla="*/ 438 w 600"/>
                  <a:gd name="T17" fmla="*/ 518 h 750"/>
                  <a:gd name="T18" fmla="*/ 434 w 600"/>
                  <a:gd name="T19" fmla="*/ 502 h 750"/>
                  <a:gd name="T20" fmla="*/ 430 w 600"/>
                  <a:gd name="T21" fmla="*/ 486 h 750"/>
                  <a:gd name="T22" fmla="*/ 423 w 600"/>
                  <a:gd name="T23" fmla="*/ 471 h 750"/>
                  <a:gd name="T24" fmla="*/ 413 w 600"/>
                  <a:gd name="T25" fmla="*/ 451 h 750"/>
                  <a:gd name="T26" fmla="*/ 410 w 600"/>
                  <a:gd name="T27" fmla="*/ 436 h 750"/>
                  <a:gd name="T28" fmla="*/ 404 w 600"/>
                  <a:gd name="T29" fmla="*/ 424 h 750"/>
                  <a:gd name="T30" fmla="*/ 400 w 600"/>
                  <a:gd name="T31" fmla="*/ 409 h 750"/>
                  <a:gd name="T32" fmla="*/ 396 w 600"/>
                  <a:gd name="T33" fmla="*/ 391 h 750"/>
                  <a:gd name="T34" fmla="*/ 396 w 600"/>
                  <a:gd name="T35" fmla="*/ 368 h 750"/>
                  <a:gd name="T36" fmla="*/ 399 w 600"/>
                  <a:gd name="T37" fmla="*/ 348 h 750"/>
                  <a:gd name="T38" fmla="*/ 399 w 600"/>
                  <a:gd name="T39" fmla="*/ 331 h 750"/>
                  <a:gd name="T40" fmla="*/ 408 w 600"/>
                  <a:gd name="T41" fmla="*/ 309 h 750"/>
                  <a:gd name="T42" fmla="*/ 416 w 600"/>
                  <a:gd name="T43" fmla="*/ 283 h 750"/>
                  <a:gd name="T44" fmla="*/ 434 w 600"/>
                  <a:gd name="T45" fmla="*/ 252 h 750"/>
                  <a:gd name="T46" fmla="*/ 451 w 600"/>
                  <a:gd name="T47" fmla="*/ 218 h 750"/>
                  <a:gd name="T48" fmla="*/ 465 w 600"/>
                  <a:gd name="T49" fmla="*/ 203 h 750"/>
                  <a:gd name="T50" fmla="*/ 482 w 600"/>
                  <a:gd name="T51" fmla="*/ 188 h 750"/>
                  <a:gd name="T52" fmla="*/ 498 w 600"/>
                  <a:gd name="T53" fmla="*/ 174 h 750"/>
                  <a:gd name="T54" fmla="*/ 513 w 600"/>
                  <a:gd name="T55" fmla="*/ 165 h 750"/>
                  <a:gd name="T56" fmla="*/ 528 w 600"/>
                  <a:gd name="T57" fmla="*/ 161 h 750"/>
                  <a:gd name="T58" fmla="*/ 543 w 600"/>
                  <a:gd name="T59" fmla="*/ 160 h 750"/>
                  <a:gd name="T60" fmla="*/ 557 w 600"/>
                  <a:gd name="T61" fmla="*/ 160 h 750"/>
                  <a:gd name="T62" fmla="*/ 568 w 600"/>
                  <a:gd name="T63" fmla="*/ 161 h 750"/>
                  <a:gd name="T64" fmla="*/ 583 w 600"/>
                  <a:gd name="T65" fmla="*/ 165 h 750"/>
                  <a:gd name="T66" fmla="*/ 600 w 600"/>
                  <a:gd name="T67" fmla="*/ 153 h 750"/>
                  <a:gd name="T68" fmla="*/ 545 w 600"/>
                  <a:gd name="T69" fmla="*/ 103 h 750"/>
                  <a:gd name="T70" fmla="*/ 554 w 600"/>
                  <a:gd name="T71" fmla="*/ 76 h 750"/>
                  <a:gd name="T72" fmla="*/ 543 w 600"/>
                  <a:gd name="T73" fmla="*/ 72 h 750"/>
                  <a:gd name="T74" fmla="*/ 531 w 600"/>
                  <a:gd name="T75" fmla="*/ 71 h 750"/>
                  <a:gd name="T76" fmla="*/ 519 w 600"/>
                  <a:gd name="T77" fmla="*/ 68 h 750"/>
                  <a:gd name="T78" fmla="*/ 507 w 600"/>
                  <a:gd name="T79" fmla="*/ 65 h 750"/>
                  <a:gd name="T80" fmla="*/ 493 w 600"/>
                  <a:gd name="T81" fmla="*/ 58 h 750"/>
                  <a:gd name="T82" fmla="*/ 475 w 600"/>
                  <a:gd name="T83" fmla="*/ 48 h 750"/>
                  <a:gd name="T84" fmla="*/ 463 w 600"/>
                  <a:gd name="T85" fmla="*/ 43 h 750"/>
                  <a:gd name="T86" fmla="*/ 456 w 600"/>
                  <a:gd name="T87" fmla="*/ 35 h 750"/>
                  <a:gd name="T88" fmla="*/ 449 w 600"/>
                  <a:gd name="T89" fmla="*/ 27 h 750"/>
                  <a:gd name="T90" fmla="*/ 438 w 600"/>
                  <a:gd name="T91" fmla="*/ 19 h 750"/>
                  <a:gd name="T92" fmla="*/ 436 w 600"/>
                  <a:gd name="T93" fmla="*/ 12 h 750"/>
                  <a:gd name="T94" fmla="*/ 430 w 600"/>
                  <a:gd name="T95" fmla="*/ 8 h 750"/>
                  <a:gd name="T96" fmla="*/ 419 w 600"/>
                  <a:gd name="T97" fmla="*/ 6 h 750"/>
                  <a:gd name="T98" fmla="*/ 411 w 600"/>
                  <a:gd name="T99" fmla="*/ 4 h 750"/>
                  <a:gd name="T100" fmla="*/ 399 w 600"/>
                  <a:gd name="T101" fmla="*/ 0 h 750"/>
                  <a:gd name="T102" fmla="*/ 194 w 600"/>
                  <a:gd name="T103" fmla="*/ 27 h 750"/>
                  <a:gd name="T104" fmla="*/ 22 w 600"/>
                  <a:gd name="T105" fmla="*/ 199 h 750"/>
                  <a:gd name="T106" fmla="*/ 0 w 600"/>
                  <a:gd name="T107" fmla="*/ 610 h 750"/>
                  <a:gd name="T108" fmla="*/ 149 w 600"/>
                  <a:gd name="T109" fmla="*/ 750 h 750"/>
                  <a:gd name="T110" fmla="*/ 194 w 600"/>
                  <a:gd name="T111" fmla="*/ 745 h 750"/>
                  <a:gd name="T112" fmla="*/ 357 w 600"/>
                  <a:gd name="T113" fmla="*/ 658 h 750"/>
                  <a:gd name="T114" fmla="*/ 391 w 600"/>
                  <a:gd name="T115" fmla="*/ 622 h 750"/>
                  <a:gd name="T116" fmla="*/ 423 w 600"/>
                  <a:gd name="T117" fmla="*/ 617 h 750"/>
                  <a:gd name="T118" fmla="*/ 438 w 600"/>
                  <a:gd name="T119" fmla="*/ 61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0" h="750">
                    <a:moveTo>
                      <a:pt x="438" y="614"/>
                    </a:moveTo>
                    <a:lnTo>
                      <a:pt x="438" y="614"/>
                    </a:lnTo>
                    <a:lnTo>
                      <a:pt x="456" y="592"/>
                    </a:lnTo>
                    <a:lnTo>
                      <a:pt x="460" y="584"/>
                    </a:lnTo>
                    <a:lnTo>
                      <a:pt x="456" y="569"/>
                    </a:lnTo>
                    <a:lnTo>
                      <a:pt x="452" y="555"/>
                    </a:lnTo>
                    <a:lnTo>
                      <a:pt x="447" y="543"/>
                    </a:lnTo>
                    <a:lnTo>
                      <a:pt x="442" y="534"/>
                    </a:lnTo>
                    <a:lnTo>
                      <a:pt x="438" y="518"/>
                    </a:lnTo>
                    <a:lnTo>
                      <a:pt x="434" y="502"/>
                    </a:lnTo>
                    <a:lnTo>
                      <a:pt x="430" y="486"/>
                    </a:lnTo>
                    <a:lnTo>
                      <a:pt x="423" y="471"/>
                    </a:lnTo>
                    <a:lnTo>
                      <a:pt x="413" y="451"/>
                    </a:lnTo>
                    <a:lnTo>
                      <a:pt x="410" y="436"/>
                    </a:lnTo>
                    <a:lnTo>
                      <a:pt x="404" y="424"/>
                    </a:lnTo>
                    <a:lnTo>
                      <a:pt x="400" y="409"/>
                    </a:lnTo>
                    <a:lnTo>
                      <a:pt x="396" y="391"/>
                    </a:lnTo>
                    <a:lnTo>
                      <a:pt x="396" y="368"/>
                    </a:lnTo>
                    <a:lnTo>
                      <a:pt x="399" y="348"/>
                    </a:lnTo>
                    <a:lnTo>
                      <a:pt x="399" y="331"/>
                    </a:lnTo>
                    <a:lnTo>
                      <a:pt x="408" y="309"/>
                    </a:lnTo>
                    <a:lnTo>
                      <a:pt x="416" y="283"/>
                    </a:lnTo>
                    <a:lnTo>
                      <a:pt x="434" y="252"/>
                    </a:lnTo>
                    <a:lnTo>
                      <a:pt x="451" y="218"/>
                    </a:lnTo>
                    <a:lnTo>
                      <a:pt x="465" y="203"/>
                    </a:lnTo>
                    <a:lnTo>
                      <a:pt x="482" y="188"/>
                    </a:lnTo>
                    <a:lnTo>
                      <a:pt x="498" y="174"/>
                    </a:lnTo>
                    <a:lnTo>
                      <a:pt x="513" y="165"/>
                    </a:lnTo>
                    <a:lnTo>
                      <a:pt x="528" y="161"/>
                    </a:lnTo>
                    <a:lnTo>
                      <a:pt x="543" y="160"/>
                    </a:lnTo>
                    <a:lnTo>
                      <a:pt x="557" y="160"/>
                    </a:lnTo>
                    <a:lnTo>
                      <a:pt x="568" y="161"/>
                    </a:lnTo>
                    <a:lnTo>
                      <a:pt x="583" y="165"/>
                    </a:lnTo>
                    <a:lnTo>
                      <a:pt x="600" y="153"/>
                    </a:lnTo>
                    <a:lnTo>
                      <a:pt x="545" y="103"/>
                    </a:lnTo>
                    <a:lnTo>
                      <a:pt x="554" y="76"/>
                    </a:lnTo>
                    <a:lnTo>
                      <a:pt x="543" y="72"/>
                    </a:lnTo>
                    <a:lnTo>
                      <a:pt x="531" y="71"/>
                    </a:lnTo>
                    <a:lnTo>
                      <a:pt x="519" y="68"/>
                    </a:lnTo>
                    <a:lnTo>
                      <a:pt x="507" y="65"/>
                    </a:lnTo>
                    <a:lnTo>
                      <a:pt x="493" y="58"/>
                    </a:lnTo>
                    <a:lnTo>
                      <a:pt x="475" y="48"/>
                    </a:lnTo>
                    <a:lnTo>
                      <a:pt x="463" y="43"/>
                    </a:lnTo>
                    <a:lnTo>
                      <a:pt x="456" y="35"/>
                    </a:lnTo>
                    <a:lnTo>
                      <a:pt x="449" y="27"/>
                    </a:lnTo>
                    <a:lnTo>
                      <a:pt x="438" y="19"/>
                    </a:lnTo>
                    <a:lnTo>
                      <a:pt x="436" y="12"/>
                    </a:lnTo>
                    <a:lnTo>
                      <a:pt x="430" y="8"/>
                    </a:lnTo>
                    <a:lnTo>
                      <a:pt x="419" y="6"/>
                    </a:lnTo>
                    <a:lnTo>
                      <a:pt x="411" y="4"/>
                    </a:lnTo>
                    <a:lnTo>
                      <a:pt x="399" y="0"/>
                    </a:lnTo>
                    <a:lnTo>
                      <a:pt x="194" y="27"/>
                    </a:lnTo>
                    <a:lnTo>
                      <a:pt x="22" y="199"/>
                    </a:lnTo>
                    <a:lnTo>
                      <a:pt x="0" y="610"/>
                    </a:lnTo>
                    <a:lnTo>
                      <a:pt x="149" y="750"/>
                    </a:lnTo>
                    <a:lnTo>
                      <a:pt x="194" y="745"/>
                    </a:lnTo>
                    <a:lnTo>
                      <a:pt x="357" y="658"/>
                    </a:lnTo>
                    <a:lnTo>
                      <a:pt x="391" y="622"/>
                    </a:lnTo>
                    <a:lnTo>
                      <a:pt x="423" y="617"/>
                    </a:lnTo>
                    <a:lnTo>
                      <a:pt x="438" y="614"/>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6" name="Freeform 243">
                <a:extLst>
                  <a:ext uri="{FF2B5EF4-FFF2-40B4-BE49-F238E27FC236}">
                    <a16:creationId xmlns:a16="http://schemas.microsoft.com/office/drawing/2014/main" id="{DF0D16AC-FE8C-4838-BEA7-1D4AE9FFFDDD}"/>
                  </a:ext>
                </a:extLst>
              </p:cNvPr>
              <p:cNvSpPr>
                <a:spLocks/>
              </p:cNvSpPr>
              <p:nvPr/>
            </p:nvSpPr>
            <p:spPr bwMode="auto">
              <a:xfrm>
                <a:off x="384" y="2673"/>
                <a:ext cx="61" cy="47"/>
              </a:xfrm>
              <a:custGeom>
                <a:avLst/>
                <a:gdLst>
                  <a:gd name="T0" fmla="*/ 105 w 114"/>
                  <a:gd name="T1" fmla="*/ 35 h 88"/>
                  <a:gd name="T2" fmla="*/ 105 w 114"/>
                  <a:gd name="T3" fmla="*/ 35 h 88"/>
                  <a:gd name="T4" fmla="*/ 101 w 114"/>
                  <a:gd name="T5" fmla="*/ 36 h 88"/>
                  <a:gd name="T6" fmla="*/ 97 w 114"/>
                  <a:gd name="T7" fmla="*/ 35 h 88"/>
                  <a:gd name="T8" fmla="*/ 94 w 114"/>
                  <a:gd name="T9" fmla="*/ 34 h 88"/>
                  <a:gd name="T10" fmla="*/ 90 w 114"/>
                  <a:gd name="T11" fmla="*/ 31 h 88"/>
                  <a:gd name="T12" fmla="*/ 87 w 114"/>
                  <a:gd name="T13" fmla="*/ 31 h 88"/>
                  <a:gd name="T14" fmla="*/ 85 w 114"/>
                  <a:gd name="T15" fmla="*/ 34 h 88"/>
                  <a:gd name="T16" fmla="*/ 82 w 114"/>
                  <a:gd name="T17" fmla="*/ 35 h 88"/>
                  <a:gd name="T18" fmla="*/ 79 w 114"/>
                  <a:gd name="T19" fmla="*/ 38 h 88"/>
                  <a:gd name="T20" fmla="*/ 76 w 114"/>
                  <a:gd name="T21" fmla="*/ 40 h 88"/>
                  <a:gd name="T22" fmla="*/ 74 w 114"/>
                  <a:gd name="T23" fmla="*/ 41 h 88"/>
                  <a:gd name="T24" fmla="*/ 70 w 114"/>
                  <a:gd name="T25" fmla="*/ 43 h 88"/>
                  <a:gd name="T26" fmla="*/ 67 w 114"/>
                  <a:gd name="T27" fmla="*/ 44 h 88"/>
                  <a:gd name="T28" fmla="*/ 63 w 114"/>
                  <a:gd name="T29" fmla="*/ 46 h 88"/>
                  <a:gd name="T30" fmla="*/ 60 w 114"/>
                  <a:gd name="T31" fmla="*/ 49 h 88"/>
                  <a:gd name="T32" fmla="*/ 55 w 114"/>
                  <a:gd name="T33" fmla="*/ 50 h 88"/>
                  <a:gd name="T34" fmla="*/ 52 w 114"/>
                  <a:gd name="T35" fmla="*/ 52 h 88"/>
                  <a:gd name="T36" fmla="*/ 50 w 114"/>
                  <a:gd name="T37" fmla="*/ 54 h 88"/>
                  <a:gd name="T38" fmla="*/ 49 w 114"/>
                  <a:gd name="T39" fmla="*/ 59 h 88"/>
                  <a:gd name="T40" fmla="*/ 49 w 114"/>
                  <a:gd name="T41" fmla="*/ 63 h 88"/>
                  <a:gd name="T42" fmla="*/ 49 w 114"/>
                  <a:gd name="T43" fmla="*/ 67 h 88"/>
                  <a:gd name="T44" fmla="*/ 50 w 114"/>
                  <a:gd name="T45" fmla="*/ 71 h 88"/>
                  <a:gd name="T46" fmla="*/ 51 w 114"/>
                  <a:gd name="T47" fmla="*/ 75 h 88"/>
                  <a:gd name="T48" fmla="*/ 51 w 114"/>
                  <a:gd name="T49" fmla="*/ 77 h 88"/>
                  <a:gd name="T50" fmla="*/ 40 w 114"/>
                  <a:gd name="T51" fmla="*/ 88 h 88"/>
                  <a:gd name="T52" fmla="*/ 0 w 114"/>
                  <a:gd name="T53" fmla="*/ 68 h 88"/>
                  <a:gd name="T54" fmla="*/ 34 w 114"/>
                  <a:gd name="T55" fmla="*/ 3 h 88"/>
                  <a:gd name="T56" fmla="*/ 103 w 114"/>
                  <a:gd name="T57" fmla="*/ 0 h 88"/>
                  <a:gd name="T58" fmla="*/ 114 w 114"/>
                  <a:gd name="T59" fmla="*/ 18 h 88"/>
                  <a:gd name="T60" fmla="*/ 105 w 114"/>
                  <a:gd name="T61" fmla="*/ 35 h 88"/>
                  <a:gd name="T62" fmla="*/ 105 w 114"/>
                  <a:gd name="T63" fmla="*/ 3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88">
                    <a:moveTo>
                      <a:pt x="105" y="35"/>
                    </a:moveTo>
                    <a:lnTo>
                      <a:pt x="105" y="35"/>
                    </a:lnTo>
                    <a:lnTo>
                      <a:pt x="101" y="36"/>
                    </a:lnTo>
                    <a:lnTo>
                      <a:pt x="97" y="35"/>
                    </a:lnTo>
                    <a:lnTo>
                      <a:pt x="94" y="34"/>
                    </a:lnTo>
                    <a:lnTo>
                      <a:pt x="90" y="31"/>
                    </a:lnTo>
                    <a:lnTo>
                      <a:pt x="87" y="31"/>
                    </a:lnTo>
                    <a:lnTo>
                      <a:pt x="85" y="34"/>
                    </a:lnTo>
                    <a:lnTo>
                      <a:pt x="82" y="35"/>
                    </a:lnTo>
                    <a:lnTo>
                      <a:pt x="79" y="38"/>
                    </a:lnTo>
                    <a:lnTo>
                      <a:pt x="76" y="40"/>
                    </a:lnTo>
                    <a:lnTo>
                      <a:pt x="74" y="41"/>
                    </a:lnTo>
                    <a:lnTo>
                      <a:pt x="70" y="43"/>
                    </a:lnTo>
                    <a:lnTo>
                      <a:pt x="67" y="44"/>
                    </a:lnTo>
                    <a:lnTo>
                      <a:pt x="63" y="46"/>
                    </a:lnTo>
                    <a:lnTo>
                      <a:pt x="60" y="49"/>
                    </a:lnTo>
                    <a:lnTo>
                      <a:pt x="55" y="50"/>
                    </a:lnTo>
                    <a:lnTo>
                      <a:pt x="52" y="52"/>
                    </a:lnTo>
                    <a:lnTo>
                      <a:pt x="50" y="54"/>
                    </a:lnTo>
                    <a:lnTo>
                      <a:pt x="49" y="59"/>
                    </a:lnTo>
                    <a:lnTo>
                      <a:pt x="49" y="63"/>
                    </a:lnTo>
                    <a:lnTo>
                      <a:pt x="49" y="67"/>
                    </a:lnTo>
                    <a:lnTo>
                      <a:pt x="50" y="71"/>
                    </a:lnTo>
                    <a:lnTo>
                      <a:pt x="51" y="75"/>
                    </a:lnTo>
                    <a:lnTo>
                      <a:pt x="51" y="77"/>
                    </a:lnTo>
                    <a:lnTo>
                      <a:pt x="40" y="88"/>
                    </a:lnTo>
                    <a:lnTo>
                      <a:pt x="0" y="68"/>
                    </a:lnTo>
                    <a:lnTo>
                      <a:pt x="34" y="3"/>
                    </a:lnTo>
                    <a:lnTo>
                      <a:pt x="103" y="0"/>
                    </a:lnTo>
                    <a:lnTo>
                      <a:pt x="114" y="18"/>
                    </a:lnTo>
                    <a:lnTo>
                      <a:pt x="105" y="35"/>
                    </a:lnTo>
                    <a:lnTo>
                      <a:pt x="105" y="35"/>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7" name="Freeform 244">
                <a:extLst>
                  <a:ext uri="{FF2B5EF4-FFF2-40B4-BE49-F238E27FC236}">
                    <a16:creationId xmlns:a16="http://schemas.microsoft.com/office/drawing/2014/main" id="{FCF98E52-6F5C-4912-A5B6-846749DDB5C9}"/>
                  </a:ext>
                </a:extLst>
              </p:cNvPr>
              <p:cNvSpPr>
                <a:spLocks/>
              </p:cNvSpPr>
              <p:nvPr/>
            </p:nvSpPr>
            <p:spPr bwMode="auto">
              <a:xfrm>
                <a:off x="465" y="2637"/>
                <a:ext cx="170" cy="95"/>
              </a:xfrm>
              <a:custGeom>
                <a:avLst/>
                <a:gdLst>
                  <a:gd name="T0" fmla="*/ 14 w 321"/>
                  <a:gd name="T1" fmla="*/ 84 h 178"/>
                  <a:gd name="T2" fmla="*/ 22 w 321"/>
                  <a:gd name="T3" fmla="*/ 98 h 178"/>
                  <a:gd name="T4" fmla="*/ 27 w 321"/>
                  <a:gd name="T5" fmla="*/ 107 h 178"/>
                  <a:gd name="T6" fmla="*/ 38 w 321"/>
                  <a:gd name="T7" fmla="*/ 115 h 178"/>
                  <a:gd name="T8" fmla="*/ 51 w 321"/>
                  <a:gd name="T9" fmla="*/ 127 h 178"/>
                  <a:gd name="T10" fmla="*/ 59 w 321"/>
                  <a:gd name="T11" fmla="*/ 138 h 178"/>
                  <a:gd name="T12" fmla="*/ 67 w 321"/>
                  <a:gd name="T13" fmla="*/ 135 h 178"/>
                  <a:gd name="T14" fmla="*/ 79 w 321"/>
                  <a:gd name="T15" fmla="*/ 129 h 178"/>
                  <a:gd name="T16" fmla="*/ 91 w 321"/>
                  <a:gd name="T17" fmla="*/ 135 h 178"/>
                  <a:gd name="T18" fmla="*/ 109 w 321"/>
                  <a:gd name="T19" fmla="*/ 135 h 178"/>
                  <a:gd name="T20" fmla="*/ 122 w 321"/>
                  <a:gd name="T21" fmla="*/ 135 h 178"/>
                  <a:gd name="T22" fmla="*/ 139 w 321"/>
                  <a:gd name="T23" fmla="*/ 135 h 178"/>
                  <a:gd name="T24" fmla="*/ 163 w 321"/>
                  <a:gd name="T25" fmla="*/ 129 h 178"/>
                  <a:gd name="T26" fmla="*/ 174 w 321"/>
                  <a:gd name="T27" fmla="*/ 127 h 178"/>
                  <a:gd name="T28" fmla="*/ 183 w 321"/>
                  <a:gd name="T29" fmla="*/ 122 h 178"/>
                  <a:gd name="T30" fmla="*/ 198 w 321"/>
                  <a:gd name="T31" fmla="*/ 125 h 178"/>
                  <a:gd name="T32" fmla="*/ 209 w 321"/>
                  <a:gd name="T33" fmla="*/ 126 h 178"/>
                  <a:gd name="T34" fmla="*/ 225 w 321"/>
                  <a:gd name="T35" fmla="*/ 132 h 178"/>
                  <a:gd name="T36" fmla="*/ 236 w 321"/>
                  <a:gd name="T37" fmla="*/ 136 h 178"/>
                  <a:gd name="T38" fmla="*/ 244 w 321"/>
                  <a:gd name="T39" fmla="*/ 145 h 178"/>
                  <a:gd name="T40" fmla="*/ 258 w 321"/>
                  <a:gd name="T41" fmla="*/ 149 h 178"/>
                  <a:gd name="T42" fmla="*/ 263 w 321"/>
                  <a:gd name="T43" fmla="*/ 160 h 178"/>
                  <a:gd name="T44" fmla="*/ 269 w 321"/>
                  <a:gd name="T45" fmla="*/ 171 h 178"/>
                  <a:gd name="T46" fmla="*/ 287 w 321"/>
                  <a:gd name="T47" fmla="*/ 178 h 178"/>
                  <a:gd name="T48" fmla="*/ 303 w 321"/>
                  <a:gd name="T49" fmla="*/ 173 h 178"/>
                  <a:gd name="T50" fmla="*/ 321 w 321"/>
                  <a:gd name="T51" fmla="*/ 158 h 178"/>
                  <a:gd name="T52" fmla="*/ 314 w 321"/>
                  <a:gd name="T53" fmla="*/ 139 h 178"/>
                  <a:gd name="T54" fmla="*/ 302 w 321"/>
                  <a:gd name="T55" fmla="*/ 140 h 178"/>
                  <a:gd name="T56" fmla="*/ 287 w 321"/>
                  <a:gd name="T57" fmla="*/ 134 h 178"/>
                  <a:gd name="T58" fmla="*/ 273 w 321"/>
                  <a:gd name="T59" fmla="*/ 126 h 178"/>
                  <a:gd name="T60" fmla="*/ 265 w 321"/>
                  <a:gd name="T61" fmla="*/ 114 h 178"/>
                  <a:gd name="T62" fmla="*/ 266 w 321"/>
                  <a:gd name="T63" fmla="*/ 102 h 178"/>
                  <a:gd name="T64" fmla="*/ 264 w 321"/>
                  <a:gd name="T65" fmla="*/ 94 h 178"/>
                  <a:gd name="T66" fmla="*/ 254 w 321"/>
                  <a:gd name="T67" fmla="*/ 88 h 178"/>
                  <a:gd name="T68" fmla="*/ 250 w 321"/>
                  <a:gd name="T69" fmla="*/ 77 h 178"/>
                  <a:gd name="T70" fmla="*/ 243 w 321"/>
                  <a:gd name="T71" fmla="*/ 71 h 178"/>
                  <a:gd name="T72" fmla="*/ 234 w 321"/>
                  <a:gd name="T73" fmla="*/ 74 h 178"/>
                  <a:gd name="T74" fmla="*/ 221 w 321"/>
                  <a:gd name="T75" fmla="*/ 78 h 178"/>
                  <a:gd name="T76" fmla="*/ 202 w 321"/>
                  <a:gd name="T77" fmla="*/ 78 h 178"/>
                  <a:gd name="T78" fmla="*/ 184 w 321"/>
                  <a:gd name="T79" fmla="*/ 75 h 178"/>
                  <a:gd name="T80" fmla="*/ 165 w 321"/>
                  <a:gd name="T81" fmla="*/ 74 h 178"/>
                  <a:gd name="T82" fmla="*/ 143 w 321"/>
                  <a:gd name="T83" fmla="*/ 66 h 178"/>
                  <a:gd name="T84" fmla="*/ 123 w 321"/>
                  <a:gd name="T85" fmla="*/ 60 h 178"/>
                  <a:gd name="T86" fmla="*/ 109 w 321"/>
                  <a:gd name="T87" fmla="*/ 53 h 178"/>
                  <a:gd name="T88" fmla="*/ 98 w 321"/>
                  <a:gd name="T89" fmla="*/ 48 h 178"/>
                  <a:gd name="T90" fmla="*/ 85 w 321"/>
                  <a:gd name="T91" fmla="*/ 43 h 178"/>
                  <a:gd name="T92" fmla="*/ 76 w 321"/>
                  <a:gd name="T93" fmla="*/ 31 h 178"/>
                  <a:gd name="T94" fmla="*/ 72 w 321"/>
                  <a:gd name="T95" fmla="*/ 22 h 178"/>
                  <a:gd name="T96" fmla="*/ 51 w 321"/>
                  <a:gd name="T97" fmla="*/ 0 h 178"/>
                  <a:gd name="T98" fmla="*/ 10 w 321"/>
                  <a:gd name="T99" fmla="*/ 8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78">
                    <a:moveTo>
                      <a:pt x="10" y="80"/>
                    </a:moveTo>
                    <a:lnTo>
                      <a:pt x="10" y="80"/>
                    </a:lnTo>
                    <a:lnTo>
                      <a:pt x="14" y="84"/>
                    </a:lnTo>
                    <a:lnTo>
                      <a:pt x="18" y="88"/>
                    </a:lnTo>
                    <a:lnTo>
                      <a:pt x="21" y="94"/>
                    </a:lnTo>
                    <a:lnTo>
                      <a:pt x="22" y="98"/>
                    </a:lnTo>
                    <a:lnTo>
                      <a:pt x="22" y="103"/>
                    </a:lnTo>
                    <a:lnTo>
                      <a:pt x="23" y="106"/>
                    </a:lnTo>
                    <a:lnTo>
                      <a:pt x="27" y="107"/>
                    </a:lnTo>
                    <a:lnTo>
                      <a:pt x="30" y="111"/>
                    </a:lnTo>
                    <a:lnTo>
                      <a:pt x="36" y="112"/>
                    </a:lnTo>
                    <a:lnTo>
                      <a:pt x="38" y="115"/>
                    </a:lnTo>
                    <a:lnTo>
                      <a:pt x="43" y="120"/>
                    </a:lnTo>
                    <a:lnTo>
                      <a:pt x="47" y="124"/>
                    </a:lnTo>
                    <a:lnTo>
                      <a:pt x="51" y="127"/>
                    </a:lnTo>
                    <a:lnTo>
                      <a:pt x="55" y="132"/>
                    </a:lnTo>
                    <a:lnTo>
                      <a:pt x="57" y="135"/>
                    </a:lnTo>
                    <a:lnTo>
                      <a:pt x="59" y="138"/>
                    </a:lnTo>
                    <a:lnTo>
                      <a:pt x="59" y="140"/>
                    </a:lnTo>
                    <a:lnTo>
                      <a:pt x="62" y="139"/>
                    </a:lnTo>
                    <a:lnTo>
                      <a:pt x="67" y="135"/>
                    </a:lnTo>
                    <a:lnTo>
                      <a:pt x="71" y="132"/>
                    </a:lnTo>
                    <a:lnTo>
                      <a:pt x="76" y="130"/>
                    </a:lnTo>
                    <a:lnTo>
                      <a:pt x="79" y="129"/>
                    </a:lnTo>
                    <a:lnTo>
                      <a:pt x="82" y="132"/>
                    </a:lnTo>
                    <a:lnTo>
                      <a:pt x="87" y="132"/>
                    </a:lnTo>
                    <a:lnTo>
                      <a:pt x="91" y="135"/>
                    </a:lnTo>
                    <a:lnTo>
                      <a:pt x="97" y="134"/>
                    </a:lnTo>
                    <a:lnTo>
                      <a:pt x="103" y="132"/>
                    </a:lnTo>
                    <a:lnTo>
                      <a:pt x="109" y="135"/>
                    </a:lnTo>
                    <a:lnTo>
                      <a:pt x="112" y="136"/>
                    </a:lnTo>
                    <a:lnTo>
                      <a:pt x="118" y="135"/>
                    </a:lnTo>
                    <a:lnTo>
                      <a:pt x="122" y="135"/>
                    </a:lnTo>
                    <a:lnTo>
                      <a:pt x="129" y="136"/>
                    </a:lnTo>
                    <a:lnTo>
                      <a:pt x="135" y="136"/>
                    </a:lnTo>
                    <a:lnTo>
                      <a:pt x="139" y="135"/>
                    </a:lnTo>
                    <a:lnTo>
                      <a:pt x="147" y="132"/>
                    </a:lnTo>
                    <a:lnTo>
                      <a:pt x="155" y="131"/>
                    </a:lnTo>
                    <a:lnTo>
                      <a:pt x="163" y="129"/>
                    </a:lnTo>
                    <a:lnTo>
                      <a:pt x="165" y="127"/>
                    </a:lnTo>
                    <a:lnTo>
                      <a:pt x="171" y="127"/>
                    </a:lnTo>
                    <a:lnTo>
                      <a:pt x="174" y="127"/>
                    </a:lnTo>
                    <a:lnTo>
                      <a:pt x="180" y="127"/>
                    </a:lnTo>
                    <a:lnTo>
                      <a:pt x="183" y="126"/>
                    </a:lnTo>
                    <a:lnTo>
                      <a:pt x="183" y="122"/>
                    </a:lnTo>
                    <a:lnTo>
                      <a:pt x="186" y="122"/>
                    </a:lnTo>
                    <a:lnTo>
                      <a:pt x="191" y="122"/>
                    </a:lnTo>
                    <a:lnTo>
                      <a:pt x="198" y="125"/>
                    </a:lnTo>
                    <a:lnTo>
                      <a:pt x="202" y="126"/>
                    </a:lnTo>
                    <a:lnTo>
                      <a:pt x="206" y="126"/>
                    </a:lnTo>
                    <a:lnTo>
                      <a:pt x="209" y="126"/>
                    </a:lnTo>
                    <a:lnTo>
                      <a:pt x="217" y="127"/>
                    </a:lnTo>
                    <a:lnTo>
                      <a:pt x="220" y="129"/>
                    </a:lnTo>
                    <a:lnTo>
                      <a:pt x="225" y="132"/>
                    </a:lnTo>
                    <a:lnTo>
                      <a:pt x="229" y="132"/>
                    </a:lnTo>
                    <a:lnTo>
                      <a:pt x="234" y="135"/>
                    </a:lnTo>
                    <a:lnTo>
                      <a:pt x="236" y="136"/>
                    </a:lnTo>
                    <a:lnTo>
                      <a:pt x="240" y="139"/>
                    </a:lnTo>
                    <a:lnTo>
                      <a:pt x="243" y="143"/>
                    </a:lnTo>
                    <a:lnTo>
                      <a:pt x="244" y="145"/>
                    </a:lnTo>
                    <a:lnTo>
                      <a:pt x="249" y="146"/>
                    </a:lnTo>
                    <a:lnTo>
                      <a:pt x="254" y="147"/>
                    </a:lnTo>
                    <a:lnTo>
                      <a:pt x="258" y="149"/>
                    </a:lnTo>
                    <a:lnTo>
                      <a:pt x="261" y="153"/>
                    </a:lnTo>
                    <a:lnTo>
                      <a:pt x="263" y="156"/>
                    </a:lnTo>
                    <a:lnTo>
                      <a:pt x="263" y="160"/>
                    </a:lnTo>
                    <a:lnTo>
                      <a:pt x="263" y="165"/>
                    </a:lnTo>
                    <a:lnTo>
                      <a:pt x="265" y="169"/>
                    </a:lnTo>
                    <a:lnTo>
                      <a:pt x="269" y="171"/>
                    </a:lnTo>
                    <a:lnTo>
                      <a:pt x="274" y="175"/>
                    </a:lnTo>
                    <a:lnTo>
                      <a:pt x="280" y="178"/>
                    </a:lnTo>
                    <a:lnTo>
                      <a:pt x="287" y="178"/>
                    </a:lnTo>
                    <a:lnTo>
                      <a:pt x="292" y="175"/>
                    </a:lnTo>
                    <a:lnTo>
                      <a:pt x="297" y="174"/>
                    </a:lnTo>
                    <a:lnTo>
                      <a:pt x="303" y="173"/>
                    </a:lnTo>
                    <a:lnTo>
                      <a:pt x="307" y="171"/>
                    </a:lnTo>
                    <a:lnTo>
                      <a:pt x="309" y="169"/>
                    </a:lnTo>
                    <a:lnTo>
                      <a:pt x="321" y="158"/>
                    </a:lnTo>
                    <a:lnTo>
                      <a:pt x="319" y="141"/>
                    </a:lnTo>
                    <a:lnTo>
                      <a:pt x="317" y="139"/>
                    </a:lnTo>
                    <a:lnTo>
                      <a:pt x="314" y="139"/>
                    </a:lnTo>
                    <a:lnTo>
                      <a:pt x="310" y="140"/>
                    </a:lnTo>
                    <a:lnTo>
                      <a:pt x="307" y="140"/>
                    </a:lnTo>
                    <a:lnTo>
                      <a:pt x="302" y="140"/>
                    </a:lnTo>
                    <a:lnTo>
                      <a:pt x="297" y="138"/>
                    </a:lnTo>
                    <a:lnTo>
                      <a:pt x="293" y="135"/>
                    </a:lnTo>
                    <a:lnTo>
                      <a:pt x="287" y="134"/>
                    </a:lnTo>
                    <a:lnTo>
                      <a:pt x="282" y="131"/>
                    </a:lnTo>
                    <a:lnTo>
                      <a:pt x="276" y="127"/>
                    </a:lnTo>
                    <a:lnTo>
                      <a:pt x="273" y="126"/>
                    </a:lnTo>
                    <a:lnTo>
                      <a:pt x="269" y="121"/>
                    </a:lnTo>
                    <a:lnTo>
                      <a:pt x="265" y="117"/>
                    </a:lnTo>
                    <a:lnTo>
                      <a:pt x="265" y="114"/>
                    </a:lnTo>
                    <a:lnTo>
                      <a:pt x="263" y="111"/>
                    </a:lnTo>
                    <a:lnTo>
                      <a:pt x="265" y="106"/>
                    </a:lnTo>
                    <a:lnTo>
                      <a:pt x="266" y="102"/>
                    </a:lnTo>
                    <a:lnTo>
                      <a:pt x="267" y="99"/>
                    </a:lnTo>
                    <a:lnTo>
                      <a:pt x="266" y="94"/>
                    </a:lnTo>
                    <a:lnTo>
                      <a:pt x="264" y="94"/>
                    </a:lnTo>
                    <a:lnTo>
                      <a:pt x="261" y="91"/>
                    </a:lnTo>
                    <a:lnTo>
                      <a:pt x="257" y="91"/>
                    </a:lnTo>
                    <a:lnTo>
                      <a:pt x="254" y="88"/>
                    </a:lnTo>
                    <a:lnTo>
                      <a:pt x="251" y="85"/>
                    </a:lnTo>
                    <a:lnTo>
                      <a:pt x="249" y="80"/>
                    </a:lnTo>
                    <a:lnTo>
                      <a:pt x="250" y="77"/>
                    </a:lnTo>
                    <a:lnTo>
                      <a:pt x="249" y="73"/>
                    </a:lnTo>
                    <a:lnTo>
                      <a:pt x="247" y="71"/>
                    </a:lnTo>
                    <a:lnTo>
                      <a:pt x="243" y="71"/>
                    </a:lnTo>
                    <a:lnTo>
                      <a:pt x="240" y="72"/>
                    </a:lnTo>
                    <a:lnTo>
                      <a:pt x="237" y="73"/>
                    </a:lnTo>
                    <a:lnTo>
                      <a:pt x="234" y="74"/>
                    </a:lnTo>
                    <a:lnTo>
                      <a:pt x="229" y="76"/>
                    </a:lnTo>
                    <a:lnTo>
                      <a:pt x="225" y="77"/>
                    </a:lnTo>
                    <a:lnTo>
                      <a:pt x="221" y="78"/>
                    </a:lnTo>
                    <a:lnTo>
                      <a:pt x="214" y="78"/>
                    </a:lnTo>
                    <a:lnTo>
                      <a:pt x="208" y="78"/>
                    </a:lnTo>
                    <a:lnTo>
                      <a:pt x="202" y="78"/>
                    </a:lnTo>
                    <a:lnTo>
                      <a:pt x="196" y="78"/>
                    </a:lnTo>
                    <a:lnTo>
                      <a:pt x="191" y="76"/>
                    </a:lnTo>
                    <a:lnTo>
                      <a:pt x="184" y="75"/>
                    </a:lnTo>
                    <a:lnTo>
                      <a:pt x="178" y="76"/>
                    </a:lnTo>
                    <a:lnTo>
                      <a:pt x="173" y="76"/>
                    </a:lnTo>
                    <a:lnTo>
                      <a:pt x="165" y="74"/>
                    </a:lnTo>
                    <a:lnTo>
                      <a:pt x="158" y="71"/>
                    </a:lnTo>
                    <a:lnTo>
                      <a:pt x="149" y="68"/>
                    </a:lnTo>
                    <a:lnTo>
                      <a:pt x="143" y="66"/>
                    </a:lnTo>
                    <a:lnTo>
                      <a:pt x="136" y="64"/>
                    </a:lnTo>
                    <a:lnTo>
                      <a:pt x="129" y="62"/>
                    </a:lnTo>
                    <a:lnTo>
                      <a:pt x="123" y="60"/>
                    </a:lnTo>
                    <a:lnTo>
                      <a:pt x="118" y="60"/>
                    </a:lnTo>
                    <a:lnTo>
                      <a:pt x="111" y="56"/>
                    </a:lnTo>
                    <a:lnTo>
                      <a:pt x="109" y="53"/>
                    </a:lnTo>
                    <a:lnTo>
                      <a:pt x="106" y="50"/>
                    </a:lnTo>
                    <a:lnTo>
                      <a:pt x="102" y="49"/>
                    </a:lnTo>
                    <a:lnTo>
                      <a:pt x="98" y="48"/>
                    </a:lnTo>
                    <a:lnTo>
                      <a:pt x="92" y="47"/>
                    </a:lnTo>
                    <a:lnTo>
                      <a:pt x="87" y="45"/>
                    </a:lnTo>
                    <a:lnTo>
                      <a:pt x="85" y="43"/>
                    </a:lnTo>
                    <a:lnTo>
                      <a:pt x="80" y="38"/>
                    </a:lnTo>
                    <a:lnTo>
                      <a:pt x="78" y="34"/>
                    </a:lnTo>
                    <a:lnTo>
                      <a:pt x="76" y="31"/>
                    </a:lnTo>
                    <a:lnTo>
                      <a:pt x="72" y="29"/>
                    </a:lnTo>
                    <a:lnTo>
                      <a:pt x="71" y="27"/>
                    </a:lnTo>
                    <a:lnTo>
                      <a:pt x="72" y="22"/>
                    </a:lnTo>
                    <a:lnTo>
                      <a:pt x="74" y="17"/>
                    </a:lnTo>
                    <a:lnTo>
                      <a:pt x="76" y="13"/>
                    </a:lnTo>
                    <a:lnTo>
                      <a:pt x="51" y="0"/>
                    </a:lnTo>
                    <a:lnTo>
                      <a:pt x="0" y="66"/>
                    </a:lnTo>
                    <a:lnTo>
                      <a:pt x="10" y="80"/>
                    </a:lnTo>
                    <a:lnTo>
                      <a:pt x="10" y="8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8" name="Freeform 245">
                <a:extLst>
                  <a:ext uri="{FF2B5EF4-FFF2-40B4-BE49-F238E27FC236}">
                    <a16:creationId xmlns:a16="http://schemas.microsoft.com/office/drawing/2014/main" id="{4AD7F3A5-AAB1-42F3-BF9E-A70F6856582B}"/>
                  </a:ext>
                </a:extLst>
              </p:cNvPr>
              <p:cNvSpPr>
                <a:spLocks/>
              </p:cNvSpPr>
              <p:nvPr/>
            </p:nvSpPr>
            <p:spPr bwMode="auto">
              <a:xfrm>
                <a:off x="815" y="2412"/>
                <a:ext cx="39" cy="43"/>
              </a:xfrm>
              <a:custGeom>
                <a:avLst/>
                <a:gdLst>
                  <a:gd name="T0" fmla="*/ 0 w 74"/>
                  <a:gd name="T1" fmla="*/ 47 h 80"/>
                  <a:gd name="T2" fmla="*/ 0 w 74"/>
                  <a:gd name="T3" fmla="*/ 47 h 80"/>
                  <a:gd name="T4" fmla="*/ 12 w 74"/>
                  <a:gd name="T5" fmla="*/ 54 h 80"/>
                  <a:gd name="T6" fmla="*/ 18 w 74"/>
                  <a:gd name="T7" fmla="*/ 60 h 80"/>
                  <a:gd name="T8" fmla="*/ 24 w 74"/>
                  <a:gd name="T9" fmla="*/ 66 h 80"/>
                  <a:gd name="T10" fmla="*/ 32 w 74"/>
                  <a:gd name="T11" fmla="*/ 73 h 80"/>
                  <a:gd name="T12" fmla="*/ 40 w 74"/>
                  <a:gd name="T13" fmla="*/ 80 h 80"/>
                  <a:gd name="T14" fmla="*/ 65 w 74"/>
                  <a:gd name="T15" fmla="*/ 71 h 80"/>
                  <a:gd name="T16" fmla="*/ 74 w 74"/>
                  <a:gd name="T17" fmla="*/ 18 h 80"/>
                  <a:gd name="T18" fmla="*/ 41 w 74"/>
                  <a:gd name="T19" fmla="*/ 0 h 80"/>
                  <a:gd name="T20" fmla="*/ 9 w 74"/>
                  <a:gd name="T21" fmla="*/ 18 h 80"/>
                  <a:gd name="T22" fmla="*/ 2 w 74"/>
                  <a:gd name="T23" fmla="*/ 34 h 80"/>
                  <a:gd name="T24" fmla="*/ 0 w 74"/>
                  <a:gd name="T25" fmla="*/ 4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0">
                    <a:moveTo>
                      <a:pt x="0" y="47"/>
                    </a:moveTo>
                    <a:lnTo>
                      <a:pt x="0" y="47"/>
                    </a:lnTo>
                    <a:lnTo>
                      <a:pt x="12" y="54"/>
                    </a:lnTo>
                    <a:lnTo>
                      <a:pt x="18" y="60"/>
                    </a:lnTo>
                    <a:lnTo>
                      <a:pt x="24" y="66"/>
                    </a:lnTo>
                    <a:lnTo>
                      <a:pt x="32" y="73"/>
                    </a:lnTo>
                    <a:lnTo>
                      <a:pt x="40" y="80"/>
                    </a:lnTo>
                    <a:lnTo>
                      <a:pt x="65" y="71"/>
                    </a:lnTo>
                    <a:lnTo>
                      <a:pt x="74" y="18"/>
                    </a:lnTo>
                    <a:lnTo>
                      <a:pt x="41" y="0"/>
                    </a:lnTo>
                    <a:lnTo>
                      <a:pt x="9" y="18"/>
                    </a:lnTo>
                    <a:lnTo>
                      <a:pt x="2" y="34"/>
                    </a:lnTo>
                    <a:lnTo>
                      <a:pt x="0" y="47"/>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09" name="Freeform 246">
                <a:extLst>
                  <a:ext uri="{FF2B5EF4-FFF2-40B4-BE49-F238E27FC236}">
                    <a16:creationId xmlns:a16="http://schemas.microsoft.com/office/drawing/2014/main" id="{53136D77-6E93-4BFB-AFF6-041D0C68E5AA}"/>
                  </a:ext>
                </a:extLst>
              </p:cNvPr>
              <p:cNvSpPr>
                <a:spLocks/>
              </p:cNvSpPr>
              <p:nvPr/>
            </p:nvSpPr>
            <p:spPr bwMode="auto">
              <a:xfrm>
                <a:off x="730" y="2493"/>
                <a:ext cx="23" cy="29"/>
              </a:xfrm>
              <a:custGeom>
                <a:avLst/>
                <a:gdLst>
                  <a:gd name="T0" fmla="*/ 31 w 45"/>
                  <a:gd name="T1" fmla="*/ 0 h 55"/>
                  <a:gd name="T2" fmla="*/ 31 w 45"/>
                  <a:gd name="T3" fmla="*/ 0 h 55"/>
                  <a:gd name="T4" fmla="*/ 35 w 45"/>
                  <a:gd name="T5" fmla="*/ 10 h 55"/>
                  <a:gd name="T6" fmla="*/ 39 w 45"/>
                  <a:gd name="T7" fmla="*/ 20 h 55"/>
                  <a:gd name="T8" fmla="*/ 42 w 45"/>
                  <a:gd name="T9" fmla="*/ 33 h 55"/>
                  <a:gd name="T10" fmla="*/ 44 w 45"/>
                  <a:gd name="T11" fmla="*/ 43 h 55"/>
                  <a:gd name="T12" fmla="*/ 45 w 45"/>
                  <a:gd name="T13" fmla="*/ 52 h 55"/>
                  <a:gd name="T14" fmla="*/ 17 w 45"/>
                  <a:gd name="T15" fmla="*/ 55 h 55"/>
                  <a:gd name="T16" fmla="*/ 0 w 45"/>
                  <a:gd name="T17" fmla="*/ 6 h 55"/>
                  <a:gd name="T18" fmla="*/ 19 w 45"/>
                  <a:gd name="T19" fmla="*/ 0 h 55"/>
                  <a:gd name="T20" fmla="*/ 31 w 45"/>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55">
                    <a:moveTo>
                      <a:pt x="31" y="0"/>
                    </a:moveTo>
                    <a:lnTo>
                      <a:pt x="31" y="0"/>
                    </a:lnTo>
                    <a:lnTo>
                      <a:pt x="35" y="10"/>
                    </a:lnTo>
                    <a:lnTo>
                      <a:pt x="39" y="20"/>
                    </a:lnTo>
                    <a:lnTo>
                      <a:pt x="42" y="33"/>
                    </a:lnTo>
                    <a:lnTo>
                      <a:pt x="44" y="43"/>
                    </a:lnTo>
                    <a:lnTo>
                      <a:pt x="45" y="52"/>
                    </a:lnTo>
                    <a:lnTo>
                      <a:pt x="17" y="55"/>
                    </a:lnTo>
                    <a:lnTo>
                      <a:pt x="0" y="6"/>
                    </a:lnTo>
                    <a:lnTo>
                      <a:pt x="19" y="0"/>
                    </a:lnTo>
                    <a:lnTo>
                      <a:pt x="31" y="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0" name="Freeform 247">
                <a:extLst>
                  <a:ext uri="{FF2B5EF4-FFF2-40B4-BE49-F238E27FC236}">
                    <a16:creationId xmlns:a16="http://schemas.microsoft.com/office/drawing/2014/main" id="{2197F95F-1424-4C57-8ECA-A378E945C228}"/>
                  </a:ext>
                </a:extLst>
              </p:cNvPr>
              <p:cNvSpPr>
                <a:spLocks/>
              </p:cNvSpPr>
              <p:nvPr/>
            </p:nvSpPr>
            <p:spPr bwMode="auto">
              <a:xfrm>
                <a:off x="313" y="2839"/>
                <a:ext cx="239" cy="201"/>
              </a:xfrm>
              <a:custGeom>
                <a:avLst/>
                <a:gdLst>
                  <a:gd name="T0" fmla="*/ 179 w 451"/>
                  <a:gd name="T1" fmla="*/ 5 h 378"/>
                  <a:gd name="T2" fmla="*/ 170 w 451"/>
                  <a:gd name="T3" fmla="*/ 15 h 378"/>
                  <a:gd name="T4" fmla="*/ 164 w 451"/>
                  <a:gd name="T5" fmla="*/ 26 h 378"/>
                  <a:gd name="T6" fmla="*/ 158 w 451"/>
                  <a:gd name="T7" fmla="*/ 37 h 378"/>
                  <a:gd name="T8" fmla="*/ 163 w 451"/>
                  <a:gd name="T9" fmla="*/ 49 h 378"/>
                  <a:gd name="T10" fmla="*/ 170 w 451"/>
                  <a:gd name="T11" fmla="*/ 60 h 378"/>
                  <a:gd name="T12" fmla="*/ 177 w 451"/>
                  <a:gd name="T13" fmla="*/ 72 h 378"/>
                  <a:gd name="T14" fmla="*/ 181 w 451"/>
                  <a:gd name="T15" fmla="*/ 87 h 378"/>
                  <a:gd name="T16" fmla="*/ 194 w 451"/>
                  <a:gd name="T17" fmla="*/ 101 h 378"/>
                  <a:gd name="T18" fmla="*/ 203 w 451"/>
                  <a:gd name="T19" fmla="*/ 112 h 378"/>
                  <a:gd name="T20" fmla="*/ 217 w 451"/>
                  <a:gd name="T21" fmla="*/ 124 h 378"/>
                  <a:gd name="T22" fmla="*/ 233 w 451"/>
                  <a:gd name="T23" fmla="*/ 134 h 378"/>
                  <a:gd name="T24" fmla="*/ 253 w 451"/>
                  <a:gd name="T25" fmla="*/ 141 h 378"/>
                  <a:gd name="T26" fmla="*/ 274 w 451"/>
                  <a:gd name="T27" fmla="*/ 150 h 378"/>
                  <a:gd name="T28" fmla="*/ 292 w 451"/>
                  <a:gd name="T29" fmla="*/ 158 h 378"/>
                  <a:gd name="T30" fmla="*/ 308 w 451"/>
                  <a:gd name="T31" fmla="*/ 167 h 378"/>
                  <a:gd name="T32" fmla="*/ 322 w 451"/>
                  <a:gd name="T33" fmla="*/ 176 h 378"/>
                  <a:gd name="T34" fmla="*/ 332 w 451"/>
                  <a:gd name="T35" fmla="*/ 186 h 378"/>
                  <a:gd name="T36" fmla="*/ 330 w 451"/>
                  <a:gd name="T37" fmla="*/ 191 h 378"/>
                  <a:gd name="T38" fmla="*/ 341 w 451"/>
                  <a:gd name="T39" fmla="*/ 194 h 378"/>
                  <a:gd name="T40" fmla="*/ 353 w 451"/>
                  <a:gd name="T41" fmla="*/ 197 h 378"/>
                  <a:gd name="T42" fmla="*/ 364 w 451"/>
                  <a:gd name="T43" fmla="*/ 204 h 378"/>
                  <a:gd name="T44" fmla="*/ 375 w 451"/>
                  <a:gd name="T45" fmla="*/ 198 h 378"/>
                  <a:gd name="T46" fmla="*/ 384 w 451"/>
                  <a:gd name="T47" fmla="*/ 197 h 378"/>
                  <a:gd name="T48" fmla="*/ 397 w 451"/>
                  <a:gd name="T49" fmla="*/ 202 h 378"/>
                  <a:gd name="T50" fmla="*/ 410 w 451"/>
                  <a:gd name="T51" fmla="*/ 206 h 378"/>
                  <a:gd name="T52" fmla="*/ 428 w 451"/>
                  <a:gd name="T53" fmla="*/ 206 h 378"/>
                  <a:gd name="T54" fmla="*/ 436 w 451"/>
                  <a:gd name="T55" fmla="*/ 217 h 378"/>
                  <a:gd name="T56" fmla="*/ 434 w 451"/>
                  <a:gd name="T57" fmla="*/ 229 h 378"/>
                  <a:gd name="T58" fmla="*/ 433 w 451"/>
                  <a:gd name="T59" fmla="*/ 240 h 378"/>
                  <a:gd name="T60" fmla="*/ 436 w 451"/>
                  <a:gd name="T61" fmla="*/ 249 h 378"/>
                  <a:gd name="T62" fmla="*/ 425 w 451"/>
                  <a:gd name="T63" fmla="*/ 257 h 378"/>
                  <a:gd name="T64" fmla="*/ 427 w 451"/>
                  <a:gd name="T65" fmla="*/ 266 h 378"/>
                  <a:gd name="T66" fmla="*/ 425 w 451"/>
                  <a:gd name="T67" fmla="*/ 277 h 378"/>
                  <a:gd name="T68" fmla="*/ 430 w 451"/>
                  <a:gd name="T69" fmla="*/ 291 h 378"/>
                  <a:gd name="T70" fmla="*/ 436 w 451"/>
                  <a:gd name="T71" fmla="*/ 302 h 378"/>
                  <a:gd name="T72" fmla="*/ 451 w 451"/>
                  <a:gd name="T73" fmla="*/ 311 h 378"/>
                  <a:gd name="T74" fmla="*/ 449 w 451"/>
                  <a:gd name="T75" fmla="*/ 327 h 378"/>
                  <a:gd name="T76" fmla="*/ 447 w 451"/>
                  <a:gd name="T77" fmla="*/ 343 h 378"/>
                  <a:gd name="T78" fmla="*/ 451 w 451"/>
                  <a:gd name="T79" fmla="*/ 359 h 378"/>
                  <a:gd name="T80" fmla="*/ 450 w 451"/>
                  <a:gd name="T81" fmla="*/ 373 h 378"/>
                  <a:gd name="T82" fmla="*/ 345 w 451"/>
                  <a:gd name="T83" fmla="*/ 369 h 378"/>
                  <a:gd name="T84" fmla="*/ 179 w 451"/>
                  <a:gd name="T85"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1" h="378">
                    <a:moveTo>
                      <a:pt x="179" y="0"/>
                    </a:moveTo>
                    <a:lnTo>
                      <a:pt x="179" y="0"/>
                    </a:lnTo>
                    <a:lnTo>
                      <a:pt x="179" y="5"/>
                    </a:lnTo>
                    <a:lnTo>
                      <a:pt x="175" y="9"/>
                    </a:lnTo>
                    <a:lnTo>
                      <a:pt x="172" y="12"/>
                    </a:lnTo>
                    <a:lnTo>
                      <a:pt x="170" y="15"/>
                    </a:lnTo>
                    <a:lnTo>
                      <a:pt x="168" y="19"/>
                    </a:lnTo>
                    <a:lnTo>
                      <a:pt x="166" y="22"/>
                    </a:lnTo>
                    <a:lnTo>
                      <a:pt x="164" y="26"/>
                    </a:lnTo>
                    <a:lnTo>
                      <a:pt x="161" y="29"/>
                    </a:lnTo>
                    <a:lnTo>
                      <a:pt x="160" y="32"/>
                    </a:lnTo>
                    <a:lnTo>
                      <a:pt x="158" y="37"/>
                    </a:lnTo>
                    <a:lnTo>
                      <a:pt x="158" y="42"/>
                    </a:lnTo>
                    <a:lnTo>
                      <a:pt x="160" y="46"/>
                    </a:lnTo>
                    <a:lnTo>
                      <a:pt x="163" y="49"/>
                    </a:lnTo>
                    <a:lnTo>
                      <a:pt x="164" y="53"/>
                    </a:lnTo>
                    <a:lnTo>
                      <a:pt x="167" y="57"/>
                    </a:lnTo>
                    <a:lnTo>
                      <a:pt x="170" y="60"/>
                    </a:lnTo>
                    <a:lnTo>
                      <a:pt x="172" y="63"/>
                    </a:lnTo>
                    <a:lnTo>
                      <a:pt x="175" y="68"/>
                    </a:lnTo>
                    <a:lnTo>
                      <a:pt x="177" y="72"/>
                    </a:lnTo>
                    <a:lnTo>
                      <a:pt x="179" y="77"/>
                    </a:lnTo>
                    <a:lnTo>
                      <a:pt x="180" y="81"/>
                    </a:lnTo>
                    <a:lnTo>
                      <a:pt x="181" y="87"/>
                    </a:lnTo>
                    <a:lnTo>
                      <a:pt x="186" y="92"/>
                    </a:lnTo>
                    <a:lnTo>
                      <a:pt x="189" y="96"/>
                    </a:lnTo>
                    <a:lnTo>
                      <a:pt x="194" y="101"/>
                    </a:lnTo>
                    <a:lnTo>
                      <a:pt x="199" y="105"/>
                    </a:lnTo>
                    <a:lnTo>
                      <a:pt x="199" y="108"/>
                    </a:lnTo>
                    <a:lnTo>
                      <a:pt x="203" y="112"/>
                    </a:lnTo>
                    <a:lnTo>
                      <a:pt x="207" y="117"/>
                    </a:lnTo>
                    <a:lnTo>
                      <a:pt x="211" y="121"/>
                    </a:lnTo>
                    <a:lnTo>
                      <a:pt x="217" y="124"/>
                    </a:lnTo>
                    <a:lnTo>
                      <a:pt x="221" y="128"/>
                    </a:lnTo>
                    <a:lnTo>
                      <a:pt x="228" y="131"/>
                    </a:lnTo>
                    <a:lnTo>
                      <a:pt x="233" y="134"/>
                    </a:lnTo>
                    <a:lnTo>
                      <a:pt x="240" y="137"/>
                    </a:lnTo>
                    <a:lnTo>
                      <a:pt x="246" y="139"/>
                    </a:lnTo>
                    <a:lnTo>
                      <a:pt x="253" y="141"/>
                    </a:lnTo>
                    <a:lnTo>
                      <a:pt x="260" y="143"/>
                    </a:lnTo>
                    <a:lnTo>
                      <a:pt x="267" y="146"/>
                    </a:lnTo>
                    <a:lnTo>
                      <a:pt x="274" y="150"/>
                    </a:lnTo>
                    <a:lnTo>
                      <a:pt x="283" y="152"/>
                    </a:lnTo>
                    <a:lnTo>
                      <a:pt x="287" y="154"/>
                    </a:lnTo>
                    <a:lnTo>
                      <a:pt x="292" y="158"/>
                    </a:lnTo>
                    <a:lnTo>
                      <a:pt x="298" y="160"/>
                    </a:lnTo>
                    <a:lnTo>
                      <a:pt x="304" y="163"/>
                    </a:lnTo>
                    <a:lnTo>
                      <a:pt x="308" y="167"/>
                    </a:lnTo>
                    <a:lnTo>
                      <a:pt x="314" y="170"/>
                    </a:lnTo>
                    <a:lnTo>
                      <a:pt x="318" y="174"/>
                    </a:lnTo>
                    <a:lnTo>
                      <a:pt x="322" y="176"/>
                    </a:lnTo>
                    <a:lnTo>
                      <a:pt x="326" y="180"/>
                    </a:lnTo>
                    <a:lnTo>
                      <a:pt x="329" y="182"/>
                    </a:lnTo>
                    <a:lnTo>
                      <a:pt x="332" y="186"/>
                    </a:lnTo>
                    <a:lnTo>
                      <a:pt x="332" y="189"/>
                    </a:lnTo>
                    <a:lnTo>
                      <a:pt x="330" y="189"/>
                    </a:lnTo>
                    <a:lnTo>
                      <a:pt x="330" y="191"/>
                    </a:lnTo>
                    <a:lnTo>
                      <a:pt x="332" y="193"/>
                    </a:lnTo>
                    <a:lnTo>
                      <a:pt x="336" y="195"/>
                    </a:lnTo>
                    <a:lnTo>
                      <a:pt x="341" y="194"/>
                    </a:lnTo>
                    <a:lnTo>
                      <a:pt x="345" y="195"/>
                    </a:lnTo>
                    <a:lnTo>
                      <a:pt x="350" y="197"/>
                    </a:lnTo>
                    <a:lnTo>
                      <a:pt x="353" y="197"/>
                    </a:lnTo>
                    <a:lnTo>
                      <a:pt x="356" y="201"/>
                    </a:lnTo>
                    <a:lnTo>
                      <a:pt x="359" y="204"/>
                    </a:lnTo>
                    <a:lnTo>
                      <a:pt x="364" y="204"/>
                    </a:lnTo>
                    <a:lnTo>
                      <a:pt x="369" y="203"/>
                    </a:lnTo>
                    <a:lnTo>
                      <a:pt x="373" y="201"/>
                    </a:lnTo>
                    <a:lnTo>
                      <a:pt x="375" y="198"/>
                    </a:lnTo>
                    <a:lnTo>
                      <a:pt x="376" y="195"/>
                    </a:lnTo>
                    <a:lnTo>
                      <a:pt x="380" y="195"/>
                    </a:lnTo>
                    <a:lnTo>
                      <a:pt x="384" y="197"/>
                    </a:lnTo>
                    <a:lnTo>
                      <a:pt x="387" y="199"/>
                    </a:lnTo>
                    <a:lnTo>
                      <a:pt x="392" y="201"/>
                    </a:lnTo>
                    <a:lnTo>
                      <a:pt x="397" y="202"/>
                    </a:lnTo>
                    <a:lnTo>
                      <a:pt x="402" y="204"/>
                    </a:lnTo>
                    <a:lnTo>
                      <a:pt x="405" y="205"/>
                    </a:lnTo>
                    <a:lnTo>
                      <a:pt x="410" y="206"/>
                    </a:lnTo>
                    <a:lnTo>
                      <a:pt x="416" y="207"/>
                    </a:lnTo>
                    <a:lnTo>
                      <a:pt x="422" y="207"/>
                    </a:lnTo>
                    <a:lnTo>
                      <a:pt x="428" y="206"/>
                    </a:lnTo>
                    <a:lnTo>
                      <a:pt x="432" y="209"/>
                    </a:lnTo>
                    <a:lnTo>
                      <a:pt x="434" y="213"/>
                    </a:lnTo>
                    <a:lnTo>
                      <a:pt x="436" y="217"/>
                    </a:lnTo>
                    <a:lnTo>
                      <a:pt x="436" y="222"/>
                    </a:lnTo>
                    <a:lnTo>
                      <a:pt x="436" y="226"/>
                    </a:lnTo>
                    <a:lnTo>
                      <a:pt x="434" y="229"/>
                    </a:lnTo>
                    <a:lnTo>
                      <a:pt x="433" y="232"/>
                    </a:lnTo>
                    <a:lnTo>
                      <a:pt x="432" y="236"/>
                    </a:lnTo>
                    <a:lnTo>
                      <a:pt x="433" y="240"/>
                    </a:lnTo>
                    <a:lnTo>
                      <a:pt x="434" y="245"/>
                    </a:lnTo>
                    <a:lnTo>
                      <a:pt x="436" y="247"/>
                    </a:lnTo>
                    <a:lnTo>
                      <a:pt x="436" y="249"/>
                    </a:lnTo>
                    <a:lnTo>
                      <a:pt x="433" y="251"/>
                    </a:lnTo>
                    <a:lnTo>
                      <a:pt x="429" y="255"/>
                    </a:lnTo>
                    <a:lnTo>
                      <a:pt x="425" y="257"/>
                    </a:lnTo>
                    <a:lnTo>
                      <a:pt x="424" y="260"/>
                    </a:lnTo>
                    <a:lnTo>
                      <a:pt x="425" y="263"/>
                    </a:lnTo>
                    <a:lnTo>
                      <a:pt x="427" y="266"/>
                    </a:lnTo>
                    <a:lnTo>
                      <a:pt x="428" y="269"/>
                    </a:lnTo>
                    <a:lnTo>
                      <a:pt x="425" y="272"/>
                    </a:lnTo>
                    <a:lnTo>
                      <a:pt x="425" y="277"/>
                    </a:lnTo>
                    <a:lnTo>
                      <a:pt x="426" y="281"/>
                    </a:lnTo>
                    <a:lnTo>
                      <a:pt x="427" y="285"/>
                    </a:lnTo>
                    <a:lnTo>
                      <a:pt x="430" y="291"/>
                    </a:lnTo>
                    <a:lnTo>
                      <a:pt x="431" y="295"/>
                    </a:lnTo>
                    <a:lnTo>
                      <a:pt x="433" y="299"/>
                    </a:lnTo>
                    <a:lnTo>
                      <a:pt x="436" y="302"/>
                    </a:lnTo>
                    <a:lnTo>
                      <a:pt x="441" y="304"/>
                    </a:lnTo>
                    <a:lnTo>
                      <a:pt x="446" y="307"/>
                    </a:lnTo>
                    <a:lnTo>
                      <a:pt x="451" y="311"/>
                    </a:lnTo>
                    <a:lnTo>
                      <a:pt x="451" y="317"/>
                    </a:lnTo>
                    <a:lnTo>
                      <a:pt x="451" y="322"/>
                    </a:lnTo>
                    <a:lnTo>
                      <a:pt x="449" y="327"/>
                    </a:lnTo>
                    <a:lnTo>
                      <a:pt x="447" y="333"/>
                    </a:lnTo>
                    <a:lnTo>
                      <a:pt x="447" y="339"/>
                    </a:lnTo>
                    <a:lnTo>
                      <a:pt x="447" y="343"/>
                    </a:lnTo>
                    <a:lnTo>
                      <a:pt x="449" y="348"/>
                    </a:lnTo>
                    <a:lnTo>
                      <a:pt x="451" y="353"/>
                    </a:lnTo>
                    <a:lnTo>
                      <a:pt x="451" y="359"/>
                    </a:lnTo>
                    <a:lnTo>
                      <a:pt x="451" y="364"/>
                    </a:lnTo>
                    <a:lnTo>
                      <a:pt x="450" y="369"/>
                    </a:lnTo>
                    <a:lnTo>
                      <a:pt x="450" y="373"/>
                    </a:lnTo>
                    <a:lnTo>
                      <a:pt x="450" y="378"/>
                    </a:lnTo>
                    <a:lnTo>
                      <a:pt x="363" y="378"/>
                    </a:lnTo>
                    <a:lnTo>
                      <a:pt x="345" y="369"/>
                    </a:lnTo>
                    <a:lnTo>
                      <a:pt x="1" y="369"/>
                    </a:lnTo>
                    <a:lnTo>
                      <a:pt x="0" y="1"/>
                    </a:lnTo>
                    <a:lnTo>
                      <a:pt x="179" y="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1" name="Freeform 248">
                <a:extLst>
                  <a:ext uri="{FF2B5EF4-FFF2-40B4-BE49-F238E27FC236}">
                    <a16:creationId xmlns:a16="http://schemas.microsoft.com/office/drawing/2014/main" id="{88D4E5AA-D051-4CCE-A474-6F733DDF9E6E}"/>
                  </a:ext>
                </a:extLst>
              </p:cNvPr>
              <p:cNvSpPr>
                <a:spLocks/>
              </p:cNvSpPr>
              <p:nvPr/>
            </p:nvSpPr>
            <p:spPr bwMode="auto">
              <a:xfrm>
                <a:off x="627" y="2712"/>
                <a:ext cx="47" cy="43"/>
              </a:xfrm>
              <a:custGeom>
                <a:avLst/>
                <a:gdLst>
                  <a:gd name="T0" fmla="*/ 0 w 90"/>
                  <a:gd name="T1" fmla="*/ 16 h 82"/>
                  <a:gd name="T2" fmla="*/ 1 w 90"/>
                  <a:gd name="T3" fmla="*/ 8 h 82"/>
                  <a:gd name="T4" fmla="*/ 7 w 90"/>
                  <a:gd name="T5" fmla="*/ 3 h 82"/>
                  <a:gd name="T6" fmla="*/ 16 w 90"/>
                  <a:gd name="T7" fmla="*/ 1 h 82"/>
                  <a:gd name="T8" fmla="*/ 27 w 90"/>
                  <a:gd name="T9" fmla="*/ 1 h 82"/>
                  <a:gd name="T10" fmla="*/ 35 w 90"/>
                  <a:gd name="T11" fmla="*/ 4 h 82"/>
                  <a:gd name="T12" fmla="*/ 44 w 90"/>
                  <a:gd name="T13" fmla="*/ 8 h 82"/>
                  <a:gd name="T14" fmla="*/ 52 w 90"/>
                  <a:gd name="T15" fmla="*/ 14 h 82"/>
                  <a:gd name="T16" fmla="*/ 57 w 90"/>
                  <a:gd name="T17" fmla="*/ 21 h 82"/>
                  <a:gd name="T18" fmla="*/ 62 w 90"/>
                  <a:gd name="T19" fmla="*/ 28 h 82"/>
                  <a:gd name="T20" fmla="*/ 67 w 90"/>
                  <a:gd name="T21" fmla="*/ 35 h 82"/>
                  <a:gd name="T22" fmla="*/ 71 w 90"/>
                  <a:gd name="T23" fmla="*/ 40 h 82"/>
                  <a:gd name="T24" fmla="*/ 76 w 90"/>
                  <a:gd name="T25" fmla="*/ 44 h 82"/>
                  <a:gd name="T26" fmla="*/ 79 w 90"/>
                  <a:gd name="T27" fmla="*/ 51 h 82"/>
                  <a:gd name="T28" fmla="*/ 81 w 90"/>
                  <a:gd name="T29" fmla="*/ 57 h 82"/>
                  <a:gd name="T30" fmla="*/ 85 w 90"/>
                  <a:gd name="T31" fmla="*/ 62 h 82"/>
                  <a:gd name="T32" fmla="*/ 88 w 90"/>
                  <a:gd name="T33" fmla="*/ 66 h 82"/>
                  <a:gd name="T34" fmla="*/ 89 w 90"/>
                  <a:gd name="T35" fmla="*/ 73 h 82"/>
                  <a:gd name="T36" fmla="*/ 87 w 90"/>
                  <a:gd name="T37" fmla="*/ 77 h 82"/>
                  <a:gd name="T38" fmla="*/ 81 w 90"/>
                  <a:gd name="T39" fmla="*/ 80 h 82"/>
                  <a:gd name="T40" fmla="*/ 77 w 90"/>
                  <a:gd name="T41" fmla="*/ 81 h 82"/>
                  <a:gd name="T42" fmla="*/ 72 w 90"/>
                  <a:gd name="T43" fmla="*/ 80 h 82"/>
                  <a:gd name="T44" fmla="*/ 66 w 90"/>
                  <a:gd name="T45" fmla="*/ 77 h 82"/>
                  <a:gd name="T46" fmla="*/ 62 w 90"/>
                  <a:gd name="T47" fmla="*/ 74 h 82"/>
                  <a:gd name="T48" fmla="*/ 57 w 90"/>
                  <a:gd name="T49" fmla="*/ 69 h 82"/>
                  <a:gd name="T50" fmla="*/ 53 w 90"/>
                  <a:gd name="T51" fmla="*/ 64 h 82"/>
                  <a:gd name="T52" fmla="*/ 50 w 90"/>
                  <a:gd name="T53" fmla="*/ 60 h 82"/>
                  <a:gd name="T54" fmla="*/ 46 w 90"/>
                  <a:gd name="T55" fmla="*/ 55 h 82"/>
                  <a:gd name="T56" fmla="*/ 40 w 90"/>
                  <a:gd name="T57" fmla="*/ 51 h 82"/>
                  <a:gd name="T58" fmla="*/ 36 w 90"/>
                  <a:gd name="T59" fmla="*/ 50 h 82"/>
                  <a:gd name="T60" fmla="*/ 30 w 90"/>
                  <a:gd name="T61" fmla="*/ 50 h 82"/>
                  <a:gd name="T62" fmla="*/ 26 w 90"/>
                  <a:gd name="T63" fmla="*/ 51 h 82"/>
                  <a:gd name="T64" fmla="*/ 20 w 90"/>
                  <a:gd name="T65" fmla="*/ 48 h 82"/>
                  <a:gd name="T66" fmla="*/ 14 w 90"/>
                  <a:gd name="T67" fmla="*/ 42 h 82"/>
                  <a:gd name="T68" fmla="*/ 10 w 90"/>
                  <a:gd name="T69" fmla="*/ 38 h 82"/>
                  <a:gd name="T70" fmla="*/ 6 w 90"/>
                  <a:gd name="T71" fmla="*/ 33 h 82"/>
                  <a:gd name="T72" fmla="*/ 3 w 90"/>
                  <a:gd name="T73" fmla="*/ 30 h 82"/>
                  <a:gd name="T74" fmla="*/ 0 w 90"/>
                  <a:gd name="T75" fmla="*/ 24 h 82"/>
                  <a:gd name="T76" fmla="*/ 0 w 90"/>
                  <a:gd name="T7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2">
                    <a:moveTo>
                      <a:pt x="0" y="16"/>
                    </a:moveTo>
                    <a:lnTo>
                      <a:pt x="0" y="16"/>
                    </a:lnTo>
                    <a:lnTo>
                      <a:pt x="1" y="12"/>
                    </a:lnTo>
                    <a:lnTo>
                      <a:pt x="1" y="8"/>
                    </a:lnTo>
                    <a:lnTo>
                      <a:pt x="4" y="5"/>
                    </a:lnTo>
                    <a:lnTo>
                      <a:pt x="7" y="3"/>
                    </a:lnTo>
                    <a:lnTo>
                      <a:pt x="12" y="2"/>
                    </a:lnTo>
                    <a:lnTo>
                      <a:pt x="16" y="1"/>
                    </a:lnTo>
                    <a:lnTo>
                      <a:pt x="20" y="0"/>
                    </a:lnTo>
                    <a:lnTo>
                      <a:pt x="27" y="1"/>
                    </a:lnTo>
                    <a:lnTo>
                      <a:pt x="30" y="2"/>
                    </a:lnTo>
                    <a:lnTo>
                      <a:pt x="35" y="4"/>
                    </a:lnTo>
                    <a:lnTo>
                      <a:pt x="40" y="6"/>
                    </a:lnTo>
                    <a:lnTo>
                      <a:pt x="44" y="8"/>
                    </a:lnTo>
                    <a:lnTo>
                      <a:pt x="49" y="11"/>
                    </a:lnTo>
                    <a:lnTo>
                      <a:pt x="52" y="14"/>
                    </a:lnTo>
                    <a:lnTo>
                      <a:pt x="54" y="17"/>
                    </a:lnTo>
                    <a:lnTo>
                      <a:pt x="57" y="21"/>
                    </a:lnTo>
                    <a:lnTo>
                      <a:pt x="60" y="24"/>
                    </a:lnTo>
                    <a:lnTo>
                      <a:pt x="62" y="28"/>
                    </a:lnTo>
                    <a:lnTo>
                      <a:pt x="64" y="31"/>
                    </a:lnTo>
                    <a:lnTo>
                      <a:pt x="67" y="35"/>
                    </a:lnTo>
                    <a:lnTo>
                      <a:pt x="69" y="37"/>
                    </a:lnTo>
                    <a:lnTo>
                      <a:pt x="71" y="40"/>
                    </a:lnTo>
                    <a:lnTo>
                      <a:pt x="73" y="42"/>
                    </a:lnTo>
                    <a:lnTo>
                      <a:pt x="76" y="44"/>
                    </a:lnTo>
                    <a:lnTo>
                      <a:pt x="78" y="48"/>
                    </a:lnTo>
                    <a:lnTo>
                      <a:pt x="79" y="51"/>
                    </a:lnTo>
                    <a:lnTo>
                      <a:pt x="79" y="54"/>
                    </a:lnTo>
                    <a:lnTo>
                      <a:pt x="81" y="57"/>
                    </a:lnTo>
                    <a:lnTo>
                      <a:pt x="84" y="59"/>
                    </a:lnTo>
                    <a:lnTo>
                      <a:pt x="85" y="62"/>
                    </a:lnTo>
                    <a:lnTo>
                      <a:pt x="86" y="64"/>
                    </a:lnTo>
                    <a:lnTo>
                      <a:pt x="88" y="66"/>
                    </a:lnTo>
                    <a:lnTo>
                      <a:pt x="90" y="70"/>
                    </a:lnTo>
                    <a:lnTo>
                      <a:pt x="89" y="73"/>
                    </a:lnTo>
                    <a:lnTo>
                      <a:pt x="88" y="76"/>
                    </a:lnTo>
                    <a:lnTo>
                      <a:pt x="87" y="77"/>
                    </a:lnTo>
                    <a:lnTo>
                      <a:pt x="84" y="80"/>
                    </a:lnTo>
                    <a:lnTo>
                      <a:pt x="81" y="80"/>
                    </a:lnTo>
                    <a:lnTo>
                      <a:pt x="79" y="82"/>
                    </a:lnTo>
                    <a:lnTo>
                      <a:pt x="77" y="81"/>
                    </a:lnTo>
                    <a:lnTo>
                      <a:pt x="74" y="81"/>
                    </a:lnTo>
                    <a:lnTo>
                      <a:pt x="72" y="80"/>
                    </a:lnTo>
                    <a:lnTo>
                      <a:pt x="69" y="78"/>
                    </a:lnTo>
                    <a:lnTo>
                      <a:pt x="66" y="77"/>
                    </a:lnTo>
                    <a:lnTo>
                      <a:pt x="64" y="76"/>
                    </a:lnTo>
                    <a:lnTo>
                      <a:pt x="62" y="74"/>
                    </a:lnTo>
                    <a:lnTo>
                      <a:pt x="59" y="72"/>
                    </a:lnTo>
                    <a:lnTo>
                      <a:pt x="57" y="69"/>
                    </a:lnTo>
                    <a:lnTo>
                      <a:pt x="55" y="66"/>
                    </a:lnTo>
                    <a:lnTo>
                      <a:pt x="53" y="64"/>
                    </a:lnTo>
                    <a:lnTo>
                      <a:pt x="52" y="62"/>
                    </a:lnTo>
                    <a:lnTo>
                      <a:pt x="50" y="60"/>
                    </a:lnTo>
                    <a:lnTo>
                      <a:pt x="48" y="58"/>
                    </a:lnTo>
                    <a:lnTo>
                      <a:pt x="46" y="55"/>
                    </a:lnTo>
                    <a:lnTo>
                      <a:pt x="43" y="53"/>
                    </a:lnTo>
                    <a:lnTo>
                      <a:pt x="40" y="51"/>
                    </a:lnTo>
                    <a:lnTo>
                      <a:pt x="38" y="50"/>
                    </a:lnTo>
                    <a:lnTo>
                      <a:pt x="36" y="50"/>
                    </a:lnTo>
                    <a:lnTo>
                      <a:pt x="34" y="50"/>
                    </a:lnTo>
                    <a:lnTo>
                      <a:pt x="30" y="50"/>
                    </a:lnTo>
                    <a:lnTo>
                      <a:pt x="28" y="51"/>
                    </a:lnTo>
                    <a:lnTo>
                      <a:pt x="26" y="51"/>
                    </a:lnTo>
                    <a:lnTo>
                      <a:pt x="22" y="50"/>
                    </a:lnTo>
                    <a:lnTo>
                      <a:pt x="20" y="48"/>
                    </a:lnTo>
                    <a:lnTo>
                      <a:pt x="17" y="45"/>
                    </a:lnTo>
                    <a:lnTo>
                      <a:pt x="14" y="42"/>
                    </a:lnTo>
                    <a:lnTo>
                      <a:pt x="11" y="41"/>
                    </a:lnTo>
                    <a:lnTo>
                      <a:pt x="10" y="38"/>
                    </a:lnTo>
                    <a:lnTo>
                      <a:pt x="9" y="35"/>
                    </a:lnTo>
                    <a:lnTo>
                      <a:pt x="6" y="33"/>
                    </a:lnTo>
                    <a:lnTo>
                      <a:pt x="5" y="31"/>
                    </a:lnTo>
                    <a:lnTo>
                      <a:pt x="3" y="30"/>
                    </a:lnTo>
                    <a:lnTo>
                      <a:pt x="2" y="27"/>
                    </a:lnTo>
                    <a:lnTo>
                      <a:pt x="0" y="24"/>
                    </a:lnTo>
                    <a:lnTo>
                      <a:pt x="0" y="21"/>
                    </a:lnTo>
                    <a:lnTo>
                      <a:pt x="0" y="18"/>
                    </a:lnTo>
                    <a:lnTo>
                      <a:pt x="0" y="16"/>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2" name="Freeform 249">
                <a:extLst>
                  <a:ext uri="{FF2B5EF4-FFF2-40B4-BE49-F238E27FC236}">
                    <a16:creationId xmlns:a16="http://schemas.microsoft.com/office/drawing/2014/main" id="{CD23B48D-2123-4AA8-8BC4-845EBCDD3F7B}"/>
                  </a:ext>
                </a:extLst>
              </p:cNvPr>
              <p:cNvSpPr>
                <a:spLocks/>
              </p:cNvSpPr>
              <p:nvPr/>
            </p:nvSpPr>
            <p:spPr bwMode="auto">
              <a:xfrm>
                <a:off x="627" y="2712"/>
                <a:ext cx="47" cy="43"/>
              </a:xfrm>
              <a:custGeom>
                <a:avLst/>
                <a:gdLst>
                  <a:gd name="T0" fmla="*/ 0 w 90"/>
                  <a:gd name="T1" fmla="*/ 16 h 82"/>
                  <a:gd name="T2" fmla="*/ 1 w 90"/>
                  <a:gd name="T3" fmla="*/ 8 h 82"/>
                  <a:gd name="T4" fmla="*/ 7 w 90"/>
                  <a:gd name="T5" fmla="*/ 3 h 82"/>
                  <a:gd name="T6" fmla="*/ 16 w 90"/>
                  <a:gd name="T7" fmla="*/ 1 h 82"/>
                  <a:gd name="T8" fmla="*/ 27 w 90"/>
                  <a:gd name="T9" fmla="*/ 1 h 82"/>
                  <a:gd name="T10" fmla="*/ 35 w 90"/>
                  <a:gd name="T11" fmla="*/ 4 h 82"/>
                  <a:gd name="T12" fmla="*/ 44 w 90"/>
                  <a:gd name="T13" fmla="*/ 8 h 82"/>
                  <a:gd name="T14" fmla="*/ 52 w 90"/>
                  <a:gd name="T15" fmla="*/ 14 h 82"/>
                  <a:gd name="T16" fmla="*/ 57 w 90"/>
                  <a:gd name="T17" fmla="*/ 21 h 82"/>
                  <a:gd name="T18" fmla="*/ 62 w 90"/>
                  <a:gd name="T19" fmla="*/ 28 h 82"/>
                  <a:gd name="T20" fmla="*/ 67 w 90"/>
                  <a:gd name="T21" fmla="*/ 35 h 82"/>
                  <a:gd name="T22" fmla="*/ 71 w 90"/>
                  <a:gd name="T23" fmla="*/ 40 h 82"/>
                  <a:gd name="T24" fmla="*/ 76 w 90"/>
                  <a:gd name="T25" fmla="*/ 44 h 82"/>
                  <a:gd name="T26" fmla="*/ 79 w 90"/>
                  <a:gd name="T27" fmla="*/ 51 h 82"/>
                  <a:gd name="T28" fmla="*/ 81 w 90"/>
                  <a:gd name="T29" fmla="*/ 57 h 82"/>
                  <a:gd name="T30" fmla="*/ 85 w 90"/>
                  <a:gd name="T31" fmla="*/ 62 h 82"/>
                  <a:gd name="T32" fmla="*/ 88 w 90"/>
                  <a:gd name="T33" fmla="*/ 66 h 82"/>
                  <a:gd name="T34" fmla="*/ 89 w 90"/>
                  <a:gd name="T35" fmla="*/ 73 h 82"/>
                  <a:gd name="T36" fmla="*/ 87 w 90"/>
                  <a:gd name="T37" fmla="*/ 77 h 82"/>
                  <a:gd name="T38" fmla="*/ 81 w 90"/>
                  <a:gd name="T39" fmla="*/ 80 h 82"/>
                  <a:gd name="T40" fmla="*/ 77 w 90"/>
                  <a:gd name="T41" fmla="*/ 81 h 82"/>
                  <a:gd name="T42" fmla="*/ 72 w 90"/>
                  <a:gd name="T43" fmla="*/ 80 h 82"/>
                  <a:gd name="T44" fmla="*/ 66 w 90"/>
                  <a:gd name="T45" fmla="*/ 77 h 82"/>
                  <a:gd name="T46" fmla="*/ 62 w 90"/>
                  <a:gd name="T47" fmla="*/ 74 h 82"/>
                  <a:gd name="T48" fmla="*/ 57 w 90"/>
                  <a:gd name="T49" fmla="*/ 69 h 82"/>
                  <a:gd name="T50" fmla="*/ 53 w 90"/>
                  <a:gd name="T51" fmla="*/ 64 h 82"/>
                  <a:gd name="T52" fmla="*/ 50 w 90"/>
                  <a:gd name="T53" fmla="*/ 60 h 82"/>
                  <a:gd name="T54" fmla="*/ 46 w 90"/>
                  <a:gd name="T55" fmla="*/ 55 h 82"/>
                  <a:gd name="T56" fmla="*/ 40 w 90"/>
                  <a:gd name="T57" fmla="*/ 51 h 82"/>
                  <a:gd name="T58" fmla="*/ 36 w 90"/>
                  <a:gd name="T59" fmla="*/ 50 h 82"/>
                  <a:gd name="T60" fmla="*/ 30 w 90"/>
                  <a:gd name="T61" fmla="*/ 50 h 82"/>
                  <a:gd name="T62" fmla="*/ 26 w 90"/>
                  <a:gd name="T63" fmla="*/ 51 h 82"/>
                  <a:gd name="T64" fmla="*/ 20 w 90"/>
                  <a:gd name="T65" fmla="*/ 48 h 82"/>
                  <a:gd name="T66" fmla="*/ 14 w 90"/>
                  <a:gd name="T67" fmla="*/ 42 h 82"/>
                  <a:gd name="T68" fmla="*/ 10 w 90"/>
                  <a:gd name="T69" fmla="*/ 38 h 82"/>
                  <a:gd name="T70" fmla="*/ 6 w 90"/>
                  <a:gd name="T71" fmla="*/ 33 h 82"/>
                  <a:gd name="T72" fmla="*/ 3 w 90"/>
                  <a:gd name="T73" fmla="*/ 30 h 82"/>
                  <a:gd name="T74" fmla="*/ 0 w 90"/>
                  <a:gd name="T75" fmla="*/ 24 h 82"/>
                  <a:gd name="T76" fmla="*/ 0 w 90"/>
                  <a:gd name="T7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2">
                    <a:moveTo>
                      <a:pt x="0" y="16"/>
                    </a:moveTo>
                    <a:lnTo>
                      <a:pt x="0" y="16"/>
                    </a:lnTo>
                    <a:lnTo>
                      <a:pt x="1" y="12"/>
                    </a:lnTo>
                    <a:lnTo>
                      <a:pt x="1" y="8"/>
                    </a:lnTo>
                    <a:lnTo>
                      <a:pt x="4" y="5"/>
                    </a:lnTo>
                    <a:lnTo>
                      <a:pt x="7" y="3"/>
                    </a:lnTo>
                    <a:lnTo>
                      <a:pt x="12" y="2"/>
                    </a:lnTo>
                    <a:lnTo>
                      <a:pt x="16" y="1"/>
                    </a:lnTo>
                    <a:lnTo>
                      <a:pt x="20" y="0"/>
                    </a:lnTo>
                    <a:lnTo>
                      <a:pt x="27" y="1"/>
                    </a:lnTo>
                    <a:lnTo>
                      <a:pt x="30" y="2"/>
                    </a:lnTo>
                    <a:lnTo>
                      <a:pt x="35" y="4"/>
                    </a:lnTo>
                    <a:lnTo>
                      <a:pt x="40" y="6"/>
                    </a:lnTo>
                    <a:lnTo>
                      <a:pt x="44" y="8"/>
                    </a:lnTo>
                    <a:lnTo>
                      <a:pt x="49" y="11"/>
                    </a:lnTo>
                    <a:lnTo>
                      <a:pt x="52" y="14"/>
                    </a:lnTo>
                    <a:lnTo>
                      <a:pt x="54" y="17"/>
                    </a:lnTo>
                    <a:lnTo>
                      <a:pt x="57" y="21"/>
                    </a:lnTo>
                    <a:lnTo>
                      <a:pt x="60" y="24"/>
                    </a:lnTo>
                    <a:lnTo>
                      <a:pt x="62" y="28"/>
                    </a:lnTo>
                    <a:lnTo>
                      <a:pt x="64" y="31"/>
                    </a:lnTo>
                    <a:lnTo>
                      <a:pt x="67" y="35"/>
                    </a:lnTo>
                    <a:lnTo>
                      <a:pt x="69" y="37"/>
                    </a:lnTo>
                    <a:lnTo>
                      <a:pt x="71" y="40"/>
                    </a:lnTo>
                    <a:lnTo>
                      <a:pt x="73" y="42"/>
                    </a:lnTo>
                    <a:lnTo>
                      <a:pt x="76" y="44"/>
                    </a:lnTo>
                    <a:lnTo>
                      <a:pt x="78" y="48"/>
                    </a:lnTo>
                    <a:lnTo>
                      <a:pt x="79" y="51"/>
                    </a:lnTo>
                    <a:lnTo>
                      <a:pt x="79" y="54"/>
                    </a:lnTo>
                    <a:lnTo>
                      <a:pt x="81" y="57"/>
                    </a:lnTo>
                    <a:lnTo>
                      <a:pt x="84" y="59"/>
                    </a:lnTo>
                    <a:lnTo>
                      <a:pt x="85" y="62"/>
                    </a:lnTo>
                    <a:lnTo>
                      <a:pt x="86" y="64"/>
                    </a:lnTo>
                    <a:lnTo>
                      <a:pt x="88" y="66"/>
                    </a:lnTo>
                    <a:lnTo>
                      <a:pt x="90" y="70"/>
                    </a:lnTo>
                    <a:lnTo>
                      <a:pt x="89" y="73"/>
                    </a:lnTo>
                    <a:lnTo>
                      <a:pt x="88" y="76"/>
                    </a:lnTo>
                    <a:lnTo>
                      <a:pt x="87" y="77"/>
                    </a:lnTo>
                    <a:lnTo>
                      <a:pt x="84" y="80"/>
                    </a:lnTo>
                    <a:lnTo>
                      <a:pt x="81" y="80"/>
                    </a:lnTo>
                    <a:lnTo>
                      <a:pt x="79" y="82"/>
                    </a:lnTo>
                    <a:lnTo>
                      <a:pt x="77" y="81"/>
                    </a:lnTo>
                    <a:lnTo>
                      <a:pt x="74" y="81"/>
                    </a:lnTo>
                    <a:lnTo>
                      <a:pt x="72" y="80"/>
                    </a:lnTo>
                    <a:lnTo>
                      <a:pt x="69" y="78"/>
                    </a:lnTo>
                    <a:lnTo>
                      <a:pt x="66" y="77"/>
                    </a:lnTo>
                    <a:lnTo>
                      <a:pt x="64" y="76"/>
                    </a:lnTo>
                    <a:lnTo>
                      <a:pt x="62" y="74"/>
                    </a:lnTo>
                    <a:lnTo>
                      <a:pt x="59" y="72"/>
                    </a:lnTo>
                    <a:lnTo>
                      <a:pt x="57" y="69"/>
                    </a:lnTo>
                    <a:lnTo>
                      <a:pt x="55" y="66"/>
                    </a:lnTo>
                    <a:lnTo>
                      <a:pt x="53" y="64"/>
                    </a:lnTo>
                    <a:lnTo>
                      <a:pt x="52" y="62"/>
                    </a:lnTo>
                    <a:lnTo>
                      <a:pt x="50" y="60"/>
                    </a:lnTo>
                    <a:lnTo>
                      <a:pt x="48" y="58"/>
                    </a:lnTo>
                    <a:lnTo>
                      <a:pt x="46" y="55"/>
                    </a:lnTo>
                    <a:lnTo>
                      <a:pt x="43" y="53"/>
                    </a:lnTo>
                    <a:lnTo>
                      <a:pt x="40" y="51"/>
                    </a:lnTo>
                    <a:lnTo>
                      <a:pt x="38" y="50"/>
                    </a:lnTo>
                    <a:lnTo>
                      <a:pt x="36" y="50"/>
                    </a:lnTo>
                    <a:lnTo>
                      <a:pt x="34" y="50"/>
                    </a:lnTo>
                    <a:lnTo>
                      <a:pt x="30" y="50"/>
                    </a:lnTo>
                    <a:lnTo>
                      <a:pt x="28" y="51"/>
                    </a:lnTo>
                    <a:lnTo>
                      <a:pt x="26" y="51"/>
                    </a:lnTo>
                    <a:lnTo>
                      <a:pt x="22" y="50"/>
                    </a:lnTo>
                    <a:lnTo>
                      <a:pt x="20" y="48"/>
                    </a:lnTo>
                    <a:lnTo>
                      <a:pt x="17" y="45"/>
                    </a:lnTo>
                    <a:lnTo>
                      <a:pt x="14" y="42"/>
                    </a:lnTo>
                    <a:lnTo>
                      <a:pt x="11" y="41"/>
                    </a:lnTo>
                    <a:lnTo>
                      <a:pt x="10" y="38"/>
                    </a:lnTo>
                    <a:lnTo>
                      <a:pt x="9" y="35"/>
                    </a:lnTo>
                    <a:lnTo>
                      <a:pt x="6" y="33"/>
                    </a:lnTo>
                    <a:lnTo>
                      <a:pt x="5" y="31"/>
                    </a:lnTo>
                    <a:lnTo>
                      <a:pt x="3" y="30"/>
                    </a:lnTo>
                    <a:lnTo>
                      <a:pt x="2" y="27"/>
                    </a:lnTo>
                    <a:lnTo>
                      <a:pt x="0" y="24"/>
                    </a:lnTo>
                    <a:lnTo>
                      <a:pt x="0" y="21"/>
                    </a:lnTo>
                    <a:lnTo>
                      <a:pt x="0" y="18"/>
                    </a:lnTo>
                    <a:lnTo>
                      <a:pt x="0" y="16"/>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13" name="Freeform 250">
                <a:extLst>
                  <a:ext uri="{FF2B5EF4-FFF2-40B4-BE49-F238E27FC236}">
                    <a16:creationId xmlns:a16="http://schemas.microsoft.com/office/drawing/2014/main" id="{DA7D81F6-90BB-4584-BB2A-58F5AFDE4F14}"/>
                  </a:ext>
                </a:extLst>
              </p:cNvPr>
              <p:cNvSpPr>
                <a:spLocks/>
              </p:cNvSpPr>
              <p:nvPr/>
            </p:nvSpPr>
            <p:spPr bwMode="auto">
              <a:xfrm>
                <a:off x="657" y="2705"/>
                <a:ext cx="8" cy="9"/>
              </a:xfrm>
              <a:custGeom>
                <a:avLst/>
                <a:gdLst>
                  <a:gd name="T0" fmla="*/ 2 w 16"/>
                  <a:gd name="T1" fmla="*/ 2 h 17"/>
                  <a:gd name="T2" fmla="*/ 2 w 16"/>
                  <a:gd name="T3" fmla="*/ 2 h 17"/>
                  <a:gd name="T4" fmla="*/ 1 w 16"/>
                  <a:gd name="T5" fmla="*/ 6 h 17"/>
                  <a:gd name="T6" fmla="*/ 1 w 16"/>
                  <a:gd name="T7" fmla="*/ 9 h 17"/>
                  <a:gd name="T8" fmla="*/ 0 w 16"/>
                  <a:gd name="T9" fmla="*/ 13 h 17"/>
                  <a:gd name="T10" fmla="*/ 1 w 16"/>
                  <a:gd name="T11" fmla="*/ 15 h 17"/>
                  <a:gd name="T12" fmla="*/ 4 w 16"/>
                  <a:gd name="T13" fmla="*/ 16 h 17"/>
                  <a:gd name="T14" fmla="*/ 8 w 16"/>
                  <a:gd name="T15" fmla="*/ 17 h 17"/>
                  <a:gd name="T16" fmla="*/ 11 w 16"/>
                  <a:gd name="T17" fmla="*/ 16 h 17"/>
                  <a:gd name="T18" fmla="*/ 15 w 16"/>
                  <a:gd name="T19" fmla="*/ 13 h 17"/>
                  <a:gd name="T20" fmla="*/ 16 w 16"/>
                  <a:gd name="T21" fmla="*/ 11 h 17"/>
                  <a:gd name="T22" fmla="*/ 16 w 16"/>
                  <a:gd name="T23" fmla="*/ 8 h 17"/>
                  <a:gd name="T24" fmla="*/ 14 w 16"/>
                  <a:gd name="T25" fmla="*/ 5 h 17"/>
                  <a:gd name="T26" fmla="*/ 12 w 16"/>
                  <a:gd name="T27" fmla="*/ 3 h 17"/>
                  <a:gd name="T28" fmla="*/ 9 w 16"/>
                  <a:gd name="T29" fmla="*/ 0 h 17"/>
                  <a:gd name="T30" fmla="*/ 6 w 16"/>
                  <a:gd name="T31" fmla="*/ 0 h 17"/>
                  <a:gd name="T32" fmla="*/ 3 w 16"/>
                  <a:gd name="T33" fmla="*/ 0 h 17"/>
                  <a:gd name="T34" fmla="*/ 2 w 16"/>
                  <a:gd name="T35" fmla="*/ 2 h 17"/>
                  <a:gd name="T36" fmla="*/ 2 w 16"/>
                  <a:gd name="T3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7">
                    <a:moveTo>
                      <a:pt x="2" y="2"/>
                    </a:moveTo>
                    <a:lnTo>
                      <a:pt x="2" y="2"/>
                    </a:lnTo>
                    <a:lnTo>
                      <a:pt x="1" y="6"/>
                    </a:lnTo>
                    <a:lnTo>
                      <a:pt x="1" y="9"/>
                    </a:lnTo>
                    <a:lnTo>
                      <a:pt x="0" y="13"/>
                    </a:lnTo>
                    <a:lnTo>
                      <a:pt x="1" y="15"/>
                    </a:lnTo>
                    <a:lnTo>
                      <a:pt x="4" y="16"/>
                    </a:lnTo>
                    <a:lnTo>
                      <a:pt x="8" y="17"/>
                    </a:lnTo>
                    <a:lnTo>
                      <a:pt x="11" y="16"/>
                    </a:lnTo>
                    <a:lnTo>
                      <a:pt x="15" y="13"/>
                    </a:lnTo>
                    <a:lnTo>
                      <a:pt x="16" y="11"/>
                    </a:lnTo>
                    <a:lnTo>
                      <a:pt x="16" y="8"/>
                    </a:lnTo>
                    <a:lnTo>
                      <a:pt x="14" y="5"/>
                    </a:lnTo>
                    <a:lnTo>
                      <a:pt x="12" y="3"/>
                    </a:lnTo>
                    <a:lnTo>
                      <a:pt x="9" y="0"/>
                    </a:lnTo>
                    <a:lnTo>
                      <a:pt x="6" y="0"/>
                    </a:lnTo>
                    <a:lnTo>
                      <a:pt x="3" y="0"/>
                    </a:lnTo>
                    <a:lnTo>
                      <a:pt x="2" y="2"/>
                    </a:lnTo>
                    <a:lnTo>
                      <a:pt x="2"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4" name="Freeform 251">
                <a:extLst>
                  <a:ext uri="{FF2B5EF4-FFF2-40B4-BE49-F238E27FC236}">
                    <a16:creationId xmlns:a16="http://schemas.microsoft.com/office/drawing/2014/main" id="{37EACFDF-0FFD-4095-9BB2-C4A2683F7B3C}"/>
                  </a:ext>
                </a:extLst>
              </p:cNvPr>
              <p:cNvSpPr>
                <a:spLocks/>
              </p:cNvSpPr>
              <p:nvPr/>
            </p:nvSpPr>
            <p:spPr bwMode="auto">
              <a:xfrm>
                <a:off x="657" y="2705"/>
                <a:ext cx="8" cy="9"/>
              </a:xfrm>
              <a:custGeom>
                <a:avLst/>
                <a:gdLst>
                  <a:gd name="T0" fmla="*/ 2 w 16"/>
                  <a:gd name="T1" fmla="*/ 2 h 17"/>
                  <a:gd name="T2" fmla="*/ 2 w 16"/>
                  <a:gd name="T3" fmla="*/ 2 h 17"/>
                  <a:gd name="T4" fmla="*/ 1 w 16"/>
                  <a:gd name="T5" fmla="*/ 6 h 17"/>
                  <a:gd name="T6" fmla="*/ 1 w 16"/>
                  <a:gd name="T7" fmla="*/ 9 h 17"/>
                  <a:gd name="T8" fmla="*/ 0 w 16"/>
                  <a:gd name="T9" fmla="*/ 13 h 17"/>
                  <a:gd name="T10" fmla="*/ 1 w 16"/>
                  <a:gd name="T11" fmla="*/ 15 h 17"/>
                  <a:gd name="T12" fmla="*/ 4 w 16"/>
                  <a:gd name="T13" fmla="*/ 16 h 17"/>
                  <a:gd name="T14" fmla="*/ 8 w 16"/>
                  <a:gd name="T15" fmla="*/ 17 h 17"/>
                  <a:gd name="T16" fmla="*/ 11 w 16"/>
                  <a:gd name="T17" fmla="*/ 16 h 17"/>
                  <a:gd name="T18" fmla="*/ 15 w 16"/>
                  <a:gd name="T19" fmla="*/ 13 h 17"/>
                  <a:gd name="T20" fmla="*/ 16 w 16"/>
                  <a:gd name="T21" fmla="*/ 11 h 17"/>
                  <a:gd name="T22" fmla="*/ 16 w 16"/>
                  <a:gd name="T23" fmla="*/ 8 h 17"/>
                  <a:gd name="T24" fmla="*/ 14 w 16"/>
                  <a:gd name="T25" fmla="*/ 5 h 17"/>
                  <a:gd name="T26" fmla="*/ 12 w 16"/>
                  <a:gd name="T27" fmla="*/ 3 h 17"/>
                  <a:gd name="T28" fmla="*/ 9 w 16"/>
                  <a:gd name="T29" fmla="*/ 0 h 17"/>
                  <a:gd name="T30" fmla="*/ 6 w 16"/>
                  <a:gd name="T31" fmla="*/ 0 h 17"/>
                  <a:gd name="T32" fmla="*/ 3 w 16"/>
                  <a:gd name="T33" fmla="*/ 0 h 17"/>
                  <a:gd name="T34" fmla="*/ 2 w 16"/>
                  <a:gd name="T35" fmla="*/ 2 h 17"/>
                  <a:gd name="T36" fmla="*/ 2 w 16"/>
                  <a:gd name="T3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7">
                    <a:moveTo>
                      <a:pt x="2" y="2"/>
                    </a:moveTo>
                    <a:lnTo>
                      <a:pt x="2" y="2"/>
                    </a:lnTo>
                    <a:lnTo>
                      <a:pt x="1" y="6"/>
                    </a:lnTo>
                    <a:lnTo>
                      <a:pt x="1" y="9"/>
                    </a:lnTo>
                    <a:lnTo>
                      <a:pt x="0" y="13"/>
                    </a:lnTo>
                    <a:lnTo>
                      <a:pt x="1" y="15"/>
                    </a:lnTo>
                    <a:lnTo>
                      <a:pt x="4" y="16"/>
                    </a:lnTo>
                    <a:lnTo>
                      <a:pt x="8" y="17"/>
                    </a:lnTo>
                    <a:lnTo>
                      <a:pt x="11" y="16"/>
                    </a:lnTo>
                    <a:lnTo>
                      <a:pt x="15" y="13"/>
                    </a:lnTo>
                    <a:lnTo>
                      <a:pt x="16" y="11"/>
                    </a:lnTo>
                    <a:lnTo>
                      <a:pt x="16" y="8"/>
                    </a:lnTo>
                    <a:lnTo>
                      <a:pt x="14" y="5"/>
                    </a:lnTo>
                    <a:lnTo>
                      <a:pt x="12" y="3"/>
                    </a:lnTo>
                    <a:lnTo>
                      <a:pt x="9" y="0"/>
                    </a:lnTo>
                    <a:lnTo>
                      <a:pt x="6" y="0"/>
                    </a:lnTo>
                    <a:lnTo>
                      <a:pt x="3" y="0"/>
                    </a:lnTo>
                    <a:lnTo>
                      <a:pt x="2" y="2"/>
                    </a:lnTo>
                    <a:lnTo>
                      <a:pt x="2"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15" name="Freeform 252">
                <a:extLst>
                  <a:ext uri="{FF2B5EF4-FFF2-40B4-BE49-F238E27FC236}">
                    <a16:creationId xmlns:a16="http://schemas.microsoft.com/office/drawing/2014/main" id="{A22EE1B3-4136-495B-942D-1F13C9D62F79}"/>
                  </a:ext>
                </a:extLst>
              </p:cNvPr>
              <p:cNvSpPr>
                <a:spLocks/>
              </p:cNvSpPr>
              <p:nvPr/>
            </p:nvSpPr>
            <p:spPr bwMode="auto">
              <a:xfrm>
                <a:off x="613" y="2725"/>
                <a:ext cx="6" cy="7"/>
              </a:xfrm>
              <a:custGeom>
                <a:avLst/>
                <a:gdLst>
                  <a:gd name="T0" fmla="*/ 0 w 10"/>
                  <a:gd name="T1" fmla="*/ 3 h 13"/>
                  <a:gd name="T2" fmla="*/ 0 w 10"/>
                  <a:gd name="T3" fmla="*/ 3 h 13"/>
                  <a:gd name="T4" fmla="*/ 3 w 10"/>
                  <a:gd name="T5" fmla="*/ 0 h 13"/>
                  <a:gd name="T6" fmla="*/ 5 w 10"/>
                  <a:gd name="T7" fmla="*/ 0 h 13"/>
                  <a:gd name="T8" fmla="*/ 7 w 10"/>
                  <a:gd name="T9" fmla="*/ 2 h 13"/>
                  <a:gd name="T10" fmla="*/ 9 w 10"/>
                  <a:gd name="T11" fmla="*/ 4 h 13"/>
                  <a:gd name="T12" fmla="*/ 10 w 10"/>
                  <a:gd name="T13" fmla="*/ 6 h 13"/>
                  <a:gd name="T14" fmla="*/ 9 w 10"/>
                  <a:gd name="T15" fmla="*/ 9 h 13"/>
                  <a:gd name="T16" fmla="*/ 8 w 10"/>
                  <a:gd name="T17" fmla="*/ 11 h 13"/>
                  <a:gd name="T18" fmla="*/ 5 w 10"/>
                  <a:gd name="T19" fmla="*/ 13 h 13"/>
                  <a:gd name="T20" fmla="*/ 3 w 10"/>
                  <a:gd name="T21" fmla="*/ 12 h 13"/>
                  <a:gd name="T22" fmla="*/ 2 w 10"/>
                  <a:gd name="T23" fmla="*/ 9 h 13"/>
                  <a:gd name="T24" fmla="*/ 2 w 10"/>
                  <a:gd name="T25" fmla="*/ 6 h 13"/>
                  <a:gd name="T26" fmla="*/ 1 w 10"/>
                  <a:gd name="T27" fmla="*/ 5 h 13"/>
                  <a:gd name="T28" fmla="*/ 0 w 10"/>
                  <a:gd name="T29" fmla="*/ 3 h 13"/>
                  <a:gd name="T30" fmla="*/ 0 w 10"/>
                  <a:gd name="T31"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3">
                    <a:moveTo>
                      <a:pt x="0" y="3"/>
                    </a:moveTo>
                    <a:lnTo>
                      <a:pt x="0" y="3"/>
                    </a:lnTo>
                    <a:lnTo>
                      <a:pt x="3" y="0"/>
                    </a:lnTo>
                    <a:lnTo>
                      <a:pt x="5" y="0"/>
                    </a:lnTo>
                    <a:lnTo>
                      <a:pt x="7" y="2"/>
                    </a:lnTo>
                    <a:lnTo>
                      <a:pt x="9" y="4"/>
                    </a:lnTo>
                    <a:lnTo>
                      <a:pt x="10" y="6"/>
                    </a:lnTo>
                    <a:lnTo>
                      <a:pt x="9" y="9"/>
                    </a:lnTo>
                    <a:lnTo>
                      <a:pt x="8" y="11"/>
                    </a:lnTo>
                    <a:lnTo>
                      <a:pt x="5" y="13"/>
                    </a:lnTo>
                    <a:lnTo>
                      <a:pt x="3" y="12"/>
                    </a:lnTo>
                    <a:lnTo>
                      <a:pt x="2" y="9"/>
                    </a:lnTo>
                    <a:lnTo>
                      <a:pt x="2" y="6"/>
                    </a:lnTo>
                    <a:lnTo>
                      <a:pt x="1" y="5"/>
                    </a:lnTo>
                    <a:lnTo>
                      <a:pt x="0" y="3"/>
                    </a:lnTo>
                    <a:lnTo>
                      <a:pt x="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6" name="Freeform 253">
                <a:extLst>
                  <a:ext uri="{FF2B5EF4-FFF2-40B4-BE49-F238E27FC236}">
                    <a16:creationId xmlns:a16="http://schemas.microsoft.com/office/drawing/2014/main" id="{ED30DD31-E1C5-4F1C-8D61-F466AB602D10}"/>
                  </a:ext>
                </a:extLst>
              </p:cNvPr>
              <p:cNvSpPr>
                <a:spLocks/>
              </p:cNvSpPr>
              <p:nvPr/>
            </p:nvSpPr>
            <p:spPr bwMode="auto">
              <a:xfrm>
                <a:off x="613" y="2725"/>
                <a:ext cx="6" cy="7"/>
              </a:xfrm>
              <a:custGeom>
                <a:avLst/>
                <a:gdLst>
                  <a:gd name="T0" fmla="*/ 0 w 10"/>
                  <a:gd name="T1" fmla="*/ 3 h 13"/>
                  <a:gd name="T2" fmla="*/ 0 w 10"/>
                  <a:gd name="T3" fmla="*/ 3 h 13"/>
                  <a:gd name="T4" fmla="*/ 3 w 10"/>
                  <a:gd name="T5" fmla="*/ 0 h 13"/>
                  <a:gd name="T6" fmla="*/ 5 w 10"/>
                  <a:gd name="T7" fmla="*/ 0 h 13"/>
                  <a:gd name="T8" fmla="*/ 7 w 10"/>
                  <a:gd name="T9" fmla="*/ 2 h 13"/>
                  <a:gd name="T10" fmla="*/ 9 w 10"/>
                  <a:gd name="T11" fmla="*/ 4 h 13"/>
                  <a:gd name="T12" fmla="*/ 10 w 10"/>
                  <a:gd name="T13" fmla="*/ 6 h 13"/>
                  <a:gd name="T14" fmla="*/ 9 w 10"/>
                  <a:gd name="T15" fmla="*/ 9 h 13"/>
                  <a:gd name="T16" fmla="*/ 8 w 10"/>
                  <a:gd name="T17" fmla="*/ 11 h 13"/>
                  <a:gd name="T18" fmla="*/ 5 w 10"/>
                  <a:gd name="T19" fmla="*/ 13 h 13"/>
                  <a:gd name="T20" fmla="*/ 3 w 10"/>
                  <a:gd name="T21" fmla="*/ 12 h 13"/>
                  <a:gd name="T22" fmla="*/ 2 w 10"/>
                  <a:gd name="T23" fmla="*/ 9 h 13"/>
                  <a:gd name="T24" fmla="*/ 2 w 10"/>
                  <a:gd name="T25" fmla="*/ 6 h 13"/>
                  <a:gd name="T26" fmla="*/ 1 w 10"/>
                  <a:gd name="T27" fmla="*/ 5 h 13"/>
                  <a:gd name="T28" fmla="*/ 0 w 10"/>
                  <a:gd name="T29" fmla="*/ 3 h 13"/>
                  <a:gd name="T30" fmla="*/ 0 w 10"/>
                  <a:gd name="T31"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3">
                    <a:moveTo>
                      <a:pt x="0" y="3"/>
                    </a:moveTo>
                    <a:lnTo>
                      <a:pt x="0" y="3"/>
                    </a:lnTo>
                    <a:lnTo>
                      <a:pt x="3" y="0"/>
                    </a:lnTo>
                    <a:lnTo>
                      <a:pt x="5" y="0"/>
                    </a:lnTo>
                    <a:lnTo>
                      <a:pt x="7" y="2"/>
                    </a:lnTo>
                    <a:lnTo>
                      <a:pt x="9" y="4"/>
                    </a:lnTo>
                    <a:lnTo>
                      <a:pt x="10" y="6"/>
                    </a:lnTo>
                    <a:lnTo>
                      <a:pt x="9" y="9"/>
                    </a:lnTo>
                    <a:lnTo>
                      <a:pt x="8" y="11"/>
                    </a:lnTo>
                    <a:lnTo>
                      <a:pt x="5" y="13"/>
                    </a:lnTo>
                    <a:lnTo>
                      <a:pt x="3" y="12"/>
                    </a:lnTo>
                    <a:lnTo>
                      <a:pt x="2" y="9"/>
                    </a:lnTo>
                    <a:lnTo>
                      <a:pt x="2" y="6"/>
                    </a:lnTo>
                    <a:lnTo>
                      <a:pt x="1" y="5"/>
                    </a:lnTo>
                    <a:lnTo>
                      <a:pt x="0" y="3"/>
                    </a:lnTo>
                    <a:lnTo>
                      <a:pt x="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17" name="Freeform 254">
                <a:extLst>
                  <a:ext uri="{FF2B5EF4-FFF2-40B4-BE49-F238E27FC236}">
                    <a16:creationId xmlns:a16="http://schemas.microsoft.com/office/drawing/2014/main" id="{6EB4C011-7A57-4978-B090-4310FD820726}"/>
                  </a:ext>
                </a:extLst>
              </p:cNvPr>
              <p:cNvSpPr>
                <a:spLocks/>
              </p:cNvSpPr>
              <p:nvPr/>
            </p:nvSpPr>
            <p:spPr bwMode="auto">
              <a:xfrm>
                <a:off x="599" y="2710"/>
                <a:ext cx="5" cy="6"/>
              </a:xfrm>
              <a:custGeom>
                <a:avLst/>
                <a:gdLst>
                  <a:gd name="T0" fmla="*/ 3 w 9"/>
                  <a:gd name="T1" fmla="*/ 1 h 13"/>
                  <a:gd name="T2" fmla="*/ 3 w 9"/>
                  <a:gd name="T3" fmla="*/ 1 h 13"/>
                  <a:gd name="T4" fmla="*/ 1 w 9"/>
                  <a:gd name="T5" fmla="*/ 3 h 13"/>
                  <a:gd name="T6" fmla="*/ 0 w 9"/>
                  <a:gd name="T7" fmla="*/ 6 h 13"/>
                  <a:gd name="T8" fmla="*/ 1 w 9"/>
                  <a:gd name="T9" fmla="*/ 10 h 13"/>
                  <a:gd name="T10" fmla="*/ 4 w 9"/>
                  <a:gd name="T11" fmla="*/ 12 h 13"/>
                  <a:gd name="T12" fmla="*/ 7 w 9"/>
                  <a:gd name="T13" fmla="*/ 13 h 13"/>
                  <a:gd name="T14" fmla="*/ 9 w 9"/>
                  <a:gd name="T15" fmla="*/ 11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10"/>
                    </a:lnTo>
                    <a:lnTo>
                      <a:pt x="4" y="12"/>
                    </a:lnTo>
                    <a:lnTo>
                      <a:pt x="7" y="13"/>
                    </a:lnTo>
                    <a:lnTo>
                      <a:pt x="9" y="11"/>
                    </a:lnTo>
                    <a:lnTo>
                      <a:pt x="9" y="6"/>
                    </a:lnTo>
                    <a:lnTo>
                      <a:pt x="8" y="2"/>
                    </a:lnTo>
                    <a:lnTo>
                      <a:pt x="7" y="0"/>
                    </a:lnTo>
                    <a:lnTo>
                      <a:pt x="4" y="0"/>
                    </a:lnTo>
                    <a:lnTo>
                      <a:pt x="3" y="1"/>
                    </a:lnTo>
                    <a:lnTo>
                      <a:pt x="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18" name="Freeform 255">
                <a:extLst>
                  <a:ext uri="{FF2B5EF4-FFF2-40B4-BE49-F238E27FC236}">
                    <a16:creationId xmlns:a16="http://schemas.microsoft.com/office/drawing/2014/main" id="{DCBECAB1-AD7E-4460-B1FA-AE1CA12FD1B8}"/>
                  </a:ext>
                </a:extLst>
              </p:cNvPr>
              <p:cNvSpPr>
                <a:spLocks/>
              </p:cNvSpPr>
              <p:nvPr/>
            </p:nvSpPr>
            <p:spPr bwMode="auto">
              <a:xfrm>
                <a:off x="599" y="2710"/>
                <a:ext cx="5" cy="6"/>
              </a:xfrm>
              <a:custGeom>
                <a:avLst/>
                <a:gdLst>
                  <a:gd name="T0" fmla="*/ 3 w 9"/>
                  <a:gd name="T1" fmla="*/ 1 h 13"/>
                  <a:gd name="T2" fmla="*/ 3 w 9"/>
                  <a:gd name="T3" fmla="*/ 1 h 13"/>
                  <a:gd name="T4" fmla="*/ 1 w 9"/>
                  <a:gd name="T5" fmla="*/ 3 h 13"/>
                  <a:gd name="T6" fmla="*/ 0 w 9"/>
                  <a:gd name="T7" fmla="*/ 6 h 13"/>
                  <a:gd name="T8" fmla="*/ 1 w 9"/>
                  <a:gd name="T9" fmla="*/ 10 h 13"/>
                  <a:gd name="T10" fmla="*/ 4 w 9"/>
                  <a:gd name="T11" fmla="*/ 12 h 13"/>
                  <a:gd name="T12" fmla="*/ 7 w 9"/>
                  <a:gd name="T13" fmla="*/ 13 h 13"/>
                  <a:gd name="T14" fmla="*/ 9 w 9"/>
                  <a:gd name="T15" fmla="*/ 11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10"/>
                    </a:lnTo>
                    <a:lnTo>
                      <a:pt x="4" y="12"/>
                    </a:lnTo>
                    <a:lnTo>
                      <a:pt x="7" y="13"/>
                    </a:lnTo>
                    <a:lnTo>
                      <a:pt x="9" y="11"/>
                    </a:lnTo>
                    <a:lnTo>
                      <a:pt x="9" y="6"/>
                    </a:lnTo>
                    <a:lnTo>
                      <a:pt x="8" y="2"/>
                    </a:lnTo>
                    <a:lnTo>
                      <a:pt x="7" y="0"/>
                    </a:lnTo>
                    <a:lnTo>
                      <a:pt x="4" y="0"/>
                    </a:lnTo>
                    <a:lnTo>
                      <a:pt x="3" y="1"/>
                    </a:lnTo>
                    <a:lnTo>
                      <a:pt x="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19" name="Freeform 256">
                <a:extLst>
                  <a:ext uri="{FF2B5EF4-FFF2-40B4-BE49-F238E27FC236}">
                    <a16:creationId xmlns:a16="http://schemas.microsoft.com/office/drawing/2014/main" id="{F904FCD5-FFFA-49B6-8EEF-B1B8D85C72A4}"/>
                  </a:ext>
                </a:extLst>
              </p:cNvPr>
              <p:cNvSpPr>
                <a:spLocks/>
              </p:cNvSpPr>
              <p:nvPr/>
            </p:nvSpPr>
            <p:spPr bwMode="auto">
              <a:xfrm>
                <a:off x="590" y="2710"/>
                <a:ext cx="4" cy="4"/>
              </a:xfrm>
              <a:custGeom>
                <a:avLst/>
                <a:gdLst>
                  <a:gd name="T0" fmla="*/ 1 w 6"/>
                  <a:gd name="T1" fmla="*/ 2 h 9"/>
                  <a:gd name="T2" fmla="*/ 1 w 6"/>
                  <a:gd name="T3" fmla="*/ 2 h 9"/>
                  <a:gd name="T4" fmla="*/ 0 w 6"/>
                  <a:gd name="T5" fmla="*/ 4 h 9"/>
                  <a:gd name="T6" fmla="*/ 1 w 6"/>
                  <a:gd name="T7" fmla="*/ 7 h 9"/>
                  <a:gd name="T8" fmla="*/ 3 w 6"/>
                  <a:gd name="T9" fmla="*/ 9 h 9"/>
                  <a:gd name="T10" fmla="*/ 6 w 6"/>
                  <a:gd name="T11" fmla="*/ 8 h 9"/>
                  <a:gd name="T12" fmla="*/ 6 w 6"/>
                  <a:gd name="T13" fmla="*/ 4 h 9"/>
                  <a:gd name="T14" fmla="*/ 6 w 6"/>
                  <a:gd name="T15" fmla="*/ 2 h 9"/>
                  <a:gd name="T16" fmla="*/ 4 w 6"/>
                  <a:gd name="T17" fmla="*/ 0 h 9"/>
                  <a:gd name="T18" fmla="*/ 1 w 6"/>
                  <a:gd name="T19" fmla="*/ 2 h 9"/>
                  <a:gd name="T20" fmla="*/ 1 w 6"/>
                  <a:gd name="T21"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2"/>
                    </a:moveTo>
                    <a:lnTo>
                      <a:pt x="1" y="2"/>
                    </a:lnTo>
                    <a:lnTo>
                      <a:pt x="0" y="4"/>
                    </a:lnTo>
                    <a:lnTo>
                      <a:pt x="1" y="7"/>
                    </a:lnTo>
                    <a:lnTo>
                      <a:pt x="3" y="9"/>
                    </a:lnTo>
                    <a:lnTo>
                      <a:pt x="6" y="8"/>
                    </a:lnTo>
                    <a:lnTo>
                      <a:pt x="6" y="4"/>
                    </a:lnTo>
                    <a:lnTo>
                      <a:pt x="6" y="2"/>
                    </a:lnTo>
                    <a:lnTo>
                      <a:pt x="4" y="0"/>
                    </a:lnTo>
                    <a:lnTo>
                      <a:pt x="1" y="2"/>
                    </a:lnTo>
                    <a:lnTo>
                      <a:pt x="1"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0" name="Freeform 257">
                <a:extLst>
                  <a:ext uri="{FF2B5EF4-FFF2-40B4-BE49-F238E27FC236}">
                    <a16:creationId xmlns:a16="http://schemas.microsoft.com/office/drawing/2014/main" id="{09D5C719-CFE4-4B77-9422-D39C0A48B953}"/>
                  </a:ext>
                </a:extLst>
              </p:cNvPr>
              <p:cNvSpPr>
                <a:spLocks/>
              </p:cNvSpPr>
              <p:nvPr/>
            </p:nvSpPr>
            <p:spPr bwMode="auto">
              <a:xfrm>
                <a:off x="590" y="2710"/>
                <a:ext cx="4" cy="4"/>
              </a:xfrm>
              <a:custGeom>
                <a:avLst/>
                <a:gdLst>
                  <a:gd name="T0" fmla="*/ 1 w 6"/>
                  <a:gd name="T1" fmla="*/ 2 h 9"/>
                  <a:gd name="T2" fmla="*/ 1 w 6"/>
                  <a:gd name="T3" fmla="*/ 2 h 9"/>
                  <a:gd name="T4" fmla="*/ 0 w 6"/>
                  <a:gd name="T5" fmla="*/ 4 h 9"/>
                  <a:gd name="T6" fmla="*/ 1 w 6"/>
                  <a:gd name="T7" fmla="*/ 7 h 9"/>
                  <a:gd name="T8" fmla="*/ 3 w 6"/>
                  <a:gd name="T9" fmla="*/ 9 h 9"/>
                  <a:gd name="T10" fmla="*/ 6 w 6"/>
                  <a:gd name="T11" fmla="*/ 8 h 9"/>
                  <a:gd name="T12" fmla="*/ 6 w 6"/>
                  <a:gd name="T13" fmla="*/ 4 h 9"/>
                  <a:gd name="T14" fmla="*/ 6 w 6"/>
                  <a:gd name="T15" fmla="*/ 2 h 9"/>
                  <a:gd name="T16" fmla="*/ 4 w 6"/>
                  <a:gd name="T17" fmla="*/ 0 h 9"/>
                  <a:gd name="T18" fmla="*/ 1 w 6"/>
                  <a:gd name="T19" fmla="*/ 2 h 9"/>
                  <a:gd name="T20" fmla="*/ 1 w 6"/>
                  <a:gd name="T21"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2"/>
                    </a:moveTo>
                    <a:lnTo>
                      <a:pt x="1" y="2"/>
                    </a:lnTo>
                    <a:lnTo>
                      <a:pt x="0" y="4"/>
                    </a:lnTo>
                    <a:lnTo>
                      <a:pt x="1" y="7"/>
                    </a:lnTo>
                    <a:lnTo>
                      <a:pt x="3" y="9"/>
                    </a:lnTo>
                    <a:lnTo>
                      <a:pt x="6" y="8"/>
                    </a:lnTo>
                    <a:lnTo>
                      <a:pt x="6" y="4"/>
                    </a:lnTo>
                    <a:lnTo>
                      <a:pt x="6" y="2"/>
                    </a:lnTo>
                    <a:lnTo>
                      <a:pt x="4" y="0"/>
                    </a:lnTo>
                    <a:lnTo>
                      <a:pt x="1" y="2"/>
                    </a:lnTo>
                    <a:lnTo>
                      <a:pt x="1"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21" name="Freeform 258">
                <a:extLst>
                  <a:ext uri="{FF2B5EF4-FFF2-40B4-BE49-F238E27FC236}">
                    <a16:creationId xmlns:a16="http://schemas.microsoft.com/office/drawing/2014/main" id="{B232AA27-D5ED-400F-92BE-DDB51FBDF072}"/>
                  </a:ext>
                </a:extLst>
              </p:cNvPr>
              <p:cNvSpPr>
                <a:spLocks/>
              </p:cNvSpPr>
              <p:nvPr/>
            </p:nvSpPr>
            <p:spPr bwMode="auto">
              <a:xfrm>
                <a:off x="571" y="2699"/>
                <a:ext cx="11" cy="10"/>
              </a:xfrm>
              <a:custGeom>
                <a:avLst/>
                <a:gdLst>
                  <a:gd name="T0" fmla="*/ 4 w 22"/>
                  <a:gd name="T1" fmla="*/ 0 h 18"/>
                  <a:gd name="T2" fmla="*/ 4 w 22"/>
                  <a:gd name="T3" fmla="*/ 0 h 18"/>
                  <a:gd name="T4" fmla="*/ 1 w 22"/>
                  <a:gd name="T5" fmla="*/ 1 h 18"/>
                  <a:gd name="T6" fmla="*/ 0 w 22"/>
                  <a:gd name="T7" fmla="*/ 4 h 18"/>
                  <a:gd name="T8" fmla="*/ 1 w 22"/>
                  <a:gd name="T9" fmla="*/ 7 h 18"/>
                  <a:gd name="T10" fmla="*/ 4 w 22"/>
                  <a:gd name="T11" fmla="*/ 10 h 18"/>
                  <a:gd name="T12" fmla="*/ 6 w 22"/>
                  <a:gd name="T13" fmla="*/ 12 h 18"/>
                  <a:gd name="T14" fmla="*/ 9 w 22"/>
                  <a:gd name="T15" fmla="*/ 15 h 18"/>
                  <a:gd name="T16" fmla="*/ 13 w 22"/>
                  <a:gd name="T17" fmla="*/ 17 h 18"/>
                  <a:gd name="T18" fmla="*/ 15 w 22"/>
                  <a:gd name="T19" fmla="*/ 18 h 18"/>
                  <a:gd name="T20" fmla="*/ 18 w 22"/>
                  <a:gd name="T21" fmla="*/ 18 h 18"/>
                  <a:gd name="T22" fmla="*/ 21 w 22"/>
                  <a:gd name="T23" fmla="*/ 18 h 18"/>
                  <a:gd name="T24" fmla="*/ 22 w 22"/>
                  <a:gd name="T25" fmla="*/ 15 h 18"/>
                  <a:gd name="T26" fmla="*/ 22 w 22"/>
                  <a:gd name="T27" fmla="*/ 13 h 18"/>
                  <a:gd name="T28" fmla="*/ 22 w 22"/>
                  <a:gd name="T29" fmla="*/ 10 h 18"/>
                  <a:gd name="T30" fmla="*/ 20 w 22"/>
                  <a:gd name="T31" fmla="*/ 8 h 18"/>
                  <a:gd name="T32" fmla="*/ 17 w 22"/>
                  <a:gd name="T33" fmla="*/ 6 h 18"/>
                  <a:gd name="T34" fmla="*/ 14 w 22"/>
                  <a:gd name="T35" fmla="*/ 4 h 18"/>
                  <a:gd name="T36" fmla="*/ 11 w 22"/>
                  <a:gd name="T37" fmla="*/ 3 h 18"/>
                  <a:gd name="T38" fmla="*/ 9 w 22"/>
                  <a:gd name="T39" fmla="*/ 1 h 18"/>
                  <a:gd name="T40" fmla="*/ 7 w 22"/>
                  <a:gd name="T41" fmla="*/ 0 h 18"/>
                  <a:gd name="T42" fmla="*/ 4 w 22"/>
                  <a:gd name="T43" fmla="*/ 0 h 18"/>
                  <a:gd name="T44" fmla="*/ 4 w 22"/>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8">
                    <a:moveTo>
                      <a:pt x="4" y="0"/>
                    </a:moveTo>
                    <a:lnTo>
                      <a:pt x="4" y="0"/>
                    </a:lnTo>
                    <a:lnTo>
                      <a:pt x="1" y="1"/>
                    </a:lnTo>
                    <a:lnTo>
                      <a:pt x="0" y="4"/>
                    </a:lnTo>
                    <a:lnTo>
                      <a:pt x="1" y="7"/>
                    </a:lnTo>
                    <a:lnTo>
                      <a:pt x="4" y="10"/>
                    </a:lnTo>
                    <a:lnTo>
                      <a:pt x="6" y="12"/>
                    </a:lnTo>
                    <a:lnTo>
                      <a:pt x="9" y="15"/>
                    </a:lnTo>
                    <a:lnTo>
                      <a:pt x="13" y="17"/>
                    </a:lnTo>
                    <a:lnTo>
                      <a:pt x="15" y="18"/>
                    </a:lnTo>
                    <a:lnTo>
                      <a:pt x="18" y="18"/>
                    </a:lnTo>
                    <a:lnTo>
                      <a:pt x="21" y="18"/>
                    </a:lnTo>
                    <a:lnTo>
                      <a:pt x="22" y="15"/>
                    </a:lnTo>
                    <a:lnTo>
                      <a:pt x="22" y="13"/>
                    </a:lnTo>
                    <a:lnTo>
                      <a:pt x="22" y="10"/>
                    </a:lnTo>
                    <a:lnTo>
                      <a:pt x="20" y="8"/>
                    </a:lnTo>
                    <a:lnTo>
                      <a:pt x="17" y="6"/>
                    </a:lnTo>
                    <a:lnTo>
                      <a:pt x="14" y="4"/>
                    </a:lnTo>
                    <a:lnTo>
                      <a:pt x="11" y="3"/>
                    </a:lnTo>
                    <a:lnTo>
                      <a:pt x="9" y="1"/>
                    </a:lnTo>
                    <a:lnTo>
                      <a:pt x="7" y="0"/>
                    </a:lnTo>
                    <a:lnTo>
                      <a:pt x="4" y="0"/>
                    </a:lnTo>
                    <a:lnTo>
                      <a:pt x="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2" name="Freeform 259">
                <a:extLst>
                  <a:ext uri="{FF2B5EF4-FFF2-40B4-BE49-F238E27FC236}">
                    <a16:creationId xmlns:a16="http://schemas.microsoft.com/office/drawing/2014/main" id="{F123B351-343E-466F-A3B3-67E3CE7DF637}"/>
                  </a:ext>
                </a:extLst>
              </p:cNvPr>
              <p:cNvSpPr>
                <a:spLocks/>
              </p:cNvSpPr>
              <p:nvPr/>
            </p:nvSpPr>
            <p:spPr bwMode="auto">
              <a:xfrm>
                <a:off x="571" y="2699"/>
                <a:ext cx="11" cy="10"/>
              </a:xfrm>
              <a:custGeom>
                <a:avLst/>
                <a:gdLst>
                  <a:gd name="T0" fmla="*/ 4 w 22"/>
                  <a:gd name="T1" fmla="*/ 0 h 18"/>
                  <a:gd name="T2" fmla="*/ 4 w 22"/>
                  <a:gd name="T3" fmla="*/ 0 h 18"/>
                  <a:gd name="T4" fmla="*/ 1 w 22"/>
                  <a:gd name="T5" fmla="*/ 1 h 18"/>
                  <a:gd name="T6" fmla="*/ 0 w 22"/>
                  <a:gd name="T7" fmla="*/ 4 h 18"/>
                  <a:gd name="T8" fmla="*/ 1 w 22"/>
                  <a:gd name="T9" fmla="*/ 7 h 18"/>
                  <a:gd name="T10" fmla="*/ 4 w 22"/>
                  <a:gd name="T11" fmla="*/ 10 h 18"/>
                  <a:gd name="T12" fmla="*/ 6 w 22"/>
                  <a:gd name="T13" fmla="*/ 12 h 18"/>
                  <a:gd name="T14" fmla="*/ 9 w 22"/>
                  <a:gd name="T15" fmla="*/ 15 h 18"/>
                  <a:gd name="T16" fmla="*/ 13 w 22"/>
                  <a:gd name="T17" fmla="*/ 17 h 18"/>
                  <a:gd name="T18" fmla="*/ 15 w 22"/>
                  <a:gd name="T19" fmla="*/ 18 h 18"/>
                  <a:gd name="T20" fmla="*/ 18 w 22"/>
                  <a:gd name="T21" fmla="*/ 18 h 18"/>
                  <a:gd name="T22" fmla="*/ 21 w 22"/>
                  <a:gd name="T23" fmla="*/ 18 h 18"/>
                  <a:gd name="T24" fmla="*/ 22 w 22"/>
                  <a:gd name="T25" fmla="*/ 15 h 18"/>
                  <a:gd name="T26" fmla="*/ 22 w 22"/>
                  <a:gd name="T27" fmla="*/ 13 h 18"/>
                  <a:gd name="T28" fmla="*/ 22 w 22"/>
                  <a:gd name="T29" fmla="*/ 10 h 18"/>
                  <a:gd name="T30" fmla="*/ 20 w 22"/>
                  <a:gd name="T31" fmla="*/ 8 h 18"/>
                  <a:gd name="T32" fmla="*/ 17 w 22"/>
                  <a:gd name="T33" fmla="*/ 6 h 18"/>
                  <a:gd name="T34" fmla="*/ 14 w 22"/>
                  <a:gd name="T35" fmla="*/ 4 h 18"/>
                  <a:gd name="T36" fmla="*/ 11 w 22"/>
                  <a:gd name="T37" fmla="*/ 3 h 18"/>
                  <a:gd name="T38" fmla="*/ 9 w 22"/>
                  <a:gd name="T39" fmla="*/ 1 h 18"/>
                  <a:gd name="T40" fmla="*/ 7 w 22"/>
                  <a:gd name="T41" fmla="*/ 0 h 18"/>
                  <a:gd name="T42" fmla="*/ 4 w 22"/>
                  <a:gd name="T43" fmla="*/ 0 h 18"/>
                  <a:gd name="T44" fmla="*/ 4 w 22"/>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8">
                    <a:moveTo>
                      <a:pt x="4" y="0"/>
                    </a:moveTo>
                    <a:lnTo>
                      <a:pt x="4" y="0"/>
                    </a:lnTo>
                    <a:lnTo>
                      <a:pt x="1" y="1"/>
                    </a:lnTo>
                    <a:lnTo>
                      <a:pt x="0" y="4"/>
                    </a:lnTo>
                    <a:lnTo>
                      <a:pt x="1" y="7"/>
                    </a:lnTo>
                    <a:lnTo>
                      <a:pt x="4" y="10"/>
                    </a:lnTo>
                    <a:lnTo>
                      <a:pt x="6" y="12"/>
                    </a:lnTo>
                    <a:lnTo>
                      <a:pt x="9" y="15"/>
                    </a:lnTo>
                    <a:lnTo>
                      <a:pt x="13" y="17"/>
                    </a:lnTo>
                    <a:lnTo>
                      <a:pt x="15" y="18"/>
                    </a:lnTo>
                    <a:lnTo>
                      <a:pt x="18" y="18"/>
                    </a:lnTo>
                    <a:lnTo>
                      <a:pt x="21" y="18"/>
                    </a:lnTo>
                    <a:lnTo>
                      <a:pt x="22" y="15"/>
                    </a:lnTo>
                    <a:lnTo>
                      <a:pt x="22" y="13"/>
                    </a:lnTo>
                    <a:lnTo>
                      <a:pt x="22" y="10"/>
                    </a:lnTo>
                    <a:lnTo>
                      <a:pt x="20" y="8"/>
                    </a:lnTo>
                    <a:lnTo>
                      <a:pt x="17" y="6"/>
                    </a:lnTo>
                    <a:lnTo>
                      <a:pt x="14" y="4"/>
                    </a:lnTo>
                    <a:lnTo>
                      <a:pt x="11" y="3"/>
                    </a:lnTo>
                    <a:lnTo>
                      <a:pt x="9" y="1"/>
                    </a:lnTo>
                    <a:lnTo>
                      <a:pt x="7" y="0"/>
                    </a:lnTo>
                    <a:lnTo>
                      <a:pt x="4" y="0"/>
                    </a:lnTo>
                    <a:lnTo>
                      <a:pt x="4"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23" name="Freeform 260">
                <a:extLst>
                  <a:ext uri="{FF2B5EF4-FFF2-40B4-BE49-F238E27FC236}">
                    <a16:creationId xmlns:a16="http://schemas.microsoft.com/office/drawing/2014/main" id="{709D50BC-7FD4-4A9D-904C-7340F476FA25}"/>
                  </a:ext>
                </a:extLst>
              </p:cNvPr>
              <p:cNvSpPr>
                <a:spLocks/>
              </p:cNvSpPr>
              <p:nvPr/>
            </p:nvSpPr>
            <p:spPr bwMode="auto">
              <a:xfrm>
                <a:off x="594" y="2686"/>
                <a:ext cx="9" cy="8"/>
              </a:xfrm>
              <a:custGeom>
                <a:avLst/>
                <a:gdLst>
                  <a:gd name="T0" fmla="*/ 1 w 17"/>
                  <a:gd name="T1" fmla="*/ 1 h 15"/>
                  <a:gd name="T2" fmla="*/ 1 w 17"/>
                  <a:gd name="T3" fmla="*/ 1 h 15"/>
                  <a:gd name="T4" fmla="*/ 0 w 17"/>
                  <a:gd name="T5" fmla="*/ 2 h 15"/>
                  <a:gd name="T6" fmla="*/ 1 w 17"/>
                  <a:gd name="T7" fmla="*/ 5 h 15"/>
                  <a:gd name="T8" fmla="*/ 2 w 17"/>
                  <a:gd name="T9" fmla="*/ 7 h 15"/>
                  <a:gd name="T10" fmla="*/ 4 w 17"/>
                  <a:gd name="T11" fmla="*/ 11 h 15"/>
                  <a:gd name="T12" fmla="*/ 7 w 17"/>
                  <a:gd name="T13" fmla="*/ 12 h 15"/>
                  <a:gd name="T14" fmla="*/ 10 w 17"/>
                  <a:gd name="T15" fmla="*/ 14 h 15"/>
                  <a:gd name="T16" fmla="*/ 13 w 17"/>
                  <a:gd name="T17" fmla="*/ 15 h 15"/>
                  <a:gd name="T18" fmla="*/ 15 w 17"/>
                  <a:gd name="T19" fmla="*/ 14 h 15"/>
                  <a:gd name="T20" fmla="*/ 17 w 17"/>
                  <a:gd name="T21" fmla="*/ 12 h 15"/>
                  <a:gd name="T22" fmla="*/ 17 w 17"/>
                  <a:gd name="T23" fmla="*/ 8 h 15"/>
                  <a:gd name="T24" fmla="*/ 16 w 17"/>
                  <a:gd name="T25" fmla="*/ 5 h 15"/>
                  <a:gd name="T26" fmla="*/ 14 w 17"/>
                  <a:gd name="T27" fmla="*/ 3 h 15"/>
                  <a:gd name="T28" fmla="*/ 12 w 17"/>
                  <a:gd name="T29" fmla="*/ 1 h 15"/>
                  <a:gd name="T30" fmla="*/ 10 w 17"/>
                  <a:gd name="T31" fmla="*/ 0 h 15"/>
                  <a:gd name="T32" fmla="*/ 6 w 17"/>
                  <a:gd name="T33" fmla="*/ 0 h 15"/>
                  <a:gd name="T34" fmla="*/ 4 w 17"/>
                  <a:gd name="T35" fmla="*/ 0 h 15"/>
                  <a:gd name="T36" fmla="*/ 1 w 17"/>
                  <a:gd name="T37" fmla="*/ 1 h 15"/>
                  <a:gd name="T38" fmla="*/ 1 w 17"/>
                  <a:gd name="T3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1"/>
                    </a:moveTo>
                    <a:lnTo>
                      <a:pt x="1" y="1"/>
                    </a:lnTo>
                    <a:lnTo>
                      <a:pt x="0" y="2"/>
                    </a:lnTo>
                    <a:lnTo>
                      <a:pt x="1" y="5"/>
                    </a:lnTo>
                    <a:lnTo>
                      <a:pt x="2" y="7"/>
                    </a:lnTo>
                    <a:lnTo>
                      <a:pt x="4" y="11"/>
                    </a:lnTo>
                    <a:lnTo>
                      <a:pt x="7" y="12"/>
                    </a:lnTo>
                    <a:lnTo>
                      <a:pt x="10" y="14"/>
                    </a:lnTo>
                    <a:lnTo>
                      <a:pt x="13" y="15"/>
                    </a:lnTo>
                    <a:lnTo>
                      <a:pt x="15" y="14"/>
                    </a:lnTo>
                    <a:lnTo>
                      <a:pt x="17" y="12"/>
                    </a:lnTo>
                    <a:lnTo>
                      <a:pt x="17" y="8"/>
                    </a:lnTo>
                    <a:lnTo>
                      <a:pt x="16" y="5"/>
                    </a:lnTo>
                    <a:lnTo>
                      <a:pt x="14" y="3"/>
                    </a:lnTo>
                    <a:lnTo>
                      <a:pt x="12" y="1"/>
                    </a:lnTo>
                    <a:lnTo>
                      <a:pt x="10" y="0"/>
                    </a:lnTo>
                    <a:lnTo>
                      <a:pt x="6" y="0"/>
                    </a:lnTo>
                    <a:lnTo>
                      <a:pt x="4" y="0"/>
                    </a:lnTo>
                    <a:lnTo>
                      <a:pt x="1" y="1"/>
                    </a:lnTo>
                    <a:lnTo>
                      <a:pt x="1"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4" name="Freeform 261">
                <a:extLst>
                  <a:ext uri="{FF2B5EF4-FFF2-40B4-BE49-F238E27FC236}">
                    <a16:creationId xmlns:a16="http://schemas.microsoft.com/office/drawing/2014/main" id="{568E3850-8EFD-4C71-93D7-B86EE478F378}"/>
                  </a:ext>
                </a:extLst>
              </p:cNvPr>
              <p:cNvSpPr>
                <a:spLocks/>
              </p:cNvSpPr>
              <p:nvPr/>
            </p:nvSpPr>
            <p:spPr bwMode="auto">
              <a:xfrm>
                <a:off x="594" y="2686"/>
                <a:ext cx="9" cy="8"/>
              </a:xfrm>
              <a:custGeom>
                <a:avLst/>
                <a:gdLst>
                  <a:gd name="T0" fmla="*/ 1 w 17"/>
                  <a:gd name="T1" fmla="*/ 1 h 15"/>
                  <a:gd name="T2" fmla="*/ 1 w 17"/>
                  <a:gd name="T3" fmla="*/ 1 h 15"/>
                  <a:gd name="T4" fmla="*/ 0 w 17"/>
                  <a:gd name="T5" fmla="*/ 2 h 15"/>
                  <a:gd name="T6" fmla="*/ 1 w 17"/>
                  <a:gd name="T7" fmla="*/ 5 h 15"/>
                  <a:gd name="T8" fmla="*/ 2 w 17"/>
                  <a:gd name="T9" fmla="*/ 7 h 15"/>
                  <a:gd name="T10" fmla="*/ 4 w 17"/>
                  <a:gd name="T11" fmla="*/ 11 h 15"/>
                  <a:gd name="T12" fmla="*/ 7 w 17"/>
                  <a:gd name="T13" fmla="*/ 12 h 15"/>
                  <a:gd name="T14" fmla="*/ 10 w 17"/>
                  <a:gd name="T15" fmla="*/ 14 h 15"/>
                  <a:gd name="T16" fmla="*/ 13 w 17"/>
                  <a:gd name="T17" fmla="*/ 15 h 15"/>
                  <a:gd name="T18" fmla="*/ 15 w 17"/>
                  <a:gd name="T19" fmla="*/ 14 h 15"/>
                  <a:gd name="T20" fmla="*/ 17 w 17"/>
                  <a:gd name="T21" fmla="*/ 12 h 15"/>
                  <a:gd name="T22" fmla="*/ 17 w 17"/>
                  <a:gd name="T23" fmla="*/ 8 h 15"/>
                  <a:gd name="T24" fmla="*/ 16 w 17"/>
                  <a:gd name="T25" fmla="*/ 5 h 15"/>
                  <a:gd name="T26" fmla="*/ 14 w 17"/>
                  <a:gd name="T27" fmla="*/ 3 h 15"/>
                  <a:gd name="T28" fmla="*/ 12 w 17"/>
                  <a:gd name="T29" fmla="*/ 1 h 15"/>
                  <a:gd name="T30" fmla="*/ 10 w 17"/>
                  <a:gd name="T31" fmla="*/ 0 h 15"/>
                  <a:gd name="T32" fmla="*/ 6 w 17"/>
                  <a:gd name="T33" fmla="*/ 0 h 15"/>
                  <a:gd name="T34" fmla="*/ 4 w 17"/>
                  <a:gd name="T35" fmla="*/ 0 h 15"/>
                  <a:gd name="T36" fmla="*/ 1 w 17"/>
                  <a:gd name="T37" fmla="*/ 1 h 15"/>
                  <a:gd name="T38" fmla="*/ 1 w 17"/>
                  <a:gd name="T3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1"/>
                    </a:moveTo>
                    <a:lnTo>
                      <a:pt x="1" y="1"/>
                    </a:lnTo>
                    <a:lnTo>
                      <a:pt x="0" y="2"/>
                    </a:lnTo>
                    <a:lnTo>
                      <a:pt x="1" y="5"/>
                    </a:lnTo>
                    <a:lnTo>
                      <a:pt x="2" y="7"/>
                    </a:lnTo>
                    <a:lnTo>
                      <a:pt x="4" y="11"/>
                    </a:lnTo>
                    <a:lnTo>
                      <a:pt x="7" y="12"/>
                    </a:lnTo>
                    <a:lnTo>
                      <a:pt x="10" y="14"/>
                    </a:lnTo>
                    <a:lnTo>
                      <a:pt x="13" y="15"/>
                    </a:lnTo>
                    <a:lnTo>
                      <a:pt x="15" y="14"/>
                    </a:lnTo>
                    <a:lnTo>
                      <a:pt x="17" y="12"/>
                    </a:lnTo>
                    <a:lnTo>
                      <a:pt x="17" y="8"/>
                    </a:lnTo>
                    <a:lnTo>
                      <a:pt x="16" y="5"/>
                    </a:lnTo>
                    <a:lnTo>
                      <a:pt x="14" y="3"/>
                    </a:lnTo>
                    <a:lnTo>
                      <a:pt x="12" y="1"/>
                    </a:lnTo>
                    <a:lnTo>
                      <a:pt x="10" y="0"/>
                    </a:lnTo>
                    <a:lnTo>
                      <a:pt x="6" y="0"/>
                    </a:lnTo>
                    <a:lnTo>
                      <a:pt x="4" y="0"/>
                    </a:lnTo>
                    <a:lnTo>
                      <a:pt x="1" y="1"/>
                    </a:lnTo>
                    <a:lnTo>
                      <a:pt x="1"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25" name="Freeform 262">
                <a:extLst>
                  <a:ext uri="{FF2B5EF4-FFF2-40B4-BE49-F238E27FC236}">
                    <a16:creationId xmlns:a16="http://schemas.microsoft.com/office/drawing/2014/main" id="{87CA8C37-B387-492D-BC07-CBE198A9E96D}"/>
                  </a:ext>
                </a:extLst>
              </p:cNvPr>
              <p:cNvSpPr>
                <a:spLocks/>
              </p:cNvSpPr>
              <p:nvPr/>
            </p:nvSpPr>
            <p:spPr bwMode="auto">
              <a:xfrm>
                <a:off x="565" y="2684"/>
                <a:ext cx="7" cy="6"/>
              </a:xfrm>
              <a:custGeom>
                <a:avLst/>
                <a:gdLst>
                  <a:gd name="T0" fmla="*/ 3 w 13"/>
                  <a:gd name="T1" fmla="*/ 2 h 11"/>
                  <a:gd name="T2" fmla="*/ 3 w 13"/>
                  <a:gd name="T3" fmla="*/ 2 h 11"/>
                  <a:gd name="T4" fmla="*/ 1 w 13"/>
                  <a:gd name="T5" fmla="*/ 3 h 11"/>
                  <a:gd name="T6" fmla="*/ 0 w 13"/>
                  <a:gd name="T7" fmla="*/ 5 h 11"/>
                  <a:gd name="T8" fmla="*/ 1 w 13"/>
                  <a:gd name="T9" fmla="*/ 7 h 11"/>
                  <a:gd name="T10" fmla="*/ 1 w 13"/>
                  <a:gd name="T11" fmla="*/ 10 h 11"/>
                  <a:gd name="T12" fmla="*/ 3 w 13"/>
                  <a:gd name="T13" fmla="*/ 10 h 11"/>
                  <a:gd name="T14" fmla="*/ 7 w 13"/>
                  <a:gd name="T15" fmla="*/ 11 h 11"/>
                  <a:gd name="T16" fmla="*/ 10 w 13"/>
                  <a:gd name="T17" fmla="*/ 10 h 11"/>
                  <a:gd name="T18" fmla="*/ 13 w 13"/>
                  <a:gd name="T19" fmla="*/ 9 h 11"/>
                  <a:gd name="T20" fmla="*/ 13 w 13"/>
                  <a:gd name="T21" fmla="*/ 4 h 11"/>
                  <a:gd name="T22" fmla="*/ 11 w 13"/>
                  <a:gd name="T23" fmla="*/ 1 h 11"/>
                  <a:gd name="T24" fmla="*/ 9 w 13"/>
                  <a:gd name="T25" fmla="*/ 0 h 11"/>
                  <a:gd name="T26" fmla="*/ 6 w 13"/>
                  <a:gd name="T27" fmla="*/ 0 h 11"/>
                  <a:gd name="T28" fmla="*/ 3 w 13"/>
                  <a:gd name="T29" fmla="*/ 2 h 11"/>
                  <a:gd name="T30" fmla="*/ 3 w 13"/>
                  <a:gd name="T3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1">
                    <a:moveTo>
                      <a:pt x="3" y="2"/>
                    </a:moveTo>
                    <a:lnTo>
                      <a:pt x="3" y="2"/>
                    </a:lnTo>
                    <a:lnTo>
                      <a:pt x="1" y="3"/>
                    </a:lnTo>
                    <a:lnTo>
                      <a:pt x="0" y="5"/>
                    </a:lnTo>
                    <a:lnTo>
                      <a:pt x="1" y="7"/>
                    </a:lnTo>
                    <a:lnTo>
                      <a:pt x="1" y="10"/>
                    </a:lnTo>
                    <a:lnTo>
                      <a:pt x="3" y="10"/>
                    </a:lnTo>
                    <a:lnTo>
                      <a:pt x="7" y="11"/>
                    </a:lnTo>
                    <a:lnTo>
                      <a:pt x="10" y="10"/>
                    </a:lnTo>
                    <a:lnTo>
                      <a:pt x="13" y="9"/>
                    </a:lnTo>
                    <a:lnTo>
                      <a:pt x="13" y="4"/>
                    </a:lnTo>
                    <a:lnTo>
                      <a:pt x="11" y="1"/>
                    </a:lnTo>
                    <a:lnTo>
                      <a:pt x="9" y="0"/>
                    </a:lnTo>
                    <a:lnTo>
                      <a:pt x="6" y="0"/>
                    </a:lnTo>
                    <a:lnTo>
                      <a:pt x="3" y="2"/>
                    </a:lnTo>
                    <a:lnTo>
                      <a:pt x="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6" name="Freeform 263">
                <a:extLst>
                  <a:ext uri="{FF2B5EF4-FFF2-40B4-BE49-F238E27FC236}">
                    <a16:creationId xmlns:a16="http://schemas.microsoft.com/office/drawing/2014/main" id="{32A4BD86-B236-4D72-A27D-742BEC902D5D}"/>
                  </a:ext>
                </a:extLst>
              </p:cNvPr>
              <p:cNvSpPr>
                <a:spLocks/>
              </p:cNvSpPr>
              <p:nvPr/>
            </p:nvSpPr>
            <p:spPr bwMode="auto">
              <a:xfrm>
                <a:off x="565" y="2684"/>
                <a:ext cx="7" cy="6"/>
              </a:xfrm>
              <a:custGeom>
                <a:avLst/>
                <a:gdLst>
                  <a:gd name="T0" fmla="*/ 3 w 13"/>
                  <a:gd name="T1" fmla="*/ 2 h 11"/>
                  <a:gd name="T2" fmla="*/ 3 w 13"/>
                  <a:gd name="T3" fmla="*/ 2 h 11"/>
                  <a:gd name="T4" fmla="*/ 1 w 13"/>
                  <a:gd name="T5" fmla="*/ 3 h 11"/>
                  <a:gd name="T6" fmla="*/ 0 w 13"/>
                  <a:gd name="T7" fmla="*/ 5 h 11"/>
                  <a:gd name="T8" fmla="*/ 1 w 13"/>
                  <a:gd name="T9" fmla="*/ 7 h 11"/>
                  <a:gd name="T10" fmla="*/ 1 w 13"/>
                  <a:gd name="T11" fmla="*/ 10 h 11"/>
                  <a:gd name="T12" fmla="*/ 3 w 13"/>
                  <a:gd name="T13" fmla="*/ 10 h 11"/>
                  <a:gd name="T14" fmla="*/ 7 w 13"/>
                  <a:gd name="T15" fmla="*/ 11 h 11"/>
                  <a:gd name="T16" fmla="*/ 10 w 13"/>
                  <a:gd name="T17" fmla="*/ 10 h 11"/>
                  <a:gd name="T18" fmla="*/ 13 w 13"/>
                  <a:gd name="T19" fmla="*/ 9 h 11"/>
                  <a:gd name="T20" fmla="*/ 13 w 13"/>
                  <a:gd name="T21" fmla="*/ 4 h 11"/>
                  <a:gd name="T22" fmla="*/ 11 w 13"/>
                  <a:gd name="T23" fmla="*/ 1 h 11"/>
                  <a:gd name="T24" fmla="*/ 9 w 13"/>
                  <a:gd name="T25" fmla="*/ 0 h 11"/>
                  <a:gd name="T26" fmla="*/ 6 w 13"/>
                  <a:gd name="T27" fmla="*/ 0 h 11"/>
                  <a:gd name="T28" fmla="*/ 3 w 13"/>
                  <a:gd name="T29" fmla="*/ 2 h 11"/>
                  <a:gd name="T30" fmla="*/ 3 w 13"/>
                  <a:gd name="T3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1">
                    <a:moveTo>
                      <a:pt x="3" y="2"/>
                    </a:moveTo>
                    <a:lnTo>
                      <a:pt x="3" y="2"/>
                    </a:lnTo>
                    <a:lnTo>
                      <a:pt x="1" y="3"/>
                    </a:lnTo>
                    <a:lnTo>
                      <a:pt x="0" y="5"/>
                    </a:lnTo>
                    <a:lnTo>
                      <a:pt x="1" y="7"/>
                    </a:lnTo>
                    <a:lnTo>
                      <a:pt x="1" y="10"/>
                    </a:lnTo>
                    <a:lnTo>
                      <a:pt x="3" y="10"/>
                    </a:lnTo>
                    <a:lnTo>
                      <a:pt x="7" y="11"/>
                    </a:lnTo>
                    <a:lnTo>
                      <a:pt x="10" y="10"/>
                    </a:lnTo>
                    <a:lnTo>
                      <a:pt x="13" y="9"/>
                    </a:lnTo>
                    <a:lnTo>
                      <a:pt x="13" y="4"/>
                    </a:lnTo>
                    <a:lnTo>
                      <a:pt x="11" y="1"/>
                    </a:lnTo>
                    <a:lnTo>
                      <a:pt x="9" y="0"/>
                    </a:lnTo>
                    <a:lnTo>
                      <a:pt x="6" y="0"/>
                    </a:lnTo>
                    <a:lnTo>
                      <a:pt x="3" y="2"/>
                    </a:lnTo>
                    <a:lnTo>
                      <a:pt x="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27" name="Freeform 264">
                <a:extLst>
                  <a:ext uri="{FF2B5EF4-FFF2-40B4-BE49-F238E27FC236}">
                    <a16:creationId xmlns:a16="http://schemas.microsoft.com/office/drawing/2014/main" id="{C47FB287-9254-48DC-966C-5EDD26BFB70B}"/>
                  </a:ext>
                </a:extLst>
              </p:cNvPr>
              <p:cNvSpPr>
                <a:spLocks/>
              </p:cNvSpPr>
              <p:nvPr/>
            </p:nvSpPr>
            <p:spPr bwMode="auto">
              <a:xfrm>
                <a:off x="553" y="2702"/>
                <a:ext cx="6" cy="5"/>
              </a:xfrm>
              <a:custGeom>
                <a:avLst/>
                <a:gdLst>
                  <a:gd name="T0" fmla="*/ 5 w 11"/>
                  <a:gd name="T1" fmla="*/ 1 h 10"/>
                  <a:gd name="T2" fmla="*/ 5 w 11"/>
                  <a:gd name="T3" fmla="*/ 1 h 10"/>
                  <a:gd name="T4" fmla="*/ 2 w 11"/>
                  <a:gd name="T5" fmla="*/ 1 h 10"/>
                  <a:gd name="T6" fmla="*/ 1 w 11"/>
                  <a:gd name="T7" fmla="*/ 3 h 10"/>
                  <a:gd name="T8" fmla="*/ 0 w 11"/>
                  <a:gd name="T9" fmla="*/ 5 h 10"/>
                  <a:gd name="T10" fmla="*/ 1 w 11"/>
                  <a:gd name="T11" fmla="*/ 7 h 10"/>
                  <a:gd name="T12" fmla="*/ 2 w 11"/>
                  <a:gd name="T13" fmla="*/ 9 h 10"/>
                  <a:gd name="T14" fmla="*/ 5 w 11"/>
                  <a:gd name="T15" fmla="*/ 10 h 10"/>
                  <a:gd name="T16" fmla="*/ 7 w 11"/>
                  <a:gd name="T17" fmla="*/ 10 h 10"/>
                  <a:gd name="T18" fmla="*/ 9 w 11"/>
                  <a:gd name="T19" fmla="*/ 8 h 10"/>
                  <a:gd name="T20" fmla="*/ 11 w 11"/>
                  <a:gd name="T21" fmla="*/ 6 h 10"/>
                  <a:gd name="T22" fmla="*/ 10 w 11"/>
                  <a:gd name="T23" fmla="*/ 2 h 10"/>
                  <a:gd name="T24" fmla="*/ 8 w 11"/>
                  <a:gd name="T25" fmla="*/ 0 h 10"/>
                  <a:gd name="T26" fmla="*/ 5 w 11"/>
                  <a:gd name="T27" fmla="*/ 1 h 10"/>
                  <a:gd name="T28" fmla="*/ 5 w 11"/>
                  <a:gd name="T2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5" y="1"/>
                    </a:moveTo>
                    <a:lnTo>
                      <a:pt x="5" y="1"/>
                    </a:lnTo>
                    <a:lnTo>
                      <a:pt x="2" y="1"/>
                    </a:lnTo>
                    <a:lnTo>
                      <a:pt x="1" y="3"/>
                    </a:lnTo>
                    <a:lnTo>
                      <a:pt x="0" y="5"/>
                    </a:lnTo>
                    <a:lnTo>
                      <a:pt x="1" y="7"/>
                    </a:lnTo>
                    <a:lnTo>
                      <a:pt x="2" y="9"/>
                    </a:lnTo>
                    <a:lnTo>
                      <a:pt x="5" y="10"/>
                    </a:lnTo>
                    <a:lnTo>
                      <a:pt x="7" y="10"/>
                    </a:lnTo>
                    <a:lnTo>
                      <a:pt x="9" y="8"/>
                    </a:lnTo>
                    <a:lnTo>
                      <a:pt x="11" y="6"/>
                    </a:lnTo>
                    <a:lnTo>
                      <a:pt x="10" y="2"/>
                    </a:lnTo>
                    <a:lnTo>
                      <a:pt x="8" y="0"/>
                    </a:lnTo>
                    <a:lnTo>
                      <a:pt x="5" y="1"/>
                    </a:lnTo>
                    <a:lnTo>
                      <a:pt x="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28" name="Freeform 265">
                <a:extLst>
                  <a:ext uri="{FF2B5EF4-FFF2-40B4-BE49-F238E27FC236}">
                    <a16:creationId xmlns:a16="http://schemas.microsoft.com/office/drawing/2014/main" id="{1242700F-71C1-4447-839B-3D10CA9D87F3}"/>
                  </a:ext>
                </a:extLst>
              </p:cNvPr>
              <p:cNvSpPr>
                <a:spLocks/>
              </p:cNvSpPr>
              <p:nvPr/>
            </p:nvSpPr>
            <p:spPr bwMode="auto">
              <a:xfrm>
                <a:off x="553" y="2702"/>
                <a:ext cx="6" cy="5"/>
              </a:xfrm>
              <a:custGeom>
                <a:avLst/>
                <a:gdLst>
                  <a:gd name="T0" fmla="*/ 5 w 11"/>
                  <a:gd name="T1" fmla="*/ 1 h 10"/>
                  <a:gd name="T2" fmla="*/ 5 w 11"/>
                  <a:gd name="T3" fmla="*/ 1 h 10"/>
                  <a:gd name="T4" fmla="*/ 2 w 11"/>
                  <a:gd name="T5" fmla="*/ 1 h 10"/>
                  <a:gd name="T6" fmla="*/ 1 w 11"/>
                  <a:gd name="T7" fmla="*/ 3 h 10"/>
                  <a:gd name="T8" fmla="*/ 0 w 11"/>
                  <a:gd name="T9" fmla="*/ 5 h 10"/>
                  <a:gd name="T10" fmla="*/ 1 w 11"/>
                  <a:gd name="T11" fmla="*/ 7 h 10"/>
                  <a:gd name="T12" fmla="*/ 2 w 11"/>
                  <a:gd name="T13" fmla="*/ 9 h 10"/>
                  <a:gd name="T14" fmla="*/ 5 w 11"/>
                  <a:gd name="T15" fmla="*/ 10 h 10"/>
                  <a:gd name="T16" fmla="*/ 7 w 11"/>
                  <a:gd name="T17" fmla="*/ 10 h 10"/>
                  <a:gd name="T18" fmla="*/ 9 w 11"/>
                  <a:gd name="T19" fmla="*/ 8 h 10"/>
                  <a:gd name="T20" fmla="*/ 11 w 11"/>
                  <a:gd name="T21" fmla="*/ 6 h 10"/>
                  <a:gd name="T22" fmla="*/ 10 w 11"/>
                  <a:gd name="T23" fmla="*/ 2 h 10"/>
                  <a:gd name="T24" fmla="*/ 8 w 11"/>
                  <a:gd name="T25" fmla="*/ 0 h 10"/>
                  <a:gd name="T26" fmla="*/ 5 w 11"/>
                  <a:gd name="T27" fmla="*/ 1 h 10"/>
                  <a:gd name="T28" fmla="*/ 5 w 11"/>
                  <a:gd name="T2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5" y="1"/>
                    </a:moveTo>
                    <a:lnTo>
                      <a:pt x="5" y="1"/>
                    </a:lnTo>
                    <a:lnTo>
                      <a:pt x="2" y="1"/>
                    </a:lnTo>
                    <a:lnTo>
                      <a:pt x="1" y="3"/>
                    </a:lnTo>
                    <a:lnTo>
                      <a:pt x="0" y="5"/>
                    </a:lnTo>
                    <a:lnTo>
                      <a:pt x="1" y="7"/>
                    </a:lnTo>
                    <a:lnTo>
                      <a:pt x="2" y="9"/>
                    </a:lnTo>
                    <a:lnTo>
                      <a:pt x="5" y="10"/>
                    </a:lnTo>
                    <a:lnTo>
                      <a:pt x="7" y="10"/>
                    </a:lnTo>
                    <a:lnTo>
                      <a:pt x="9" y="8"/>
                    </a:lnTo>
                    <a:lnTo>
                      <a:pt x="11" y="6"/>
                    </a:lnTo>
                    <a:lnTo>
                      <a:pt x="10" y="2"/>
                    </a:lnTo>
                    <a:lnTo>
                      <a:pt x="8" y="0"/>
                    </a:lnTo>
                    <a:lnTo>
                      <a:pt x="5" y="1"/>
                    </a:lnTo>
                    <a:lnTo>
                      <a:pt x="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29" name="Freeform 266">
                <a:extLst>
                  <a:ext uri="{FF2B5EF4-FFF2-40B4-BE49-F238E27FC236}">
                    <a16:creationId xmlns:a16="http://schemas.microsoft.com/office/drawing/2014/main" id="{02DD3241-1E4B-441D-AECB-28E256DF7C3A}"/>
                  </a:ext>
                </a:extLst>
              </p:cNvPr>
              <p:cNvSpPr>
                <a:spLocks/>
              </p:cNvSpPr>
              <p:nvPr/>
            </p:nvSpPr>
            <p:spPr bwMode="auto">
              <a:xfrm>
                <a:off x="637" y="2513"/>
                <a:ext cx="24" cy="55"/>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4 h 102"/>
                  <a:gd name="T24" fmla="*/ 4 w 45"/>
                  <a:gd name="T25" fmla="*/ 28 h 102"/>
                  <a:gd name="T26" fmla="*/ 4 w 45"/>
                  <a:gd name="T27" fmla="*/ 32 h 102"/>
                  <a:gd name="T28" fmla="*/ 4 w 45"/>
                  <a:gd name="T29" fmla="*/ 36 h 102"/>
                  <a:gd name="T30" fmla="*/ 3 w 45"/>
                  <a:gd name="T31" fmla="*/ 41 h 102"/>
                  <a:gd name="T32" fmla="*/ 3 w 45"/>
                  <a:gd name="T33" fmla="*/ 45 h 102"/>
                  <a:gd name="T34" fmla="*/ 2 w 45"/>
                  <a:gd name="T35" fmla="*/ 48 h 102"/>
                  <a:gd name="T36" fmla="*/ 2 w 45"/>
                  <a:gd name="T37" fmla="*/ 53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3 h 102"/>
                  <a:gd name="T50" fmla="*/ 9 w 45"/>
                  <a:gd name="T51" fmla="*/ 77 h 102"/>
                  <a:gd name="T52" fmla="*/ 10 w 45"/>
                  <a:gd name="T53" fmla="*/ 81 h 102"/>
                  <a:gd name="T54" fmla="*/ 13 w 45"/>
                  <a:gd name="T55" fmla="*/ 85 h 102"/>
                  <a:gd name="T56" fmla="*/ 12 w 45"/>
                  <a:gd name="T57" fmla="*/ 89 h 102"/>
                  <a:gd name="T58" fmla="*/ 12 w 45"/>
                  <a:gd name="T59" fmla="*/ 93 h 102"/>
                  <a:gd name="T60" fmla="*/ 14 w 45"/>
                  <a:gd name="T61" fmla="*/ 94 h 102"/>
                  <a:gd name="T62" fmla="*/ 18 w 45"/>
                  <a:gd name="T63" fmla="*/ 97 h 102"/>
                  <a:gd name="T64" fmla="*/ 22 w 45"/>
                  <a:gd name="T65" fmla="*/ 101 h 102"/>
                  <a:gd name="T66" fmla="*/ 27 w 45"/>
                  <a:gd name="T67" fmla="*/ 102 h 102"/>
                  <a:gd name="T68" fmla="*/ 32 w 45"/>
                  <a:gd name="T69" fmla="*/ 102 h 102"/>
                  <a:gd name="T70" fmla="*/ 37 w 45"/>
                  <a:gd name="T71" fmla="*/ 97 h 102"/>
                  <a:gd name="T72" fmla="*/ 41 w 45"/>
                  <a:gd name="T73" fmla="*/ 92 h 102"/>
                  <a:gd name="T74" fmla="*/ 43 w 45"/>
                  <a:gd name="T75" fmla="*/ 85 h 102"/>
                  <a:gd name="T76" fmla="*/ 45 w 45"/>
                  <a:gd name="T77" fmla="*/ 80 h 102"/>
                  <a:gd name="T78" fmla="*/ 45 w 45"/>
                  <a:gd name="T79" fmla="*/ 75 h 102"/>
                  <a:gd name="T80" fmla="*/ 41 w 45"/>
                  <a:gd name="T81" fmla="*/ 68 h 102"/>
                  <a:gd name="T82" fmla="*/ 39 w 45"/>
                  <a:gd name="T83" fmla="*/ 62 h 102"/>
                  <a:gd name="T84" fmla="*/ 35 w 45"/>
                  <a:gd name="T85" fmla="*/ 58 h 102"/>
                  <a:gd name="T86" fmla="*/ 34 w 45"/>
                  <a:gd name="T87" fmla="*/ 53 h 102"/>
                  <a:gd name="T88" fmla="*/ 34 w 45"/>
                  <a:gd name="T89" fmla="*/ 48 h 102"/>
                  <a:gd name="T90" fmla="*/ 34 w 45"/>
                  <a:gd name="T91" fmla="*/ 42 h 102"/>
                  <a:gd name="T92" fmla="*/ 34 w 45"/>
                  <a:gd name="T93" fmla="*/ 37 h 102"/>
                  <a:gd name="T94" fmla="*/ 34 w 45"/>
                  <a:gd name="T95" fmla="*/ 30 h 102"/>
                  <a:gd name="T96" fmla="*/ 33 w 45"/>
                  <a:gd name="T97" fmla="*/ 24 h 102"/>
                  <a:gd name="T98" fmla="*/ 33 w 45"/>
                  <a:gd name="T99" fmla="*/ 19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4"/>
                    </a:lnTo>
                    <a:lnTo>
                      <a:pt x="4" y="28"/>
                    </a:lnTo>
                    <a:lnTo>
                      <a:pt x="4" y="32"/>
                    </a:lnTo>
                    <a:lnTo>
                      <a:pt x="4" y="36"/>
                    </a:lnTo>
                    <a:lnTo>
                      <a:pt x="3" y="41"/>
                    </a:lnTo>
                    <a:lnTo>
                      <a:pt x="3" y="45"/>
                    </a:lnTo>
                    <a:lnTo>
                      <a:pt x="2" y="48"/>
                    </a:lnTo>
                    <a:lnTo>
                      <a:pt x="2" y="53"/>
                    </a:lnTo>
                    <a:lnTo>
                      <a:pt x="0" y="58"/>
                    </a:lnTo>
                    <a:lnTo>
                      <a:pt x="0" y="62"/>
                    </a:lnTo>
                    <a:lnTo>
                      <a:pt x="2" y="64"/>
                    </a:lnTo>
                    <a:lnTo>
                      <a:pt x="7" y="65"/>
                    </a:lnTo>
                    <a:lnTo>
                      <a:pt x="10" y="69"/>
                    </a:lnTo>
                    <a:lnTo>
                      <a:pt x="10" y="73"/>
                    </a:lnTo>
                    <a:lnTo>
                      <a:pt x="9" y="77"/>
                    </a:lnTo>
                    <a:lnTo>
                      <a:pt x="10" y="81"/>
                    </a:lnTo>
                    <a:lnTo>
                      <a:pt x="13" y="85"/>
                    </a:lnTo>
                    <a:lnTo>
                      <a:pt x="12" y="89"/>
                    </a:lnTo>
                    <a:lnTo>
                      <a:pt x="12" y="93"/>
                    </a:lnTo>
                    <a:lnTo>
                      <a:pt x="14" y="94"/>
                    </a:lnTo>
                    <a:lnTo>
                      <a:pt x="18" y="97"/>
                    </a:lnTo>
                    <a:lnTo>
                      <a:pt x="22" y="101"/>
                    </a:lnTo>
                    <a:lnTo>
                      <a:pt x="27" y="102"/>
                    </a:lnTo>
                    <a:lnTo>
                      <a:pt x="32" y="102"/>
                    </a:lnTo>
                    <a:lnTo>
                      <a:pt x="37" y="97"/>
                    </a:lnTo>
                    <a:lnTo>
                      <a:pt x="41" y="92"/>
                    </a:lnTo>
                    <a:lnTo>
                      <a:pt x="43" y="85"/>
                    </a:lnTo>
                    <a:lnTo>
                      <a:pt x="45" y="80"/>
                    </a:lnTo>
                    <a:lnTo>
                      <a:pt x="45" y="75"/>
                    </a:lnTo>
                    <a:lnTo>
                      <a:pt x="41" y="68"/>
                    </a:lnTo>
                    <a:lnTo>
                      <a:pt x="39" y="62"/>
                    </a:lnTo>
                    <a:lnTo>
                      <a:pt x="35" y="58"/>
                    </a:lnTo>
                    <a:lnTo>
                      <a:pt x="34" y="53"/>
                    </a:lnTo>
                    <a:lnTo>
                      <a:pt x="34" y="48"/>
                    </a:lnTo>
                    <a:lnTo>
                      <a:pt x="34" y="42"/>
                    </a:lnTo>
                    <a:lnTo>
                      <a:pt x="34" y="37"/>
                    </a:lnTo>
                    <a:lnTo>
                      <a:pt x="34" y="30"/>
                    </a:lnTo>
                    <a:lnTo>
                      <a:pt x="33" y="24"/>
                    </a:lnTo>
                    <a:lnTo>
                      <a:pt x="33" y="19"/>
                    </a:lnTo>
                    <a:lnTo>
                      <a:pt x="31" y="13"/>
                    </a:lnTo>
                    <a:lnTo>
                      <a:pt x="28" y="9"/>
                    </a:lnTo>
                    <a:lnTo>
                      <a:pt x="26" y="8"/>
                    </a:lnTo>
                    <a:lnTo>
                      <a:pt x="26"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0" name="Freeform 267">
                <a:extLst>
                  <a:ext uri="{FF2B5EF4-FFF2-40B4-BE49-F238E27FC236}">
                    <a16:creationId xmlns:a16="http://schemas.microsoft.com/office/drawing/2014/main" id="{7502E081-2D79-4403-A573-7F1AFBCBE041}"/>
                  </a:ext>
                </a:extLst>
              </p:cNvPr>
              <p:cNvSpPr>
                <a:spLocks/>
              </p:cNvSpPr>
              <p:nvPr/>
            </p:nvSpPr>
            <p:spPr bwMode="auto">
              <a:xfrm>
                <a:off x="637" y="2513"/>
                <a:ext cx="24" cy="55"/>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4 h 102"/>
                  <a:gd name="T24" fmla="*/ 4 w 45"/>
                  <a:gd name="T25" fmla="*/ 28 h 102"/>
                  <a:gd name="T26" fmla="*/ 4 w 45"/>
                  <a:gd name="T27" fmla="*/ 32 h 102"/>
                  <a:gd name="T28" fmla="*/ 4 w 45"/>
                  <a:gd name="T29" fmla="*/ 36 h 102"/>
                  <a:gd name="T30" fmla="*/ 3 w 45"/>
                  <a:gd name="T31" fmla="*/ 41 h 102"/>
                  <a:gd name="T32" fmla="*/ 3 w 45"/>
                  <a:gd name="T33" fmla="*/ 45 h 102"/>
                  <a:gd name="T34" fmla="*/ 2 w 45"/>
                  <a:gd name="T35" fmla="*/ 48 h 102"/>
                  <a:gd name="T36" fmla="*/ 2 w 45"/>
                  <a:gd name="T37" fmla="*/ 53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3 h 102"/>
                  <a:gd name="T50" fmla="*/ 9 w 45"/>
                  <a:gd name="T51" fmla="*/ 77 h 102"/>
                  <a:gd name="T52" fmla="*/ 10 w 45"/>
                  <a:gd name="T53" fmla="*/ 81 h 102"/>
                  <a:gd name="T54" fmla="*/ 13 w 45"/>
                  <a:gd name="T55" fmla="*/ 85 h 102"/>
                  <a:gd name="T56" fmla="*/ 12 w 45"/>
                  <a:gd name="T57" fmla="*/ 89 h 102"/>
                  <a:gd name="T58" fmla="*/ 12 w 45"/>
                  <a:gd name="T59" fmla="*/ 93 h 102"/>
                  <a:gd name="T60" fmla="*/ 14 w 45"/>
                  <a:gd name="T61" fmla="*/ 94 h 102"/>
                  <a:gd name="T62" fmla="*/ 18 w 45"/>
                  <a:gd name="T63" fmla="*/ 97 h 102"/>
                  <a:gd name="T64" fmla="*/ 22 w 45"/>
                  <a:gd name="T65" fmla="*/ 101 h 102"/>
                  <a:gd name="T66" fmla="*/ 27 w 45"/>
                  <a:gd name="T67" fmla="*/ 102 h 102"/>
                  <a:gd name="T68" fmla="*/ 32 w 45"/>
                  <a:gd name="T69" fmla="*/ 102 h 102"/>
                  <a:gd name="T70" fmla="*/ 37 w 45"/>
                  <a:gd name="T71" fmla="*/ 97 h 102"/>
                  <a:gd name="T72" fmla="*/ 41 w 45"/>
                  <a:gd name="T73" fmla="*/ 92 h 102"/>
                  <a:gd name="T74" fmla="*/ 43 w 45"/>
                  <a:gd name="T75" fmla="*/ 85 h 102"/>
                  <a:gd name="T76" fmla="*/ 45 w 45"/>
                  <a:gd name="T77" fmla="*/ 80 h 102"/>
                  <a:gd name="T78" fmla="*/ 45 w 45"/>
                  <a:gd name="T79" fmla="*/ 75 h 102"/>
                  <a:gd name="T80" fmla="*/ 41 w 45"/>
                  <a:gd name="T81" fmla="*/ 68 h 102"/>
                  <a:gd name="T82" fmla="*/ 39 w 45"/>
                  <a:gd name="T83" fmla="*/ 62 h 102"/>
                  <a:gd name="T84" fmla="*/ 35 w 45"/>
                  <a:gd name="T85" fmla="*/ 58 h 102"/>
                  <a:gd name="T86" fmla="*/ 34 w 45"/>
                  <a:gd name="T87" fmla="*/ 53 h 102"/>
                  <a:gd name="T88" fmla="*/ 34 w 45"/>
                  <a:gd name="T89" fmla="*/ 48 h 102"/>
                  <a:gd name="T90" fmla="*/ 34 w 45"/>
                  <a:gd name="T91" fmla="*/ 42 h 102"/>
                  <a:gd name="T92" fmla="*/ 34 w 45"/>
                  <a:gd name="T93" fmla="*/ 37 h 102"/>
                  <a:gd name="T94" fmla="*/ 34 w 45"/>
                  <a:gd name="T95" fmla="*/ 30 h 102"/>
                  <a:gd name="T96" fmla="*/ 33 w 45"/>
                  <a:gd name="T97" fmla="*/ 24 h 102"/>
                  <a:gd name="T98" fmla="*/ 33 w 45"/>
                  <a:gd name="T99" fmla="*/ 19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4"/>
                    </a:lnTo>
                    <a:lnTo>
                      <a:pt x="4" y="28"/>
                    </a:lnTo>
                    <a:lnTo>
                      <a:pt x="4" y="32"/>
                    </a:lnTo>
                    <a:lnTo>
                      <a:pt x="4" y="36"/>
                    </a:lnTo>
                    <a:lnTo>
                      <a:pt x="3" y="41"/>
                    </a:lnTo>
                    <a:lnTo>
                      <a:pt x="3" y="45"/>
                    </a:lnTo>
                    <a:lnTo>
                      <a:pt x="2" y="48"/>
                    </a:lnTo>
                    <a:lnTo>
                      <a:pt x="2" y="53"/>
                    </a:lnTo>
                    <a:lnTo>
                      <a:pt x="0" y="58"/>
                    </a:lnTo>
                    <a:lnTo>
                      <a:pt x="0" y="62"/>
                    </a:lnTo>
                    <a:lnTo>
                      <a:pt x="2" y="64"/>
                    </a:lnTo>
                    <a:lnTo>
                      <a:pt x="7" y="65"/>
                    </a:lnTo>
                    <a:lnTo>
                      <a:pt x="10" y="69"/>
                    </a:lnTo>
                    <a:lnTo>
                      <a:pt x="10" y="73"/>
                    </a:lnTo>
                    <a:lnTo>
                      <a:pt x="9" y="77"/>
                    </a:lnTo>
                    <a:lnTo>
                      <a:pt x="10" y="81"/>
                    </a:lnTo>
                    <a:lnTo>
                      <a:pt x="13" y="85"/>
                    </a:lnTo>
                    <a:lnTo>
                      <a:pt x="12" y="89"/>
                    </a:lnTo>
                    <a:lnTo>
                      <a:pt x="12" y="93"/>
                    </a:lnTo>
                    <a:lnTo>
                      <a:pt x="14" y="94"/>
                    </a:lnTo>
                    <a:lnTo>
                      <a:pt x="18" y="97"/>
                    </a:lnTo>
                    <a:lnTo>
                      <a:pt x="22" y="101"/>
                    </a:lnTo>
                    <a:lnTo>
                      <a:pt x="27" y="102"/>
                    </a:lnTo>
                    <a:lnTo>
                      <a:pt x="32" y="102"/>
                    </a:lnTo>
                    <a:lnTo>
                      <a:pt x="37" y="97"/>
                    </a:lnTo>
                    <a:lnTo>
                      <a:pt x="41" y="92"/>
                    </a:lnTo>
                    <a:lnTo>
                      <a:pt x="43" y="85"/>
                    </a:lnTo>
                    <a:lnTo>
                      <a:pt x="45" y="80"/>
                    </a:lnTo>
                    <a:lnTo>
                      <a:pt x="45" y="75"/>
                    </a:lnTo>
                    <a:lnTo>
                      <a:pt x="41" y="68"/>
                    </a:lnTo>
                    <a:lnTo>
                      <a:pt x="39" y="62"/>
                    </a:lnTo>
                    <a:lnTo>
                      <a:pt x="35" y="58"/>
                    </a:lnTo>
                    <a:lnTo>
                      <a:pt x="34" y="53"/>
                    </a:lnTo>
                    <a:lnTo>
                      <a:pt x="34" y="48"/>
                    </a:lnTo>
                    <a:lnTo>
                      <a:pt x="34" y="42"/>
                    </a:lnTo>
                    <a:lnTo>
                      <a:pt x="34" y="37"/>
                    </a:lnTo>
                    <a:lnTo>
                      <a:pt x="34" y="30"/>
                    </a:lnTo>
                    <a:lnTo>
                      <a:pt x="33" y="24"/>
                    </a:lnTo>
                    <a:lnTo>
                      <a:pt x="33" y="19"/>
                    </a:lnTo>
                    <a:lnTo>
                      <a:pt x="31" y="13"/>
                    </a:lnTo>
                    <a:lnTo>
                      <a:pt x="28" y="9"/>
                    </a:lnTo>
                    <a:lnTo>
                      <a:pt x="26" y="8"/>
                    </a:lnTo>
                    <a:lnTo>
                      <a:pt x="26"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31" name="Freeform 268">
                <a:extLst>
                  <a:ext uri="{FF2B5EF4-FFF2-40B4-BE49-F238E27FC236}">
                    <a16:creationId xmlns:a16="http://schemas.microsoft.com/office/drawing/2014/main" id="{E8704525-3EEB-44EA-B15E-C91B48A71A2F}"/>
                  </a:ext>
                </a:extLst>
              </p:cNvPr>
              <p:cNvSpPr>
                <a:spLocks/>
              </p:cNvSpPr>
              <p:nvPr/>
            </p:nvSpPr>
            <p:spPr bwMode="auto">
              <a:xfrm>
                <a:off x="913" y="2499"/>
                <a:ext cx="74" cy="63"/>
              </a:xfrm>
              <a:custGeom>
                <a:avLst/>
                <a:gdLst>
                  <a:gd name="T0" fmla="*/ 130 w 140"/>
                  <a:gd name="T1" fmla="*/ 4 h 119"/>
                  <a:gd name="T2" fmla="*/ 130 w 140"/>
                  <a:gd name="T3" fmla="*/ 4 h 119"/>
                  <a:gd name="T4" fmla="*/ 126 w 140"/>
                  <a:gd name="T5" fmla="*/ 8 h 119"/>
                  <a:gd name="T6" fmla="*/ 121 w 140"/>
                  <a:gd name="T7" fmla="*/ 12 h 119"/>
                  <a:gd name="T8" fmla="*/ 116 w 140"/>
                  <a:gd name="T9" fmla="*/ 18 h 119"/>
                  <a:gd name="T10" fmla="*/ 108 w 140"/>
                  <a:gd name="T11" fmla="*/ 21 h 119"/>
                  <a:gd name="T12" fmla="*/ 100 w 140"/>
                  <a:gd name="T13" fmla="*/ 25 h 119"/>
                  <a:gd name="T14" fmla="*/ 90 w 140"/>
                  <a:gd name="T15" fmla="*/ 31 h 119"/>
                  <a:gd name="T16" fmla="*/ 81 w 140"/>
                  <a:gd name="T17" fmla="*/ 35 h 119"/>
                  <a:gd name="T18" fmla="*/ 71 w 140"/>
                  <a:gd name="T19" fmla="*/ 40 h 119"/>
                  <a:gd name="T20" fmla="*/ 65 w 140"/>
                  <a:gd name="T21" fmla="*/ 46 h 119"/>
                  <a:gd name="T22" fmla="*/ 58 w 140"/>
                  <a:gd name="T23" fmla="*/ 47 h 119"/>
                  <a:gd name="T24" fmla="*/ 50 w 140"/>
                  <a:gd name="T25" fmla="*/ 47 h 119"/>
                  <a:gd name="T26" fmla="*/ 41 w 140"/>
                  <a:gd name="T27" fmla="*/ 47 h 119"/>
                  <a:gd name="T28" fmla="*/ 31 w 140"/>
                  <a:gd name="T29" fmla="*/ 48 h 119"/>
                  <a:gd name="T30" fmla="*/ 25 w 140"/>
                  <a:gd name="T31" fmla="*/ 49 h 119"/>
                  <a:gd name="T32" fmla="*/ 16 w 140"/>
                  <a:gd name="T33" fmla="*/ 53 h 119"/>
                  <a:gd name="T34" fmla="*/ 9 w 140"/>
                  <a:gd name="T35" fmla="*/ 58 h 119"/>
                  <a:gd name="T36" fmla="*/ 5 w 140"/>
                  <a:gd name="T37" fmla="*/ 64 h 119"/>
                  <a:gd name="T38" fmla="*/ 3 w 140"/>
                  <a:gd name="T39" fmla="*/ 70 h 119"/>
                  <a:gd name="T40" fmla="*/ 3 w 140"/>
                  <a:gd name="T41" fmla="*/ 76 h 119"/>
                  <a:gd name="T42" fmla="*/ 1 w 140"/>
                  <a:gd name="T43" fmla="*/ 83 h 119"/>
                  <a:gd name="T44" fmla="*/ 0 w 140"/>
                  <a:gd name="T45" fmla="*/ 90 h 119"/>
                  <a:gd name="T46" fmla="*/ 1 w 140"/>
                  <a:gd name="T47" fmla="*/ 96 h 119"/>
                  <a:gd name="T48" fmla="*/ 5 w 140"/>
                  <a:gd name="T49" fmla="*/ 105 h 119"/>
                  <a:gd name="T50" fmla="*/ 9 w 140"/>
                  <a:gd name="T51" fmla="*/ 113 h 119"/>
                  <a:gd name="T52" fmla="*/ 17 w 140"/>
                  <a:gd name="T53" fmla="*/ 116 h 119"/>
                  <a:gd name="T54" fmla="*/ 26 w 140"/>
                  <a:gd name="T55" fmla="*/ 119 h 119"/>
                  <a:gd name="T56" fmla="*/ 36 w 140"/>
                  <a:gd name="T57" fmla="*/ 119 h 119"/>
                  <a:gd name="T58" fmla="*/ 47 w 140"/>
                  <a:gd name="T59" fmla="*/ 118 h 119"/>
                  <a:gd name="T60" fmla="*/ 55 w 140"/>
                  <a:gd name="T61" fmla="*/ 116 h 119"/>
                  <a:gd name="T62" fmla="*/ 68 w 140"/>
                  <a:gd name="T63" fmla="*/ 110 h 119"/>
                  <a:gd name="T64" fmla="*/ 76 w 140"/>
                  <a:gd name="T65" fmla="*/ 106 h 119"/>
                  <a:gd name="T66" fmla="*/ 83 w 140"/>
                  <a:gd name="T67" fmla="*/ 101 h 119"/>
                  <a:gd name="T68" fmla="*/ 91 w 140"/>
                  <a:gd name="T69" fmla="*/ 98 h 119"/>
                  <a:gd name="T70" fmla="*/ 99 w 140"/>
                  <a:gd name="T71" fmla="*/ 94 h 119"/>
                  <a:gd name="T72" fmla="*/ 104 w 140"/>
                  <a:gd name="T73" fmla="*/ 85 h 119"/>
                  <a:gd name="T74" fmla="*/ 108 w 140"/>
                  <a:gd name="T75" fmla="*/ 80 h 119"/>
                  <a:gd name="T76" fmla="*/ 112 w 140"/>
                  <a:gd name="T77" fmla="*/ 74 h 119"/>
                  <a:gd name="T78" fmla="*/ 116 w 140"/>
                  <a:gd name="T79" fmla="*/ 69 h 119"/>
                  <a:gd name="T80" fmla="*/ 122 w 140"/>
                  <a:gd name="T81" fmla="*/ 63 h 119"/>
                  <a:gd name="T82" fmla="*/ 126 w 140"/>
                  <a:gd name="T83" fmla="*/ 56 h 119"/>
                  <a:gd name="T84" fmla="*/ 130 w 140"/>
                  <a:gd name="T85" fmla="*/ 50 h 119"/>
                  <a:gd name="T86" fmla="*/ 130 w 140"/>
                  <a:gd name="T87" fmla="*/ 42 h 119"/>
                  <a:gd name="T88" fmla="*/ 128 w 140"/>
                  <a:gd name="T89" fmla="*/ 37 h 119"/>
                  <a:gd name="T90" fmla="*/ 128 w 140"/>
                  <a:gd name="T91" fmla="*/ 32 h 119"/>
                  <a:gd name="T92" fmla="*/ 128 w 140"/>
                  <a:gd name="T93" fmla="*/ 28 h 119"/>
                  <a:gd name="T94" fmla="*/ 130 w 140"/>
                  <a:gd name="T95" fmla="*/ 21 h 119"/>
                  <a:gd name="T96" fmla="*/ 133 w 140"/>
                  <a:gd name="T97" fmla="*/ 17 h 119"/>
                  <a:gd name="T98" fmla="*/ 139 w 140"/>
                  <a:gd name="T99" fmla="*/ 11 h 119"/>
                  <a:gd name="T100" fmla="*/ 140 w 140"/>
                  <a:gd name="T101" fmla="*/ 6 h 119"/>
                  <a:gd name="T102" fmla="*/ 140 w 140"/>
                  <a:gd name="T103" fmla="*/ 2 h 119"/>
                  <a:gd name="T104" fmla="*/ 136 w 140"/>
                  <a:gd name="T105" fmla="*/ 0 h 119"/>
                  <a:gd name="T106" fmla="*/ 133 w 140"/>
                  <a:gd name="T107" fmla="*/ 1 h 119"/>
                  <a:gd name="T108" fmla="*/ 130 w 140"/>
                  <a:gd name="T109" fmla="*/ 4 h 119"/>
                  <a:gd name="T110" fmla="*/ 130 w 140"/>
                  <a:gd name="T111"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9">
                    <a:moveTo>
                      <a:pt x="130" y="4"/>
                    </a:moveTo>
                    <a:lnTo>
                      <a:pt x="130" y="4"/>
                    </a:lnTo>
                    <a:lnTo>
                      <a:pt x="126" y="8"/>
                    </a:lnTo>
                    <a:lnTo>
                      <a:pt x="121" y="12"/>
                    </a:lnTo>
                    <a:lnTo>
                      <a:pt x="116" y="18"/>
                    </a:lnTo>
                    <a:lnTo>
                      <a:pt x="108" y="21"/>
                    </a:lnTo>
                    <a:lnTo>
                      <a:pt x="100" y="25"/>
                    </a:lnTo>
                    <a:lnTo>
                      <a:pt x="90" y="31"/>
                    </a:lnTo>
                    <a:lnTo>
                      <a:pt x="81" y="35"/>
                    </a:lnTo>
                    <a:lnTo>
                      <a:pt x="71" y="40"/>
                    </a:lnTo>
                    <a:lnTo>
                      <a:pt x="65" y="46"/>
                    </a:lnTo>
                    <a:lnTo>
                      <a:pt x="58" y="47"/>
                    </a:lnTo>
                    <a:lnTo>
                      <a:pt x="50" y="47"/>
                    </a:lnTo>
                    <a:lnTo>
                      <a:pt x="41" y="47"/>
                    </a:lnTo>
                    <a:lnTo>
                      <a:pt x="31" y="48"/>
                    </a:lnTo>
                    <a:lnTo>
                      <a:pt x="25" y="49"/>
                    </a:lnTo>
                    <a:lnTo>
                      <a:pt x="16" y="53"/>
                    </a:lnTo>
                    <a:lnTo>
                      <a:pt x="9" y="58"/>
                    </a:lnTo>
                    <a:lnTo>
                      <a:pt x="5" y="64"/>
                    </a:lnTo>
                    <a:lnTo>
                      <a:pt x="3" y="70"/>
                    </a:lnTo>
                    <a:lnTo>
                      <a:pt x="3" y="76"/>
                    </a:lnTo>
                    <a:lnTo>
                      <a:pt x="1" y="83"/>
                    </a:lnTo>
                    <a:lnTo>
                      <a:pt x="0" y="90"/>
                    </a:lnTo>
                    <a:lnTo>
                      <a:pt x="1" y="96"/>
                    </a:lnTo>
                    <a:lnTo>
                      <a:pt x="5" y="105"/>
                    </a:lnTo>
                    <a:lnTo>
                      <a:pt x="9" y="113"/>
                    </a:lnTo>
                    <a:lnTo>
                      <a:pt x="17" y="116"/>
                    </a:lnTo>
                    <a:lnTo>
                      <a:pt x="26" y="119"/>
                    </a:lnTo>
                    <a:lnTo>
                      <a:pt x="36" y="119"/>
                    </a:lnTo>
                    <a:lnTo>
                      <a:pt x="47" y="118"/>
                    </a:lnTo>
                    <a:lnTo>
                      <a:pt x="55" y="116"/>
                    </a:lnTo>
                    <a:lnTo>
                      <a:pt x="68" y="110"/>
                    </a:lnTo>
                    <a:lnTo>
                      <a:pt x="76" y="106"/>
                    </a:lnTo>
                    <a:lnTo>
                      <a:pt x="83" y="101"/>
                    </a:lnTo>
                    <a:lnTo>
                      <a:pt x="91" y="98"/>
                    </a:lnTo>
                    <a:lnTo>
                      <a:pt x="99" y="94"/>
                    </a:lnTo>
                    <a:lnTo>
                      <a:pt x="104" y="85"/>
                    </a:lnTo>
                    <a:lnTo>
                      <a:pt x="108" y="80"/>
                    </a:lnTo>
                    <a:lnTo>
                      <a:pt x="112" y="74"/>
                    </a:lnTo>
                    <a:lnTo>
                      <a:pt x="116" y="69"/>
                    </a:lnTo>
                    <a:lnTo>
                      <a:pt x="122" y="63"/>
                    </a:lnTo>
                    <a:lnTo>
                      <a:pt x="126" y="56"/>
                    </a:lnTo>
                    <a:lnTo>
                      <a:pt x="130" y="50"/>
                    </a:lnTo>
                    <a:lnTo>
                      <a:pt x="130" y="42"/>
                    </a:lnTo>
                    <a:lnTo>
                      <a:pt x="128" y="37"/>
                    </a:lnTo>
                    <a:lnTo>
                      <a:pt x="128" y="32"/>
                    </a:lnTo>
                    <a:lnTo>
                      <a:pt x="128" y="28"/>
                    </a:lnTo>
                    <a:lnTo>
                      <a:pt x="130" y="21"/>
                    </a:lnTo>
                    <a:lnTo>
                      <a:pt x="133" y="17"/>
                    </a:lnTo>
                    <a:lnTo>
                      <a:pt x="139" y="11"/>
                    </a:lnTo>
                    <a:lnTo>
                      <a:pt x="140" y="6"/>
                    </a:lnTo>
                    <a:lnTo>
                      <a:pt x="140" y="2"/>
                    </a:lnTo>
                    <a:lnTo>
                      <a:pt x="136" y="0"/>
                    </a:lnTo>
                    <a:lnTo>
                      <a:pt x="133" y="1"/>
                    </a:lnTo>
                    <a:lnTo>
                      <a:pt x="130" y="4"/>
                    </a:lnTo>
                    <a:lnTo>
                      <a:pt x="130"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2" name="Freeform 269">
                <a:extLst>
                  <a:ext uri="{FF2B5EF4-FFF2-40B4-BE49-F238E27FC236}">
                    <a16:creationId xmlns:a16="http://schemas.microsoft.com/office/drawing/2014/main" id="{9AD2E434-605F-4BBE-A5EC-1E755D5EBD13}"/>
                  </a:ext>
                </a:extLst>
              </p:cNvPr>
              <p:cNvSpPr>
                <a:spLocks/>
              </p:cNvSpPr>
              <p:nvPr/>
            </p:nvSpPr>
            <p:spPr bwMode="auto">
              <a:xfrm>
                <a:off x="913" y="2499"/>
                <a:ext cx="74" cy="63"/>
              </a:xfrm>
              <a:custGeom>
                <a:avLst/>
                <a:gdLst>
                  <a:gd name="T0" fmla="*/ 130 w 140"/>
                  <a:gd name="T1" fmla="*/ 4 h 119"/>
                  <a:gd name="T2" fmla="*/ 130 w 140"/>
                  <a:gd name="T3" fmla="*/ 4 h 119"/>
                  <a:gd name="T4" fmla="*/ 126 w 140"/>
                  <a:gd name="T5" fmla="*/ 8 h 119"/>
                  <a:gd name="T6" fmla="*/ 121 w 140"/>
                  <a:gd name="T7" fmla="*/ 12 h 119"/>
                  <a:gd name="T8" fmla="*/ 116 w 140"/>
                  <a:gd name="T9" fmla="*/ 18 h 119"/>
                  <a:gd name="T10" fmla="*/ 108 w 140"/>
                  <a:gd name="T11" fmla="*/ 21 h 119"/>
                  <a:gd name="T12" fmla="*/ 100 w 140"/>
                  <a:gd name="T13" fmla="*/ 25 h 119"/>
                  <a:gd name="T14" fmla="*/ 90 w 140"/>
                  <a:gd name="T15" fmla="*/ 31 h 119"/>
                  <a:gd name="T16" fmla="*/ 81 w 140"/>
                  <a:gd name="T17" fmla="*/ 35 h 119"/>
                  <a:gd name="T18" fmla="*/ 71 w 140"/>
                  <a:gd name="T19" fmla="*/ 40 h 119"/>
                  <a:gd name="T20" fmla="*/ 65 w 140"/>
                  <a:gd name="T21" fmla="*/ 46 h 119"/>
                  <a:gd name="T22" fmla="*/ 58 w 140"/>
                  <a:gd name="T23" fmla="*/ 47 h 119"/>
                  <a:gd name="T24" fmla="*/ 50 w 140"/>
                  <a:gd name="T25" fmla="*/ 47 h 119"/>
                  <a:gd name="T26" fmla="*/ 41 w 140"/>
                  <a:gd name="T27" fmla="*/ 47 h 119"/>
                  <a:gd name="T28" fmla="*/ 31 w 140"/>
                  <a:gd name="T29" fmla="*/ 48 h 119"/>
                  <a:gd name="T30" fmla="*/ 25 w 140"/>
                  <a:gd name="T31" fmla="*/ 49 h 119"/>
                  <a:gd name="T32" fmla="*/ 16 w 140"/>
                  <a:gd name="T33" fmla="*/ 53 h 119"/>
                  <a:gd name="T34" fmla="*/ 9 w 140"/>
                  <a:gd name="T35" fmla="*/ 58 h 119"/>
                  <a:gd name="T36" fmla="*/ 5 w 140"/>
                  <a:gd name="T37" fmla="*/ 64 h 119"/>
                  <a:gd name="T38" fmla="*/ 3 w 140"/>
                  <a:gd name="T39" fmla="*/ 70 h 119"/>
                  <a:gd name="T40" fmla="*/ 3 w 140"/>
                  <a:gd name="T41" fmla="*/ 76 h 119"/>
                  <a:gd name="T42" fmla="*/ 1 w 140"/>
                  <a:gd name="T43" fmla="*/ 83 h 119"/>
                  <a:gd name="T44" fmla="*/ 0 w 140"/>
                  <a:gd name="T45" fmla="*/ 90 h 119"/>
                  <a:gd name="T46" fmla="*/ 1 w 140"/>
                  <a:gd name="T47" fmla="*/ 96 h 119"/>
                  <a:gd name="T48" fmla="*/ 5 w 140"/>
                  <a:gd name="T49" fmla="*/ 105 h 119"/>
                  <a:gd name="T50" fmla="*/ 9 w 140"/>
                  <a:gd name="T51" fmla="*/ 113 h 119"/>
                  <a:gd name="T52" fmla="*/ 17 w 140"/>
                  <a:gd name="T53" fmla="*/ 116 h 119"/>
                  <a:gd name="T54" fmla="*/ 26 w 140"/>
                  <a:gd name="T55" fmla="*/ 119 h 119"/>
                  <a:gd name="T56" fmla="*/ 36 w 140"/>
                  <a:gd name="T57" fmla="*/ 119 h 119"/>
                  <a:gd name="T58" fmla="*/ 47 w 140"/>
                  <a:gd name="T59" fmla="*/ 118 h 119"/>
                  <a:gd name="T60" fmla="*/ 55 w 140"/>
                  <a:gd name="T61" fmla="*/ 116 h 119"/>
                  <a:gd name="T62" fmla="*/ 68 w 140"/>
                  <a:gd name="T63" fmla="*/ 110 h 119"/>
                  <a:gd name="T64" fmla="*/ 76 w 140"/>
                  <a:gd name="T65" fmla="*/ 106 h 119"/>
                  <a:gd name="T66" fmla="*/ 83 w 140"/>
                  <a:gd name="T67" fmla="*/ 101 h 119"/>
                  <a:gd name="T68" fmla="*/ 91 w 140"/>
                  <a:gd name="T69" fmla="*/ 98 h 119"/>
                  <a:gd name="T70" fmla="*/ 99 w 140"/>
                  <a:gd name="T71" fmla="*/ 94 h 119"/>
                  <a:gd name="T72" fmla="*/ 104 w 140"/>
                  <a:gd name="T73" fmla="*/ 85 h 119"/>
                  <a:gd name="T74" fmla="*/ 108 w 140"/>
                  <a:gd name="T75" fmla="*/ 80 h 119"/>
                  <a:gd name="T76" fmla="*/ 112 w 140"/>
                  <a:gd name="T77" fmla="*/ 74 h 119"/>
                  <a:gd name="T78" fmla="*/ 116 w 140"/>
                  <a:gd name="T79" fmla="*/ 69 h 119"/>
                  <a:gd name="T80" fmla="*/ 122 w 140"/>
                  <a:gd name="T81" fmla="*/ 63 h 119"/>
                  <a:gd name="T82" fmla="*/ 126 w 140"/>
                  <a:gd name="T83" fmla="*/ 56 h 119"/>
                  <a:gd name="T84" fmla="*/ 130 w 140"/>
                  <a:gd name="T85" fmla="*/ 50 h 119"/>
                  <a:gd name="T86" fmla="*/ 130 w 140"/>
                  <a:gd name="T87" fmla="*/ 42 h 119"/>
                  <a:gd name="T88" fmla="*/ 128 w 140"/>
                  <a:gd name="T89" fmla="*/ 37 h 119"/>
                  <a:gd name="T90" fmla="*/ 128 w 140"/>
                  <a:gd name="T91" fmla="*/ 32 h 119"/>
                  <a:gd name="T92" fmla="*/ 128 w 140"/>
                  <a:gd name="T93" fmla="*/ 28 h 119"/>
                  <a:gd name="T94" fmla="*/ 130 w 140"/>
                  <a:gd name="T95" fmla="*/ 21 h 119"/>
                  <a:gd name="T96" fmla="*/ 133 w 140"/>
                  <a:gd name="T97" fmla="*/ 17 h 119"/>
                  <a:gd name="T98" fmla="*/ 139 w 140"/>
                  <a:gd name="T99" fmla="*/ 11 h 119"/>
                  <a:gd name="T100" fmla="*/ 140 w 140"/>
                  <a:gd name="T101" fmla="*/ 6 h 119"/>
                  <a:gd name="T102" fmla="*/ 140 w 140"/>
                  <a:gd name="T103" fmla="*/ 2 h 119"/>
                  <a:gd name="T104" fmla="*/ 136 w 140"/>
                  <a:gd name="T105" fmla="*/ 0 h 119"/>
                  <a:gd name="T106" fmla="*/ 133 w 140"/>
                  <a:gd name="T107" fmla="*/ 1 h 119"/>
                  <a:gd name="T108" fmla="*/ 130 w 140"/>
                  <a:gd name="T109" fmla="*/ 4 h 119"/>
                  <a:gd name="T110" fmla="*/ 130 w 140"/>
                  <a:gd name="T111" fmla="*/ 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9">
                    <a:moveTo>
                      <a:pt x="130" y="4"/>
                    </a:moveTo>
                    <a:lnTo>
                      <a:pt x="130" y="4"/>
                    </a:lnTo>
                    <a:lnTo>
                      <a:pt x="126" y="8"/>
                    </a:lnTo>
                    <a:lnTo>
                      <a:pt x="121" y="12"/>
                    </a:lnTo>
                    <a:lnTo>
                      <a:pt x="116" y="18"/>
                    </a:lnTo>
                    <a:lnTo>
                      <a:pt x="108" y="21"/>
                    </a:lnTo>
                    <a:lnTo>
                      <a:pt x="100" y="25"/>
                    </a:lnTo>
                    <a:lnTo>
                      <a:pt x="90" y="31"/>
                    </a:lnTo>
                    <a:lnTo>
                      <a:pt x="81" y="35"/>
                    </a:lnTo>
                    <a:lnTo>
                      <a:pt x="71" y="40"/>
                    </a:lnTo>
                    <a:lnTo>
                      <a:pt x="65" y="46"/>
                    </a:lnTo>
                    <a:lnTo>
                      <a:pt x="58" y="47"/>
                    </a:lnTo>
                    <a:lnTo>
                      <a:pt x="50" y="47"/>
                    </a:lnTo>
                    <a:lnTo>
                      <a:pt x="41" y="47"/>
                    </a:lnTo>
                    <a:lnTo>
                      <a:pt x="31" y="48"/>
                    </a:lnTo>
                    <a:lnTo>
                      <a:pt x="25" y="49"/>
                    </a:lnTo>
                    <a:lnTo>
                      <a:pt x="16" y="53"/>
                    </a:lnTo>
                    <a:lnTo>
                      <a:pt x="9" y="58"/>
                    </a:lnTo>
                    <a:lnTo>
                      <a:pt x="5" y="64"/>
                    </a:lnTo>
                    <a:lnTo>
                      <a:pt x="3" y="70"/>
                    </a:lnTo>
                    <a:lnTo>
                      <a:pt x="3" y="76"/>
                    </a:lnTo>
                    <a:lnTo>
                      <a:pt x="1" y="83"/>
                    </a:lnTo>
                    <a:lnTo>
                      <a:pt x="0" y="90"/>
                    </a:lnTo>
                    <a:lnTo>
                      <a:pt x="1" y="96"/>
                    </a:lnTo>
                    <a:lnTo>
                      <a:pt x="5" y="105"/>
                    </a:lnTo>
                    <a:lnTo>
                      <a:pt x="9" y="113"/>
                    </a:lnTo>
                    <a:lnTo>
                      <a:pt x="17" y="116"/>
                    </a:lnTo>
                    <a:lnTo>
                      <a:pt x="26" y="119"/>
                    </a:lnTo>
                    <a:lnTo>
                      <a:pt x="36" y="119"/>
                    </a:lnTo>
                    <a:lnTo>
                      <a:pt x="47" y="118"/>
                    </a:lnTo>
                    <a:lnTo>
                      <a:pt x="55" y="116"/>
                    </a:lnTo>
                    <a:lnTo>
                      <a:pt x="68" y="110"/>
                    </a:lnTo>
                    <a:lnTo>
                      <a:pt x="76" y="106"/>
                    </a:lnTo>
                    <a:lnTo>
                      <a:pt x="83" y="101"/>
                    </a:lnTo>
                    <a:lnTo>
                      <a:pt x="91" y="98"/>
                    </a:lnTo>
                    <a:lnTo>
                      <a:pt x="99" y="94"/>
                    </a:lnTo>
                    <a:lnTo>
                      <a:pt x="104" y="85"/>
                    </a:lnTo>
                    <a:lnTo>
                      <a:pt x="108" y="80"/>
                    </a:lnTo>
                    <a:lnTo>
                      <a:pt x="112" y="74"/>
                    </a:lnTo>
                    <a:lnTo>
                      <a:pt x="116" y="69"/>
                    </a:lnTo>
                    <a:lnTo>
                      <a:pt x="122" y="63"/>
                    </a:lnTo>
                    <a:lnTo>
                      <a:pt x="126" y="56"/>
                    </a:lnTo>
                    <a:lnTo>
                      <a:pt x="130" y="50"/>
                    </a:lnTo>
                    <a:lnTo>
                      <a:pt x="130" y="42"/>
                    </a:lnTo>
                    <a:lnTo>
                      <a:pt x="128" y="37"/>
                    </a:lnTo>
                    <a:lnTo>
                      <a:pt x="128" y="32"/>
                    </a:lnTo>
                    <a:lnTo>
                      <a:pt x="128" y="28"/>
                    </a:lnTo>
                    <a:lnTo>
                      <a:pt x="130" y="21"/>
                    </a:lnTo>
                    <a:lnTo>
                      <a:pt x="133" y="17"/>
                    </a:lnTo>
                    <a:lnTo>
                      <a:pt x="139" y="11"/>
                    </a:lnTo>
                    <a:lnTo>
                      <a:pt x="140" y="6"/>
                    </a:lnTo>
                    <a:lnTo>
                      <a:pt x="140" y="2"/>
                    </a:lnTo>
                    <a:lnTo>
                      <a:pt x="136" y="0"/>
                    </a:lnTo>
                    <a:lnTo>
                      <a:pt x="133" y="1"/>
                    </a:lnTo>
                    <a:lnTo>
                      <a:pt x="130" y="4"/>
                    </a:lnTo>
                    <a:lnTo>
                      <a:pt x="130"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33" name="Freeform 270">
                <a:extLst>
                  <a:ext uri="{FF2B5EF4-FFF2-40B4-BE49-F238E27FC236}">
                    <a16:creationId xmlns:a16="http://schemas.microsoft.com/office/drawing/2014/main" id="{492C929B-35F3-46F2-99CA-7B3B2852E360}"/>
                  </a:ext>
                </a:extLst>
              </p:cNvPr>
              <p:cNvSpPr>
                <a:spLocks/>
              </p:cNvSpPr>
              <p:nvPr/>
            </p:nvSpPr>
            <p:spPr bwMode="auto">
              <a:xfrm>
                <a:off x="990" y="2465"/>
                <a:ext cx="41" cy="31"/>
              </a:xfrm>
              <a:custGeom>
                <a:avLst/>
                <a:gdLst>
                  <a:gd name="T0" fmla="*/ 0 w 79"/>
                  <a:gd name="T1" fmla="*/ 55 h 60"/>
                  <a:gd name="T2" fmla="*/ 0 w 79"/>
                  <a:gd name="T3" fmla="*/ 55 h 60"/>
                  <a:gd name="T4" fmla="*/ 3 w 79"/>
                  <a:gd name="T5" fmla="*/ 50 h 60"/>
                  <a:gd name="T6" fmla="*/ 9 w 79"/>
                  <a:gd name="T7" fmla="*/ 43 h 60"/>
                  <a:gd name="T8" fmla="*/ 13 w 79"/>
                  <a:gd name="T9" fmla="*/ 38 h 60"/>
                  <a:gd name="T10" fmla="*/ 15 w 79"/>
                  <a:gd name="T11" fmla="*/ 32 h 60"/>
                  <a:gd name="T12" fmla="*/ 15 w 79"/>
                  <a:gd name="T13" fmla="*/ 27 h 60"/>
                  <a:gd name="T14" fmla="*/ 18 w 79"/>
                  <a:gd name="T15" fmla="*/ 20 h 60"/>
                  <a:gd name="T16" fmla="*/ 22 w 79"/>
                  <a:gd name="T17" fmla="*/ 18 h 60"/>
                  <a:gd name="T18" fmla="*/ 26 w 79"/>
                  <a:gd name="T19" fmla="*/ 19 h 60"/>
                  <a:gd name="T20" fmla="*/ 33 w 79"/>
                  <a:gd name="T21" fmla="*/ 20 h 60"/>
                  <a:gd name="T22" fmla="*/ 38 w 79"/>
                  <a:gd name="T23" fmla="*/ 19 h 60"/>
                  <a:gd name="T24" fmla="*/ 42 w 79"/>
                  <a:gd name="T25" fmla="*/ 15 h 60"/>
                  <a:gd name="T26" fmla="*/ 48 w 79"/>
                  <a:gd name="T27" fmla="*/ 13 h 60"/>
                  <a:gd name="T28" fmla="*/ 53 w 79"/>
                  <a:gd name="T29" fmla="*/ 8 h 60"/>
                  <a:gd name="T30" fmla="*/ 64 w 79"/>
                  <a:gd name="T31" fmla="*/ 4 h 60"/>
                  <a:gd name="T32" fmla="*/ 69 w 79"/>
                  <a:gd name="T33" fmla="*/ 2 h 60"/>
                  <a:gd name="T34" fmla="*/ 73 w 79"/>
                  <a:gd name="T35" fmla="*/ 0 h 60"/>
                  <a:gd name="T36" fmla="*/ 77 w 79"/>
                  <a:gd name="T37" fmla="*/ 0 h 60"/>
                  <a:gd name="T38" fmla="*/ 79 w 79"/>
                  <a:gd name="T39" fmla="*/ 4 h 60"/>
                  <a:gd name="T40" fmla="*/ 79 w 79"/>
                  <a:gd name="T41" fmla="*/ 7 h 60"/>
                  <a:gd name="T42" fmla="*/ 77 w 79"/>
                  <a:gd name="T43" fmla="*/ 11 h 60"/>
                  <a:gd name="T44" fmla="*/ 73 w 79"/>
                  <a:gd name="T45" fmla="*/ 14 h 60"/>
                  <a:gd name="T46" fmla="*/ 68 w 79"/>
                  <a:gd name="T47" fmla="*/ 18 h 60"/>
                  <a:gd name="T48" fmla="*/ 64 w 79"/>
                  <a:gd name="T49" fmla="*/ 22 h 60"/>
                  <a:gd name="T50" fmla="*/ 62 w 79"/>
                  <a:gd name="T51" fmla="*/ 26 h 60"/>
                  <a:gd name="T52" fmla="*/ 60 w 79"/>
                  <a:gd name="T53" fmla="*/ 31 h 60"/>
                  <a:gd name="T54" fmla="*/ 59 w 79"/>
                  <a:gd name="T55" fmla="*/ 34 h 60"/>
                  <a:gd name="T56" fmla="*/ 53 w 79"/>
                  <a:gd name="T57" fmla="*/ 37 h 60"/>
                  <a:gd name="T58" fmla="*/ 51 w 79"/>
                  <a:gd name="T59" fmla="*/ 42 h 60"/>
                  <a:gd name="T60" fmla="*/ 45 w 79"/>
                  <a:gd name="T61" fmla="*/ 45 h 60"/>
                  <a:gd name="T62" fmla="*/ 40 w 79"/>
                  <a:gd name="T63" fmla="*/ 46 h 60"/>
                  <a:gd name="T64" fmla="*/ 35 w 79"/>
                  <a:gd name="T65" fmla="*/ 48 h 60"/>
                  <a:gd name="T66" fmla="*/ 31 w 79"/>
                  <a:gd name="T67" fmla="*/ 50 h 60"/>
                  <a:gd name="T68" fmla="*/ 27 w 79"/>
                  <a:gd name="T69" fmla="*/ 51 h 60"/>
                  <a:gd name="T70" fmla="*/ 24 w 79"/>
                  <a:gd name="T71" fmla="*/ 53 h 60"/>
                  <a:gd name="T72" fmla="*/ 21 w 79"/>
                  <a:gd name="T73" fmla="*/ 56 h 60"/>
                  <a:gd name="T74" fmla="*/ 16 w 79"/>
                  <a:gd name="T75" fmla="*/ 57 h 60"/>
                  <a:gd name="T76" fmla="*/ 12 w 79"/>
                  <a:gd name="T77" fmla="*/ 58 h 60"/>
                  <a:gd name="T78" fmla="*/ 9 w 79"/>
                  <a:gd name="T79" fmla="*/ 60 h 60"/>
                  <a:gd name="T80" fmla="*/ 4 w 79"/>
                  <a:gd name="T81" fmla="*/ 60 h 60"/>
                  <a:gd name="T82" fmla="*/ 1 w 79"/>
                  <a:gd name="T83" fmla="*/ 59 h 60"/>
                  <a:gd name="T84" fmla="*/ 0 w 79"/>
                  <a:gd name="T85" fmla="*/ 55 h 60"/>
                  <a:gd name="T86" fmla="*/ 0 w 79"/>
                  <a:gd name="T8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0">
                    <a:moveTo>
                      <a:pt x="0" y="55"/>
                    </a:moveTo>
                    <a:lnTo>
                      <a:pt x="0" y="55"/>
                    </a:lnTo>
                    <a:lnTo>
                      <a:pt x="3" y="50"/>
                    </a:lnTo>
                    <a:lnTo>
                      <a:pt x="9" y="43"/>
                    </a:lnTo>
                    <a:lnTo>
                      <a:pt x="13" y="38"/>
                    </a:lnTo>
                    <a:lnTo>
                      <a:pt x="15" y="32"/>
                    </a:lnTo>
                    <a:lnTo>
                      <a:pt x="15" y="27"/>
                    </a:lnTo>
                    <a:lnTo>
                      <a:pt x="18" y="20"/>
                    </a:lnTo>
                    <a:lnTo>
                      <a:pt x="22" y="18"/>
                    </a:lnTo>
                    <a:lnTo>
                      <a:pt x="26" y="19"/>
                    </a:lnTo>
                    <a:lnTo>
                      <a:pt x="33" y="20"/>
                    </a:lnTo>
                    <a:lnTo>
                      <a:pt x="38" y="19"/>
                    </a:lnTo>
                    <a:lnTo>
                      <a:pt x="42" y="15"/>
                    </a:lnTo>
                    <a:lnTo>
                      <a:pt x="48" y="13"/>
                    </a:lnTo>
                    <a:lnTo>
                      <a:pt x="53" y="8"/>
                    </a:lnTo>
                    <a:lnTo>
                      <a:pt x="64" y="4"/>
                    </a:lnTo>
                    <a:lnTo>
                      <a:pt x="69" y="2"/>
                    </a:lnTo>
                    <a:lnTo>
                      <a:pt x="73" y="0"/>
                    </a:lnTo>
                    <a:lnTo>
                      <a:pt x="77" y="0"/>
                    </a:lnTo>
                    <a:lnTo>
                      <a:pt x="79" y="4"/>
                    </a:lnTo>
                    <a:lnTo>
                      <a:pt x="79" y="7"/>
                    </a:lnTo>
                    <a:lnTo>
                      <a:pt x="77" y="11"/>
                    </a:lnTo>
                    <a:lnTo>
                      <a:pt x="73" y="14"/>
                    </a:lnTo>
                    <a:lnTo>
                      <a:pt x="68" y="18"/>
                    </a:lnTo>
                    <a:lnTo>
                      <a:pt x="64" y="22"/>
                    </a:lnTo>
                    <a:lnTo>
                      <a:pt x="62" y="26"/>
                    </a:lnTo>
                    <a:lnTo>
                      <a:pt x="60" y="31"/>
                    </a:lnTo>
                    <a:lnTo>
                      <a:pt x="59" y="34"/>
                    </a:lnTo>
                    <a:lnTo>
                      <a:pt x="53" y="37"/>
                    </a:lnTo>
                    <a:lnTo>
                      <a:pt x="51" y="42"/>
                    </a:lnTo>
                    <a:lnTo>
                      <a:pt x="45" y="45"/>
                    </a:lnTo>
                    <a:lnTo>
                      <a:pt x="40" y="46"/>
                    </a:lnTo>
                    <a:lnTo>
                      <a:pt x="35" y="48"/>
                    </a:lnTo>
                    <a:lnTo>
                      <a:pt x="31" y="50"/>
                    </a:lnTo>
                    <a:lnTo>
                      <a:pt x="27" y="51"/>
                    </a:lnTo>
                    <a:lnTo>
                      <a:pt x="24" y="53"/>
                    </a:lnTo>
                    <a:lnTo>
                      <a:pt x="21" y="56"/>
                    </a:lnTo>
                    <a:lnTo>
                      <a:pt x="16" y="57"/>
                    </a:lnTo>
                    <a:lnTo>
                      <a:pt x="12" y="58"/>
                    </a:lnTo>
                    <a:lnTo>
                      <a:pt x="9" y="60"/>
                    </a:lnTo>
                    <a:lnTo>
                      <a:pt x="4" y="60"/>
                    </a:lnTo>
                    <a:lnTo>
                      <a:pt x="1" y="59"/>
                    </a:lnTo>
                    <a:lnTo>
                      <a:pt x="0" y="55"/>
                    </a:lnTo>
                    <a:lnTo>
                      <a:pt x="0" y="5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4" name="Freeform 271">
                <a:extLst>
                  <a:ext uri="{FF2B5EF4-FFF2-40B4-BE49-F238E27FC236}">
                    <a16:creationId xmlns:a16="http://schemas.microsoft.com/office/drawing/2014/main" id="{296A98FC-D6A3-45D5-B84E-5561F68A2B88}"/>
                  </a:ext>
                </a:extLst>
              </p:cNvPr>
              <p:cNvSpPr>
                <a:spLocks/>
              </p:cNvSpPr>
              <p:nvPr/>
            </p:nvSpPr>
            <p:spPr bwMode="auto">
              <a:xfrm>
                <a:off x="990" y="2465"/>
                <a:ext cx="41" cy="31"/>
              </a:xfrm>
              <a:custGeom>
                <a:avLst/>
                <a:gdLst>
                  <a:gd name="T0" fmla="*/ 0 w 79"/>
                  <a:gd name="T1" fmla="*/ 55 h 60"/>
                  <a:gd name="T2" fmla="*/ 0 w 79"/>
                  <a:gd name="T3" fmla="*/ 55 h 60"/>
                  <a:gd name="T4" fmla="*/ 3 w 79"/>
                  <a:gd name="T5" fmla="*/ 50 h 60"/>
                  <a:gd name="T6" fmla="*/ 9 w 79"/>
                  <a:gd name="T7" fmla="*/ 43 h 60"/>
                  <a:gd name="T8" fmla="*/ 13 w 79"/>
                  <a:gd name="T9" fmla="*/ 38 h 60"/>
                  <a:gd name="T10" fmla="*/ 15 w 79"/>
                  <a:gd name="T11" fmla="*/ 32 h 60"/>
                  <a:gd name="T12" fmla="*/ 15 w 79"/>
                  <a:gd name="T13" fmla="*/ 27 h 60"/>
                  <a:gd name="T14" fmla="*/ 18 w 79"/>
                  <a:gd name="T15" fmla="*/ 20 h 60"/>
                  <a:gd name="T16" fmla="*/ 22 w 79"/>
                  <a:gd name="T17" fmla="*/ 18 h 60"/>
                  <a:gd name="T18" fmla="*/ 26 w 79"/>
                  <a:gd name="T19" fmla="*/ 19 h 60"/>
                  <a:gd name="T20" fmla="*/ 33 w 79"/>
                  <a:gd name="T21" fmla="*/ 20 h 60"/>
                  <a:gd name="T22" fmla="*/ 38 w 79"/>
                  <a:gd name="T23" fmla="*/ 19 h 60"/>
                  <a:gd name="T24" fmla="*/ 42 w 79"/>
                  <a:gd name="T25" fmla="*/ 15 h 60"/>
                  <a:gd name="T26" fmla="*/ 48 w 79"/>
                  <a:gd name="T27" fmla="*/ 13 h 60"/>
                  <a:gd name="T28" fmla="*/ 53 w 79"/>
                  <a:gd name="T29" fmla="*/ 8 h 60"/>
                  <a:gd name="T30" fmla="*/ 64 w 79"/>
                  <a:gd name="T31" fmla="*/ 4 h 60"/>
                  <a:gd name="T32" fmla="*/ 69 w 79"/>
                  <a:gd name="T33" fmla="*/ 2 h 60"/>
                  <a:gd name="T34" fmla="*/ 73 w 79"/>
                  <a:gd name="T35" fmla="*/ 0 h 60"/>
                  <a:gd name="T36" fmla="*/ 77 w 79"/>
                  <a:gd name="T37" fmla="*/ 0 h 60"/>
                  <a:gd name="T38" fmla="*/ 79 w 79"/>
                  <a:gd name="T39" fmla="*/ 4 h 60"/>
                  <a:gd name="T40" fmla="*/ 79 w 79"/>
                  <a:gd name="T41" fmla="*/ 7 h 60"/>
                  <a:gd name="T42" fmla="*/ 77 w 79"/>
                  <a:gd name="T43" fmla="*/ 11 h 60"/>
                  <a:gd name="T44" fmla="*/ 73 w 79"/>
                  <a:gd name="T45" fmla="*/ 14 h 60"/>
                  <a:gd name="T46" fmla="*/ 68 w 79"/>
                  <a:gd name="T47" fmla="*/ 18 h 60"/>
                  <a:gd name="T48" fmla="*/ 64 w 79"/>
                  <a:gd name="T49" fmla="*/ 22 h 60"/>
                  <a:gd name="T50" fmla="*/ 62 w 79"/>
                  <a:gd name="T51" fmla="*/ 26 h 60"/>
                  <a:gd name="T52" fmla="*/ 60 w 79"/>
                  <a:gd name="T53" fmla="*/ 31 h 60"/>
                  <a:gd name="T54" fmla="*/ 59 w 79"/>
                  <a:gd name="T55" fmla="*/ 34 h 60"/>
                  <a:gd name="T56" fmla="*/ 53 w 79"/>
                  <a:gd name="T57" fmla="*/ 37 h 60"/>
                  <a:gd name="T58" fmla="*/ 51 w 79"/>
                  <a:gd name="T59" fmla="*/ 42 h 60"/>
                  <a:gd name="T60" fmla="*/ 45 w 79"/>
                  <a:gd name="T61" fmla="*/ 45 h 60"/>
                  <a:gd name="T62" fmla="*/ 40 w 79"/>
                  <a:gd name="T63" fmla="*/ 46 h 60"/>
                  <a:gd name="T64" fmla="*/ 35 w 79"/>
                  <a:gd name="T65" fmla="*/ 48 h 60"/>
                  <a:gd name="T66" fmla="*/ 31 w 79"/>
                  <a:gd name="T67" fmla="*/ 50 h 60"/>
                  <a:gd name="T68" fmla="*/ 27 w 79"/>
                  <a:gd name="T69" fmla="*/ 51 h 60"/>
                  <a:gd name="T70" fmla="*/ 24 w 79"/>
                  <a:gd name="T71" fmla="*/ 53 h 60"/>
                  <a:gd name="T72" fmla="*/ 21 w 79"/>
                  <a:gd name="T73" fmla="*/ 56 h 60"/>
                  <a:gd name="T74" fmla="*/ 16 w 79"/>
                  <a:gd name="T75" fmla="*/ 57 h 60"/>
                  <a:gd name="T76" fmla="*/ 12 w 79"/>
                  <a:gd name="T77" fmla="*/ 58 h 60"/>
                  <a:gd name="T78" fmla="*/ 9 w 79"/>
                  <a:gd name="T79" fmla="*/ 60 h 60"/>
                  <a:gd name="T80" fmla="*/ 4 w 79"/>
                  <a:gd name="T81" fmla="*/ 60 h 60"/>
                  <a:gd name="T82" fmla="*/ 1 w 79"/>
                  <a:gd name="T83" fmla="*/ 59 h 60"/>
                  <a:gd name="T84" fmla="*/ 0 w 79"/>
                  <a:gd name="T85" fmla="*/ 55 h 60"/>
                  <a:gd name="T86" fmla="*/ 0 w 79"/>
                  <a:gd name="T8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0">
                    <a:moveTo>
                      <a:pt x="0" y="55"/>
                    </a:moveTo>
                    <a:lnTo>
                      <a:pt x="0" y="55"/>
                    </a:lnTo>
                    <a:lnTo>
                      <a:pt x="3" y="50"/>
                    </a:lnTo>
                    <a:lnTo>
                      <a:pt x="9" y="43"/>
                    </a:lnTo>
                    <a:lnTo>
                      <a:pt x="13" y="38"/>
                    </a:lnTo>
                    <a:lnTo>
                      <a:pt x="15" y="32"/>
                    </a:lnTo>
                    <a:lnTo>
                      <a:pt x="15" y="27"/>
                    </a:lnTo>
                    <a:lnTo>
                      <a:pt x="18" y="20"/>
                    </a:lnTo>
                    <a:lnTo>
                      <a:pt x="22" y="18"/>
                    </a:lnTo>
                    <a:lnTo>
                      <a:pt x="26" y="19"/>
                    </a:lnTo>
                    <a:lnTo>
                      <a:pt x="33" y="20"/>
                    </a:lnTo>
                    <a:lnTo>
                      <a:pt x="38" y="19"/>
                    </a:lnTo>
                    <a:lnTo>
                      <a:pt x="42" y="15"/>
                    </a:lnTo>
                    <a:lnTo>
                      <a:pt x="48" y="13"/>
                    </a:lnTo>
                    <a:lnTo>
                      <a:pt x="53" y="8"/>
                    </a:lnTo>
                    <a:lnTo>
                      <a:pt x="64" y="4"/>
                    </a:lnTo>
                    <a:lnTo>
                      <a:pt x="69" y="2"/>
                    </a:lnTo>
                    <a:lnTo>
                      <a:pt x="73" y="0"/>
                    </a:lnTo>
                    <a:lnTo>
                      <a:pt x="77" y="0"/>
                    </a:lnTo>
                    <a:lnTo>
                      <a:pt x="79" y="4"/>
                    </a:lnTo>
                    <a:lnTo>
                      <a:pt x="79" y="7"/>
                    </a:lnTo>
                    <a:lnTo>
                      <a:pt x="77" y="11"/>
                    </a:lnTo>
                    <a:lnTo>
                      <a:pt x="73" y="14"/>
                    </a:lnTo>
                    <a:lnTo>
                      <a:pt x="68" y="18"/>
                    </a:lnTo>
                    <a:lnTo>
                      <a:pt x="64" y="22"/>
                    </a:lnTo>
                    <a:lnTo>
                      <a:pt x="62" y="26"/>
                    </a:lnTo>
                    <a:lnTo>
                      <a:pt x="60" y="31"/>
                    </a:lnTo>
                    <a:lnTo>
                      <a:pt x="59" y="34"/>
                    </a:lnTo>
                    <a:lnTo>
                      <a:pt x="53" y="37"/>
                    </a:lnTo>
                    <a:lnTo>
                      <a:pt x="51" y="42"/>
                    </a:lnTo>
                    <a:lnTo>
                      <a:pt x="45" y="45"/>
                    </a:lnTo>
                    <a:lnTo>
                      <a:pt x="40" y="46"/>
                    </a:lnTo>
                    <a:lnTo>
                      <a:pt x="35" y="48"/>
                    </a:lnTo>
                    <a:lnTo>
                      <a:pt x="31" y="50"/>
                    </a:lnTo>
                    <a:lnTo>
                      <a:pt x="27" y="51"/>
                    </a:lnTo>
                    <a:lnTo>
                      <a:pt x="24" y="53"/>
                    </a:lnTo>
                    <a:lnTo>
                      <a:pt x="21" y="56"/>
                    </a:lnTo>
                    <a:lnTo>
                      <a:pt x="16" y="57"/>
                    </a:lnTo>
                    <a:lnTo>
                      <a:pt x="12" y="58"/>
                    </a:lnTo>
                    <a:lnTo>
                      <a:pt x="9" y="60"/>
                    </a:lnTo>
                    <a:lnTo>
                      <a:pt x="4" y="60"/>
                    </a:lnTo>
                    <a:lnTo>
                      <a:pt x="1" y="59"/>
                    </a:lnTo>
                    <a:lnTo>
                      <a:pt x="0" y="55"/>
                    </a:lnTo>
                    <a:lnTo>
                      <a:pt x="0" y="5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35" name="Freeform 272">
                <a:extLst>
                  <a:ext uri="{FF2B5EF4-FFF2-40B4-BE49-F238E27FC236}">
                    <a16:creationId xmlns:a16="http://schemas.microsoft.com/office/drawing/2014/main" id="{C32F4368-6EA9-4702-8B90-DB0A42A40B13}"/>
                  </a:ext>
                </a:extLst>
              </p:cNvPr>
              <p:cNvSpPr>
                <a:spLocks/>
              </p:cNvSpPr>
              <p:nvPr/>
            </p:nvSpPr>
            <p:spPr bwMode="auto">
              <a:xfrm>
                <a:off x="992" y="2453"/>
                <a:ext cx="4" cy="6"/>
              </a:xfrm>
              <a:custGeom>
                <a:avLst/>
                <a:gdLst>
                  <a:gd name="T0" fmla="*/ 6 w 9"/>
                  <a:gd name="T1" fmla="*/ 0 h 10"/>
                  <a:gd name="T2" fmla="*/ 6 w 9"/>
                  <a:gd name="T3" fmla="*/ 0 h 10"/>
                  <a:gd name="T4" fmla="*/ 4 w 9"/>
                  <a:gd name="T5" fmla="*/ 1 h 10"/>
                  <a:gd name="T6" fmla="*/ 0 w 9"/>
                  <a:gd name="T7" fmla="*/ 5 h 10"/>
                  <a:gd name="T8" fmla="*/ 0 w 9"/>
                  <a:gd name="T9" fmla="*/ 8 h 10"/>
                  <a:gd name="T10" fmla="*/ 2 w 9"/>
                  <a:gd name="T11" fmla="*/ 10 h 10"/>
                  <a:gd name="T12" fmla="*/ 5 w 9"/>
                  <a:gd name="T13" fmla="*/ 10 h 10"/>
                  <a:gd name="T14" fmla="*/ 8 w 9"/>
                  <a:gd name="T15" fmla="*/ 8 h 10"/>
                  <a:gd name="T16" fmla="*/ 9 w 9"/>
                  <a:gd name="T17" fmla="*/ 5 h 10"/>
                  <a:gd name="T18" fmla="*/ 9 w 9"/>
                  <a:gd name="T19" fmla="*/ 2 h 10"/>
                  <a:gd name="T20" fmla="*/ 7 w 9"/>
                  <a:gd name="T21" fmla="*/ 0 h 10"/>
                  <a:gd name="T22" fmla="*/ 6 w 9"/>
                  <a:gd name="T23" fmla="*/ 0 h 10"/>
                  <a:gd name="T24" fmla="*/ 6 w 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6" y="0"/>
                    </a:moveTo>
                    <a:lnTo>
                      <a:pt x="6" y="0"/>
                    </a:lnTo>
                    <a:lnTo>
                      <a:pt x="4" y="1"/>
                    </a:lnTo>
                    <a:lnTo>
                      <a:pt x="0" y="5"/>
                    </a:lnTo>
                    <a:lnTo>
                      <a:pt x="0" y="8"/>
                    </a:lnTo>
                    <a:lnTo>
                      <a:pt x="2" y="10"/>
                    </a:lnTo>
                    <a:lnTo>
                      <a:pt x="5" y="10"/>
                    </a:lnTo>
                    <a:lnTo>
                      <a:pt x="8" y="8"/>
                    </a:lnTo>
                    <a:lnTo>
                      <a:pt x="9" y="5"/>
                    </a:lnTo>
                    <a:lnTo>
                      <a:pt x="9" y="2"/>
                    </a:lnTo>
                    <a:lnTo>
                      <a:pt x="7" y="0"/>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6" name="Freeform 273">
                <a:extLst>
                  <a:ext uri="{FF2B5EF4-FFF2-40B4-BE49-F238E27FC236}">
                    <a16:creationId xmlns:a16="http://schemas.microsoft.com/office/drawing/2014/main" id="{E10F4C40-64D6-4A8F-9AC4-B5646B130541}"/>
                  </a:ext>
                </a:extLst>
              </p:cNvPr>
              <p:cNvSpPr>
                <a:spLocks/>
              </p:cNvSpPr>
              <p:nvPr/>
            </p:nvSpPr>
            <p:spPr bwMode="auto">
              <a:xfrm>
                <a:off x="992" y="2453"/>
                <a:ext cx="4" cy="6"/>
              </a:xfrm>
              <a:custGeom>
                <a:avLst/>
                <a:gdLst>
                  <a:gd name="T0" fmla="*/ 6 w 9"/>
                  <a:gd name="T1" fmla="*/ 0 h 10"/>
                  <a:gd name="T2" fmla="*/ 6 w 9"/>
                  <a:gd name="T3" fmla="*/ 0 h 10"/>
                  <a:gd name="T4" fmla="*/ 4 w 9"/>
                  <a:gd name="T5" fmla="*/ 1 h 10"/>
                  <a:gd name="T6" fmla="*/ 0 w 9"/>
                  <a:gd name="T7" fmla="*/ 5 h 10"/>
                  <a:gd name="T8" fmla="*/ 0 w 9"/>
                  <a:gd name="T9" fmla="*/ 8 h 10"/>
                  <a:gd name="T10" fmla="*/ 2 w 9"/>
                  <a:gd name="T11" fmla="*/ 10 h 10"/>
                  <a:gd name="T12" fmla="*/ 5 w 9"/>
                  <a:gd name="T13" fmla="*/ 10 h 10"/>
                  <a:gd name="T14" fmla="*/ 8 w 9"/>
                  <a:gd name="T15" fmla="*/ 8 h 10"/>
                  <a:gd name="T16" fmla="*/ 9 w 9"/>
                  <a:gd name="T17" fmla="*/ 5 h 10"/>
                  <a:gd name="T18" fmla="*/ 9 w 9"/>
                  <a:gd name="T19" fmla="*/ 2 h 10"/>
                  <a:gd name="T20" fmla="*/ 7 w 9"/>
                  <a:gd name="T21" fmla="*/ 0 h 10"/>
                  <a:gd name="T22" fmla="*/ 6 w 9"/>
                  <a:gd name="T23" fmla="*/ 0 h 10"/>
                  <a:gd name="T24" fmla="*/ 6 w 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6" y="0"/>
                    </a:moveTo>
                    <a:lnTo>
                      <a:pt x="6" y="0"/>
                    </a:lnTo>
                    <a:lnTo>
                      <a:pt x="4" y="1"/>
                    </a:lnTo>
                    <a:lnTo>
                      <a:pt x="0" y="5"/>
                    </a:lnTo>
                    <a:lnTo>
                      <a:pt x="0" y="8"/>
                    </a:lnTo>
                    <a:lnTo>
                      <a:pt x="2" y="10"/>
                    </a:lnTo>
                    <a:lnTo>
                      <a:pt x="5" y="10"/>
                    </a:lnTo>
                    <a:lnTo>
                      <a:pt x="8" y="8"/>
                    </a:lnTo>
                    <a:lnTo>
                      <a:pt x="9" y="5"/>
                    </a:lnTo>
                    <a:lnTo>
                      <a:pt x="9" y="2"/>
                    </a:lnTo>
                    <a:lnTo>
                      <a:pt x="7" y="0"/>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37" name="Freeform 274">
                <a:extLst>
                  <a:ext uri="{FF2B5EF4-FFF2-40B4-BE49-F238E27FC236}">
                    <a16:creationId xmlns:a16="http://schemas.microsoft.com/office/drawing/2014/main" id="{E262C6F5-7F2E-4D5B-9B71-51927969EBA0}"/>
                  </a:ext>
                </a:extLst>
              </p:cNvPr>
              <p:cNvSpPr>
                <a:spLocks/>
              </p:cNvSpPr>
              <p:nvPr/>
            </p:nvSpPr>
            <p:spPr bwMode="auto">
              <a:xfrm>
                <a:off x="805" y="2338"/>
                <a:ext cx="164" cy="188"/>
              </a:xfrm>
              <a:custGeom>
                <a:avLst/>
                <a:gdLst>
                  <a:gd name="T0" fmla="*/ 91 w 309"/>
                  <a:gd name="T1" fmla="*/ 31 h 355"/>
                  <a:gd name="T2" fmla="*/ 70 w 309"/>
                  <a:gd name="T3" fmla="*/ 45 h 355"/>
                  <a:gd name="T4" fmla="*/ 47 w 309"/>
                  <a:gd name="T5" fmla="*/ 55 h 355"/>
                  <a:gd name="T6" fmla="*/ 30 w 309"/>
                  <a:gd name="T7" fmla="*/ 78 h 355"/>
                  <a:gd name="T8" fmla="*/ 37 w 309"/>
                  <a:gd name="T9" fmla="*/ 107 h 355"/>
                  <a:gd name="T10" fmla="*/ 20 w 309"/>
                  <a:gd name="T11" fmla="*/ 117 h 355"/>
                  <a:gd name="T12" fmla="*/ 0 w 309"/>
                  <a:gd name="T13" fmla="*/ 143 h 355"/>
                  <a:gd name="T14" fmla="*/ 3 w 309"/>
                  <a:gd name="T15" fmla="*/ 173 h 355"/>
                  <a:gd name="T16" fmla="*/ 18 w 309"/>
                  <a:gd name="T17" fmla="*/ 192 h 355"/>
                  <a:gd name="T18" fmla="*/ 52 w 309"/>
                  <a:gd name="T19" fmla="*/ 167 h 355"/>
                  <a:gd name="T20" fmla="*/ 72 w 309"/>
                  <a:gd name="T21" fmla="*/ 186 h 355"/>
                  <a:gd name="T22" fmla="*/ 56 w 309"/>
                  <a:gd name="T23" fmla="*/ 215 h 355"/>
                  <a:gd name="T24" fmla="*/ 63 w 309"/>
                  <a:gd name="T25" fmla="*/ 239 h 355"/>
                  <a:gd name="T26" fmla="*/ 87 w 309"/>
                  <a:gd name="T27" fmla="*/ 250 h 355"/>
                  <a:gd name="T28" fmla="*/ 61 w 309"/>
                  <a:gd name="T29" fmla="*/ 258 h 355"/>
                  <a:gd name="T30" fmla="*/ 41 w 309"/>
                  <a:gd name="T31" fmla="*/ 272 h 355"/>
                  <a:gd name="T32" fmla="*/ 20 w 309"/>
                  <a:gd name="T33" fmla="*/ 289 h 355"/>
                  <a:gd name="T34" fmla="*/ 37 w 309"/>
                  <a:gd name="T35" fmla="*/ 312 h 355"/>
                  <a:gd name="T36" fmla="*/ 49 w 309"/>
                  <a:gd name="T37" fmla="*/ 322 h 355"/>
                  <a:gd name="T38" fmla="*/ 66 w 309"/>
                  <a:gd name="T39" fmla="*/ 310 h 355"/>
                  <a:gd name="T40" fmla="*/ 65 w 309"/>
                  <a:gd name="T41" fmla="*/ 329 h 355"/>
                  <a:gd name="T42" fmla="*/ 79 w 309"/>
                  <a:gd name="T43" fmla="*/ 301 h 355"/>
                  <a:gd name="T44" fmla="*/ 99 w 309"/>
                  <a:gd name="T45" fmla="*/ 304 h 355"/>
                  <a:gd name="T46" fmla="*/ 93 w 309"/>
                  <a:gd name="T47" fmla="*/ 331 h 355"/>
                  <a:gd name="T48" fmla="*/ 104 w 309"/>
                  <a:gd name="T49" fmla="*/ 349 h 355"/>
                  <a:gd name="T50" fmla="*/ 124 w 309"/>
                  <a:gd name="T51" fmla="*/ 340 h 355"/>
                  <a:gd name="T52" fmla="*/ 132 w 309"/>
                  <a:gd name="T53" fmla="*/ 312 h 355"/>
                  <a:gd name="T54" fmla="*/ 155 w 309"/>
                  <a:gd name="T55" fmla="*/ 317 h 355"/>
                  <a:gd name="T56" fmla="*/ 165 w 309"/>
                  <a:gd name="T57" fmla="*/ 333 h 355"/>
                  <a:gd name="T58" fmla="*/ 177 w 309"/>
                  <a:gd name="T59" fmla="*/ 307 h 355"/>
                  <a:gd name="T60" fmla="*/ 204 w 309"/>
                  <a:gd name="T61" fmla="*/ 321 h 355"/>
                  <a:gd name="T62" fmla="*/ 227 w 309"/>
                  <a:gd name="T63" fmla="*/ 332 h 355"/>
                  <a:gd name="T64" fmla="*/ 249 w 309"/>
                  <a:gd name="T65" fmla="*/ 317 h 355"/>
                  <a:gd name="T66" fmla="*/ 230 w 309"/>
                  <a:gd name="T67" fmla="*/ 288 h 355"/>
                  <a:gd name="T68" fmla="*/ 251 w 309"/>
                  <a:gd name="T69" fmla="*/ 274 h 355"/>
                  <a:gd name="T70" fmla="*/ 266 w 309"/>
                  <a:gd name="T71" fmla="*/ 252 h 355"/>
                  <a:gd name="T72" fmla="*/ 280 w 309"/>
                  <a:gd name="T73" fmla="*/ 240 h 355"/>
                  <a:gd name="T74" fmla="*/ 309 w 309"/>
                  <a:gd name="T75" fmla="*/ 227 h 355"/>
                  <a:gd name="T76" fmla="*/ 286 w 309"/>
                  <a:gd name="T77" fmla="*/ 221 h 355"/>
                  <a:gd name="T78" fmla="*/ 281 w 309"/>
                  <a:gd name="T79" fmla="*/ 197 h 355"/>
                  <a:gd name="T80" fmla="*/ 284 w 309"/>
                  <a:gd name="T81" fmla="*/ 182 h 355"/>
                  <a:gd name="T82" fmla="*/ 279 w 309"/>
                  <a:gd name="T83" fmla="*/ 169 h 355"/>
                  <a:gd name="T84" fmla="*/ 262 w 309"/>
                  <a:gd name="T85" fmla="*/ 162 h 355"/>
                  <a:gd name="T86" fmla="*/ 243 w 309"/>
                  <a:gd name="T87" fmla="*/ 158 h 355"/>
                  <a:gd name="T88" fmla="*/ 213 w 309"/>
                  <a:gd name="T89" fmla="*/ 139 h 355"/>
                  <a:gd name="T90" fmla="*/ 218 w 309"/>
                  <a:gd name="T91" fmla="*/ 106 h 355"/>
                  <a:gd name="T92" fmla="*/ 204 w 309"/>
                  <a:gd name="T93" fmla="*/ 96 h 355"/>
                  <a:gd name="T94" fmla="*/ 184 w 309"/>
                  <a:gd name="T95" fmla="*/ 116 h 355"/>
                  <a:gd name="T96" fmla="*/ 171 w 309"/>
                  <a:gd name="T97" fmla="*/ 130 h 355"/>
                  <a:gd name="T98" fmla="*/ 158 w 309"/>
                  <a:gd name="T99" fmla="*/ 147 h 355"/>
                  <a:gd name="T100" fmla="*/ 148 w 309"/>
                  <a:gd name="T101" fmla="*/ 166 h 355"/>
                  <a:gd name="T102" fmla="*/ 141 w 309"/>
                  <a:gd name="T103" fmla="*/ 144 h 355"/>
                  <a:gd name="T104" fmla="*/ 133 w 309"/>
                  <a:gd name="T105" fmla="*/ 118 h 355"/>
                  <a:gd name="T106" fmla="*/ 133 w 309"/>
                  <a:gd name="T107" fmla="*/ 94 h 355"/>
                  <a:gd name="T108" fmla="*/ 136 w 309"/>
                  <a:gd name="T109" fmla="*/ 66 h 355"/>
                  <a:gd name="T110" fmla="*/ 146 w 309"/>
                  <a:gd name="T111" fmla="*/ 27 h 355"/>
                  <a:gd name="T112" fmla="*/ 144 w 309"/>
                  <a:gd name="T113" fmla="*/ 4 h 355"/>
                  <a:gd name="T114" fmla="*/ 126 w 309"/>
                  <a:gd name="T115" fmla="*/ 12 h 355"/>
                  <a:gd name="T116" fmla="*/ 112 w 309"/>
                  <a:gd name="T117" fmla="*/ 3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5">
                    <a:moveTo>
                      <a:pt x="108" y="45"/>
                    </a:moveTo>
                    <a:lnTo>
                      <a:pt x="108" y="45"/>
                    </a:lnTo>
                    <a:lnTo>
                      <a:pt x="103" y="41"/>
                    </a:lnTo>
                    <a:lnTo>
                      <a:pt x="96" y="32"/>
                    </a:lnTo>
                    <a:lnTo>
                      <a:pt x="91" y="31"/>
                    </a:lnTo>
                    <a:lnTo>
                      <a:pt x="85" y="32"/>
                    </a:lnTo>
                    <a:lnTo>
                      <a:pt x="78" y="36"/>
                    </a:lnTo>
                    <a:lnTo>
                      <a:pt x="73" y="36"/>
                    </a:lnTo>
                    <a:lnTo>
                      <a:pt x="69" y="40"/>
                    </a:lnTo>
                    <a:lnTo>
                      <a:pt x="70" y="45"/>
                    </a:lnTo>
                    <a:lnTo>
                      <a:pt x="71" y="51"/>
                    </a:lnTo>
                    <a:lnTo>
                      <a:pt x="67" y="54"/>
                    </a:lnTo>
                    <a:lnTo>
                      <a:pt x="57" y="53"/>
                    </a:lnTo>
                    <a:lnTo>
                      <a:pt x="51" y="51"/>
                    </a:lnTo>
                    <a:lnTo>
                      <a:pt x="47" y="55"/>
                    </a:lnTo>
                    <a:lnTo>
                      <a:pt x="44" y="60"/>
                    </a:lnTo>
                    <a:lnTo>
                      <a:pt x="38" y="62"/>
                    </a:lnTo>
                    <a:lnTo>
                      <a:pt x="35" y="66"/>
                    </a:lnTo>
                    <a:lnTo>
                      <a:pt x="31" y="72"/>
                    </a:lnTo>
                    <a:lnTo>
                      <a:pt x="30" y="78"/>
                    </a:lnTo>
                    <a:lnTo>
                      <a:pt x="28" y="85"/>
                    </a:lnTo>
                    <a:lnTo>
                      <a:pt x="28" y="91"/>
                    </a:lnTo>
                    <a:lnTo>
                      <a:pt x="31" y="95"/>
                    </a:lnTo>
                    <a:lnTo>
                      <a:pt x="36" y="100"/>
                    </a:lnTo>
                    <a:lnTo>
                      <a:pt x="37" y="107"/>
                    </a:lnTo>
                    <a:lnTo>
                      <a:pt x="35" y="113"/>
                    </a:lnTo>
                    <a:lnTo>
                      <a:pt x="33" y="118"/>
                    </a:lnTo>
                    <a:lnTo>
                      <a:pt x="31" y="121"/>
                    </a:lnTo>
                    <a:lnTo>
                      <a:pt x="27" y="118"/>
                    </a:lnTo>
                    <a:lnTo>
                      <a:pt x="20" y="117"/>
                    </a:lnTo>
                    <a:lnTo>
                      <a:pt x="14" y="118"/>
                    </a:lnTo>
                    <a:lnTo>
                      <a:pt x="10" y="123"/>
                    </a:lnTo>
                    <a:lnTo>
                      <a:pt x="4" y="130"/>
                    </a:lnTo>
                    <a:lnTo>
                      <a:pt x="2" y="135"/>
                    </a:lnTo>
                    <a:lnTo>
                      <a:pt x="0" y="143"/>
                    </a:lnTo>
                    <a:lnTo>
                      <a:pt x="0" y="148"/>
                    </a:lnTo>
                    <a:lnTo>
                      <a:pt x="1" y="155"/>
                    </a:lnTo>
                    <a:lnTo>
                      <a:pt x="3" y="161"/>
                    </a:lnTo>
                    <a:lnTo>
                      <a:pt x="3" y="167"/>
                    </a:lnTo>
                    <a:lnTo>
                      <a:pt x="3" y="173"/>
                    </a:lnTo>
                    <a:lnTo>
                      <a:pt x="0" y="179"/>
                    </a:lnTo>
                    <a:lnTo>
                      <a:pt x="1" y="185"/>
                    </a:lnTo>
                    <a:lnTo>
                      <a:pt x="6" y="188"/>
                    </a:lnTo>
                    <a:lnTo>
                      <a:pt x="10" y="193"/>
                    </a:lnTo>
                    <a:lnTo>
                      <a:pt x="18" y="192"/>
                    </a:lnTo>
                    <a:lnTo>
                      <a:pt x="25" y="190"/>
                    </a:lnTo>
                    <a:lnTo>
                      <a:pt x="32" y="184"/>
                    </a:lnTo>
                    <a:lnTo>
                      <a:pt x="41" y="179"/>
                    </a:lnTo>
                    <a:lnTo>
                      <a:pt x="48" y="172"/>
                    </a:lnTo>
                    <a:lnTo>
                      <a:pt x="52" y="167"/>
                    </a:lnTo>
                    <a:lnTo>
                      <a:pt x="61" y="165"/>
                    </a:lnTo>
                    <a:lnTo>
                      <a:pt x="66" y="167"/>
                    </a:lnTo>
                    <a:lnTo>
                      <a:pt x="69" y="175"/>
                    </a:lnTo>
                    <a:lnTo>
                      <a:pt x="73" y="181"/>
                    </a:lnTo>
                    <a:lnTo>
                      <a:pt x="72" y="186"/>
                    </a:lnTo>
                    <a:lnTo>
                      <a:pt x="69" y="192"/>
                    </a:lnTo>
                    <a:lnTo>
                      <a:pt x="65" y="196"/>
                    </a:lnTo>
                    <a:lnTo>
                      <a:pt x="61" y="201"/>
                    </a:lnTo>
                    <a:lnTo>
                      <a:pt x="59" y="208"/>
                    </a:lnTo>
                    <a:lnTo>
                      <a:pt x="56" y="215"/>
                    </a:lnTo>
                    <a:lnTo>
                      <a:pt x="54" y="221"/>
                    </a:lnTo>
                    <a:lnTo>
                      <a:pt x="55" y="225"/>
                    </a:lnTo>
                    <a:lnTo>
                      <a:pt x="56" y="230"/>
                    </a:lnTo>
                    <a:lnTo>
                      <a:pt x="58" y="235"/>
                    </a:lnTo>
                    <a:lnTo>
                      <a:pt x="63" y="239"/>
                    </a:lnTo>
                    <a:lnTo>
                      <a:pt x="68" y="241"/>
                    </a:lnTo>
                    <a:lnTo>
                      <a:pt x="74" y="243"/>
                    </a:lnTo>
                    <a:lnTo>
                      <a:pt x="81" y="245"/>
                    </a:lnTo>
                    <a:lnTo>
                      <a:pt x="86" y="247"/>
                    </a:lnTo>
                    <a:lnTo>
                      <a:pt x="87" y="250"/>
                    </a:lnTo>
                    <a:lnTo>
                      <a:pt x="84" y="256"/>
                    </a:lnTo>
                    <a:lnTo>
                      <a:pt x="79" y="259"/>
                    </a:lnTo>
                    <a:lnTo>
                      <a:pt x="73" y="260"/>
                    </a:lnTo>
                    <a:lnTo>
                      <a:pt x="67" y="259"/>
                    </a:lnTo>
                    <a:lnTo>
                      <a:pt x="61" y="258"/>
                    </a:lnTo>
                    <a:lnTo>
                      <a:pt x="58" y="261"/>
                    </a:lnTo>
                    <a:lnTo>
                      <a:pt x="57" y="265"/>
                    </a:lnTo>
                    <a:lnTo>
                      <a:pt x="55" y="267"/>
                    </a:lnTo>
                    <a:lnTo>
                      <a:pt x="48" y="269"/>
                    </a:lnTo>
                    <a:lnTo>
                      <a:pt x="41" y="272"/>
                    </a:lnTo>
                    <a:lnTo>
                      <a:pt x="37" y="276"/>
                    </a:lnTo>
                    <a:lnTo>
                      <a:pt x="33" y="279"/>
                    </a:lnTo>
                    <a:lnTo>
                      <a:pt x="28" y="283"/>
                    </a:lnTo>
                    <a:lnTo>
                      <a:pt x="24" y="284"/>
                    </a:lnTo>
                    <a:lnTo>
                      <a:pt x="20" y="289"/>
                    </a:lnTo>
                    <a:lnTo>
                      <a:pt x="20" y="294"/>
                    </a:lnTo>
                    <a:lnTo>
                      <a:pt x="24" y="299"/>
                    </a:lnTo>
                    <a:lnTo>
                      <a:pt x="29" y="302"/>
                    </a:lnTo>
                    <a:lnTo>
                      <a:pt x="33" y="306"/>
                    </a:lnTo>
                    <a:lnTo>
                      <a:pt x="37" y="312"/>
                    </a:lnTo>
                    <a:lnTo>
                      <a:pt x="39" y="316"/>
                    </a:lnTo>
                    <a:lnTo>
                      <a:pt x="38" y="320"/>
                    </a:lnTo>
                    <a:lnTo>
                      <a:pt x="38" y="323"/>
                    </a:lnTo>
                    <a:lnTo>
                      <a:pt x="43" y="325"/>
                    </a:lnTo>
                    <a:lnTo>
                      <a:pt x="49" y="322"/>
                    </a:lnTo>
                    <a:lnTo>
                      <a:pt x="51" y="315"/>
                    </a:lnTo>
                    <a:lnTo>
                      <a:pt x="55" y="310"/>
                    </a:lnTo>
                    <a:lnTo>
                      <a:pt x="59" y="306"/>
                    </a:lnTo>
                    <a:lnTo>
                      <a:pt x="63" y="307"/>
                    </a:lnTo>
                    <a:lnTo>
                      <a:pt x="66" y="310"/>
                    </a:lnTo>
                    <a:lnTo>
                      <a:pt x="64" y="314"/>
                    </a:lnTo>
                    <a:lnTo>
                      <a:pt x="63" y="319"/>
                    </a:lnTo>
                    <a:lnTo>
                      <a:pt x="61" y="323"/>
                    </a:lnTo>
                    <a:lnTo>
                      <a:pt x="61" y="328"/>
                    </a:lnTo>
                    <a:lnTo>
                      <a:pt x="65" y="329"/>
                    </a:lnTo>
                    <a:lnTo>
                      <a:pt x="70" y="324"/>
                    </a:lnTo>
                    <a:lnTo>
                      <a:pt x="73" y="319"/>
                    </a:lnTo>
                    <a:lnTo>
                      <a:pt x="77" y="314"/>
                    </a:lnTo>
                    <a:lnTo>
                      <a:pt x="78" y="306"/>
                    </a:lnTo>
                    <a:lnTo>
                      <a:pt x="79" y="301"/>
                    </a:lnTo>
                    <a:lnTo>
                      <a:pt x="82" y="297"/>
                    </a:lnTo>
                    <a:lnTo>
                      <a:pt x="87" y="297"/>
                    </a:lnTo>
                    <a:lnTo>
                      <a:pt x="93" y="298"/>
                    </a:lnTo>
                    <a:lnTo>
                      <a:pt x="97" y="301"/>
                    </a:lnTo>
                    <a:lnTo>
                      <a:pt x="99" y="304"/>
                    </a:lnTo>
                    <a:lnTo>
                      <a:pt x="101" y="309"/>
                    </a:lnTo>
                    <a:lnTo>
                      <a:pt x="100" y="316"/>
                    </a:lnTo>
                    <a:lnTo>
                      <a:pt x="97" y="323"/>
                    </a:lnTo>
                    <a:lnTo>
                      <a:pt x="96" y="326"/>
                    </a:lnTo>
                    <a:lnTo>
                      <a:pt x="93" y="331"/>
                    </a:lnTo>
                    <a:lnTo>
                      <a:pt x="88" y="338"/>
                    </a:lnTo>
                    <a:lnTo>
                      <a:pt x="86" y="345"/>
                    </a:lnTo>
                    <a:lnTo>
                      <a:pt x="92" y="352"/>
                    </a:lnTo>
                    <a:lnTo>
                      <a:pt x="98" y="355"/>
                    </a:lnTo>
                    <a:lnTo>
                      <a:pt x="104" y="349"/>
                    </a:lnTo>
                    <a:lnTo>
                      <a:pt x="105" y="343"/>
                    </a:lnTo>
                    <a:lnTo>
                      <a:pt x="110" y="343"/>
                    </a:lnTo>
                    <a:lnTo>
                      <a:pt x="115" y="345"/>
                    </a:lnTo>
                    <a:lnTo>
                      <a:pt x="121" y="345"/>
                    </a:lnTo>
                    <a:lnTo>
                      <a:pt x="124" y="340"/>
                    </a:lnTo>
                    <a:lnTo>
                      <a:pt x="129" y="337"/>
                    </a:lnTo>
                    <a:lnTo>
                      <a:pt x="132" y="331"/>
                    </a:lnTo>
                    <a:lnTo>
                      <a:pt x="133" y="324"/>
                    </a:lnTo>
                    <a:lnTo>
                      <a:pt x="134" y="317"/>
                    </a:lnTo>
                    <a:lnTo>
                      <a:pt x="132" y="312"/>
                    </a:lnTo>
                    <a:lnTo>
                      <a:pt x="131" y="308"/>
                    </a:lnTo>
                    <a:lnTo>
                      <a:pt x="136" y="303"/>
                    </a:lnTo>
                    <a:lnTo>
                      <a:pt x="144" y="303"/>
                    </a:lnTo>
                    <a:lnTo>
                      <a:pt x="155" y="310"/>
                    </a:lnTo>
                    <a:lnTo>
                      <a:pt x="155" y="317"/>
                    </a:lnTo>
                    <a:lnTo>
                      <a:pt x="155" y="323"/>
                    </a:lnTo>
                    <a:lnTo>
                      <a:pt x="154" y="330"/>
                    </a:lnTo>
                    <a:lnTo>
                      <a:pt x="155" y="333"/>
                    </a:lnTo>
                    <a:lnTo>
                      <a:pt x="160" y="335"/>
                    </a:lnTo>
                    <a:lnTo>
                      <a:pt x="165" y="333"/>
                    </a:lnTo>
                    <a:lnTo>
                      <a:pt x="169" y="325"/>
                    </a:lnTo>
                    <a:lnTo>
                      <a:pt x="169" y="314"/>
                    </a:lnTo>
                    <a:lnTo>
                      <a:pt x="169" y="307"/>
                    </a:lnTo>
                    <a:lnTo>
                      <a:pt x="172" y="304"/>
                    </a:lnTo>
                    <a:lnTo>
                      <a:pt x="177" y="307"/>
                    </a:lnTo>
                    <a:lnTo>
                      <a:pt x="180" y="311"/>
                    </a:lnTo>
                    <a:lnTo>
                      <a:pt x="185" y="315"/>
                    </a:lnTo>
                    <a:lnTo>
                      <a:pt x="193" y="316"/>
                    </a:lnTo>
                    <a:lnTo>
                      <a:pt x="200" y="316"/>
                    </a:lnTo>
                    <a:lnTo>
                      <a:pt x="204" y="321"/>
                    </a:lnTo>
                    <a:lnTo>
                      <a:pt x="206" y="326"/>
                    </a:lnTo>
                    <a:lnTo>
                      <a:pt x="211" y="325"/>
                    </a:lnTo>
                    <a:lnTo>
                      <a:pt x="218" y="324"/>
                    </a:lnTo>
                    <a:lnTo>
                      <a:pt x="224" y="326"/>
                    </a:lnTo>
                    <a:lnTo>
                      <a:pt x="227" y="332"/>
                    </a:lnTo>
                    <a:lnTo>
                      <a:pt x="234" y="334"/>
                    </a:lnTo>
                    <a:lnTo>
                      <a:pt x="240" y="331"/>
                    </a:lnTo>
                    <a:lnTo>
                      <a:pt x="245" y="329"/>
                    </a:lnTo>
                    <a:lnTo>
                      <a:pt x="249" y="322"/>
                    </a:lnTo>
                    <a:lnTo>
                      <a:pt x="249" y="317"/>
                    </a:lnTo>
                    <a:lnTo>
                      <a:pt x="244" y="311"/>
                    </a:lnTo>
                    <a:lnTo>
                      <a:pt x="237" y="304"/>
                    </a:lnTo>
                    <a:lnTo>
                      <a:pt x="235" y="298"/>
                    </a:lnTo>
                    <a:lnTo>
                      <a:pt x="234" y="293"/>
                    </a:lnTo>
                    <a:lnTo>
                      <a:pt x="230" y="288"/>
                    </a:lnTo>
                    <a:lnTo>
                      <a:pt x="230" y="282"/>
                    </a:lnTo>
                    <a:lnTo>
                      <a:pt x="233" y="277"/>
                    </a:lnTo>
                    <a:lnTo>
                      <a:pt x="235" y="274"/>
                    </a:lnTo>
                    <a:lnTo>
                      <a:pt x="243" y="276"/>
                    </a:lnTo>
                    <a:lnTo>
                      <a:pt x="251" y="274"/>
                    </a:lnTo>
                    <a:lnTo>
                      <a:pt x="253" y="268"/>
                    </a:lnTo>
                    <a:lnTo>
                      <a:pt x="253" y="262"/>
                    </a:lnTo>
                    <a:lnTo>
                      <a:pt x="256" y="257"/>
                    </a:lnTo>
                    <a:lnTo>
                      <a:pt x="261" y="255"/>
                    </a:lnTo>
                    <a:lnTo>
                      <a:pt x="266" y="252"/>
                    </a:lnTo>
                    <a:lnTo>
                      <a:pt x="267" y="245"/>
                    </a:lnTo>
                    <a:lnTo>
                      <a:pt x="267" y="237"/>
                    </a:lnTo>
                    <a:lnTo>
                      <a:pt x="272" y="234"/>
                    </a:lnTo>
                    <a:lnTo>
                      <a:pt x="278" y="235"/>
                    </a:lnTo>
                    <a:lnTo>
                      <a:pt x="280" y="240"/>
                    </a:lnTo>
                    <a:lnTo>
                      <a:pt x="284" y="244"/>
                    </a:lnTo>
                    <a:lnTo>
                      <a:pt x="293" y="245"/>
                    </a:lnTo>
                    <a:lnTo>
                      <a:pt x="301" y="239"/>
                    </a:lnTo>
                    <a:lnTo>
                      <a:pt x="307" y="233"/>
                    </a:lnTo>
                    <a:lnTo>
                      <a:pt x="309" y="227"/>
                    </a:lnTo>
                    <a:lnTo>
                      <a:pt x="307" y="221"/>
                    </a:lnTo>
                    <a:lnTo>
                      <a:pt x="302" y="218"/>
                    </a:lnTo>
                    <a:lnTo>
                      <a:pt x="297" y="218"/>
                    </a:lnTo>
                    <a:lnTo>
                      <a:pt x="291" y="220"/>
                    </a:lnTo>
                    <a:lnTo>
                      <a:pt x="286" y="221"/>
                    </a:lnTo>
                    <a:lnTo>
                      <a:pt x="281" y="217"/>
                    </a:lnTo>
                    <a:lnTo>
                      <a:pt x="279" y="213"/>
                    </a:lnTo>
                    <a:lnTo>
                      <a:pt x="276" y="206"/>
                    </a:lnTo>
                    <a:lnTo>
                      <a:pt x="276" y="201"/>
                    </a:lnTo>
                    <a:lnTo>
                      <a:pt x="281" y="197"/>
                    </a:lnTo>
                    <a:lnTo>
                      <a:pt x="288" y="195"/>
                    </a:lnTo>
                    <a:lnTo>
                      <a:pt x="291" y="191"/>
                    </a:lnTo>
                    <a:lnTo>
                      <a:pt x="289" y="188"/>
                    </a:lnTo>
                    <a:lnTo>
                      <a:pt x="283" y="183"/>
                    </a:lnTo>
                    <a:lnTo>
                      <a:pt x="284" y="182"/>
                    </a:lnTo>
                    <a:lnTo>
                      <a:pt x="287" y="180"/>
                    </a:lnTo>
                    <a:lnTo>
                      <a:pt x="289" y="175"/>
                    </a:lnTo>
                    <a:lnTo>
                      <a:pt x="286" y="173"/>
                    </a:lnTo>
                    <a:lnTo>
                      <a:pt x="282" y="173"/>
                    </a:lnTo>
                    <a:lnTo>
                      <a:pt x="279" y="169"/>
                    </a:lnTo>
                    <a:lnTo>
                      <a:pt x="276" y="165"/>
                    </a:lnTo>
                    <a:lnTo>
                      <a:pt x="272" y="166"/>
                    </a:lnTo>
                    <a:lnTo>
                      <a:pt x="269" y="168"/>
                    </a:lnTo>
                    <a:lnTo>
                      <a:pt x="264" y="167"/>
                    </a:lnTo>
                    <a:lnTo>
                      <a:pt x="262" y="162"/>
                    </a:lnTo>
                    <a:lnTo>
                      <a:pt x="258" y="161"/>
                    </a:lnTo>
                    <a:lnTo>
                      <a:pt x="254" y="162"/>
                    </a:lnTo>
                    <a:lnTo>
                      <a:pt x="253" y="164"/>
                    </a:lnTo>
                    <a:lnTo>
                      <a:pt x="248" y="163"/>
                    </a:lnTo>
                    <a:lnTo>
                      <a:pt x="243" y="158"/>
                    </a:lnTo>
                    <a:lnTo>
                      <a:pt x="237" y="153"/>
                    </a:lnTo>
                    <a:lnTo>
                      <a:pt x="233" y="148"/>
                    </a:lnTo>
                    <a:lnTo>
                      <a:pt x="224" y="145"/>
                    </a:lnTo>
                    <a:lnTo>
                      <a:pt x="218" y="142"/>
                    </a:lnTo>
                    <a:lnTo>
                      <a:pt x="213" y="139"/>
                    </a:lnTo>
                    <a:lnTo>
                      <a:pt x="208" y="131"/>
                    </a:lnTo>
                    <a:lnTo>
                      <a:pt x="211" y="124"/>
                    </a:lnTo>
                    <a:lnTo>
                      <a:pt x="215" y="119"/>
                    </a:lnTo>
                    <a:lnTo>
                      <a:pt x="218" y="113"/>
                    </a:lnTo>
                    <a:lnTo>
                      <a:pt x="218" y="106"/>
                    </a:lnTo>
                    <a:lnTo>
                      <a:pt x="217" y="97"/>
                    </a:lnTo>
                    <a:lnTo>
                      <a:pt x="216" y="92"/>
                    </a:lnTo>
                    <a:lnTo>
                      <a:pt x="213" y="89"/>
                    </a:lnTo>
                    <a:lnTo>
                      <a:pt x="209" y="91"/>
                    </a:lnTo>
                    <a:lnTo>
                      <a:pt x="204" y="96"/>
                    </a:lnTo>
                    <a:lnTo>
                      <a:pt x="201" y="102"/>
                    </a:lnTo>
                    <a:lnTo>
                      <a:pt x="200" y="107"/>
                    </a:lnTo>
                    <a:lnTo>
                      <a:pt x="198" y="110"/>
                    </a:lnTo>
                    <a:lnTo>
                      <a:pt x="192" y="114"/>
                    </a:lnTo>
                    <a:lnTo>
                      <a:pt x="184" y="116"/>
                    </a:lnTo>
                    <a:lnTo>
                      <a:pt x="180" y="118"/>
                    </a:lnTo>
                    <a:lnTo>
                      <a:pt x="175" y="121"/>
                    </a:lnTo>
                    <a:lnTo>
                      <a:pt x="174" y="125"/>
                    </a:lnTo>
                    <a:lnTo>
                      <a:pt x="174" y="128"/>
                    </a:lnTo>
                    <a:lnTo>
                      <a:pt x="171" y="130"/>
                    </a:lnTo>
                    <a:lnTo>
                      <a:pt x="167" y="130"/>
                    </a:lnTo>
                    <a:lnTo>
                      <a:pt x="162" y="132"/>
                    </a:lnTo>
                    <a:lnTo>
                      <a:pt x="160" y="134"/>
                    </a:lnTo>
                    <a:lnTo>
                      <a:pt x="158" y="141"/>
                    </a:lnTo>
                    <a:lnTo>
                      <a:pt x="158" y="147"/>
                    </a:lnTo>
                    <a:lnTo>
                      <a:pt x="161" y="153"/>
                    </a:lnTo>
                    <a:lnTo>
                      <a:pt x="161" y="160"/>
                    </a:lnTo>
                    <a:lnTo>
                      <a:pt x="158" y="163"/>
                    </a:lnTo>
                    <a:lnTo>
                      <a:pt x="153" y="166"/>
                    </a:lnTo>
                    <a:lnTo>
                      <a:pt x="148" y="166"/>
                    </a:lnTo>
                    <a:lnTo>
                      <a:pt x="143" y="166"/>
                    </a:lnTo>
                    <a:lnTo>
                      <a:pt x="140" y="163"/>
                    </a:lnTo>
                    <a:lnTo>
                      <a:pt x="137" y="158"/>
                    </a:lnTo>
                    <a:lnTo>
                      <a:pt x="139" y="152"/>
                    </a:lnTo>
                    <a:lnTo>
                      <a:pt x="141" y="144"/>
                    </a:lnTo>
                    <a:lnTo>
                      <a:pt x="140" y="137"/>
                    </a:lnTo>
                    <a:lnTo>
                      <a:pt x="134" y="133"/>
                    </a:lnTo>
                    <a:lnTo>
                      <a:pt x="131" y="127"/>
                    </a:lnTo>
                    <a:lnTo>
                      <a:pt x="130" y="122"/>
                    </a:lnTo>
                    <a:lnTo>
                      <a:pt x="133" y="118"/>
                    </a:lnTo>
                    <a:lnTo>
                      <a:pt x="133" y="113"/>
                    </a:lnTo>
                    <a:lnTo>
                      <a:pt x="131" y="107"/>
                    </a:lnTo>
                    <a:lnTo>
                      <a:pt x="133" y="103"/>
                    </a:lnTo>
                    <a:lnTo>
                      <a:pt x="136" y="98"/>
                    </a:lnTo>
                    <a:lnTo>
                      <a:pt x="133" y="94"/>
                    </a:lnTo>
                    <a:lnTo>
                      <a:pt x="131" y="89"/>
                    </a:lnTo>
                    <a:lnTo>
                      <a:pt x="131" y="82"/>
                    </a:lnTo>
                    <a:lnTo>
                      <a:pt x="135" y="77"/>
                    </a:lnTo>
                    <a:lnTo>
                      <a:pt x="135" y="71"/>
                    </a:lnTo>
                    <a:lnTo>
                      <a:pt x="136" y="66"/>
                    </a:lnTo>
                    <a:lnTo>
                      <a:pt x="145" y="60"/>
                    </a:lnTo>
                    <a:lnTo>
                      <a:pt x="147" y="54"/>
                    </a:lnTo>
                    <a:lnTo>
                      <a:pt x="151" y="45"/>
                    </a:lnTo>
                    <a:lnTo>
                      <a:pt x="148" y="38"/>
                    </a:lnTo>
                    <a:lnTo>
                      <a:pt x="146" y="27"/>
                    </a:lnTo>
                    <a:lnTo>
                      <a:pt x="148" y="20"/>
                    </a:lnTo>
                    <a:lnTo>
                      <a:pt x="149" y="14"/>
                    </a:lnTo>
                    <a:lnTo>
                      <a:pt x="151" y="8"/>
                    </a:lnTo>
                    <a:lnTo>
                      <a:pt x="149" y="4"/>
                    </a:lnTo>
                    <a:lnTo>
                      <a:pt x="144" y="4"/>
                    </a:lnTo>
                    <a:lnTo>
                      <a:pt x="140" y="0"/>
                    </a:lnTo>
                    <a:lnTo>
                      <a:pt x="136" y="2"/>
                    </a:lnTo>
                    <a:lnTo>
                      <a:pt x="132" y="6"/>
                    </a:lnTo>
                    <a:lnTo>
                      <a:pt x="129" y="9"/>
                    </a:lnTo>
                    <a:lnTo>
                      <a:pt x="126" y="12"/>
                    </a:lnTo>
                    <a:lnTo>
                      <a:pt x="121" y="14"/>
                    </a:lnTo>
                    <a:lnTo>
                      <a:pt x="117" y="16"/>
                    </a:lnTo>
                    <a:lnTo>
                      <a:pt x="112" y="20"/>
                    </a:lnTo>
                    <a:lnTo>
                      <a:pt x="111" y="26"/>
                    </a:lnTo>
                    <a:lnTo>
                      <a:pt x="112" y="31"/>
                    </a:lnTo>
                    <a:lnTo>
                      <a:pt x="113" y="35"/>
                    </a:lnTo>
                    <a:lnTo>
                      <a:pt x="114" y="39"/>
                    </a:lnTo>
                    <a:lnTo>
                      <a:pt x="113" y="43"/>
                    </a:lnTo>
                    <a:lnTo>
                      <a:pt x="108" y="4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38" name="Freeform 275">
                <a:extLst>
                  <a:ext uri="{FF2B5EF4-FFF2-40B4-BE49-F238E27FC236}">
                    <a16:creationId xmlns:a16="http://schemas.microsoft.com/office/drawing/2014/main" id="{C2E89BC7-3D66-4816-AAB7-5EFD2F159808}"/>
                  </a:ext>
                </a:extLst>
              </p:cNvPr>
              <p:cNvSpPr>
                <a:spLocks/>
              </p:cNvSpPr>
              <p:nvPr/>
            </p:nvSpPr>
            <p:spPr bwMode="auto">
              <a:xfrm>
                <a:off x="805" y="2338"/>
                <a:ext cx="164" cy="188"/>
              </a:xfrm>
              <a:custGeom>
                <a:avLst/>
                <a:gdLst>
                  <a:gd name="T0" fmla="*/ 91 w 309"/>
                  <a:gd name="T1" fmla="*/ 31 h 355"/>
                  <a:gd name="T2" fmla="*/ 70 w 309"/>
                  <a:gd name="T3" fmla="*/ 45 h 355"/>
                  <a:gd name="T4" fmla="*/ 47 w 309"/>
                  <a:gd name="T5" fmla="*/ 55 h 355"/>
                  <a:gd name="T6" fmla="*/ 30 w 309"/>
                  <a:gd name="T7" fmla="*/ 78 h 355"/>
                  <a:gd name="T8" fmla="*/ 37 w 309"/>
                  <a:gd name="T9" fmla="*/ 107 h 355"/>
                  <a:gd name="T10" fmla="*/ 20 w 309"/>
                  <a:gd name="T11" fmla="*/ 117 h 355"/>
                  <a:gd name="T12" fmla="*/ 0 w 309"/>
                  <a:gd name="T13" fmla="*/ 143 h 355"/>
                  <a:gd name="T14" fmla="*/ 3 w 309"/>
                  <a:gd name="T15" fmla="*/ 173 h 355"/>
                  <a:gd name="T16" fmla="*/ 18 w 309"/>
                  <a:gd name="T17" fmla="*/ 192 h 355"/>
                  <a:gd name="T18" fmla="*/ 52 w 309"/>
                  <a:gd name="T19" fmla="*/ 167 h 355"/>
                  <a:gd name="T20" fmla="*/ 72 w 309"/>
                  <a:gd name="T21" fmla="*/ 186 h 355"/>
                  <a:gd name="T22" fmla="*/ 56 w 309"/>
                  <a:gd name="T23" fmla="*/ 215 h 355"/>
                  <a:gd name="T24" fmla="*/ 63 w 309"/>
                  <a:gd name="T25" fmla="*/ 239 h 355"/>
                  <a:gd name="T26" fmla="*/ 87 w 309"/>
                  <a:gd name="T27" fmla="*/ 250 h 355"/>
                  <a:gd name="T28" fmla="*/ 61 w 309"/>
                  <a:gd name="T29" fmla="*/ 258 h 355"/>
                  <a:gd name="T30" fmla="*/ 41 w 309"/>
                  <a:gd name="T31" fmla="*/ 272 h 355"/>
                  <a:gd name="T32" fmla="*/ 20 w 309"/>
                  <a:gd name="T33" fmla="*/ 289 h 355"/>
                  <a:gd name="T34" fmla="*/ 37 w 309"/>
                  <a:gd name="T35" fmla="*/ 312 h 355"/>
                  <a:gd name="T36" fmla="*/ 49 w 309"/>
                  <a:gd name="T37" fmla="*/ 322 h 355"/>
                  <a:gd name="T38" fmla="*/ 66 w 309"/>
                  <a:gd name="T39" fmla="*/ 310 h 355"/>
                  <a:gd name="T40" fmla="*/ 65 w 309"/>
                  <a:gd name="T41" fmla="*/ 329 h 355"/>
                  <a:gd name="T42" fmla="*/ 79 w 309"/>
                  <a:gd name="T43" fmla="*/ 301 h 355"/>
                  <a:gd name="T44" fmla="*/ 99 w 309"/>
                  <a:gd name="T45" fmla="*/ 304 h 355"/>
                  <a:gd name="T46" fmla="*/ 93 w 309"/>
                  <a:gd name="T47" fmla="*/ 331 h 355"/>
                  <a:gd name="T48" fmla="*/ 104 w 309"/>
                  <a:gd name="T49" fmla="*/ 349 h 355"/>
                  <a:gd name="T50" fmla="*/ 124 w 309"/>
                  <a:gd name="T51" fmla="*/ 340 h 355"/>
                  <a:gd name="T52" fmla="*/ 132 w 309"/>
                  <a:gd name="T53" fmla="*/ 312 h 355"/>
                  <a:gd name="T54" fmla="*/ 155 w 309"/>
                  <a:gd name="T55" fmla="*/ 317 h 355"/>
                  <a:gd name="T56" fmla="*/ 165 w 309"/>
                  <a:gd name="T57" fmla="*/ 333 h 355"/>
                  <a:gd name="T58" fmla="*/ 177 w 309"/>
                  <a:gd name="T59" fmla="*/ 307 h 355"/>
                  <a:gd name="T60" fmla="*/ 204 w 309"/>
                  <a:gd name="T61" fmla="*/ 321 h 355"/>
                  <a:gd name="T62" fmla="*/ 227 w 309"/>
                  <a:gd name="T63" fmla="*/ 332 h 355"/>
                  <a:gd name="T64" fmla="*/ 249 w 309"/>
                  <a:gd name="T65" fmla="*/ 317 h 355"/>
                  <a:gd name="T66" fmla="*/ 230 w 309"/>
                  <a:gd name="T67" fmla="*/ 288 h 355"/>
                  <a:gd name="T68" fmla="*/ 251 w 309"/>
                  <a:gd name="T69" fmla="*/ 274 h 355"/>
                  <a:gd name="T70" fmla="*/ 266 w 309"/>
                  <a:gd name="T71" fmla="*/ 252 h 355"/>
                  <a:gd name="T72" fmla="*/ 280 w 309"/>
                  <a:gd name="T73" fmla="*/ 240 h 355"/>
                  <a:gd name="T74" fmla="*/ 309 w 309"/>
                  <a:gd name="T75" fmla="*/ 227 h 355"/>
                  <a:gd name="T76" fmla="*/ 286 w 309"/>
                  <a:gd name="T77" fmla="*/ 221 h 355"/>
                  <a:gd name="T78" fmla="*/ 281 w 309"/>
                  <a:gd name="T79" fmla="*/ 197 h 355"/>
                  <a:gd name="T80" fmla="*/ 284 w 309"/>
                  <a:gd name="T81" fmla="*/ 182 h 355"/>
                  <a:gd name="T82" fmla="*/ 279 w 309"/>
                  <a:gd name="T83" fmla="*/ 169 h 355"/>
                  <a:gd name="T84" fmla="*/ 262 w 309"/>
                  <a:gd name="T85" fmla="*/ 162 h 355"/>
                  <a:gd name="T86" fmla="*/ 243 w 309"/>
                  <a:gd name="T87" fmla="*/ 158 h 355"/>
                  <a:gd name="T88" fmla="*/ 213 w 309"/>
                  <a:gd name="T89" fmla="*/ 139 h 355"/>
                  <a:gd name="T90" fmla="*/ 218 w 309"/>
                  <a:gd name="T91" fmla="*/ 106 h 355"/>
                  <a:gd name="T92" fmla="*/ 204 w 309"/>
                  <a:gd name="T93" fmla="*/ 96 h 355"/>
                  <a:gd name="T94" fmla="*/ 184 w 309"/>
                  <a:gd name="T95" fmla="*/ 116 h 355"/>
                  <a:gd name="T96" fmla="*/ 171 w 309"/>
                  <a:gd name="T97" fmla="*/ 130 h 355"/>
                  <a:gd name="T98" fmla="*/ 158 w 309"/>
                  <a:gd name="T99" fmla="*/ 147 h 355"/>
                  <a:gd name="T100" fmla="*/ 148 w 309"/>
                  <a:gd name="T101" fmla="*/ 166 h 355"/>
                  <a:gd name="T102" fmla="*/ 141 w 309"/>
                  <a:gd name="T103" fmla="*/ 144 h 355"/>
                  <a:gd name="T104" fmla="*/ 133 w 309"/>
                  <a:gd name="T105" fmla="*/ 118 h 355"/>
                  <a:gd name="T106" fmla="*/ 133 w 309"/>
                  <a:gd name="T107" fmla="*/ 94 h 355"/>
                  <a:gd name="T108" fmla="*/ 136 w 309"/>
                  <a:gd name="T109" fmla="*/ 66 h 355"/>
                  <a:gd name="T110" fmla="*/ 146 w 309"/>
                  <a:gd name="T111" fmla="*/ 27 h 355"/>
                  <a:gd name="T112" fmla="*/ 144 w 309"/>
                  <a:gd name="T113" fmla="*/ 4 h 355"/>
                  <a:gd name="T114" fmla="*/ 126 w 309"/>
                  <a:gd name="T115" fmla="*/ 12 h 355"/>
                  <a:gd name="T116" fmla="*/ 112 w 309"/>
                  <a:gd name="T117" fmla="*/ 3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5">
                    <a:moveTo>
                      <a:pt x="108" y="45"/>
                    </a:moveTo>
                    <a:lnTo>
                      <a:pt x="108" y="45"/>
                    </a:lnTo>
                    <a:lnTo>
                      <a:pt x="103" y="41"/>
                    </a:lnTo>
                    <a:lnTo>
                      <a:pt x="96" y="32"/>
                    </a:lnTo>
                    <a:lnTo>
                      <a:pt x="91" y="31"/>
                    </a:lnTo>
                    <a:lnTo>
                      <a:pt x="85" y="32"/>
                    </a:lnTo>
                    <a:lnTo>
                      <a:pt x="78" y="36"/>
                    </a:lnTo>
                    <a:lnTo>
                      <a:pt x="73" y="36"/>
                    </a:lnTo>
                    <a:lnTo>
                      <a:pt x="69" y="40"/>
                    </a:lnTo>
                    <a:lnTo>
                      <a:pt x="70" y="45"/>
                    </a:lnTo>
                    <a:lnTo>
                      <a:pt x="71" y="51"/>
                    </a:lnTo>
                    <a:lnTo>
                      <a:pt x="67" y="54"/>
                    </a:lnTo>
                    <a:lnTo>
                      <a:pt x="57" y="53"/>
                    </a:lnTo>
                    <a:lnTo>
                      <a:pt x="51" y="51"/>
                    </a:lnTo>
                    <a:lnTo>
                      <a:pt x="47" y="55"/>
                    </a:lnTo>
                    <a:lnTo>
                      <a:pt x="44" y="60"/>
                    </a:lnTo>
                    <a:lnTo>
                      <a:pt x="38" y="62"/>
                    </a:lnTo>
                    <a:lnTo>
                      <a:pt x="35" y="66"/>
                    </a:lnTo>
                    <a:lnTo>
                      <a:pt x="31" y="72"/>
                    </a:lnTo>
                    <a:lnTo>
                      <a:pt x="30" y="78"/>
                    </a:lnTo>
                    <a:lnTo>
                      <a:pt x="28" y="85"/>
                    </a:lnTo>
                    <a:lnTo>
                      <a:pt x="28" y="91"/>
                    </a:lnTo>
                    <a:lnTo>
                      <a:pt x="31" y="95"/>
                    </a:lnTo>
                    <a:lnTo>
                      <a:pt x="36" y="100"/>
                    </a:lnTo>
                    <a:lnTo>
                      <a:pt x="37" y="107"/>
                    </a:lnTo>
                    <a:lnTo>
                      <a:pt x="35" y="113"/>
                    </a:lnTo>
                    <a:lnTo>
                      <a:pt x="33" y="118"/>
                    </a:lnTo>
                    <a:lnTo>
                      <a:pt x="31" y="121"/>
                    </a:lnTo>
                    <a:lnTo>
                      <a:pt x="27" y="118"/>
                    </a:lnTo>
                    <a:lnTo>
                      <a:pt x="20" y="117"/>
                    </a:lnTo>
                    <a:lnTo>
                      <a:pt x="14" y="118"/>
                    </a:lnTo>
                    <a:lnTo>
                      <a:pt x="10" y="123"/>
                    </a:lnTo>
                    <a:lnTo>
                      <a:pt x="4" y="130"/>
                    </a:lnTo>
                    <a:lnTo>
                      <a:pt x="2" y="135"/>
                    </a:lnTo>
                    <a:lnTo>
                      <a:pt x="0" y="143"/>
                    </a:lnTo>
                    <a:lnTo>
                      <a:pt x="0" y="148"/>
                    </a:lnTo>
                    <a:lnTo>
                      <a:pt x="1" y="155"/>
                    </a:lnTo>
                    <a:lnTo>
                      <a:pt x="3" y="161"/>
                    </a:lnTo>
                    <a:lnTo>
                      <a:pt x="3" y="167"/>
                    </a:lnTo>
                    <a:lnTo>
                      <a:pt x="3" y="173"/>
                    </a:lnTo>
                    <a:lnTo>
                      <a:pt x="0" y="179"/>
                    </a:lnTo>
                    <a:lnTo>
                      <a:pt x="1" y="185"/>
                    </a:lnTo>
                    <a:lnTo>
                      <a:pt x="6" y="188"/>
                    </a:lnTo>
                    <a:lnTo>
                      <a:pt x="10" y="193"/>
                    </a:lnTo>
                    <a:lnTo>
                      <a:pt x="18" y="192"/>
                    </a:lnTo>
                    <a:lnTo>
                      <a:pt x="25" y="190"/>
                    </a:lnTo>
                    <a:lnTo>
                      <a:pt x="32" y="184"/>
                    </a:lnTo>
                    <a:lnTo>
                      <a:pt x="41" y="179"/>
                    </a:lnTo>
                    <a:lnTo>
                      <a:pt x="48" y="172"/>
                    </a:lnTo>
                    <a:lnTo>
                      <a:pt x="52" y="167"/>
                    </a:lnTo>
                    <a:lnTo>
                      <a:pt x="61" y="165"/>
                    </a:lnTo>
                    <a:lnTo>
                      <a:pt x="66" y="167"/>
                    </a:lnTo>
                    <a:lnTo>
                      <a:pt x="69" y="175"/>
                    </a:lnTo>
                    <a:lnTo>
                      <a:pt x="73" y="181"/>
                    </a:lnTo>
                    <a:lnTo>
                      <a:pt x="72" y="186"/>
                    </a:lnTo>
                    <a:lnTo>
                      <a:pt x="69" y="192"/>
                    </a:lnTo>
                    <a:lnTo>
                      <a:pt x="65" y="196"/>
                    </a:lnTo>
                    <a:lnTo>
                      <a:pt x="61" y="201"/>
                    </a:lnTo>
                    <a:lnTo>
                      <a:pt x="59" y="208"/>
                    </a:lnTo>
                    <a:lnTo>
                      <a:pt x="56" y="215"/>
                    </a:lnTo>
                    <a:lnTo>
                      <a:pt x="54" y="221"/>
                    </a:lnTo>
                    <a:lnTo>
                      <a:pt x="55" y="225"/>
                    </a:lnTo>
                    <a:lnTo>
                      <a:pt x="56" y="230"/>
                    </a:lnTo>
                    <a:lnTo>
                      <a:pt x="58" y="235"/>
                    </a:lnTo>
                    <a:lnTo>
                      <a:pt x="63" y="239"/>
                    </a:lnTo>
                    <a:lnTo>
                      <a:pt x="68" y="241"/>
                    </a:lnTo>
                    <a:lnTo>
                      <a:pt x="74" y="243"/>
                    </a:lnTo>
                    <a:lnTo>
                      <a:pt x="81" y="245"/>
                    </a:lnTo>
                    <a:lnTo>
                      <a:pt x="86" y="247"/>
                    </a:lnTo>
                    <a:lnTo>
                      <a:pt x="87" y="250"/>
                    </a:lnTo>
                    <a:lnTo>
                      <a:pt x="84" y="256"/>
                    </a:lnTo>
                    <a:lnTo>
                      <a:pt x="79" y="259"/>
                    </a:lnTo>
                    <a:lnTo>
                      <a:pt x="73" y="260"/>
                    </a:lnTo>
                    <a:lnTo>
                      <a:pt x="67" y="259"/>
                    </a:lnTo>
                    <a:lnTo>
                      <a:pt x="61" y="258"/>
                    </a:lnTo>
                    <a:lnTo>
                      <a:pt x="58" y="261"/>
                    </a:lnTo>
                    <a:lnTo>
                      <a:pt x="57" y="265"/>
                    </a:lnTo>
                    <a:lnTo>
                      <a:pt x="55" y="267"/>
                    </a:lnTo>
                    <a:lnTo>
                      <a:pt x="48" y="269"/>
                    </a:lnTo>
                    <a:lnTo>
                      <a:pt x="41" y="272"/>
                    </a:lnTo>
                    <a:lnTo>
                      <a:pt x="37" y="276"/>
                    </a:lnTo>
                    <a:lnTo>
                      <a:pt x="33" y="279"/>
                    </a:lnTo>
                    <a:lnTo>
                      <a:pt x="28" y="283"/>
                    </a:lnTo>
                    <a:lnTo>
                      <a:pt x="24" y="284"/>
                    </a:lnTo>
                    <a:lnTo>
                      <a:pt x="20" y="289"/>
                    </a:lnTo>
                    <a:lnTo>
                      <a:pt x="20" y="294"/>
                    </a:lnTo>
                    <a:lnTo>
                      <a:pt x="24" y="299"/>
                    </a:lnTo>
                    <a:lnTo>
                      <a:pt x="29" y="302"/>
                    </a:lnTo>
                    <a:lnTo>
                      <a:pt x="33" y="306"/>
                    </a:lnTo>
                    <a:lnTo>
                      <a:pt x="37" y="312"/>
                    </a:lnTo>
                    <a:lnTo>
                      <a:pt x="39" y="316"/>
                    </a:lnTo>
                    <a:lnTo>
                      <a:pt x="38" y="320"/>
                    </a:lnTo>
                    <a:lnTo>
                      <a:pt x="38" y="323"/>
                    </a:lnTo>
                    <a:lnTo>
                      <a:pt x="43" y="325"/>
                    </a:lnTo>
                    <a:lnTo>
                      <a:pt x="49" y="322"/>
                    </a:lnTo>
                    <a:lnTo>
                      <a:pt x="51" y="315"/>
                    </a:lnTo>
                    <a:lnTo>
                      <a:pt x="55" y="310"/>
                    </a:lnTo>
                    <a:lnTo>
                      <a:pt x="59" y="306"/>
                    </a:lnTo>
                    <a:lnTo>
                      <a:pt x="63" y="307"/>
                    </a:lnTo>
                    <a:lnTo>
                      <a:pt x="66" y="310"/>
                    </a:lnTo>
                    <a:lnTo>
                      <a:pt x="64" y="314"/>
                    </a:lnTo>
                    <a:lnTo>
                      <a:pt x="63" y="319"/>
                    </a:lnTo>
                    <a:lnTo>
                      <a:pt x="61" y="323"/>
                    </a:lnTo>
                    <a:lnTo>
                      <a:pt x="61" y="328"/>
                    </a:lnTo>
                    <a:lnTo>
                      <a:pt x="65" y="329"/>
                    </a:lnTo>
                    <a:lnTo>
                      <a:pt x="70" y="324"/>
                    </a:lnTo>
                    <a:lnTo>
                      <a:pt x="73" y="319"/>
                    </a:lnTo>
                    <a:lnTo>
                      <a:pt x="77" y="314"/>
                    </a:lnTo>
                    <a:lnTo>
                      <a:pt x="78" y="306"/>
                    </a:lnTo>
                    <a:lnTo>
                      <a:pt x="79" y="301"/>
                    </a:lnTo>
                    <a:lnTo>
                      <a:pt x="82" y="297"/>
                    </a:lnTo>
                    <a:lnTo>
                      <a:pt x="87" y="297"/>
                    </a:lnTo>
                    <a:lnTo>
                      <a:pt x="93" y="298"/>
                    </a:lnTo>
                    <a:lnTo>
                      <a:pt x="97" y="301"/>
                    </a:lnTo>
                    <a:lnTo>
                      <a:pt x="99" y="304"/>
                    </a:lnTo>
                    <a:lnTo>
                      <a:pt x="101" y="309"/>
                    </a:lnTo>
                    <a:lnTo>
                      <a:pt x="100" y="316"/>
                    </a:lnTo>
                    <a:lnTo>
                      <a:pt x="97" y="323"/>
                    </a:lnTo>
                    <a:lnTo>
                      <a:pt x="96" y="326"/>
                    </a:lnTo>
                    <a:lnTo>
                      <a:pt x="93" y="331"/>
                    </a:lnTo>
                    <a:lnTo>
                      <a:pt x="88" y="338"/>
                    </a:lnTo>
                    <a:lnTo>
                      <a:pt x="86" y="345"/>
                    </a:lnTo>
                    <a:lnTo>
                      <a:pt x="92" y="352"/>
                    </a:lnTo>
                    <a:lnTo>
                      <a:pt x="98" y="355"/>
                    </a:lnTo>
                    <a:lnTo>
                      <a:pt x="104" y="349"/>
                    </a:lnTo>
                    <a:lnTo>
                      <a:pt x="105" y="343"/>
                    </a:lnTo>
                    <a:lnTo>
                      <a:pt x="110" y="343"/>
                    </a:lnTo>
                    <a:lnTo>
                      <a:pt x="115" y="345"/>
                    </a:lnTo>
                    <a:lnTo>
                      <a:pt x="121" y="345"/>
                    </a:lnTo>
                    <a:lnTo>
                      <a:pt x="124" y="340"/>
                    </a:lnTo>
                    <a:lnTo>
                      <a:pt x="129" y="337"/>
                    </a:lnTo>
                    <a:lnTo>
                      <a:pt x="132" y="331"/>
                    </a:lnTo>
                    <a:lnTo>
                      <a:pt x="133" y="324"/>
                    </a:lnTo>
                    <a:lnTo>
                      <a:pt x="134" y="317"/>
                    </a:lnTo>
                    <a:lnTo>
                      <a:pt x="132" y="312"/>
                    </a:lnTo>
                    <a:lnTo>
                      <a:pt x="131" y="308"/>
                    </a:lnTo>
                    <a:lnTo>
                      <a:pt x="136" y="303"/>
                    </a:lnTo>
                    <a:lnTo>
                      <a:pt x="144" y="303"/>
                    </a:lnTo>
                    <a:lnTo>
                      <a:pt x="155" y="310"/>
                    </a:lnTo>
                    <a:lnTo>
                      <a:pt x="155" y="317"/>
                    </a:lnTo>
                    <a:lnTo>
                      <a:pt x="155" y="323"/>
                    </a:lnTo>
                    <a:lnTo>
                      <a:pt x="154" y="330"/>
                    </a:lnTo>
                    <a:lnTo>
                      <a:pt x="155" y="333"/>
                    </a:lnTo>
                    <a:lnTo>
                      <a:pt x="160" y="335"/>
                    </a:lnTo>
                    <a:lnTo>
                      <a:pt x="165" y="333"/>
                    </a:lnTo>
                    <a:lnTo>
                      <a:pt x="169" y="325"/>
                    </a:lnTo>
                    <a:lnTo>
                      <a:pt x="169" y="314"/>
                    </a:lnTo>
                    <a:lnTo>
                      <a:pt x="169" y="307"/>
                    </a:lnTo>
                    <a:lnTo>
                      <a:pt x="172" y="304"/>
                    </a:lnTo>
                    <a:lnTo>
                      <a:pt x="177" y="307"/>
                    </a:lnTo>
                    <a:lnTo>
                      <a:pt x="180" y="311"/>
                    </a:lnTo>
                    <a:lnTo>
                      <a:pt x="185" y="315"/>
                    </a:lnTo>
                    <a:lnTo>
                      <a:pt x="193" y="316"/>
                    </a:lnTo>
                    <a:lnTo>
                      <a:pt x="200" y="316"/>
                    </a:lnTo>
                    <a:lnTo>
                      <a:pt x="204" y="321"/>
                    </a:lnTo>
                    <a:lnTo>
                      <a:pt x="206" y="326"/>
                    </a:lnTo>
                    <a:lnTo>
                      <a:pt x="211" y="325"/>
                    </a:lnTo>
                    <a:lnTo>
                      <a:pt x="218" y="324"/>
                    </a:lnTo>
                    <a:lnTo>
                      <a:pt x="224" y="326"/>
                    </a:lnTo>
                    <a:lnTo>
                      <a:pt x="227" y="332"/>
                    </a:lnTo>
                    <a:lnTo>
                      <a:pt x="234" y="334"/>
                    </a:lnTo>
                    <a:lnTo>
                      <a:pt x="240" y="331"/>
                    </a:lnTo>
                    <a:lnTo>
                      <a:pt x="245" y="329"/>
                    </a:lnTo>
                    <a:lnTo>
                      <a:pt x="249" y="322"/>
                    </a:lnTo>
                    <a:lnTo>
                      <a:pt x="249" y="317"/>
                    </a:lnTo>
                    <a:lnTo>
                      <a:pt x="244" y="311"/>
                    </a:lnTo>
                    <a:lnTo>
                      <a:pt x="237" y="304"/>
                    </a:lnTo>
                    <a:lnTo>
                      <a:pt x="235" y="298"/>
                    </a:lnTo>
                    <a:lnTo>
                      <a:pt x="234" y="293"/>
                    </a:lnTo>
                    <a:lnTo>
                      <a:pt x="230" y="288"/>
                    </a:lnTo>
                    <a:lnTo>
                      <a:pt x="230" y="282"/>
                    </a:lnTo>
                    <a:lnTo>
                      <a:pt x="233" y="277"/>
                    </a:lnTo>
                    <a:lnTo>
                      <a:pt x="235" y="274"/>
                    </a:lnTo>
                    <a:lnTo>
                      <a:pt x="243" y="276"/>
                    </a:lnTo>
                    <a:lnTo>
                      <a:pt x="251" y="274"/>
                    </a:lnTo>
                    <a:lnTo>
                      <a:pt x="253" y="268"/>
                    </a:lnTo>
                    <a:lnTo>
                      <a:pt x="253" y="262"/>
                    </a:lnTo>
                    <a:lnTo>
                      <a:pt x="256" y="257"/>
                    </a:lnTo>
                    <a:lnTo>
                      <a:pt x="261" y="255"/>
                    </a:lnTo>
                    <a:lnTo>
                      <a:pt x="266" y="252"/>
                    </a:lnTo>
                    <a:lnTo>
                      <a:pt x="267" y="245"/>
                    </a:lnTo>
                    <a:lnTo>
                      <a:pt x="267" y="237"/>
                    </a:lnTo>
                    <a:lnTo>
                      <a:pt x="272" y="234"/>
                    </a:lnTo>
                    <a:lnTo>
                      <a:pt x="278" y="235"/>
                    </a:lnTo>
                    <a:lnTo>
                      <a:pt x="280" y="240"/>
                    </a:lnTo>
                    <a:lnTo>
                      <a:pt x="284" y="244"/>
                    </a:lnTo>
                    <a:lnTo>
                      <a:pt x="293" y="245"/>
                    </a:lnTo>
                    <a:lnTo>
                      <a:pt x="301" y="239"/>
                    </a:lnTo>
                    <a:lnTo>
                      <a:pt x="307" y="233"/>
                    </a:lnTo>
                    <a:lnTo>
                      <a:pt x="309" y="227"/>
                    </a:lnTo>
                    <a:lnTo>
                      <a:pt x="307" y="221"/>
                    </a:lnTo>
                    <a:lnTo>
                      <a:pt x="302" y="218"/>
                    </a:lnTo>
                    <a:lnTo>
                      <a:pt x="297" y="218"/>
                    </a:lnTo>
                    <a:lnTo>
                      <a:pt x="291" y="220"/>
                    </a:lnTo>
                    <a:lnTo>
                      <a:pt x="286" y="221"/>
                    </a:lnTo>
                    <a:lnTo>
                      <a:pt x="281" y="217"/>
                    </a:lnTo>
                    <a:lnTo>
                      <a:pt x="279" y="213"/>
                    </a:lnTo>
                    <a:lnTo>
                      <a:pt x="276" y="206"/>
                    </a:lnTo>
                    <a:lnTo>
                      <a:pt x="276" y="201"/>
                    </a:lnTo>
                    <a:lnTo>
                      <a:pt x="281" y="197"/>
                    </a:lnTo>
                    <a:lnTo>
                      <a:pt x="288" y="195"/>
                    </a:lnTo>
                    <a:lnTo>
                      <a:pt x="291" y="191"/>
                    </a:lnTo>
                    <a:lnTo>
                      <a:pt x="289" y="188"/>
                    </a:lnTo>
                    <a:lnTo>
                      <a:pt x="283" y="183"/>
                    </a:lnTo>
                    <a:lnTo>
                      <a:pt x="284" y="182"/>
                    </a:lnTo>
                    <a:lnTo>
                      <a:pt x="287" y="180"/>
                    </a:lnTo>
                    <a:lnTo>
                      <a:pt x="289" y="175"/>
                    </a:lnTo>
                    <a:lnTo>
                      <a:pt x="286" y="173"/>
                    </a:lnTo>
                    <a:lnTo>
                      <a:pt x="282" y="173"/>
                    </a:lnTo>
                    <a:lnTo>
                      <a:pt x="279" y="169"/>
                    </a:lnTo>
                    <a:lnTo>
                      <a:pt x="276" y="165"/>
                    </a:lnTo>
                    <a:lnTo>
                      <a:pt x="272" y="166"/>
                    </a:lnTo>
                    <a:lnTo>
                      <a:pt x="269" y="168"/>
                    </a:lnTo>
                    <a:lnTo>
                      <a:pt x="264" y="167"/>
                    </a:lnTo>
                    <a:lnTo>
                      <a:pt x="262" y="162"/>
                    </a:lnTo>
                    <a:lnTo>
                      <a:pt x="258" y="161"/>
                    </a:lnTo>
                    <a:lnTo>
                      <a:pt x="254" y="162"/>
                    </a:lnTo>
                    <a:lnTo>
                      <a:pt x="253" y="164"/>
                    </a:lnTo>
                    <a:lnTo>
                      <a:pt x="248" y="163"/>
                    </a:lnTo>
                    <a:lnTo>
                      <a:pt x="243" y="158"/>
                    </a:lnTo>
                    <a:lnTo>
                      <a:pt x="237" y="153"/>
                    </a:lnTo>
                    <a:lnTo>
                      <a:pt x="233" y="148"/>
                    </a:lnTo>
                    <a:lnTo>
                      <a:pt x="224" y="145"/>
                    </a:lnTo>
                    <a:lnTo>
                      <a:pt x="218" y="142"/>
                    </a:lnTo>
                    <a:lnTo>
                      <a:pt x="213" y="139"/>
                    </a:lnTo>
                    <a:lnTo>
                      <a:pt x="208" y="131"/>
                    </a:lnTo>
                    <a:lnTo>
                      <a:pt x="211" y="124"/>
                    </a:lnTo>
                    <a:lnTo>
                      <a:pt x="215" y="119"/>
                    </a:lnTo>
                    <a:lnTo>
                      <a:pt x="218" y="113"/>
                    </a:lnTo>
                    <a:lnTo>
                      <a:pt x="218" y="106"/>
                    </a:lnTo>
                    <a:lnTo>
                      <a:pt x="217" y="97"/>
                    </a:lnTo>
                    <a:lnTo>
                      <a:pt x="216" y="92"/>
                    </a:lnTo>
                    <a:lnTo>
                      <a:pt x="213" y="89"/>
                    </a:lnTo>
                    <a:lnTo>
                      <a:pt x="209" y="91"/>
                    </a:lnTo>
                    <a:lnTo>
                      <a:pt x="204" y="96"/>
                    </a:lnTo>
                    <a:lnTo>
                      <a:pt x="201" y="102"/>
                    </a:lnTo>
                    <a:lnTo>
                      <a:pt x="200" y="107"/>
                    </a:lnTo>
                    <a:lnTo>
                      <a:pt x="198" y="110"/>
                    </a:lnTo>
                    <a:lnTo>
                      <a:pt x="192" y="114"/>
                    </a:lnTo>
                    <a:lnTo>
                      <a:pt x="184" y="116"/>
                    </a:lnTo>
                    <a:lnTo>
                      <a:pt x="180" y="118"/>
                    </a:lnTo>
                    <a:lnTo>
                      <a:pt x="175" y="121"/>
                    </a:lnTo>
                    <a:lnTo>
                      <a:pt x="174" y="125"/>
                    </a:lnTo>
                    <a:lnTo>
                      <a:pt x="174" y="128"/>
                    </a:lnTo>
                    <a:lnTo>
                      <a:pt x="171" y="130"/>
                    </a:lnTo>
                    <a:lnTo>
                      <a:pt x="167" y="130"/>
                    </a:lnTo>
                    <a:lnTo>
                      <a:pt x="162" y="132"/>
                    </a:lnTo>
                    <a:lnTo>
                      <a:pt x="160" y="134"/>
                    </a:lnTo>
                    <a:lnTo>
                      <a:pt x="158" y="141"/>
                    </a:lnTo>
                    <a:lnTo>
                      <a:pt x="158" y="147"/>
                    </a:lnTo>
                    <a:lnTo>
                      <a:pt x="161" y="153"/>
                    </a:lnTo>
                    <a:lnTo>
                      <a:pt x="161" y="160"/>
                    </a:lnTo>
                    <a:lnTo>
                      <a:pt x="158" y="163"/>
                    </a:lnTo>
                    <a:lnTo>
                      <a:pt x="153" y="166"/>
                    </a:lnTo>
                    <a:lnTo>
                      <a:pt x="148" y="166"/>
                    </a:lnTo>
                    <a:lnTo>
                      <a:pt x="143" y="166"/>
                    </a:lnTo>
                    <a:lnTo>
                      <a:pt x="140" y="163"/>
                    </a:lnTo>
                    <a:lnTo>
                      <a:pt x="137" y="158"/>
                    </a:lnTo>
                    <a:lnTo>
                      <a:pt x="139" y="152"/>
                    </a:lnTo>
                    <a:lnTo>
                      <a:pt x="141" y="144"/>
                    </a:lnTo>
                    <a:lnTo>
                      <a:pt x="140" y="137"/>
                    </a:lnTo>
                    <a:lnTo>
                      <a:pt x="134" y="133"/>
                    </a:lnTo>
                    <a:lnTo>
                      <a:pt x="131" y="127"/>
                    </a:lnTo>
                    <a:lnTo>
                      <a:pt x="130" y="122"/>
                    </a:lnTo>
                    <a:lnTo>
                      <a:pt x="133" y="118"/>
                    </a:lnTo>
                    <a:lnTo>
                      <a:pt x="133" y="113"/>
                    </a:lnTo>
                    <a:lnTo>
                      <a:pt x="131" y="107"/>
                    </a:lnTo>
                    <a:lnTo>
                      <a:pt x="133" y="103"/>
                    </a:lnTo>
                    <a:lnTo>
                      <a:pt x="136" y="98"/>
                    </a:lnTo>
                    <a:lnTo>
                      <a:pt x="133" y="94"/>
                    </a:lnTo>
                    <a:lnTo>
                      <a:pt x="131" y="89"/>
                    </a:lnTo>
                    <a:lnTo>
                      <a:pt x="131" y="82"/>
                    </a:lnTo>
                    <a:lnTo>
                      <a:pt x="135" y="77"/>
                    </a:lnTo>
                    <a:lnTo>
                      <a:pt x="135" y="71"/>
                    </a:lnTo>
                    <a:lnTo>
                      <a:pt x="136" y="66"/>
                    </a:lnTo>
                    <a:lnTo>
                      <a:pt x="145" y="60"/>
                    </a:lnTo>
                    <a:lnTo>
                      <a:pt x="147" y="54"/>
                    </a:lnTo>
                    <a:lnTo>
                      <a:pt x="151" y="45"/>
                    </a:lnTo>
                    <a:lnTo>
                      <a:pt x="148" y="38"/>
                    </a:lnTo>
                    <a:lnTo>
                      <a:pt x="146" y="27"/>
                    </a:lnTo>
                    <a:lnTo>
                      <a:pt x="148" y="20"/>
                    </a:lnTo>
                    <a:lnTo>
                      <a:pt x="149" y="14"/>
                    </a:lnTo>
                    <a:lnTo>
                      <a:pt x="151" y="8"/>
                    </a:lnTo>
                    <a:lnTo>
                      <a:pt x="149" y="4"/>
                    </a:lnTo>
                    <a:lnTo>
                      <a:pt x="144" y="4"/>
                    </a:lnTo>
                    <a:lnTo>
                      <a:pt x="140" y="0"/>
                    </a:lnTo>
                    <a:lnTo>
                      <a:pt x="136" y="2"/>
                    </a:lnTo>
                    <a:lnTo>
                      <a:pt x="132" y="6"/>
                    </a:lnTo>
                    <a:lnTo>
                      <a:pt x="129" y="9"/>
                    </a:lnTo>
                    <a:lnTo>
                      <a:pt x="126" y="12"/>
                    </a:lnTo>
                    <a:lnTo>
                      <a:pt x="121" y="14"/>
                    </a:lnTo>
                    <a:lnTo>
                      <a:pt x="117" y="16"/>
                    </a:lnTo>
                    <a:lnTo>
                      <a:pt x="112" y="20"/>
                    </a:lnTo>
                    <a:lnTo>
                      <a:pt x="111" y="26"/>
                    </a:lnTo>
                    <a:lnTo>
                      <a:pt x="112" y="31"/>
                    </a:lnTo>
                    <a:lnTo>
                      <a:pt x="113" y="35"/>
                    </a:lnTo>
                    <a:lnTo>
                      <a:pt x="114" y="39"/>
                    </a:lnTo>
                    <a:lnTo>
                      <a:pt x="113" y="43"/>
                    </a:lnTo>
                    <a:lnTo>
                      <a:pt x="108" y="4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39" name="Freeform 276">
                <a:extLst>
                  <a:ext uri="{FF2B5EF4-FFF2-40B4-BE49-F238E27FC236}">
                    <a16:creationId xmlns:a16="http://schemas.microsoft.com/office/drawing/2014/main" id="{66780884-BB53-447D-A00F-DC8D6670226E}"/>
                  </a:ext>
                </a:extLst>
              </p:cNvPr>
              <p:cNvSpPr>
                <a:spLocks/>
              </p:cNvSpPr>
              <p:nvPr/>
            </p:nvSpPr>
            <p:spPr bwMode="auto">
              <a:xfrm>
                <a:off x="895" y="2524"/>
                <a:ext cx="14" cy="12"/>
              </a:xfrm>
              <a:custGeom>
                <a:avLst/>
                <a:gdLst>
                  <a:gd name="T0" fmla="*/ 16 w 27"/>
                  <a:gd name="T1" fmla="*/ 0 h 23"/>
                  <a:gd name="T2" fmla="*/ 16 w 27"/>
                  <a:gd name="T3" fmla="*/ 0 h 23"/>
                  <a:gd name="T4" fmla="*/ 11 w 27"/>
                  <a:gd name="T5" fmla="*/ 2 h 23"/>
                  <a:gd name="T6" fmla="*/ 6 w 27"/>
                  <a:gd name="T7" fmla="*/ 6 h 23"/>
                  <a:gd name="T8" fmla="*/ 2 w 27"/>
                  <a:gd name="T9" fmla="*/ 10 h 23"/>
                  <a:gd name="T10" fmla="*/ 1 w 27"/>
                  <a:gd name="T11" fmla="*/ 16 h 23"/>
                  <a:gd name="T12" fmla="*/ 0 w 27"/>
                  <a:gd name="T13" fmla="*/ 18 h 23"/>
                  <a:gd name="T14" fmla="*/ 2 w 27"/>
                  <a:gd name="T15" fmla="*/ 22 h 23"/>
                  <a:gd name="T16" fmla="*/ 7 w 27"/>
                  <a:gd name="T17" fmla="*/ 23 h 23"/>
                  <a:gd name="T18" fmla="*/ 13 w 27"/>
                  <a:gd name="T19" fmla="*/ 22 h 23"/>
                  <a:gd name="T20" fmla="*/ 18 w 27"/>
                  <a:gd name="T21" fmla="*/ 20 h 23"/>
                  <a:gd name="T22" fmla="*/ 22 w 27"/>
                  <a:gd name="T23" fmla="*/ 16 h 23"/>
                  <a:gd name="T24" fmla="*/ 27 w 27"/>
                  <a:gd name="T25" fmla="*/ 11 h 23"/>
                  <a:gd name="T26" fmla="*/ 27 w 27"/>
                  <a:gd name="T27" fmla="*/ 6 h 23"/>
                  <a:gd name="T28" fmla="*/ 25 w 27"/>
                  <a:gd name="T29" fmla="*/ 2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10"/>
                    </a:lnTo>
                    <a:lnTo>
                      <a:pt x="1" y="16"/>
                    </a:lnTo>
                    <a:lnTo>
                      <a:pt x="0" y="18"/>
                    </a:lnTo>
                    <a:lnTo>
                      <a:pt x="2" y="22"/>
                    </a:lnTo>
                    <a:lnTo>
                      <a:pt x="7" y="23"/>
                    </a:lnTo>
                    <a:lnTo>
                      <a:pt x="13" y="22"/>
                    </a:lnTo>
                    <a:lnTo>
                      <a:pt x="18" y="20"/>
                    </a:lnTo>
                    <a:lnTo>
                      <a:pt x="22" y="16"/>
                    </a:lnTo>
                    <a:lnTo>
                      <a:pt x="27" y="11"/>
                    </a:lnTo>
                    <a:lnTo>
                      <a:pt x="27" y="6"/>
                    </a:lnTo>
                    <a:lnTo>
                      <a:pt x="25" y="2"/>
                    </a:lnTo>
                    <a:lnTo>
                      <a:pt x="20" y="0"/>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40" name="Freeform 277">
                <a:extLst>
                  <a:ext uri="{FF2B5EF4-FFF2-40B4-BE49-F238E27FC236}">
                    <a16:creationId xmlns:a16="http://schemas.microsoft.com/office/drawing/2014/main" id="{6BB66D5D-046C-4D4D-802C-0F8C9623F45E}"/>
                  </a:ext>
                </a:extLst>
              </p:cNvPr>
              <p:cNvSpPr>
                <a:spLocks/>
              </p:cNvSpPr>
              <p:nvPr/>
            </p:nvSpPr>
            <p:spPr bwMode="auto">
              <a:xfrm>
                <a:off x="895" y="2524"/>
                <a:ext cx="14" cy="12"/>
              </a:xfrm>
              <a:custGeom>
                <a:avLst/>
                <a:gdLst>
                  <a:gd name="T0" fmla="*/ 16 w 27"/>
                  <a:gd name="T1" fmla="*/ 0 h 23"/>
                  <a:gd name="T2" fmla="*/ 16 w 27"/>
                  <a:gd name="T3" fmla="*/ 0 h 23"/>
                  <a:gd name="T4" fmla="*/ 11 w 27"/>
                  <a:gd name="T5" fmla="*/ 2 h 23"/>
                  <a:gd name="T6" fmla="*/ 6 w 27"/>
                  <a:gd name="T7" fmla="*/ 6 h 23"/>
                  <a:gd name="T8" fmla="*/ 2 w 27"/>
                  <a:gd name="T9" fmla="*/ 10 h 23"/>
                  <a:gd name="T10" fmla="*/ 1 w 27"/>
                  <a:gd name="T11" fmla="*/ 16 h 23"/>
                  <a:gd name="T12" fmla="*/ 0 w 27"/>
                  <a:gd name="T13" fmla="*/ 18 h 23"/>
                  <a:gd name="T14" fmla="*/ 2 w 27"/>
                  <a:gd name="T15" fmla="*/ 22 h 23"/>
                  <a:gd name="T16" fmla="*/ 7 w 27"/>
                  <a:gd name="T17" fmla="*/ 23 h 23"/>
                  <a:gd name="T18" fmla="*/ 13 w 27"/>
                  <a:gd name="T19" fmla="*/ 22 h 23"/>
                  <a:gd name="T20" fmla="*/ 18 w 27"/>
                  <a:gd name="T21" fmla="*/ 20 h 23"/>
                  <a:gd name="T22" fmla="*/ 22 w 27"/>
                  <a:gd name="T23" fmla="*/ 16 h 23"/>
                  <a:gd name="T24" fmla="*/ 27 w 27"/>
                  <a:gd name="T25" fmla="*/ 11 h 23"/>
                  <a:gd name="T26" fmla="*/ 27 w 27"/>
                  <a:gd name="T27" fmla="*/ 6 h 23"/>
                  <a:gd name="T28" fmla="*/ 25 w 27"/>
                  <a:gd name="T29" fmla="*/ 2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10"/>
                    </a:lnTo>
                    <a:lnTo>
                      <a:pt x="1" y="16"/>
                    </a:lnTo>
                    <a:lnTo>
                      <a:pt x="0" y="18"/>
                    </a:lnTo>
                    <a:lnTo>
                      <a:pt x="2" y="22"/>
                    </a:lnTo>
                    <a:lnTo>
                      <a:pt x="7" y="23"/>
                    </a:lnTo>
                    <a:lnTo>
                      <a:pt x="13" y="22"/>
                    </a:lnTo>
                    <a:lnTo>
                      <a:pt x="18" y="20"/>
                    </a:lnTo>
                    <a:lnTo>
                      <a:pt x="22" y="16"/>
                    </a:lnTo>
                    <a:lnTo>
                      <a:pt x="27" y="11"/>
                    </a:lnTo>
                    <a:lnTo>
                      <a:pt x="27" y="6"/>
                    </a:lnTo>
                    <a:lnTo>
                      <a:pt x="25" y="2"/>
                    </a:lnTo>
                    <a:lnTo>
                      <a:pt x="20" y="0"/>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1" name="Freeform 278">
                <a:extLst>
                  <a:ext uri="{FF2B5EF4-FFF2-40B4-BE49-F238E27FC236}">
                    <a16:creationId xmlns:a16="http://schemas.microsoft.com/office/drawing/2014/main" id="{94D966FC-ADA0-4C9E-A44A-A8ADB8A21FE3}"/>
                  </a:ext>
                </a:extLst>
              </p:cNvPr>
              <p:cNvSpPr>
                <a:spLocks/>
              </p:cNvSpPr>
              <p:nvPr/>
            </p:nvSpPr>
            <p:spPr bwMode="auto">
              <a:xfrm>
                <a:off x="825" y="2330"/>
                <a:ext cx="9" cy="10"/>
              </a:xfrm>
              <a:custGeom>
                <a:avLst/>
                <a:gdLst>
                  <a:gd name="T0" fmla="*/ 15 w 18"/>
                  <a:gd name="T1" fmla="*/ 0 h 20"/>
                  <a:gd name="T2" fmla="*/ 15 w 18"/>
                  <a:gd name="T3" fmla="*/ 0 h 20"/>
                  <a:gd name="T4" fmla="*/ 10 w 18"/>
                  <a:gd name="T5" fmla="*/ 3 h 20"/>
                  <a:gd name="T6" fmla="*/ 5 w 18"/>
                  <a:gd name="T7" fmla="*/ 6 h 20"/>
                  <a:gd name="T8" fmla="*/ 2 w 18"/>
                  <a:gd name="T9" fmla="*/ 9 h 20"/>
                  <a:gd name="T10" fmla="*/ 0 w 18"/>
                  <a:gd name="T11" fmla="*/ 14 h 20"/>
                  <a:gd name="T12" fmla="*/ 2 w 18"/>
                  <a:gd name="T13" fmla="*/ 18 h 20"/>
                  <a:gd name="T14" fmla="*/ 7 w 18"/>
                  <a:gd name="T15" fmla="*/ 20 h 20"/>
                  <a:gd name="T16" fmla="*/ 12 w 18"/>
                  <a:gd name="T17" fmla="*/ 15 h 20"/>
                  <a:gd name="T18" fmla="*/ 16 w 18"/>
                  <a:gd name="T19" fmla="*/ 10 h 20"/>
                  <a:gd name="T20" fmla="*/ 18 w 18"/>
                  <a:gd name="T21" fmla="*/ 4 h 20"/>
                  <a:gd name="T22" fmla="*/ 18 w 18"/>
                  <a:gd name="T23" fmla="*/ 1 h 20"/>
                  <a:gd name="T24" fmla="*/ 15 w 18"/>
                  <a:gd name="T25" fmla="*/ 0 h 20"/>
                  <a:gd name="T26" fmla="*/ 15 w 18"/>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0">
                    <a:moveTo>
                      <a:pt x="15" y="0"/>
                    </a:moveTo>
                    <a:lnTo>
                      <a:pt x="15" y="0"/>
                    </a:lnTo>
                    <a:lnTo>
                      <a:pt x="10" y="3"/>
                    </a:lnTo>
                    <a:lnTo>
                      <a:pt x="5" y="6"/>
                    </a:lnTo>
                    <a:lnTo>
                      <a:pt x="2" y="9"/>
                    </a:lnTo>
                    <a:lnTo>
                      <a:pt x="0" y="14"/>
                    </a:lnTo>
                    <a:lnTo>
                      <a:pt x="2" y="18"/>
                    </a:lnTo>
                    <a:lnTo>
                      <a:pt x="7" y="20"/>
                    </a:lnTo>
                    <a:lnTo>
                      <a:pt x="12" y="15"/>
                    </a:lnTo>
                    <a:lnTo>
                      <a:pt x="16" y="10"/>
                    </a:lnTo>
                    <a:lnTo>
                      <a:pt x="18" y="4"/>
                    </a:lnTo>
                    <a:lnTo>
                      <a:pt x="18" y="1"/>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42" name="Freeform 279">
                <a:extLst>
                  <a:ext uri="{FF2B5EF4-FFF2-40B4-BE49-F238E27FC236}">
                    <a16:creationId xmlns:a16="http://schemas.microsoft.com/office/drawing/2014/main" id="{B64F8236-FB78-4DC7-BF50-25C36C5FF870}"/>
                  </a:ext>
                </a:extLst>
              </p:cNvPr>
              <p:cNvSpPr>
                <a:spLocks/>
              </p:cNvSpPr>
              <p:nvPr/>
            </p:nvSpPr>
            <p:spPr bwMode="auto">
              <a:xfrm>
                <a:off x="825" y="2330"/>
                <a:ext cx="9" cy="10"/>
              </a:xfrm>
              <a:custGeom>
                <a:avLst/>
                <a:gdLst>
                  <a:gd name="T0" fmla="*/ 15 w 18"/>
                  <a:gd name="T1" fmla="*/ 0 h 20"/>
                  <a:gd name="T2" fmla="*/ 15 w 18"/>
                  <a:gd name="T3" fmla="*/ 0 h 20"/>
                  <a:gd name="T4" fmla="*/ 10 w 18"/>
                  <a:gd name="T5" fmla="*/ 3 h 20"/>
                  <a:gd name="T6" fmla="*/ 5 w 18"/>
                  <a:gd name="T7" fmla="*/ 6 h 20"/>
                  <a:gd name="T8" fmla="*/ 2 w 18"/>
                  <a:gd name="T9" fmla="*/ 9 h 20"/>
                  <a:gd name="T10" fmla="*/ 0 w 18"/>
                  <a:gd name="T11" fmla="*/ 14 h 20"/>
                  <a:gd name="T12" fmla="*/ 2 w 18"/>
                  <a:gd name="T13" fmla="*/ 18 h 20"/>
                  <a:gd name="T14" fmla="*/ 7 w 18"/>
                  <a:gd name="T15" fmla="*/ 20 h 20"/>
                  <a:gd name="T16" fmla="*/ 12 w 18"/>
                  <a:gd name="T17" fmla="*/ 15 h 20"/>
                  <a:gd name="T18" fmla="*/ 16 w 18"/>
                  <a:gd name="T19" fmla="*/ 10 h 20"/>
                  <a:gd name="T20" fmla="*/ 18 w 18"/>
                  <a:gd name="T21" fmla="*/ 4 h 20"/>
                  <a:gd name="T22" fmla="*/ 18 w 18"/>
                  <a:gd name="T23" fmla="*/ 1 h 20"/>
                  <a:gd name="T24" fmla="*/ 15 w 18"/>
                  <a:gd name="T25" fmla="*/ 0 h 20"/>
                  <a:gd name="T26" fmla="*/ 15 w 18"/>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0">
                    <a:moveTo>
                      <a:pt x="15" y="0"/>
                    </a:moveTo>
                    <a:lnTo>
                      <a:pt x="15" y="0"/>
                    </a:lnTo>
                    <a:lnTo>
                      <a:pt x="10" y="3"/>
                    </a:lnTo>
                    <a:lnTo>
                      <a:pt x="5" y="6"/>
                    </a:lnTo>
                    <a:lnTo>
                      <a:pt x="2" y="9"/>
                    </a:lnTo>
                    <a:lnTo>
                      <a:pt x="0" y="14"/>
                    </a:lnTo>
                    <a:lnTo>
                      <a:pt x="2" y="18"/>
                    </a:lnTo>
                    <a:lnTo>
                      <a:pt x="7" y="20"/>
                    </a:lnTo>
                    <a:lnTo>
                      <a:pt x="12" y="15"/>
                    </a:lnTo>
                    <a:lnTo>
                      <a:pt x="16" y="10"/>
                    </a:lnTo>
                    <a:lnTo>
                      <a:pt x="18" y="4"/>
                    </a:lnTo>
                    <a:lnTo>
                      <a:pt x="18" y="1"/>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3" name="Freeform 280">
                <a:extLst>
                  <a:ext uri="{FF2B5EF4-FFF2-40B4-BE49-F238E27FC236}">
                    <a16:creationId xmlns:a16="http://schemas.microsoft.com/office/drawing/2014/main" id="{E8F8E057-EE25-40A5-AC94-628F6F0AA3B4}"/>
                  </a:ext>
                </a:extLst>
              </p:cNvPr>
              <p:cNvSpPr>
                <a:spLocks/>
              </p:cNvSpPr>
              <p:nvPr/>
            </p:nvSpPr>
            <p:spPr bwMode="auto">
              <a:xfrm>
                <a:off x="865" y="2316"/>
                <a:ext cx="6" cy="6"/>
              </a:xfrm>
              <a:custGeom>
                <a:avLst/>
                <a:gdLst>
                  <a:gd name="T0" fmla="*/ 3 w 11"/>
                  <a:gd name="T1" fmla="*/ 1 h 12"/>
                  <a:gd name="T2" fmla="*/ 3 w 11"/>
                  <a:gd name="T3" fmla="*/ 1 h 12"/>
                  <a:gd name="T4" fmla="*/ 0 w 11"/>
                  <a:gd name="T5" fmla="*/ 4 h 12"/>
                  <a:gd name="T6" fmla="*/ 0 w 11"/>
                  <a:gd name="T7" fmla="*/ 9 h 12"/>
                  <a:gd name="T8" fmla="*/ 2 w 11"/>
                  <a:gd name="T9" fmla="*/ 12 h 12"/>
                  <a:gd name="T10" fmla="*/ 7 w 11"/>
                  <a:gd name="T11" fmla="*/ 12 h 12"/>
                  <a:gd name="T12" fmla="*/ 9 w 11"/>
                  <a:gd name="T13" fmla="*/ 10 h 12"/>
                  <a:gd name="T14" fmla="*/ 11 w 11"/>
                  <a:gd name="T15" fmla="*/ 5 h 12"/>
                  <a:gd name="T16" fmla="*/ 9 w 11"/>
                  <a:gd name="T17" fmla="*/ 1 h 12"/>
                  <a:gd name="T18" fmla="*/ 6 w 11"/>
                  <a:gd name="T19" fmla="*/ 0 h 12"/>
                  <a:gd name="T20" fmla="*/ 3 w 11"/>
                  <a:gd name="T21" fmla="*/ 1 h 12"/>
                  <a:gd name="T22" fmla="*/ 3 w 11"/>
                  <a:gd name="T23"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2">
                    <a:moveTo>
                      <a:pt x="3" y="1"/>
                    </a:moveTo>
                    <a:lnTo>
                      <a:pt x="3" y="1"/>
                    </a:lnTo>
                    <a:lnTo>
                      <a:pt x="0" y="4"/>
                    </a:lnTo>
                    <a:lnTo>
                      <a:pt x="0" y="9"/>
                    </a:lnTo>
                    <a:lnTo>
                      <a:pt x="2" y="12"/>
                    </a:lnTo>
                    <a:lnTo>
                      <a:pt x="7" y="12"/>
                    </a:lnTo>
                    <a:lnTo>
                      <a:pt x="9" y="10"/>
                    </a:lnTo>
                    <a:lnTo>
                      <a:pt x="11" y="5"/>
                    </a:lnTo>
                    <a:lnTo>
                      <a:pt x="9" y="1"/>
                    </a:lnTo>
                    <a:lnTo>
                      <a:pt x="6" y="0"/>
                    </a:lnTo>
                    <a:lnTo>
                      <a:pt x="3" y="1"/>
                    </a:lnTo>
                    <a:lnTo>
                      <a:pt x="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44" name="Freeform 281">
                <a:extLst>
                  <a:ext uri="{FF2B5EF4-FFF2-40B4-BE49-F238E27FC236}">
                    <a16:creationId xmlns:a16="http://schemas.microsoft.com/office/drawing/2014/main" id="{89BDD2F2-8F18-4892-AF57-B1D34C21F5A1}"/>
                  </a:ext>
                </a:extLst>
              </p:cNvPr>
              <p:cNvSpPr>
                <a:spLocks/>
              </p:cNvSpPr>
              <p:nvPr/>
            </p:nvSpPr>
            <p:spPr bwMode="auto">
              <a:xfrm>
                <a:off x="865" y="2316"/>
                <a:ext cx="6" cy="6"/>
              </a:xfrm>
              <a:custGeom>
                <a:avLst/>
                <a:gdLst>
                  <a:gd name="T0" fmla="*/ 3 w 11"/>
                  <a:gd name="T1" fmla="*/ 1 h 12"/>
                  <a:gd name="T2" fmla="*/ 3 w 11"/>
                  <a:gd name="T3" fmla="*/ 1 h 12"/>
                  <a:gd name="T4" fmla="*/ 0 w 11"/>
                  <a:gd name="T5" fmla="*/ 4 h 12"/>
                  <a:gd name="T6" fmla="*/ 0 w 11"/>
                  <a:gd name="T7" fmla="*/ 9 h 12"/>
                  <a:gd name="T8" fmla="*/ 2 w 11"/>
                  <a:gd name="T9" fmla="*/ 12 h 12"/>
                  <a:gd name="T10" fmla="*/ 7 w 11"/>
                  <a:gd name="T11" fmla="*/ 12 h 12"/>
                  <a:gd name="T12" fmla="*/ 9 w 11"/>
                  <a:gd name="T13" fmla="*/ 10 h 12"/>
                  <a:gd name="T14" fmla="*/ 11 w 11"/>
                  <a:gd name="T15" fmla="*/ 5 h 12"/>
                  <a:gd name="T16" fmla="*/ 9 w 11"/>
                  <a:gd name="T17" fmla="*/ 1 h 12"/>
                  <a:gd name="T18" fmla="*/ 6 w 11"/>
                  <a:gd name="T19" fmla="*/ 0 h 12"/>
                  <a:gd name="T20" fmla="*/ 3 w 11"/>
                  <a:gd name="T21" fmla="*/ 1 h 12"/>
                  <a:gd name="T22" fmla="*/ 3 w 11"/>
                  <a:gd name="T23"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2">
                    <a:moveTo>
                      <a:pt x="3" y="1"/>
                    </a:moveTo>
                    <a:lnTo>
                      <a:pt x="3" y="1"/>
                    </a:lnTo>
                    <a:lnTo>
                      <a:pt x="0" y="4"/>
                    </a:lnTo>
                    <a:lnTo>
                      <a:pt x="0" y="9"/>
                    </a:lnTo>
                    <a:lnTo>
                      <a:pt x="2" y="12"/>
                    </a:lnTo>
                    <a:lnTo>
                      <a:pt x="7" y="12"/>
                    </a:lnTo>
                    <a:lnTo>
                      <a:pt x="9" y="10"/>
                    </a:lnTo>
                    <a:lnTo>
                      <a:pt x="11" y="5"/>
                    </a:lnTo>
                    <a:lnTo>
                      <a:pt x="9" y="1"/>
                    </a:lnTo>
                    <a:lnTo>
                      <a:pt x="6" y="0"/>
                    </a:lnTo>
                    <a:lnTo>
                      <a:pt x="3" y="1"/>
                    </a:lnTo>
                    <a:lnTo>
                      <a:pt x="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5" name="Freeform 282">
                <a:extLst>
                  <a:ext uri="{FF2B5EF4-FFF2-40B4-BE49-F238E27FC236}">
                    <a16:creationId xmlns:a16="http://schemas.microsoft.com/office/drawing/2014/main" id="{0501EB72-014E-49A6-B90E-5D05EDB38EF4}"/>
                  </a:ext>
                </a:extLst>
              </p:cNvPr>
              <p:cNvSpPr>
                <a:spLocks/>
              </p:cNvSpPr>
              <p:nvPr/>
            </p:nvSpPr>
            <p:spPr bwMode="auto">
              <a:xfrm>
                <a:off x="887" y="2303"/>
                <a:ext cx="6" cy="6"/>
              </a:xfrm>
              <a:custGeom>
                <a:avLst/>
                <a:gdLst>
                  <a:gd name="T0" fmla="*/ 0 w 12"/>
                  <a:gd name="T1" fmla="*/ 3 h 12"/>
                  <a:gd name="T2" fmla="*/ 0 w 12"/>
                  <a:gd name="T3" fmla="*/ 3 h 12"/>
                  <a:gd name="T4" fmla="*/ 0 w 12"/>
                  <a:gd name="T5" fmla="*/ 6 h 12"/>
                  <a:gd name="T6" fmla="*/ 2 w 12"/>
                  <a:gd name="T7" fmla="*/ 10 h 12"/>
                  <a:gd name="T8" fmla="*/ 4 w 12"/>
                  <a:gd name="T9" fmla="*/ 12 h 12"/>
                  <a:gd name="T10" fmla="*/ 8 w 12"/>
                  <a:gd name="T11" fmla="*/ 12 h 12"/>
                  <a:gd name="T12" fmla="*/ 11 w 12"/>
                  <a:gd name="T13" fmla="*/ 9 h 12"/>
                  <a:gd name="T14" fmla="*/ 12 w 12"/>
                  <a:gd name="T15" fmla="*/ 5 h 12"/>
                  <a:gd name="T16" fmla="*/ 11 w 12"/>
                  <a:gd name="T17" fmla="*/ 1 h 12"/>
                  <a:gd name="T18" fmla="*/ 7 w 12"/>
                  <a:gd name="T19" fmla="*/ 0 h 12"/>
                  <a:gd name="T20" fmla="*/ 5 w 12"/>
                  <a:gd name="T21" fmla="*/ 0 h 12"/>
                  <a:gd name="T22" fmla="*/ 0 w 12"/>
                  <a:gd name="T23" fmla="*/ 3 h 12"/>
                  <a:gd name="T24" fmla="*/ 0 w 12"/>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2">
                    <a:moveTo>
                      <a:pt x="0" y="3"/>
                    </a:moveTo>
                    <a:lnTo>
                      <a:pt x="0" y="3"/>
                    </a:lnTo>
                    <a:lnTo>
                      <a:pt x="0" y="6"/>
                    </a:lnTo>
                    <a:lnTo>
                      <a:pt x="2" y="10"/>
                    </a:lnTo>
                    <a:lnTo>
                      <a:pt x="4" y="12"/>
                    </a:lnTo>
                    <a:lnTo>
                      <a:pt x="8" y="12"/>
                    </a:lnTo>
                    <a:lnTo>
                      <a:pt x="11" y="9"/>
                    </a:lnTo>
                    <a:lnTo>
                      <a:pt x="12" y="5"/>
                    </a:lnTo>
                    <a:lnTo>
                      <a:pt x="11" y="1"/>
                    </a:lnTo>
                    <a:lnTo>
                      <a:pt x="7" y="0"/>
                    </a:lnTo>
                    <a:lnTo>
                      <a:pt x="5" y="0"/>
                    </a:lnTo>
                    <a:lnTo>
                      <a:pt x="0" y="3"/>
                    </a:lnTo>
                    <a:lnTo>
                      <a:pt x="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46" name="Freeform 283">
                <a:extLst>
                  <a:ext uri="{FF2B5EF4-FFF2-40B4-BE49-F238E27FC236}">
                    <a16:creationId xmlns:a16="http://schemas.microsoft.com/office/drawing/2014/main" id="{12559F7F-097C-42B9-AC95-5B874610D409}"/>
                  </a:ext>
                </a:extLst>
              </p:cNvPr>
              <p:cNvSpPr>
                <a:spLocks/>
              </p:cNvSpPr>
              <p:nvPr/>
            </p:nvSpPr>
            <p:spPr bwMode="auto">
              <a:xfrm>
                <a:off x="887" y="2303"/>
                <a:ext cx="6" cy="6"/>
              </a:xfrm>
              <a:custGeom>
                <a:avLst/>
                <a:gdLst>
                  <a:gd name="T0" fmla="*/ 0 w 12"/>
                  <a:gd name="T1" fmla="*/ 3 h 12"/>
                  <a:gd name="T2" fmla="*/ 0 w 12"/>
                  <a:gd name="T3" fmla="*/ 3 h 12"/>
                  <a:gd name="T4" fmla="*/ 0 w 12"/>
                  <a:gd name="T5" fmla="*/ 6 h 12"/>
                  <a:gd name="T6" fmla="*/ 2 w 12"/>
                  <a:gd name="T7" fmla="*/ 10 h 12"/>
                  <a:gd name="T8" fmla="*/ 4 w 12"/>
                  <a:gd name="T9" fmla="*/ 12 h 12"/>
                  <a:gd name="T10" fmla="*/ 8 w 12"/>
                  <a:gd name="T11" fmla="*/ 12 h 12"/>
                  <a:gd name="T12" fmla="*/ 11 w 12"/>
                  <a:gd name="T13" fmla="*/ 9 h 12"/>
                  <a:gd name="T14" fmla="*/ 12 w 12"/>
                  <a:gd name="T15" fmla="*/ 5 h 12"/>
                  <a:gd name="T16" fmla="*/ 11 w 12"/>
                  <a:gd name="T17" fmla="*/ 1 h 12"/>
                  <a:gd name="T18" fmla="*/ 7 w 12"/>
                  <a:gd name="T19" fmla="*/ 0 h 12"/>
                  <a:gd name="T20" fmla="*/ 5 w 12"/>
                  <a:gd name="T21" fmla="*/ 0 h 12"/>
                  <a:gd name="T22" fmla="*/ 0 w 12"/>
                  <a:gd name="T23" fmla="*/ 3 h 12"/>
                  <a:gd name="T24" fmla="*/ 0 w 12"/>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2">
                    <a:moveTo>
                      <a:pt x="0" y="3"/>
                    </a:moveTo>
                    <a:lnTo>
                      <a:pt x="0" y="3"/>
                    </a:lnTo>
                    <a:lnTo>
                      <a:pt x="0" y="6"/>
                    </a:lnTo>
                    <a:lnTo>
                      <a:pt x="2" y="10"/>
                    </a:lnTo>
                    <a:lnTo>
                      <a:pt x="4" y="12"/>
                    </a:lnTo>
                    <a:lnTo>
                      <a:pt x="8" y="12"/>
                    </a:lnTo>
                    <a:lnTo>
                      <a:pt x="11" y="9"/>
                    </a:lnTo>
                    <a:lnTo>
                      <a:pt x="12" y="5"/>
                    </a:lnTo>
                    <a:lnTo>
                      <a:pt x="11" y="1"/>
                    </a:lnTo>
                    <a:lnTo>
                      <a:pt x="7" y="0"/>
                    </a:lnTo>
                    <a:lnTo>
                      <a:pt x="5" y="0"/>
                    </a:lnTo>
                    <a:lnTo>
                      <a:pt x="0" y="3"/>
                    </a:lnTo>
                    <a:lnTo>
                      <a:pt x="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7" name="Freeform 284">
                <a:extLst>
                  <a:ext uri="{FF2B5EF4-FFF2-40B4-BE49-F238E27FC236}">
                    <a16:creationId xmlns:a16="http://schemas.microsoft.com/office/drawing/2014/main" id="{D62041EA-003D-4579-9880-770900218974}"/>
                  </a:ext>
                </a:extLst>
              </p:cNvPr>
              <p:cNvSpPr>
                <a:spLocks/>
              </p:cNvSpPr>
              <p:nvPr/>
            </p:nvSpPr>
            <p:spPr bwMode="auto">
              <a:xfrm>
                <a:off x="908" y="2293"/>
                <a:ext cx="18" cy="16"/>
              </a:xfrm>
              <a:custGeom>
                <a:avLst/>
                <a:gdLst>
                  <a:gd name="T0" fmla="*/ 7 w 34"/>
                  <a:gd name="T1" fmla="*/ 1 h 30"/>
                  <a:gd name="T2" fmla="*/ 7 w 34"/>
                  <a:gd name="T3" fmla="*/ 1 h 30"/>
                  <a:gd name="T4" fmla="*/ 3 w 34"/>
                  <a:gd name="T5" fmla="*/ 3 h 30"/>
                  <a:gd name="T6" fmla="*/ 0 w 34"/>
                  <a:gd name="T7" fmla="*/ 7 h 30"/>
                  <a:gd name="T8" fmla="*/ 0 w 34"/>
                  <a:gd name="T9" fmla="*/ 10 h 30"/>
                  <a:gd name="T10" fmla="*/ 2 w 34"/>
                  <a:gd name="T11" fmla="*/ 14 h 30"/>
                  <a:gd name="T12" fmla="*/ 3 w 34"/>
                  <a:gd name="T13" fmla="*/ 18 h 30"/>
                  <a:gd name="T14" fmla="*/ 7 w 34"/>
                  <a:gd name="T15" fmla="*/ 21 h 30"/>
                  <a:gd name="T16" fmla="*/ 10 w 34"/>
                  <a:gd name="T17" fmla="*/ 25 h 30"/>
                  <a:gd name="T18" fmla="*/ 14 w 34"/>
                  <a:gd name="T19" fmla="*/ 27 h 30"/>
                  <a:gd name="T20" fmla="*/ 16 w 34"/>
                  <a:gd name="T21" fmla="*/ 28 h 30"/>
                  <a:gd name="T22" fmla="*/ 21 w 34"/>
                  <a:gd name="T23" fmla="*/ 30 h 30"/>
                  <a:gd name="T24" fmla="*/ 24 w 34"/>
                  <a:gd name="T25" fmla="*/ 30 h 30"/>
                  <a:gd name="T26" fmla="*/ 29 w 34"/>
                  <a:gd name="T27" fmla="*/ 26 h 30"/>
                  <a:gd name="T28" fmla="*/ 31 w 34"/>
                  <a:gd name="T29" fmla="*/ 22 h 30"/>
                  <a:gd name="T30" fmla="*/ 31 w 34"/>
                  <a:gd name="T31" fmla="*/ 17 h 30"/>
                  <a:gd name="T32" fmla="*/ 31 w 34"/>
                  <a:gd name="T33" fmla="*/ 12 h 30"/>
                  <a:gd name="T34" fmla="*/ 31 w 34"/>
                  <a:gd name="T35" fmla="*/ 8 h 30"/>
                  <a:gd name="T36" fmla="*/ 34 w 34"/>
                  <a:gd name="T37" fmla="*/ 5 h 30"/>
                  <a:gd name="T38" fmla="*/ 33 w 34"/>
                  <a:gd name="T39" fmla="*/ 3 h 30"/>
                  <a:gd name="T40" fmla="*/ 29 w 34"/>
                  <a:gd name="T41" fmla="*/ 1 h 30"/>
                  <a:gd name="T42" fmla="*/ 25 w 34"/>
                  <a:gd name="T43" fmla="*/ 1 h 30"/>
                  <a:gd name="T44" fmla="*/ 21 w 34"/>
                  <a:gd name="T45" fmla="*/ 1 h 30"/>
                  <a:gd name="T46" fmla="*/ 16 w 34"/>
                  <a:gd name="T47" fmla="*/ 1 h 30"/>
                  <a:gd name="T48" fmla="*/ 14 w 34"/>
                  <a:gd name="T49" fmla="*/ 0 h 30"/>
                  <a:gd name="T50" fmla="*/ 7 w 34"/>
                  <a:gd name="T51" fmla="*/ 1 h 30"/>
                  <a:gd name="T52" fmla="*/ 7 w 34"/>
                  <a:gd name="T5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0">
                    <a:moveTo>
                      <a:pt x="7" y="1"/>
                    </a:moveTo>
                    <a:lnTo>
                      <a:pt x="7" y="1"/>
                    </a:lnTo>
                    <a:lnTo>
                      <a:pt x="3" y="3"/>
                    </a:lnTo>
                    <a:lnTo>
                      <a:pt x="0" y="7"/>
                    </a:lnTo>
                    <a:lnTo>
                      <a:pt x="0" y="10"/>
                    </a:lnTo>
                    <a:lnTo>
                      <a:pt x="2" y="14"/>
                    </a:lnTo>
                    <a:lnTo>
                      <a:pt x="3" y="18"/>
                    </a:lnTo>
                    <a:lnTo>
                      <a:pt x="7" y="21"/>
                    </a:lnTo>
                    <a:lnTo>
                      <a:pt x="10" y="25"/>
                    </a:lnTo>
                    <a:lnTo>
                      <a:pt x="14" y="27"/>
                    </a:lnTo>
                    <a:lnTo>
                      <a:pt x="16" y="28"/>
                    </a:lnTo>
                    <a:lnTo>
                      <a:pt x="21" y="30"/>
                    </a:lnTo>
                    <a:lnTo>
                      <a:pt x="24" y="30"/>
                    </a:lnTo>
                    <a:lnTo>
                      <a:pt x="29" y="26"/>
                    </a:lnTo>
                    <a:lnTo>
                      <a:pt x="31" y="22"/>
                    </a:lnTo>
                    <a:lnTo>
                      <a:pt x="31" y="17"/>
                    </a:lnTo>
                    <a:lnTo>
                      <a:pt x="31" y="12"/>
                    </a:lnTo>
                    <a:lnTo>
                      <a:pt x="31" y="8"/>
                    </a:lnTo>
                    <a:lnTo>
                      <a:pt x="34" y="5"/>
                    </a:lnTo>
                    <a:lnTo>
                      <a:pt x="33" y="3"/>
                    </a:lnTo>
                    <a:lnTo>
                      <a:pt x="29" y="1"/>
                    </a:lnTo>
                    <a:lnTo>
                      <a:pt x="25" y="1"/>
                    </a:lnTo>
                    <a:lnTo>
                      <a:pt x="21" y="1"/>
                    </a:lnTo>
                    <a:lnTo>
                      <a:pt x="16" y="1"/>
                    </a:lnTo>
                    <a:lnTo>
                      <a:pt x="14" y="0"/>
                    </a:lnTo>
                    <a:lnTo>
                      <a:pt x="7" y="1"/>
                    </a:lnTo>
                    <a:lnTo>
                      <a:pt x="7"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48" name="Freeform 285">
                <a:extLst>
                  <a:ext uri="{FF2B5EF4-FFF2-40B4-BE49-F238E27FC236}">
                    <a16:creationId xmlns:a16="http://schemas.microsoft.com/office/drawing/2014/main" id="{36E04B3C-A3A0-4AAA-BAB0-EE68CFA3DB38}"/>
                  </a:ext>
                </a:extLst>
              </p:cNvPr>
              <p:cNvSpPr>
                <a:spLocks/>
              </p:cNvSpPr>
              <p:nvPr/>
            </p:nvSpPr>
            <p:spPr bwMode="auto">
              <a:xfrm>
                <a:off x="908" y="2293"/>
                <a:ext cx="18" cy="16"/>
              </a:xfrm>
              <a:custGeom>
                <a:avLst/>
                <a:gdLst>
                  <a:gd name="T0" fmla="*/ 7 w 34"/>
                  <a:gd name="T1" fmla="*/ 1 h 30"/>
                  <a:gd name="T2" fmla="*/ 7 w 34"/>
                  <a:gd name="T3" fmla="*/ 1 h 30"/>
                  <a:gd name="T4" fmla="*/ 3 w 34"/>
                  <a:gd name="T5" fmla="*/ 3 h 30"/>
                  <a:gd name="T6" fmla="*/ 0 w 34"/>
                  <a:gd name="T7" fmla="*/ 7 h 30"/>
                  <a:gd name="T8" fmla="*/ 0 w 34"/>
                  <a:gd name="T9" fmla="*/ 10 h 30"/>
                  <a:gd name="T10" fmla="*/ 2 w 34"/>
                  <a:gd name="T11" fmla="*/ 14 h 30"/>
                  <a:gd name="T12" fmla="*/ 3 w 34"/>
                  <a:gd name="T13" fmla="*/ 18 h 30"/>
                  <a:gd name="T14" fmla="*/ 7 w 34"/>
                  <a:gd name="T15" fmla="*/ 21 h 30"/>
                  <a:gd name="T16" fmla="*/ 10 w 34"/>
                  <a:gd name="T17" fmla="*/ 25 h 30"/>
                  <a:gd name="T18" fmla="*/ 14 w 34"/>
                  <a:gd name="T19" fmla="*/ 27 h 30"/>
                  <a:gd name="T20" fmla="*/ 16 w 34"/>
                  <a:gd name="T21" fmla="*/ 28 h 30"/>
                  <a:gd name="T22" fmla="*/ 21 w 34"/>
                  <a:gd name="T23" fmla="*/ 30 h 30"/>
                  <a:gd name="T24" fmla="*/ 24 w 34"/>
                  <a:gd name="T25" fmla="*/ 30 h 30"/>
                  <a:gd name="T26" fmla="*/ 29 w 34"/>
                  <a:gd name="T27" fmla="*/ 26 h 30"/>
                  <a:gd name="T28" fmla="*/ 31 w 34"/>
                  <a:gd name="T29" fmla="*/ 22 h 30"/>
                  <a:gd name="T30" fmla="*/ 31 w 34"/>
                  <a:gd name="T31" fmla="*/ 17 h 30"/>
                  <a:gd name="T32" fmla="*/ 31 w 34"/>
                  <a:gd name="T33" fmla="*/ 12 h 30"/>
                  <a:gd name="T34" fmla="*/ 31 w 34"/>
                  <a:gd name="T35" fmla="*/ 8 h 30"/>
                  <a:gd name="T36" fmla="*/ 34 w 34"/>
                  <a:gd name="T37" fmla="*/ 5 h 30"/>
                  <a:gd name="T38" fmla="*/ 33 w 34"/>
                  <a:gd name="T39" fmla="*/ 3 h 30"/>
                  <a:gd name="T40" fmla="*/ 29 w 34"/>
                  <a:gd name="T41" fmla="*/ 1 h 30"/>
                  <a:gd name="T42" fmla="*/ 25 w 34"/>
                  <a:gd name="T43" fmla="*/ 1 h 30"/>
                  <a:gd name="T44" fmla="*/ 21 w 34"/>
                  <a:gd name="T45" fmla="*/ 1 h 30"/>
                  <a:gd name="T46" fmla="*/ 16 w 34"/>
                  <a:gd name="T47" fmla="*/ 1 h 30"/>
                  <a:gd name="T48" fmla="*/ 14 w 34"/>
                  <a:gd name="T49" fmla="*/ 0 h 30"/>
                  <a:gd name="T50" fmla="*/ 7 w 34"/>
                  <a:gd name="T51" fmla="*/ 1 h 30"/>
                  <a:gd name="T52" fmla="*/ 7 w 34"/>
                  <a:gd name="T5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0">
                    <a:moveTo>
                      <a:pt x="7" y="1"/>
                    </a:moveTo>
                    <a:lnTo>
                      <a:pt x="7" y="1"/>
                    </a:lnTo>
                    <a:lnTo>
                      <a:pt x="3" y="3"/>
                    </a:lnTo>
                    <a:lnTo>
                      <a:pt x="0" y="7"/>
                    </a:lnTo>
                    <a:lnTo>
                      <a:pt x="0" y="10"/>
                    </a:lnTo>
                    <a:lnTo>
                      <a:pt x="2" y="14"/>
                    </a:lnTo>
                    <a:lnTo>
                      <a:pt x="3" y="18"/>
                    </a:lnTo>
                    <a:lnTo>
                      <a:pt x="7" y="21"/>
                    </a:lnTo>
                    <a:lnTo>
                      <a:pt x="10" y="25"/>
                    </a:lnTo>
                    <a:lnTo>
                      <a:pt x="14" y="27"/>
                    </a:lnTo>
                    <a:lnTo>
                      <a:pt x="16" y="28"/>
                    </a:lnTo>
                    <a:lnTo>
                      <a:pt x="21" y="30"/>
                    </a:lnTo>
                    <a:lnTo>
                      <a:pt x="24" y="30"/>
                    </a:lnTo>
                    <a:lnTo>
                      <a:pt x="29" y="26"/>
                    </a:lnTo>
                    <a:lnTo>
                      <a:pt x="31" y="22"/>
                    </a:lnTo>
                    <a:lnTo>
                      <a:pt x="31" y="17"/>
                    </a:lnTo>
                    <a:lnTo>
                      <a:pt x="31" y="12"/>
                    </a:lnTo>
                    <a:lnTo>
                      <a:pt x="31" y="8"/>
                    </a:lnTo>
                    <a:lnTo>
                      <a:pt x="34" y="5"/>
                    </a:lnTo>
                    <a:lnTo>
                      <a:pt x="33" y="3"/>
                    </a:lnTo>
                    <a:lnTo>
                      <a:pt x="29" y="1"/>
                    </a:lnTo>
                    <a:lnTo>
                      <a:pt x="25" y="1"/>
                    </a:lnTo>
                    <a:lnTo>
                      <a:pt x="21" y="1"/>
                    </a:lnTo>
                    <a:lnTo>
                      <a:pt x="16" y="1"/>
                    </a:lnTo>
                    <a:lnTo>
                      <a:pt x="14" y="0"/>
                    </a:lnTo>
                    <a:lnTo>
                      <a:pt x="7" y="1"/>
                    </a:lnTo>
                    <a:lnTo>
                      <a:pt x="7"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49" name="Freeform 286">
                <a:extLst>
                  <a:ext uri="{FF2B5EF4-FFF2-40B4-BE49-F238E27FC236}">
                    <a16:creationId xmlns:a16="http://schemas.microsoft.com/office/drawing/2014/main" id="{D4597C81-7E14-4FD0-B8F2-2DA38BEF2579}"/>
                  </a:ext>
                </a:extLst>
              </p:cNvPr>
              <p:cNvSpPr>
                <a:spLocks/>
              </p:cNvSpPr>
              <p:nvPr/>
            </p:nvSpPr>
            <p:spPr bwMode="auto">
              <a:xfrm>
                <a:off x="897" y="2302"/>
                <a:ext cx="5" cy="4"/>
              </a:xfrm>
              <a:custGeom>
                <a:avLst/>
                <a:gdLst>
                  <a:gd name="T0" fmla="*/ 0 w 9"/>
                  <a:gd name="T1" fmla="*/ 1 h 6"/>
                  <a:gd name="T2" fmla="*/ 0 w 9"/>
                  <a:gd name="T3" fmla="*/ 1 h 6"/>
                  <a:gd name="T4" fmla="*/ 0 w 9"/>
                  <a:gd name="T5" fmla="*/ 4 h 6"/>
                  <a:gd name="T6" fmla="*/ 2 w 9"/>
                  <a:gd name="T7" fmla="*/ 5 h 6"/>
                  <a:gd name="T8" fmla="*/ 5 w 9"/>
                  <a:gd name="T9" fmla="*/ 6 h 6"/>
                  <a:gd name="T10" fmla="*/ 7 w 9"/>
                  <a:gd name="T11" fmla="*/ 3 h 6"/>
                  <a:gd name="T12" fmla="*/ 9 w 9"/>
                  <a:gd name="T13" fmla="*/ 1 h 6"/>
                  <a:gd name="T14" fmla="*/ 5 w 9"/>
                  <a:gd name="T15" fmla="*/ 0 h 6"/>
                  <a:gd name="T16" fmla="*/ 0 w 9"/>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0" y="1"/>
                    </a:moveTo>
                    <a:lnTo>
                      <a:pt x="0" y="1"/>
                    </a:lnTo>
                    <a:lnTo>
                      <a:pt x="0" y="4"/>
                    </a:lnTo>
                    <a:lnTo>
                      <a:pt x="2" y="5"/>
                    </a:lnTo>
                    <a:lnTo>
                      <a:pt x="5" y="6"/>
                    </a:lnTo>
                    <a:lnTo>
                      <a:pt x="7" y="3"/>
                    </a:lnTo>
                    <a:lnTo>
                      <a:pt x="9" y="1"/>
                    </a:lnTo>
                    <a:lnTo>
                      <a:pt x="5" y="0"/>
                    </a:lnTo>
                    <a:lnTo>
                      <a:pt x="0"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50" name="Freeform 287">
                <a:extLst>
                  <a:ext uri="{FF2B5EF4-FFF2-40B4-BE49-F238E27FC236}">
                    <a16:creationId xmlns:a16="http://schemas.microsoft.com/office/drawing/2014/main" id="{411CD448-9382-49EB-8340-6477D7309D62}"/>
                  </a:ext>
                </a:extLst>
              </p:cNvPr>
              <p:cNvSpPr>
                <a:spLocks/>
              </p:cNvSpPr>
              <p:nvPr/>
            </p:nvSpPr>
            <p:spPr bwMode="auto">
              <a:xfrm>
                <a:off x="897" y="2302"/>
                <a:ext cx="5" cy="4"/>
              </a:xfrm>
              <a:custGeom>
                <a:avLst/>
                <a:gdLst>
                  <a:gd name="T0" fmla="*/ 0 w 9"/>
                  <a:gd name="T1" fmla="*/ 1 h 6"/>
                  <a:gd name="T2" fmla="*/ 0 w 9"/>
                  <a:gd name="T3" fmla="*/ 1 h 6"/>
                  <a:gd name="T4" fmla="*/ 0 w 9"/>
                  <a:gd name="T5" fmla="*/ 4 h 6"/>
                  <a:gd name="T6" fmla="*/ 2 w 9"/>
                  <a:gd name="T7" fmla="*/ 5 h 6"/>
                  <a:gd name="T8" fmla="*/ 5 w 9"/>
                  <a:gd name="T9" fmla="*/ 6 h 6"/>
                  <a:gd name="T10" fmla="*/ 7 w 9"/>
                  <a:gd name="T11" fmla="*/ 3 h 6"/>
                  <a:gd name="T12" fmla="*/ 9 w 9"/>
                  <a:gd name="T13" fmla="*/ 1 h 6"/>
                  <a:gd name="T14" fmla="*/ 5 w 9"/>
                  <a:gd name="T15" fmla="*/ 0 h 6"/>
                  <a:gd name="T16" fmla="*/ 0 w 9"/>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0" y="1"/>
                    </a:moveTo>
                    <a:lnTo>
                      <a:pt x="0" y="1"/>
                    </a:lnTo>
                    <a:lnTo>
                      <a:pt x="0" y="4"/>
                    </a:lnTo>
                    <a:lnTo>
                      <a:pt x="2" y="5"/>
                    </a:lnTo>
                    <a:lnTo>
                      <a:pt x="5" y="6"/>
                    </a:lnTo>
                    <a:lnTo>
                      <a:pt x="7" y="3"/>
                    </a:lnTo>
                    <a:lnTo>
                      <a:pt x="9" y="1"/>
                    </a:lnTo>
                    <a:lnTo>
                      <a:pt x="5" y="0"/>
                    </a:lnTo>
                    <a:lnTo>
                      <a:pt x="0"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1" name="Freeform 288">
                <a:extLst>
                  <a:ext uri="{FF2B5EF4-FFF2-40B4-BE49-F238E27FC236}">
                    <a16:creationId xmlns:a16="http://schemas.microsoft.com/office/drawing/2014/main" id="{00B0A15F-10AE-4FB2-AE75-C51008F68708}"/>
                  </a:ext>
                </a:extLst>
              </p:cNvPr>
              <p:cNvSpPr>
                <a:spLocks/>
              </p:cNvSpPr>
              <p:nvPr/>
            </p:nvSpPr>
            <p:spPr bwMode="auto">
              <a:xfrm>
                <a:off x="926" y="2288"/>
                <a:ext cx="7" cy="4"/>
              </a:xfrm>
              <a:custGeom>
                <a:avLst/>
                <a:gdLst>
                  <a:gd name="T0" fmla="*/ 13 w 13"/>
                  <a:gd name="T1" fmla="*/ 1 h 7"/>
                  <a:gd name="T2" fmla="*/ 13 w 13"/>
                  <a:gd name="T3" fmla="*/ 1 h 7"/>
                  <a:gd name="T4" fmla="*/ 8 w 13"/>
                  <a:gd name="T5" fmla="*/ 0 h 7"/>
                  <a:gd name="T6" fmla="*/ 3 w 13"/>
                  <a:gd name="T7" fmla="*/ 0 h 7"/>
                  <a:gd name="T8" fmla="*/ 0 w 13"/>
                  <a:gd name="T9" fmla="*/ 2 h 7"/>
                  <a:gd name="T10" fmla="*/ 0 w 13"/>
                  <a:gd name="T11" fmla="*/ 5 h 7"/>
                  <a:gd name="T12" fmla="*/ 2 w 13"/>
                  <a:gd name="T13" fmla="*/ 7 h 7"/>
                  <a:gd name="T14" fmla="*/ 6 w 13"/>
                  <a:gd name="T15" fmla="*/ 7 h 7"/>
                  <a:gd name="T16" fmla="*/ 11 w 13"/>
                  <a:gd name="T17" fmla="*/ 6 h 7"/>
                  <a:gd name="T18" fmla="*/ 13 w 13"/>
                  <a:gd name="T19" fmla="*/ 1 h 7"/>
                  <a:gd name="T20" fmla="*/ 13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3" y="1"/>
                    </a:moveTo>
                    <a:lnTo>
                      <a:pt x="13" y="1"/>
                    </a:lnTo>
                    <a:lnTo>
                      <a:pt x="8" y="0"/>
                    </a:lnTo>
                    <a:lnTo>
                      <a:pt x="3" y="0"/>
                    </a:lnTo>
                    <a:lnTo>
                      <a:pt x="0" y="2"/>
                    </a:lnTo>
                    <a:lnTo>
                      <a:pt x="0" y="5"/>
                    </a:lnTo>
                    <a:lnTo>
                      <a:pt x="2" y="7"/>
                    </a:lnTo>
                    <a:lnTo>
                      <a:pt x="6" y="7"/>
                    </a:lnTo>
                    <a:lnTo>
                      <a:pt x="11" y="6"/>
                    </a:lnTo>
                    <a:lnTo>
                      <a:pt x="13" y="1"/>
                    </a:lnTo>
                    <a:lnTo>
                      <a:pt x="1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52" name="Freeform 289">
                <a:extLst>
                  <a:ext uri="{FF2B5EF4-FFF2-40B4-BE49-F238E27FC236}">
                    <a16:creationId xmlns:a16="http://schemas.microsoft.com/office/drawing/2014/main" id="{1C449488-0CF6-4B6D-94CE-C88E1E4D4497}"/>
                  </a:ext>
                </a:extLst>
              </p:cNvPr>
              <p:cNvSpPr>
                <a:spLocks/>
              </p:cNvSpPr>
              <p:nvPr/>
            </p:nvSpPr>
            <p:spPr bwMode="auto">
              <a:xfrm>
                <a:off x="926" y="2288"/>
                <a:ext cx="7" cy="4"/>
              </a:xfrm>
              <a:custGeom>
                <a:avLst/>
                <a:gdLst>
                  <a:gd name="T0" fmla="*/ 13 w 13"/>
                  <a:gd name="T1" fmla="*/ 1 h 7"/>
                  <a:gd name="T2" fmla="*/ 13 w 13"/>
                  <a:gd name="T3" fmla="*/ 1 h 7"/>
                  <a:gd name="T4" fmla="*/ 8 w 13"/>
                  <a:gd name="T5" fmla="*/ 0 h 7"/>
                  <a:gd name="T6" fmla="*/ 3 w 13"/>
                  <a:gd name="T7" fmla="*/ 0 h 7"/>
                  <a:gd name="T8" fmla="*/ 0 w 13"/>
                  <a:gd name="T9" fmla="*/ 2 h 7"/>
                  <a:gd name="T10" fmla="*/ 0 w 13"/>
                  <a:gd name="T11" fmla="*/ 5 h 7"/>
                  <a:gd name="T12" fmla="*/ 2 w 13"/>
                  <a:gd name="T13" fmla="*/ 7 h 7"/>
                  <a:gd name="T14" fmla="*/ 6 w 13"/>
                  <a:gd name="T15" fmla="*/ 7 h 7"/>
                  <a:gd name="T16" fmla="*/ 11 w 13"/>
                  <a:gd name="T17" fmla="*/ 6 h 7"/>
                  <a:gd name="T18" fmla="*/ 13 w 13"/>
                  <a:gd name="T19" fmla="*/ 1 h 7"/>
                  <a:gd name="T20" fmla="*/ 13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3" y="1"/>
                    </a:moveTo>
                    <a:lnTo>
                      <a:pt x="13" y="1"/>
                    </a:lnTo>
                    <a:lnTo>
                      <a:pt x="8" y="0"/>
                    </a:lnTo>
                    <a:lnTo>
                      <a:pt x="3" y="0"/>
                    </a:lnTo>
                    <a:lnTo>
                      <a:pt x="0" y="2"/>
                    </a:lnTo>
                    <a:lnTo>
                      <a:pt x="0" y="5"/>
                    </a:lnTo>
                    <a:lnTo>
                      <a:pt x="2" y="7"/>
                    </a:lnTo>
                    <a:lnTo>
                      <a:pt x="6" y="7"/>
                    </a:lnTo>
                    <a:lnTo>
                      <a:pt x="11" y="6"/>
                    </a:lnTo>
                    <a:lnTo>
                      <a:pt x="13" y="1"/>
                    </a:lnTo>
                    <a:lnTo>
                      <a:pt x="1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3" name="Freeform 290">
                <a:extLst>
                  <a:ext uri="{FF2B5EF4-FFF2-40B4-BE49-F238E27FC236}">
                    <a16:creationId xmlns:a16="http://schemas.microsoft.com/office/drawing/2014/main" id="{1329D1FA-E5FD-4670-9FE9-6BC3D41575FF}"/>
                  </a:ext>
                </a:extLst>
              </p:cNvPr>
              <p:cNvSpPr>
                <a:spLocks/>
              </p:cNvSpPr>
              <p:nvPr/>
            </p:nvSpPr>
            <p:spPr bwMode="auto">
              <a:xfrm>
                <a:off x="936" y="2287"/>
                <a:ext cx="6" cy="12"/>
              </a:xfrm>
              <a:custGeom>
                <a:avLst/>
                <a:gdLst>
                  <a:gd name="T0" fmla="*/ 1 w 11"/>
                  <a:gd name="T1" fmla="*/ 2 h 22"/>
                  <a:gd name="T2" fmla="*/ 1 w 11"/>
                  <a:gd name="T3" fmla="*/ 2 h 22"/>
                  <a:gd name="T4" fmla="*/ 0 w 11"/>
                  <a:gd name="T5" fmla="*/ 7 h 22"/>
                  <a:gd name="T6" fmla="*/ 0 w 11"/>
                  <a:gd name="T7" fmla="*/ 12 h 22"/>
                  <a:gd name="T8" fmla="*/ 1 w 11"/>
                  <a:gd name="T9" fmla="*/ 15 h 22"/>
                  <a:gd name="T10" fmla="*/ 3 w 11"/>
                  <a:gd name="T11" fmla="*/ 18 h 22"/>
                  <a:gd name="T12" fmla="*/ 5 w 11"/>
                  <a:gd name="T13" fmla="*/ 21 h 22"/>
                  <a:gd name="T14" fmla="*/ 8 w 11"/>
                  <a:gd name="T15" fmla="*/ 22 h 22"/>
                  <a:gd name="T16" fmla="*/ 11 w 11"/>
                  <a:gd name="T17" fmla="*/ 19 h 22"/>
                  <a:gd name="T18" fmla="*/ 11 w 11"/>
                  <a:gd name="T19" fmla="*/ 15 h 22"/>
                  <a:gd name="T20" fmla="*/ 11 w 11"/>
                  <a:gd name="T21" fmla="*/ 11 h 22"/>
                  <a:gd name="T22" fmla="*/ 10 w 11"/>
                  <a:gd name="T23" fmla="*/ 6 h 22"/>
                  <a:gd name="T24" fmla="*/ 8 w 11"/>
                  <a:gd name="T25" fmla="*/ 3 h 22"/>
                  <a:gd name="T26" fmla="*/ 6 w 11"/>
                  <a:gd name="T27" fmla="*/ 0 h 22"/>
                  <a:gd name="T28" fmla="*/ 1 w 11"/>
                  <a:gd name="T29" fmla="*/ 2 h 22"/>
                  <a:gd name="T30" fmla="*/ 1 w 11"/>
                  <a:gd name="T3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2"/>
                    </a:moveTo>
                    <a:lnTo>
                      <a:pt x="1" y="2"/>
                    </a:lnTo>
                    <a:lnTo>
                      <a:pt x="0" y="7"/>
                    </a:lnTo>
                    <a:lnTo>
                      <a:pt x="0" y="12"/>
                    </a:lnTo>
                    <a:lnTo>
                      <a:pt x="1" y="15"/>
                    </a:lnTo>
                    <a:lnTo>
                      <a:pt x="3" y="18"/>
                    </a:lnTo>
                    <a:lnTo>
                      <a:pt x="5" y="21"/>
                    </a:lnTo>
                    <a:lnTo>
                      <a:pt x="8" y="22"/>
                    </a:lnTo>
                    <a:lnTo>
                      <a:pt x="11" y="19"/>
                    </a:lnTo>
                    <a:lnTo>
                      <a:pt x="11" y="15"/>
                    </a:lnTo>
                    <a:lnTo>
                      <a:pt x="11" y="11"/>
                    </a:lnTo>
                    <a:lnTo>
                      <a:pt x="10" y="6"/>
                    </a:lnTo>
                    <a:lnTo>
                      <a:pt x="8" y="3"/>
                    </a:lnTo>
                    <a:lnTo>
                      <a:pt x="6" y="0"/>
                    </a:lnTo>
                    <a:lnTo>
                      <a:pt x="1" y="2"/>
                    </a:lnTo>
                    <a:lnTo>
                      <a:pt x="1"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54" name="Freeform 291">
                <a:extLst>
                  <a:ext uri="{FF2B5EF4-FFF2-40B4-BE49-F238E27FC236}">
                    <a16:creationId xmlns:a16="http://schemas.microsoft.com/office/drawing/2014/main" id="{9F2EEB87-2DA2-4284-9A6D-16615F9B8118}"/>
                  </a:ext>
                </a:extLst>
              </p:cNvPr>
              <p:cNvSpPr>
                <a:spLocks/>
              </p:cNvSpPr>
              <p:nvPr/>
            </p:nvSpPr>
            <p:spPr bwMode="auto">
              <a:xfrm>
                <a:off x="936" y="2287"/>
                <a:ext cx="6" cy="12"/>
              </a:xfrm>
              <a:custGeom>
                <a:avLst/>
                <a:gdLst>
                  <a:gd name="T0" fmla="*/ 1 w 11"/>
                  <a:gd name="T1" fmla="*/ 2 h 22"/>
                  <a:gd name="T2" fmla="*/ 1 w 11"/>
                  <a:gd name="T3" fmla="*/ 2 h 22"/>
                  <a:gd name="T4" fmla="*/ 0 w 11"/>
                  <a:gd name="T5" fmla="*/ 7 h 22"/>
                  <a:gd name="T6" fmla="*/ 0 w 11"/>
                  <a:gd name="T7" fmla="*/ 12 h 22"/>
                  <a:gd name="T8" fmla="*/ 1 w 11"/>
                  <a:gd name="T9" fmla="*/ 15 h 22"/>
                  <a:gd name="T10" fmla="*/ 3 w 11"/>
                  <a:gd name="T11" fmla="*/ 18 h 22"/>
                  <a:gd name="T12" fmla="*/ 5 w 11"/>
                  <a:gd name="T13" fmla="*/ 21 h 22"/>
                  <a:gd name="T14" fmla="*/ 8 w 11"/>
                  <a:gd name="T15" fmla="*/ 22 h 22"/>
                  <a:gd name="T16" fmla="*/ 11 w 11"/>
                  <a:gd name="T17" fmla="*/ 19 h 22"/>
                  <a:gd name="T18" fmla="*/ 11 w 11"/>
                  <a:gd name="T19" fmla="*/ 15 h 22"/>
                  <a:gd name="T20" fmla="*/ 11 w 11"/>
                  <a:gd name="T21" fmla="*/ 11 h 22"/>
                  <a:gd name="T22" fmla="*/ 10 w 11"/>
                  <a:gd name="T23" fmla="*/ 6 h 22"/>
                  <a:gd name="T24" fmla="*/ 8 w 11"/>
                  <a:gd name="T25" fmla="*/ 3 h 22"/>
                  <a:gd name="T26" fmla="*/ 6 w 11"/>
                  <a:gd name="T27" fmla="*/ 0 h 22"/>
                  <a:gd name="T28" fmla="*/ 1 w 11"/>
                  <a:gd name="T29" fmla="*/ 2 h 22"/>
                  <a:gd name="T30" fmla="*/ 1 w 11"/>
                  <a:gd name="T3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2"/>
                    </a:moveTo>
                    <a:lnTo>
                      <a:pt x="1" y="2"/>
                    </a:lnTo>
                    <a:lnTo>
                      <a:pt x="0" y="7"/>
                    </a:lnTo>
                    <a:lnTo>
                      <a:pt x="0" y="12"/>
                    </a:lnTo>
                    <a:lnTo>
                      <a:pt x="1" y="15"/>
                    </a:lnTo>
                    <a:lnTo>
                      <a:pt x="3" y="18"/>
                    </a:lnTo>
                    <a:lnTo>
                      <a:pt x="5" y="21"/>
                    </a:lnTo>
                    <a:lnTo>
                      <a:pt x="8" y="22"/>
                    </a:lnTo>
                    <a:lnTo>
                      <a:pt x="11" y="19"/>
                    </a:lnTo>
                    <a:lnTo>
                      <a:pt x="11" y="15"/>
                    </a:lnTo>
                    <a:lnTo>
                      <a:pt x="11" y="11"/>
                    </a:lnTo>
                    <a:lnTo>
                      <a:pt x="10" y="6"/>
                    </a:lnTo>
                    <a:lnTo>
                      <a:pt x="8" y="3"/>
                    </a:lnTo>
                    <a:lnTo>
                      <a:pt x="6" y="0"/>
                    </a:lnTo>
                    <a:lnTo>
                      <a:pt x="1" y="2"/>
                    </a:lnTo>
                    <a:lnTo>
                      <a:pt x="1"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5" name="Freeform 292">
                <a:extLst>
                  <a:ext uri="{FF2B5EF4-FFF2-40B4-BE49-F238E27FC236}">
                    <a16:creationId xmlns:a16="http://schemas.microsoft.com/office/drawing/2014/main" id="{9988A78C-2C9C-4B12-B8E4-2963725CEC7E}"/>
                  </a:ext>
                </a:extLst>
              </p:cNvPr>
              <p:cNvSpPr>
                <a:spLocks/>
              </p:cNvSpPr>
              <p:nvPr/>
            </p:nvSpPr>
            <p:spPr bwMode="auto">
              <a:xfrm>
                <a:off x="907" y="2313"/>
                <a:ext cx="9" cy="6"/>
              </a:xfrm>
              <a:custGeom>
                <a:avLst/>
                <a:gdLst>
                  <a:gd name="T0" fmla="*/ 5 w 17"/>
                  <a:gd name="T1" fmla="*/ 1 h 11"/>
                  <a:gd name="T2" fmla="*/ 5 w 17"/>
                  <a:gd name="T3" fmla="*/ 1 h 11"/>
                  <a:gd name="T4" fmla="*/ 1 w 17"/>
                  <a:gd name="T5" fmla="*/ 4 h 11"/>
                  <a:gd name="T6" fmla="*/ 0 w 17"/>
                  <a:gd name="T7" fmla="*/ 6 h 11"/>
                  <a:gd name="T8" fmla="*/ 2 w 17"/>
                  <a:gd name="T9" fmla="*/ 9 h 11"/>
                  <a:gd name="T10" fmla="*/ 7 w 17"/>
                  <a:gd name="T11" fmla="*/ 9 h 11"/>
                  <a:gd name="T12" fmla="*/ 10 w 17"/>
                  <a:gd name="T13" fmla="*/ 11 h 11"/>
                  <a:gd name="T14" fmla="*/ 13 w 17"/>
                  <a:gd name="T15" fmla="*/ 9 h 11"/>
                  <a:gd name="T16" fmla="*/ 16 w 17"/>
                  <a:gd name="T17" fmla="*/ 5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4"/>
                    </a:lnTo>
                    <a:lnTo>
                      <a:pt x="0" y="6"/>
                    </a:lnTo>
                    <a:lnTo>
                      <a:pt x="2" y="9"/>
                    </a:lnTo>
                    <a:lnTo>
                      <a:pt x="7" y="9"/>
                    </a:lnTo>
                    <a:lnTo>
                      <a:pt x="10" y="11"/>
                    </a:lnTo>
                    <a:lnTo>
                      <a:pt x="13" y="9"/>
                    </a:lnTo>
                    <a:lnTo>
                      <a:pt x="16" y="5"/>
                    </a:lnTo>
                    <a:lnTo>
                      <a:pt x="17" y="2"/>
                    </a:lnTo>
                    <a:lnTo>
                      <a:pt x="16" y="0"/>
                    </a:lnTo>
                    <a:lnTo>
                      <a:pt x="11" y="0"/>
                    </a:lnTo>
                    <a:lnTo>
                      <a:pt x="9" y="0"/>
                    </a:lnTo>
                    <a:lnTo>
                      <a:pt x="5" y="1"/>
                    </a:lnTo>
                    <a:lnTo>
                      <a:pt x="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56" name="Freeform 293">
                <a:extLst>
                  <a:ext uri="{FF2B5EF4-FFF2-40B4-BE49-F238E27FC236}">
                    <a16:creationId xmlns:a16="http://schemas.microsoft.com/office/drawing/2014/main" id="{23F1C422-B92E-4738-ABED-5023904A2E0C}"/>
                  </a:ext>
                </a:extLst>
              </p:cNvPr>
              <p:cNvSpPr>
                <a:spLocks/>
              </p:cNvSpPr>
              <p:nvPr/>
            </p:nvSpPr>
            <p:spPr bwMode="auto">
              <a:xfrm>
                <a:off x="907" y="2313"/>
                <a:ext cx="9" cy="6"/>
              </a:xfrm>
              <a:custGeom>
                <a:avLst/>
                <a:gdLst>
                  <a:gd name="T0" fmla="*/ 5 w 17"/>
                  <a:gd name="T1" fmla="*/ 1 h 11"/>
                  <a:gd name="T2" fmla="*/ 5 w 17"/>
                  <a:gd name="T3" fmla="*/ 1 h 11"/>
                  <a:gd name="T4" fmla="*/ 1 w 17"/>
                  <a:gd name="T5" fmla="*/ 4 h 11"/>
                  <a:gd name="T6" fmla="*/ 0 w 17"/>
                  <a:gd name="T7" fmla="*/ 6 h 11"/>
                  <a:gd name="T8" fmla="*/ 2 w 17"/>
                  <a:gd name="T9" fmla="*/ 9 h 11"/>
                  <a:gd name="T10" fmla="*/ 7 w 17"/>
                  <a:gd name="T11" fmla="*/ 9 h 11"/>
                  <a:gd name="T12" fmla="*/ 10 w 17"/>
                  <a:gd name="T13" fmla="*/ 11 h 11"/>
                  <a:gd name="T14" fmla="*/ 13 w 17"/>
                  <a:gd name="T15" fmla="*/ 9 h 11"/>
                  <a:gd name="T16" fmla="*/ 16 w 17"/>
                  <a:gd name="T17" fmla="*/ 5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4"/>
                    </a:lnTo>
                    <a:lnTo>
                      <a:pt x="0" y="6"/>
                    </a:lnTo>
                    <a:lnTo>
                      <a:pt x="2" y="9"/>
                    </a:lnTo>
                    <a:lnTo>
                      <a:pt x="7" y="9"/>
                    </a:lnTo>
                    <a:lnTo>
                      <a:pt x="10" y="11"/>
                    </a:lnTo>
                    <a:lnTo>
                      <a:pt x="13" y="9"/>
                    </a:lnTo>
                    <a:lnTo>
                      <a:pt x="16" y="5"/>
                    </a:lnTo>
                    <a:lnTo>
                      <a:pt x="17" y="2"/>
                    </a:lnTo>
                    <a:lnTo>
                      <a:pt x="16" y="0"/>
                    </a:lnTo>
                    <a:lnTo>
                      <a:pt x="11" y="0"/>
                    </a:lnTo>
                    <a:lnTo>
                      <a:pt x="9" y="0"/>
                    </a:lnTo>
                    <a:lnTo>
                      <a:pt x="5" y="1"/>
                    </a:lnTo>
                    <a:lnTo>
                      <a:pt x="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7" name="Freeform 294">
                <a:extLst>
                  <a:ext uri="{FF2B5EF4-FFF2-40B4-BE49-F238E27FC236}">
                    <a16:creationId xmlns:a16="http://schemas.microsoft.com/office/drawing/2014/main" id="{1A7565CC-7E4B-404D-B23A-DE32AE6732CE}"/>
                  </a:ext>
                </a:extLst>
              </p:cNvPr>
              <p:cNvSpPr>
                <a:spLocks/>
              </p:cNvSpPr>
              <p:nvPr/>
            </p:nvSpPr>
            <p:spPr bwMode="auto">
              <a:xfrm>
                <a:off x="897" y="2324"/>
                <a:ext cx="5" cy="4"/>
              </a:xfrm>
              <a:custGeom>
                <a:avLst/>
                <a:gdLst>
                  <a:gd name="T0" fmla="*/ 9 w 9"/>
                  <a:gd name="T1" fmla="*/ 4 h 8"/>
                  <a:gd name="T2" fmla="*/ 9 w 9"/>
                  <a:gd name="T3" fmla="*/ 4 h 8"/>
                  <a:gd name="T4" fmla="*/ 7 w 9"/>
                  <a:gd name="T5" fmla="*/ 0 h 8"/>
                  <a:gd name="T6" fmla="*/ 4 w 9"/>
                  <a:gd name="T7" fmla="*/ 0 h 8"/>
                  <a:gd name="T8" fmla="*/ 3 w 9"/>
                  <a:gd name="T9" fmla="*/ 0 h 8"/>
                  <a:gd name="T10" fmla="*/ 1 w 9"/>
                  <a:gd name="T11" fmla="*/ 3 h 8"/>
                  <a:gd name="T12" fmla="*/ 0 w 9"/>
                  <a:gd name="T13" fmla="*/ 5 h 8"/>
                  <a:gd name="T14" fmla="*/ 0 w 9"/>
                  <a:gd name="T15" fmla="*/ 8 h 8"/>
                  <a:gd name="T16" fmla="*/ 4 w 9"/>
                  <a:gd name="T17" fmla="*/ 8 h 8"/>
                  <a:gd name="T18" fmla="*/ 6 w 9"/>
                  <a:gd name="T19" fmla="*/ 7 h 8"/>
                  <a:gd name="T20" fmla="*/ 9 w 9"/>
                  <a:gd name="T21" fmla="*/ 4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9" y="4"/>
                    </a:moveTo>
                    <a:lnTo>
                      <a:pt x="9" y="4"/>
                    </a:lnTo>
                    <a:lnTo>
                      <a:pt x="7" y="0"/>
                    </a:lnTo>
                    <a:lnTo>
                      <a:pt x="4" y="0"/>
                    </a:lnTo>
                    <a:lnTo>
                      <a:pt x="3" y="0"/>
                    </a:lnTo>
                    <a:lnTo>
                      <a:pt x="1" y="3"/>
                    </a:lnTo>
                    <a:lnTo>
                      <a:pt x="0" y="5"/>
                    </a:lnTo>
                    <a:lnTo>
                      <a:pt x="0" y="8"/>
                    </a:lnTo>
                    <a:lnTo>
                      <a:pt x="4" y="8"/>
                    </a:lnTo>
                    <a:lnTo>
                      <a:pt x="6" y="7"/>
                    </a:lnTo>
                    <a:lnTo>
                      <a:pt x="9" y="4"/>
                    </a:lnTo>
                    <a:lnTo>
                      <a:pt x="9"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58" name="Freeform 295">
                <a:extLst>
                  <a:ext uri="{FF2B5EF4-FFF2-40B4-BE49-F238E27FC236}">
                    <a16:creationId xmlns:a16="http://schemas.microsoft.com/office/drawing/2014/main" id="{BE7FBE58-3000-4565-85DC-84C529512EA1}"/>
                  </a:ext>
                </a:extLst>
              </p:cNvPr>
              <p:cNvSpPr>
                <a:spLocks/>
              </p:cNvSpPr>
              <p:nvPr/>
            </p:nvSpPr>
            <p:spPr bwMode="auto">
              <a:xfrm>
                <a:off x="897" y="2324"/>
                <a:ext cx="5" cy="4"/>
              </a:xfrm>
              <a:custGeom>
                <a:avLst/>
                <a:gdLst>
                  <a:gd name="T0" fmla="*/ 9 w 9"/>
                  <a:gd name="T1" fmla="*/ 4 h 8"/>
                  <a:gd name="T2" fmla="*/ 9 w 9"/>
                  <a:gd name="T3" fmla="*/ 4 h 8"/>
                  <a:gd name="T4" fmla="*/ 7 w 9"/>
                  <a:gd name="T5" fmla="*/ 0 h 8"/>
                  <a:gd name="T6" fmla="*/ 4 w 9"/>
                  <a:gd name="T7" fmla="*/ 0 h 8"/>
                  <a:gd name="T8" fmla="*/ 3 w 9"/>
                  <a:gd name="T9" fmla="*/ 0 h 8"/>
                  <a:gd name="T10" fmla="*/ 1 w 9"/>
                  <a:gd name="T11" fmla="*/ 3 h 8"/>
                  <a:gd name="T12" fmla="*/ 0 w 9"/>
                  <a:gd name="T13" fmla="*/ 5 h 8"/>
                  <a:gd name="T14" fmla="*/ 0 w 9"/>
                  <a:gd name="T15" fmla="*/ 8 h 8"/>
                  <a:gd name="T16" fmla="*/ 4 w 9"/>
                  <a:gd name="T17" fmla="*/ 8 h 8"/>
                  <a:gd name="T18" fmla="*/ 6 w 9"/>
                  <a:gd name="T19" fmla="*/ 7 h 8"/>
                  <a:gd name="T20" fmla="*/ 9 w 9"/>
                  <a:gd name="T21" fmla="*/ 4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9" y="4"/>
                    </a:moveTo>
                    <a:lnTo>
                      <a:pt x="9" y="4"/>
                    </a:lnTo>
                    <a:lnTo>
                      <a:pt x="7" y="0"/>
                    </a:lnTo>
                    <a:lnTo>
                      <a:pt x="4" y="0"/>
                    </a:lnTo>
                    <a:lnTo>
                      <a:pt x="3" y="0"/>
                    </a:lnTo>
                    <a:lnTo>
                      <a:pt x="1" y="3"/>
                    </a:lnTo>
                    <a:lnTo>
                      <a:pt x="0" y="5"/>
                    </a:lnTo>
                    <a:lnTo>
                      <a:pt x="0" y="8"/>
                    </a:lnTo>
                    <a:lnTo>
                      <a:pt x="4" y="8"/>
                    </a:lnTo>
                    <a:lnTo>
                      <a:pt x="6" y="7"/>
                    </a:lnTo>
                    <a:lnTo>
                      <a:pt x="9" y="4"/>
                    </a:lnTo>
                    <a:lnTo>
                      <a:pt x="9"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59" name="Freeform 296">
                <a:extLst>
                  <a:ext uri="{FF2B5EF4-FFF2-40B4-BE49-F238E27FC236}">
                    <a16:creationId xmlns:a16="http://schemas.microsoft.com/office/drawing/2014/main" id="{C8E927E9-3FF9-412A-BC1D-974F17293DF6}"/>
                  </a:ext>
                </a:extLst>
              </p:cNvPr>
              <p:cNvSpPr>
                <a:spLocks/>
              </p:cNvSpPr>
              <p:nvPr/>
            </p:nvSpPr>
            <p:spPr bwMode="auto">
              <a:xfrm>
                <a:off x="893" y="2339"/>
                <a:ext cx="79" cy="36"/>
              </a:xfrm>
              <a:custGeom>
                <a:avLst/>
                <a:gdLst>
                  <a:gd name="T0" fmla="*/ 75 w 148"/>
                  <a:gd name="T1" fmla="*/ 2 h 68"/>
                  <a:gd name="T2" fmla="*/ 65 w 148"/>
                  <a:gd name="T3" fmla="*/ 3 h 68"/>
                  <a:gd name="T4" fmla="*/ 51 w 148"/>
                  <a:gd name="T5" fmla="*/ 4 h 68"/>
                  <a:gd name="T6" fmla="*/ 43 w 148"/>
                  <a:gd name="T7" fmla="*/ 5 h 68"/>
                  <a:gd name="T8" fmla="*/ 35 w 148"/>
                  <a:gd name="T9" fmla="*/ 2 h 68"/>
                  <a:gd name="T10" fmla="*/ 26 w 148"/>
                  <a:gd name="T11" fmla="*/ 2 h 68"/>
                  <a:gd name="T12" fmla="*/ 19 w 148"/>
                  <a:gd name="T13" fmla="*/ 3 h 68"/>
                  <a:gd name="T14" fmla="*/ 8 w 148"/>
                  <a:gd name="T15" fmla="*/ 2 h 68"/>
                  <a:gd name="T16" fmla="*/ 0 w 148"/>
                  <a:gd name="T17" fmla="*/ 2 h 68"/>
                  <a:gd name="T18" fmla="*/ 2 w 148"/>
                  <a:gd name="T19" fmla="*/ 10 h 68"/>
                  <a:gd name="T20" fmla="*/ 0 w 148"/>
                  <a:gd name="T21" fmla="*/ 20 h 68"/>
                  <a:gd name="T22" fmla="*/ 4 w 148"/>
                  <a:gd name="T23" fmla="*/ 25 h 68"/>
                  <a:gd name="T24" fmla="*/ 12 w 148"/>
                  <a:gd name="T25" fmla="*/ 32 h 68"/>
                  <a:gd name="T26" fmla="*/ 18 w 148"/>
                  <a:gd name="T27" fmla="*/ 38 h 68"/>
                  <a:gd name="T28" fmla="*/ 19 w 148"/>
                  <a:gd name="T29" fmla="*/ 46 h 68"/>
                  <a:gd name="T30" fmla="*/ 22 w 148"/>
                  <a:gd name="T31" fmla="*/ 51 h 68"/>
                  <a:gd name="T32" fmla="*/ 30 w 148"/>
                  <a:gd name="T33" fmla="*/ 56 h 68"/>
                  <a:gd name="T34" fmla="*/ 31 w 148"/>
                  <a:gd name="T35" fmla="*/ 63 h 68"/>
                  <a:gd name="T36" fmla="*/ 35 w 148"/>
                  <a:gd name="T37" fmla="*/ 66 h 68"/>
                  <a:gd name="T38" fmla="*/ 43 w 148"/>
                  <a:gd name="T39" fmla="*/ 65 h 68"/>
                  <a:gd name="T40" fmla="*/ 49 w 148"/>
                  <a:gd name="T41" fmla="*/ 57 h 68"/>
                  <a:gd name="T42" fmla="*/ 54 w 148"/>
                  <a:gd name="T43" fmla="*/ 52 h 68"/>
                  <a:gd name="T44" fmla="*/ 61 w 148"/>
                  <a:gd name="T45" fmla="*/ 55 h 68"/>
                  <a:gd name="T46" fmla="*/ 71 w 148"/>
                  <a:gd name="T47" fmla="*/ 55 h 68"/>
                  <a:gd name="T48" fmla="*/ 79 w 148"/>
                  <a:gd name="T49" fmla="*/ 60 h 68"/>
                  <a:gd name="T50" fmla="*/ 85 w 148"/>
                  <a:gd name="T51" fmla="*/ 59 h 68"/>
                  <a:gd name="T52" fmla="*/ 97 w 148"/>
                  <a:gd name="T53" fmla="*/ 55 h 68"/>
                  <a:gd name="T54" fmla="*/ 108 w 148"/>
                  <a:gd name="T55" fmla="*/ 56 h 68"/>
                  <a:gd name="T56" fmla="*/ 111 w 148"/>
                  <a:gd name="T57" fmla="*/ 61 h 68"/>
                  <a:gd name="T58" fmla="*/ 116 w 148"/>
                  <a:gd name="T59" fmla="*/ 68 h 68"/>
                  <a:gd name="T60" fmla="*/ 124 w 148"/>
                  <a:gd name="T61" fmla="*/ 64 h 68"/>
                  <a:gd name="T62" fmla="*/ 134 w 148"/>
                  <a:gd name="T63" fmla="*/ 57 h 68"/>
                  <a:gd name="T64" fmla="*/ 140 w 148"/>
                  <a:gd name="T65" fmla="*/ 53 h 68"/>
                  <a:gd name="T66" fmla="*/ 148 w 148"/>
                  <a:gd name="T67" fmla="*/ 46 h 68"/>
                  <a:gd name="T68" fmla="*/ 144 w 148"/>
                  <a:gd name="T69" fmla="*/ 39 h 68"/>
                  <a:gd name="T70" fmla="*/ 139 w 148"/>
                  <a:gd name="T71" fmla="*/ 31 h 68"/>
                  <a:gd name="T72" fmla="*/ 129 w 148"/>
                  <a:gd name="T73" fmla="*/ 26 h 68"/>
                  <a:gd name="T74" fmla="*/ 121 w 148"/>
                  <a:gd name="T75" fmla="*/ 26 h 68"/>
                  <a:gd name="T76" fmla="*/ 109 w 148"/>
                  <a:gd name="T77" fmla="*/ 24 h 68"/>
                  <a:gd name="T78" fmla="*/ 101 w 148"/>
                  <a:gd name="T79" fmla="*/ 20 h 68"/>
                  <a:gd name="T80" fmla="*/ 95 w 148"/>
                  <a:gd name="T81" fmla="*/ 14 h 68"/>
                  <a:gd name="T82" fmla="*/ 88 w 148"/>
                  <a:gd name="T83" fmla="*/ 10 h 68"/>
                  <a:gd name="T84" fmla="*/ 82 w 148"/>
                  <a:gd name="T85" fmla="*/ 5 h 68"/>
                  <a:gd name="T86" fmla="*/ 75 w 148"/>
                  <a:gd name="T8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8">
                    <a:moveTo>
                      <a:pt x="75" y="2"/>
                    </a:moveTo>
                    <a:lnTo>
                      <a:pt x="75" y="2"/>
                    </a:lnTo>
                    <a:lnTo>
                      <a:pt x="69" y="2"/>
                    </a:lnTo>
                    <a:lnTo>
                      <a:pt x="65" y="3"/>
                    </a:lnTo>
                    <a:lnTo>
                      <a:pt x="60" y="4"/>
                    </a:lnTo>
                    <a:lnTo>
                      <a:pt x="51" y="4"/>
                    </a:lnTo>
                    <a:lnTo>
                      <a:pt x="47" y="5"/>
                    </a:lnTo>
                    <a:lnTo>
                      <a:pt x="43" y="5"/>
                    </a:lnTo>
                    <a:lnTo>
                      <a:pt x="38" y="4"/>
                    </a:lnTo>
                    <a:lnTo>
                      <a:pt x="35" y="2"/>
                    </a:lnTo>
                    <a:lnTo>
                      <a:pt x="31" y="2"/>
                    </a:lnTo>
                    <a:lnTo>
                      <a:pt x="26" y="2"/>
                    </a:lnTo>
                    <a:lnTo>
                      <a:pt x="21" y="3"/>
                    </a:lnTo>
                    <a:lnTo>
                      <a:pt x="19" y="3"/>
                    </a:lnTo>
                    <a:lnTo>
                      <a:pt x="14" y="2"/>
                    </a:lnTo>
                    <a:lnTo>
                      <a:pt x="8" y="2"/>
                    </a:lnTo>
                    <a:lnTo>
                      <a:pt x="3" y="0"/>
                    </a:lnTo>
                    <a:lnTo>
                      <a:pt x="0" y="2"/>
                    </a:lnTo>
                    <a:lnTo>
                      <a:pt x="0" y="6"/>
                    </a:lnTo>
                    <a:lnTo>
                      <a:pt x="2" y="10"/>
                    </a:lnTo>
                    <a:lnTo>
                      <a:pt x="0" y="15"/>
                    </a:lnTo>
                    <a:lnTo>
                      <a:pt x="0" y="20"/>
                    </a:lnTo>
                    <a:lnTo>
                      <a:pt x="3" y="22"/>
                    </a:lnTo>
                    <a:lnTo>
                      <a:pt x="4" y="25"/>
                    </a:lnTo>
                    <a:lnTo>
                      <a:pt x="8" y="28"/>
                    </a:lnTo>
                    <a:lnTo>
                      <a:pt x="12" y="32"/>
                    </a:lnTo>
                    <a:lnTo>
                      <a:pt x="17" y="35"/>
                    </a:lnTo>
                    <a:lnTo>
                      <a:pt x="18" y="38"/>
                    </a:lnTo>
                    <a:lnTo>
                      <a:pt x="19" y="42"/>
                    </a:lnTo>
                    <a:lnTo>
                      <a:pt x="19" y="46"/>
                    </a:lnTo>
                    <a:lnTo>
                      <a:pt x="19" y="49"/>
                    </a:lnTo>
                    <a:lnTo>
                      <a:pt x="22" y="51"/>
                    </a:lnTo>
                    <a:lnTo>
                      <a:pt x="28" y="53"/>
                    </a:lnTo>
                    <a:lnTo>
                      <a:pt x="30" y="56"/>
                    </a:lnTo>
                    <a:lnTo>
                      <a:pt x="30" y="60"/>
                    </a:lnTo>
                    <a:lnTo>
                      <a:pt x="31" y="63"/>
                    </a:lnTo>
                    <a:lnTo>
                      <a:pt x="33" y="66"/>
                    </a:lnTo>
                    <a:lnTo>
                      <a:pt x="35" y="66"/>
                    </a:lnTo>
                    <a:lnTo>
                      <a:pt x="40" y="66"/>
                    </a:lnTo>
                    <a:lnTo>
                      <a:pt x="43" y="65"/>
                    </a:lnTo>
                    <a:lnTo>
                      <a:pt x="45" y="63"/>
                    </a:lnTo>
                    <a:lnTo>
                      <a:pt x="49" y="57"/>
                    </a:lnTo>
                    <a:lnTo>
                      <a:pt x="51" y="52"/>
                    </a:lnTo>
                    <a:lnTo>
                      <a:pt x="54" y="52"/>
                    </a:lnTo>
                    <a:lnTo>
                      <a:pt x="58" y="53"/>
                    </a:lnTo>
                    <a:lnTo>
                      <a:pt x="61" y="55"/>
                    </a:lnTo>
                    <a:lnTo>
                      <a:pt x="69" y="53"/>
                    </a:lnTo>
                    <a:lnTo>
                      <a:pt x="71" y="55"/>
                    </a:lnTo>
                    <a:lnTo>
                      <a:pt x="75" y="57"/>
                    </a:lnTo>
                    <a:lnTo>
                      <a:pt x="79" y="60"/>
                    </a:lnTo>
                    <a:lnTo>
                      <a:pt x="82" y="60"/>
                    </a:lnTo>
                    <a:lnTo>
                      <a:pt x="85" y="59"/>
                    </a:lnTo>
                    <a:lnTo>
                      <a:pt x="91" y="58"/>
                    </a:lnTo>
                    <a:lnTo>
                      <a:pt x="97" y="55"/>
                    </a:lnTo>
                    <a:lnTo>
                      <a:pt x="105" y="55"/>
                    </a:lnTo>
                    <a:lnTo>
                      <a:pt x="108" y="56"/>
                    </a:lnTo>
                    <a:lnTo>
                      <a:pt x="111" y="58"/>
                    </a:lnTo>
                    <a:lnTo>
                      <a:pt x="111" y="61"/>
                    </a:lnTo>
                    <a:lnTo>
                      <a:pt x="113" y="65"/>
                    </a:lnTo>
                    <a:lnTo>
                      <a:pt x="116" y="68"/>
                    </a:lnTo>
                    <a:lnTo>
                      <a:pt x="120" y="67"/>
                    </a:lnTo>
                    <a:lnTo>
                      <a:pt x="124" y="64"/>
                    </a:lnTo>
                    <a:lnTo>
                      <a:pt x="128" y="62"/>
                    </a:lnTo>
                    <a:lnTo>
                      <a:pt x="134" y="57"/>
                    </a:lnTo>
                    <a:lnTo>
                      <a:pt x="138" y="55"/>
                    </a:lnTo>
                    <a:lnTo>
                      <a:pt x="140" y="53"/>
                    </a:lnTo>
                    <a:lnTo>
                      <a:pt x="144" y="49"/>
                    </a:lnTo>
                    <a:lnTo>
                      <a:pt x="148" y="46"/>
                    </a:lnTo>
                    <a:lnTo>
                      <a:pt x="148" y="42"/>
                    </a:lnTo>
                    <a:lnTo>
                      <a:pt x="144" y="39"/>
                    </a:lnTo>
                    <a:lnTo>
                      <a:pt x="141" y="34"/>
                    </a:lnTo>
                    <a:lnTo>
                      <a:pt x="139" y="31"/>
                    </a:lnTo>
                    <a:lnTo>
                      <a:pt x="133" y="26"/>
                    </a:lnTo>
                    <a:lnTo>
                      <a:pt x="129" y="26"/>
                    </a:lnTo>
                    <a:lnTo>
                      <a:pt x="125" y="26"/>
                    </a:lnTo>
                    <a:lnTo>
                      <a:pt x="121" y="26"/>
                    </a:lnTo>
                    <a:lnTo>
                      <a:pt x="115" y="26"/>
                    </a:lnTo>
                    <a:lnTo>
                      <a:pt x="109" y="24"/>
                    </a:lnTo>
                    <a:lnTo>
                      <a:pt x="104" y="21"/>
                    </a:lnTo>
                    <a:lnTo>
                      <a:pt x="101" y="20"/>
                    </a:lnTo>
                    <a:lnTo>
                      <a:pt x="96" y="16"/>
                    </a:lnTo>
                    <a:lnTo>
                      <a:pt x="95" y="14"/>
                    </a:lnTo>
                    <a:lnTo>
                      <a:pt x="91" y="11"/>
                    </a:lnTo>
                    <a:lnTo>
                      <a:pt x="88" y="10"/>
                    </a:lnTo>
                    <a:lnTo>
                      <a:pt x="84" y="8"/>
                    </a:lnTo>
                    <a:lnTo>
                      <a:pt x="82" y="5"/>
                    </a:lnTo>
                    <a:lnTo>
                      <a:pt x="79" y="3"/>
                    </a:lnTo>
                    <a:lnTo>
                      <a:pt x="75" y="2"/>
                    </a:lnTo>
                    <a:lnTo>
                      <a:pt x="75"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0" name="Freeform 297">
                <a:extLst>
                  <a:ext uri="{FF2B5EF4-FFF2-40B4-BE49-F238E27FC236}">
                    <a16:creationId xmlns:a16="http://schemas.microsoft.com/office/drawing/2014/main" id="{4763D796-0595-42BB-9104-B4AAFD15519D}"/>
                  </a:ext>
                </a:extLst>
              </p:cNvPr>
              <p:cNvSpPr>
                <a:spLocks/>
              </p:cNvSpPr>
              <p:nvPr/>
            </p:nvSpPr>
            <p:spPr bwMode="auto">
              <a:xfrm>
                <a:off x="893" y="2339"/>
                <a:ext cx="79" cy="36"/>
              </a:xfrm>
              <a:custGeom>
                <a:avLst/>
                <a:gdLst>
                  <a:gd name="T0" fmla="*/ 75 w 148"/>
                  <a:gd name="T1" fmla="*/ 2 h 68"/>
                  <a:gd name="T2" fmla="*/ 65 w 148"/>
                  <a:gd name="T3" fmla="*/ 3 h 68"/>
                  <a:gd name="T4" fmla="*/ 51 w 148"/>
                  <a:gd name="T5" fmla="*/ 4 h 68"/>
                  <a:gd name="T6" fmla="*/ 43 w 148"/>
                  <a:gd name="T7" fmla="*/ 5 h 68"/>
                  <a:gd name="T8" fmla="*/ 35 w 148"/>
                  <a:gd name="T9" fmla="*/ 2 h 68"/>
                  <a:gd name="T10" fmla="*/ 26 w 148"/>
                  <a:gd name="T11" fmla="*/ 2 h 68"/>
                  <a:gd name="T12" fmla="*/ 19 w 148"/>
                  <a:gd name="T13" fmla="*/ 3 h 68"/>
                  <a:gd name="T14" fmla="*/ 8 w 148"/>
                  <a:gd name="T15" fmla="*/ 2 h 68"/>
                  <a:gd name="T16" fmla="*/ 0 w 148"/>
                  <a:gd name="T17" fmla="*/ 2 h 68"/>
                  <a:gd name="T18" fmla="*/ 2 w 148"/>
                  <a:gd name="T19" fmla="*/ 10 h 68"/>
                  <a:gd name="T20" fmla="*/ 0 w 148"/>
                  <a:gd name="T21" fmla="*/ 20 h 68"/>
                  <a:gd name="T22" fmla="*/ 4 w 148"/>
                  <a:gd name="T23" fmla="*/ 25 h 68"/>
                  <a:gd name="T24" fmla="*/ 12 w 148"/>
                  <a:gd name="T25" fmla="*/ 32 h 68"/>
                  <a:gd name="T26" fmla="*/ 18 w 148"/>
                  <a:gd name="T27" fmla="*/ 38 h 68"/>
                  <a:gd name="T28" fmla="*/ 19 w 148"/>
                  <a:gd name="T29" fmla="*/ 46 h 68"/>
                  <a:gd name="T30" fmla="*/ 22 w 148"/>
                  <a:gd name="T31" fmla="*/ 51 h 68"/>
                  <a:gd name="T32" fmla="*/ 30 w 148"/>
                  <a:gd name="T33" fmla="*/ 56 h 68"/>
                  <a:gd name="T34" fmla="*/ 31 w 148"/>
                  <a:gd name="T35" fmla="*/ 63 h 68"/>
                  <a:gd name="T36" fmla="*/ 35 w 148"/>
                  <a:gd name="T37" fmla="*/ 66 h 68"/>
                  <a:gd name="T38" fmla="*/ 43 w 148"/>
                  <a:gd name="T39" fmla="*/ 65 h 68"/>
                  <a:gd name="T40" fmla="*/ 49 w 148"/>
                  <a:gd name="T41" fmla="*/ 57 h 68"/>
                  <a:gd name="T42" fmla="*/ 54 w 148"/>
                  <a:gd name="T43" fmla="*/ 52 h 68"/>
                  <a:gd name="T44" fmla="*/ 61 w 148"/>
                  <a:gd name="T45" fmla="*/ 55 h 68"/>
                  <a:gd name="T46" fmla="*/ 71 w 148"/>
                  <a:gd name="T47" fmla="*/ 55 h 68"/>
                  <a:gd name="T48" fmla="*/ 79 w 148"/>
                  <a:gd name="T49" fmla="*/ 60 h 68"/>
                  <a:gd name="T50" fmla="*/ 85 w 148"/>
                  <a:gd name="T51" fmla="*/ 59 h 68"/>
                  <a:gd name="T52" fmla="*/ 97 w 148"/>
                  <a:gd name="T53" fmla="*/ 55 h 68"/>
                  <a:gd name="T54" fmla="*/ 108 w 148"/>
                  <a:gd name="T55" fmla="*/ 56 h 68"/>
                  <a:gd name="T56" fmla="*/ 111 w 148"/>
                  <a:gd name="T57" fmla="*/ 61 h 68"/>
                  <a:gd name="T58" fmla="*/ 116 w 148"/>
                  <a:gd name="T59" fmla="*/ 68 h 68"/>
                  <a:gd name="T60" fmla="*/ 124 w 148"/>
                  <a:gd name="T61" fmla="*/ 64 h 68"/>
                  <a:gd name="T62" fmla="*/ 134 w 148"/>
                  <a:gd name="T63" fmla="*/ 57 h 68"/>
                  <a:gd name="T64" fmla="*/ 140 w 148"/>
                  <a:gd name="T65" fmla="*/ 53 h 68"/>
                  <a:gd name="T66" fmla="*/ 148 w 148"/>
                  <a:gd name="T67" fmla="*/ 46 h 68"/>
                  <a:gd name="T68" fmla="*/ 144 w 148"/>
                  <a:gd name="T69" fmla="*/ 39 h 68"/>
                  <a:gd name="T70" fmla="*/ 139 w 148"/>
                  <a:gd name="T71" fmla="*/ 31 h 68"/>
                  <a:gd name="T72" fmla="*/ 129 w 148"/>
                  <a:gd name="T73" fmla="*/ 26 h 68"/>
                  <a:gd name="T74" fmla="*/ 121 w 148"/>
                  <a:gd name="T75" fmla="*/ 26 h 68"/>
                  <a:gd name="T76" fmla="*/ 109 w 148"/>
                  <a:gd name="T77" fmla="*/ 24 h 68"/>
                  <a:gd name="T78" fmla="*/ 101 w 148"/>
                  <a:gd name="T79" fmla="*/ 20 h 68"/>
                  <a:gd name="T80" fmla="*/ 95 w 148"/>
                  <a:gd name="T81" fmla="*/ 14 h 68"/>
                  <a:gd name="T82" fmla="*/ 88 w 148"/>
                  <a:gd name="T83" fmla="*/ 10 h 68"/>
                  <a:gd name="T84" fmla="*/ 82 w 148"/>
                  <a:gd name="T85" fmla="*/ 5 h 68"/>
                  <a:gd name="T86" fmla="*/ 75 w 148"/>
                  <a:gd name="T8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8">
                    <a:moveTo>
                      <a:pt x="75" y="2"/>
                    </a:moveTo>
                    <a:lnTo>
                      <a:pt x="75" y="2"/>
                    </a:lnTo>
                    <a:lnTo>
                      <a:pt x="69" y="2"/>
                    </a:lnTo>
                    <a:lnTo>
                      <a:pt x="65" y="3"/>
                    </a:lnTo>
                    <a:lnTo>
                      <a:pt x="60" y="4"/>
                    </a:lnTo>
                    <a:lnTo>
                      <a:pt x="51" y="4"/>
                    </a:lnTo>
                    <a:lnTo>
                      <a:pt x="47" y="5"/>
                    </a:lnTo>
                    <a:lnTo>
                      <a:pt x="43" y="5"/>
                    </a:lnTo>
                    <a:lnTo>
                      <a:pt x="38" y="4"/>
                    </a:lnTo>
                    <a:lnTo>
                      <a:pt x="35" y="2"/>
                    </a:lnTo>
                    <a:lnTo>
                      <a:pt x="31" y="2"/>
                    </a:lnTo>
                    <a:lnTo>
                      <a:pt x="26" y="2"/>
                    </a:lnTo>
                    <a:lnTo>
                      <a:pt x="21" y="3"/>
                    </a:lnTo>
                    <a:lnTo>
                      <a:pt x="19" y="3"/>
                    </a:lnTo>
                    <a:lnTo>
                      <a:pt x="14" y="2"/>
                    </a:lnTo>
                    <a:lnTo>
                      <a:pt x="8" y="2"/>
                    </a:lnTo>
                    <a:lnTo>
                      <a:pt x="3" y="0"/>
                    </a:lnTo>
                    <a:lnTo>
                      <a:pt x="0" y="2"/>
                    </a:lnTo>
                    <a:lnTo>
                      <a:pt x="0" y="6"/>
                    </a:lnTo>
                    <a:lnTo>
                      <a:pt x="2" y="10"/>
                    </a:lnTo>
                    <a:lnTo>
                      <a:pt x="0" y="15"/>
                    </a:lnTo>
                    <a:lnTo>
                      <a:pt x="0" y="20"/>
                    </a:lnTo>
                    <a:lnTo>
                      <a:pt x="3" y="22"/>
                    </a:lnTo>
                    <a:lnTo>
                      <a:pt x="4" y="25"/>
                    </a:lnTo>
                    <a:lnTo>
                      <a:pt x="8" y="28"/>
                    </a:lnTo>
                    <a:lnTo>
                      <a:pt x="12" y="32"/>
                    </a:lnTo>
                    <a:lnTo>
                      <a:pt x="17" y="35"/>
                    </a:lnTo>
                    <a:lnTo>
                      <a:pt x="18" y="38"/>
                    </a:lnTo>
                    <a:lnTo>
                      <a:pt x="19" y="42"/>
                    </a:lnTo>
                    <a:lnTo>
                      <a:pt x="19" y="46"/>
                    </a:lnTo>
                    <a:lnTo>
                      <a:pt x="19" y="49"/>
                    </a:lnTo>
                    <a:lnTo>
                      <a:pt x="22" y="51"/>
                    </a:lnTo>
                    <a:lnTo>
                      <a:pt x="28" y="53"/>
                    </a:lnTo>
                    <a:lnTo>
                      <a:pt x="30" y="56"/>
                    </a:lnTo>
                    <a:lnTo>
                      <a:pt x="30" y="60"/>
                    </a:lnTo>
                    <a:lnTo>
                      <a:pt x="31" y="63"/>
                    </a:lnTo>
                    <a:lnTo>
                      <a:pt x="33" y="66"/>
                    </a:lnTo>
                    <a:lnTo>
                      <a:pt x="35" y="66"/>
                    </a:lnTo>
                    <a:lnTo>
                      <a:pt x="40" y="66"/>
                    </a:lnTo>
                    <a:lnTo>
                      <a:pt x="43" y="65"/>
                    </a:lnTo>
                    <a:lnTo>
                      <a:pt x="45" y="63"/>
                    </a:lnTo>
                    <a:lnTo>
                      <a:pt x="49" y="57"/>
                    </a:lnTo>
                    <a:lnTo>
                      <a:pt x="51" y="52"/>
                    </a:lnTo>
                    <a:lnTo>
                      <a:pt x="54" y="52"/>
                    </a:lnTo>
                    <a:lnTo>
                      <a:pt x="58" y="53"/>
                    </a:lnTo>
                    <a:lnTo>
                      <a:pt x="61" y="55"/>
                    </a:lnTo>
                    <a:lnTo>
                      <a:pt x="69" y="53"/>
                    </a:lnTo>
                    <a:lnTo>
                      <a:pt x="71" y="55"/>
                    </a:lnTo>
                    <a:lnTo>
                      <a:pt x="75" y="57"/>
                    </a:lnTo>
                    <a:lnTo>
                      <a:pt x="79" y="60"/>
                    </a:lnTo>
                    <a:lnTo>
                      <a:pt x="82" y="60"/>
                    </a:lnTo>
                    <a:lnTo>
                      <a:pt x="85" y="59"/>
                    </a:lnTo>
                    <a:lnTo>
                      <a:pt x="91" y="58"/>
                    </a:lnTo>
                    <a:lnTo>
                      <a:pt x="97" y="55"/>
                    </a:lnTo>
                    <a:lnTo>
                      <a:pt x="105" y="55"/>
                    </a:lnTo>
                    <a:lnTo>
                      <a:pt x="108" y="56"/>
                    </a:lnTo>
                    <a:lnTo>
                      <a:pt x="111" y="58"/>
                    </a:lnTo>
                    <a:lnTo>
                      <a:pt x="111" y="61"/>
                    </a:lnTo>
                    <a:lnTo>
                      <a:pt x="113" y="65"/>
                    </a:lnTo>
                    <a:lnTo>
                      <a:pt x="116" y="68"/>
                    </a:lnTo>
                    <a:lnTo>
                      <a:pt x="120" y="67"/>
                    </a:lnTo>
                    <a:lnTo>
                      <a:pt x="124" y="64"/>
                    </a:lnTo>
                    <a:lnTo>
                      <a:pt x="128" y="62"/>
                    </a:lnTo>
                    <a:lnTo>
                      <a:pt x="134" y="57"/>
                    </a:lnTo>
                    <a:lnTo>
                      <a:pt x="138" y="55"/>
                    </a:lnTo>
                    <a:lnTo>
                      <a:pt x="140" y="53"/>
                    </a:lnTo>
                    <a:lnTo>
                      <a:pt x="144" y="49"/>
                    </a:lnTo>
                    <a:lnTo>
                      <a:pt x="148" y="46"/>
                    </a:lnTo>
                    <a:lnTo>
                      <a:pt x="148" y="42"/>
                    </a:lnTo>
                    <a:lnTo>
                      <a:pt x="144" y="39"/>
                    </a:lnTo>
                    <a:lnTo>
                      <a:pt x="141" y="34"/>
                    </a:lnTo>
                    <a:lnTo>
                      <a:pt x="139" y="31"/>
                    </a:lnTo>
                    <a:lnTo>
                      <a:pt x="133" y="26"/>
                    </a:lnTo>
                    <a:lnTo>
                      <a:pt x="129" y="26"/>
                    </a:lnTo>
                    <a:lnTo>
                      <a:pt x="125" y="26"/>
                    </a:lnTo>
                    <a:lnTo>
                      <a:pt x="121" y="26"/>
                    </a:lnTo>
                    <a:lnTo>
                      <a:pt x="115" y="26"/>
                    </a:lnTo>
                    <a:lnTo>
                      <a:pt x="109" y="24"/>
                    </a:lnTo>
                    <a:lnTo>
                      <a:pt x="104" y="21"/>
                    </a:lnTo>
                    <a:lnTo>
                      <a:pt x="101" y="20"/>
                    </a:lnTo>
                    <a:lnTo>
                      <a:pt x="96" y="16"/>
                    </a:lnTo>
                    <a:lnTo>
                      <a:pt x="95" y="14"/>
                    </a:lnTo>
                    <a:lnTo>
                      <a:pt x="91" y="11"/>
                    </a:lnTo>
                    <a:lnTo>
                      <a:pt x="88" y="10"/>
                    </a:lnTo>
                    <a:lnTo>
                      <a:pt x="84" y="8"/>
                    </a:lnTo>
                    <a:lnTo>
                      <a:pt x="82" y="5"/>
                    </a:lnTo>
                    <a:lnTo>
                      <a:pt x="79" y="3"/>
                    </a:lnTo>
                    <a:lnTo>
                      <a:pt x="75" y="2"/>
                    </a:lnTo>
                    <a:lnTo>
                      <a:pt x="75"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61" name="Freeform 298">
                <a:extLst>
                  <a:ext uri="{FF2B5EF4-FFF2-40B4-BE49-F238E27FC236}">
                    <a16:creationId xmlns:a16="http://schemas.microsoft.com/office/drawing/2014/main" id="{3243F5DB-AF63-472F-AD70-1972958758EF}"/>
                  </a:ext>
                </a:extLst>
              </p:cNvPr>
              <p:cNvSpPr>
                <a:spLocks/>
              </p:cNvSpPr>
              <p:nvPr/>
            </p:nvSpPr>
            <p:spPr bwMode="auto">
              <a:xfrm>
                <a:off x="1014" y="2277"/>
                <a:ext cx="34" cy="17"/>
              </a:xfrm>
              <a:custGeom>
                <a:avLst/>
                <a:gdLst>
                  <a:gd name="T0" fmla="*/ 64 w 64"/>
                  <a:gd name="T1" fmla="*/ 2 h 32"/>
                  <a:gd name="T2" fmla="*/ 64 w 64"/>
                  <a:gd name="T3" fmla="*/ 2 h 32"/>
                  <a:gd name="T4" fmla="*/ 57 w 64"/>
                  <a:gd name="T5" fmla="*/ 1 h 32"/>
                  <a:gd name="T6" fmla="*/ 49 w 64"/>
                  <a:gd name="T7" fmla="*/ 0 h 32"/>
                  <a:gd name="T8" fmla="*/ 43 w 64"/>
                  <a:gd name="T9" fmla="*/ 0 h 32"/>
                  <a:gd name="T10" fmla="*/ 37 w 64"/>
                  <a:gd name="T11" fmla="*/ 0 h 32"/>
                  <a:gd name="T12" fmla="*/ 32 w 64"/>
                  <a:gd name="T13" fmla="*/ 0 h 32"/>
                  <a:gd name="T14" fmla="*/ 27 w 64"/>
                  <a:gd name="T15" fmla="*/ 1 h 32"/>
                  <a:gd name="T16" fmla="*/ 21 w 64"/>
                  <a:gd name="T17" fmla="*/ 1 h 32"/>
                  <a:gd name="T18" fmla="*/ 17 w 64"/>
                  <a:gd name="T19" fmla="*/ 2 h 32"/>
                  <a:gd name="T20" fmla="*/ 12 w 64"/>
                  <a:gd name="T21" fmla="*/ 3 h 32"/>
                  <a:gd name="T22" fmla="*/ 5 w 64"/>
                  <a:gd name="T23" fmla="*/ 5 h 32"/>
                  <a:gd name="T24" fmla="*/ 2 w 64"/>
                  <a:gd name="T25" fmla="*/ 11 h 32"/>
                  <a:gd name="T26" fmla="*/ 0 w 64"/>
                  <a:gd name="T27" fmla="*/ 17 h 32"/>
                  <a:gd name="T28" fmla="*/ 1 w 64"/>
                  <a:gd name="T29" fmla="*/ 23 h 32"/>
                  <a:gd name="T30" fmla="*/ 6 w 64"/>
                  <a:gd name="T31" fmla="*/ 27 h 32"/>
                  <a:gd name="T32" fmla="*/ 12 w 64"/>
                  <a:gd name="T33" fmla="*/ 29 h 32"/>
                  <a:gd name="T34" fmla="*/ 21 w 64"/>
                  <a:gd name="T35" fmla="*/ 31 h 32"/>
                  <a:gd name="T36" fmla="*/ 26 w 64"/>
                  <a:gd name="T37" fmla="*/ 32 h 32"/>
                  <a:gd name="T38" fmla="*/ 30 w 64"/>
                  <a:gd name="T39" fmla="*/ 32 h 32"/>
                  <a:gd name="T40" fmla="*/ 34 w 64"/>
                  <a:gd name="T41" fmla="*/ 31 h 32"/>
                  <a:gd name="T42" fmla="*/ 39 w 64"/>
                  <a:gd name="T43" fmla="*/ 29 h 32"/>
                  <a:gd name="T44" fmla="*/ 41 w 64"/>
                  <a:gd name="T45" fmla="*/ 25 h 32"/>
                  <a:gd name="T46" fmla="*/ 44 w 64"/>
                  <a:gd name="T47" fmla="*/ 21 h 32"/>
                  <a:gd name="T48" fmla="*/ 47 w 64"/>
                  <a:gd name="T49" fmla="*/ 16 h 32"/>
                  <a:gd name="T50" fmla="*/ 50 w 64"/>
                  <a:gd name="T51" fmla="*/ 14 h 32"/>
                  <a:gd name="T52" fmla="*/ 55 w 64"/>
                  <a:gd name="T53" fmla="*/ 11 h 32"/>
                  <a:gd name="T54" fmla="*/ 56 w 64"/>
                  <a:gd name="T55" fmla="*/ 9 h 32"/>
                  <a:gd name="T56" fmla="*/ 61 w 64"/>
                  <a:gd name="T57" fmla="*/ 8 h 32"/>
                  <a:gd name="T58" fmla="*/ 63 w 64"/>
                  <a:gd name="T59" fmla="*/ 7 h 32"/>
                  <a:gd name="T60" fmla="*/ 64 w 64"/>
                  <a:gd name="T61" fmla="*/ 2 h 32"/>
                  <a:gd name="T62" fmla="*/ 64 w 64"/>
                  <a:gd name="T63"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2">
                    <a:moveTo>
                      <a:pt x="64" y="2"/>
                    </a:moveTo>
                    <a:lnTo>
                      <a:pt x="64" y="2"/>
                    </a:lnTo>
                    <a:lnTo>
                      <a:pt x="57" y="1"/>
                    </a:lnTo>
                    <a:lnTo>
                      <a:pt x="49" y="0"/>
                    </a:lnTo>
                    <a:lnTo>
                      <a:pt x="43" y="0"/>
                    </a:lnTo>
                    <a:lnTo>
                      <a:pt x="37" y="0"/>
                    </a:lnTo>
                    <a:lnTo>
                      <a:pt x="32" y="0"/>
                    </a:lnTo>
                    <a:lnTo>
                      <a:pt x="27" y="1"/>
                    </a:lnTo>
                    <a:lnTo>
                      <a:pt x="21" y="1"/>
                    </a:lnTo>
                    <a:lnTo>
                      <a:pt x="17" y="2"/>
                    </a:lnTo>
                    <a:lnTo>
                      <a:pt x="12" y="3"/>
                    </a:lnTo>
                    <a:lnTo>
                      <a:pt x="5" y="5"/>
                    </a:lnTo>
                    <a:lnTo>
                      <a:pt x="2" y="11"/>
                    </a:lnTo>
                    <a:lnTo>
                      <a:pt x="0" y="17"/>
                    </a:lnTo>
                    <a:lnTo>
                      <a:pt x="1" y="23"/>
                    </a:lnTo>
                    <a:lnTo>
                      <a:pt x="6" y="27"/>
                    </a:lnTo>
                    <a:lnTo>
                      <a:pt x="12" y="29"/>
                    </a:lnTo>
                    <a:lnTo>
                      <a:pt x="21" y="31"/>
                    </a:lnTo>
                    <a:lnTo>
                      <a:pt x="26" y="32"/>
                    </a:lnTo>
                    <a:lnTo>
                      <a:pt x="30" y="32"/>
                    </a:lnTo>
                    <a:lnTo>
                      <a:pt x="34" y="31"/>
                    </a:lnTo>
                    <a:lnTo>
                      <a:pt x="39" y="29"/>
                    </a:lnTo>
                    <a:lnTo>
                      <a:pt x="41" y="25"/>
                    </a:lnTo>
                    <a:lnTo>
                      <a:pt x="44" y="21"/>
                    </a:lnTo>
                    <a:lnTo>
                      <a:pt x="47" y="16"/>
                    </a:lnTo>
                    <a:lnTo>
                      <a:pt x="50" y="14"/>
                    </a:lnTo>
                    <a:lnTo>
                      <a:pt x="55" y="11"/>
                    </a:lnTo>
                    <a:lnTo>
                      <a:pt x="56" y="9"/>
                    </a:lnTo>
                    <a:lnTo>
                      <a:pt x="61" y="8"/>
                    </a:lnTo>
                    <a:lnTo>
                      <a:pt x="63" y="7"/>
                    </a:lnTo>
                    <a:lnTo>
                      <a:pt x="64" y="2"/>
                    </a:lnTo>
                    <a:lnTo>
                      <a:pt x="64"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2" name="Freeform 299">
                <a:extLst>
                  <a:ext uri="{FF2B5EF4-FFF2-40B4-BE49-F238E27FC236}">
                    <a16:creationId xmlns:a16="http://schemas.microsoft.com/office/drawing/2014/main" id="{5F667C64-B7FA-4F79-81F7-0B4F5044EB7B}"/>
                  </a:ext>
                </a:extLst>
              </p:cNvPr>
              <p:cNvSpPr>
                <a:spLocks/>
              </p:cNvSpPr>
              <p:nvPr/>
            </p:nvSpPr>
            <p:spPr bwMode="auto">
              <a:xfrm>
                <a:off x="1014" y="2277"/>
                <a:ext cx="34" cy="17"/>
              </a:xfrm>
              <a:custGeom>
                <a:avLst/>
                <a:gdLst>
                  <a:gd name="T0" fmla="*/ 64 w 64"/>
                  <a:gd name="T1" fmla="*/ 2 h 32"/>
                  <a:gd name="T2" fmla="*/ 64 w 64"/>
                  <a:gd name="T3" fmla="*/ 2 h 32"/>
                  <a:gd name="T4" fmla="*/ 57 w 64"/>
                  <a:gd name="T5" fmla="*/ 1 h 32"/>
                  <a:gd name="T6" fmla="*/ 49 w 64"/>
                  <a:gd name="T7" fmla="*/ 0 h 32"/>
                  <a:gd name="T8" fmla="*/ 43 w 64"/>
                  <a:gd name="T9" fmla="*/ 0 h 32"/>
                  <a:gd name="T10" fmla="*/ 37 w 64"/>
                  <a:gd name="T11" fmla="*/ 0 h 32"/>
                  <a:gd name="T12" fmla="*/ 32 w 64"/>
                  <a:gd name="T13" fmla="*/ 0 h 32"/>
                  <a:gd name="T14" fmla="*/ 27 w 64"/>
                  <a:gd name="T15" fmla="*/ 1 h 32"/>
                  <a:gd name="T16" fmla="*/ 21 w 64"/>
                  <a:gd name="T17" fmla="*/ 1 h 32"/>
                  <a:gd name="T18" fmla="*/ 17 w 64"/>
                  <a:gd name="T19" fmla="*/ 2 h 32"/>
                  <a:gd name="T20" fmla="*/ 12 w 64"/>
                  <a:gd name="T21" fmla="*/ 3 h 32"/>
                  <a:gd name="T22" fmla="*/ 5 w 64"/>
                  <a:gd name="T23" fmla="*/ 5 h 32"/>
                  <a:gd name="T24" fmla="*/ 2 w 64"/>
                  <a:gd name="T25" fmla="*/ 11 h 32"/>
                  <a:gd name="T26" fmla="*/ 0 w 64"/>
                  <a:gd name="T27" fmla="*/ 17 h 32"/>
                  <a:gd name="T28" fmla="*/ 1 w 64"/>
                  <a:gd name="T29" fmla="*/ 23 h 32"/>
                  <a:gd name="T30" fmla="*/ 6 w 64"/>
                  <a:gd name="T31" fmla="*/ 27 h 32"/>
                  <a:gd name="T32" fmla="*/ 12 w 64"/>
                  <a:gd name="T33" fmla="*/ 29 h 32"/>
                  <a:gd name="T34" fmla="*/ 21 w 64"/>
                  <a:gd name="T35" fmla="*/ 31 h 32"/>
                  <a:gd name="T36" fmla="*/ 26 w 64"/>
                  <a:gd name="T37" fmla="*/ 32 h 32"/>
                  <a:gd name="T38" fmla="*/ 30 w 64"/>
                  <a:gd name="T39" fmla="*/ 32 h 32"/>
                  <a:gd name="T40" fmla="*/ 34 w 64"/>
                  <a:gd name="T41" fmla="*/ 31 h 32"/>
                  <a:gd name="T42" fmla="*/ 39 w 64"/>
                  <a:gd name="T43" fmla="*/ 29 h 32"/>
                  <a:gd name="T44" fmla="*/ 41 w 64"/>
                  <a:gd name="T45" fmla="*/ 25 h 32"/>
                  <a:gd name="T46" fmla="*/ 44 w 64"/>
                  <a:gd name="T47" fmla="*/ 21 h 32"/>
                  <a:gd name="T48" fmla="*/ 47 w 64"/>
                  <a:gd name="T49" fmla="*/ 16 h 32"/>
                  <a:gd name="T50" fmla="*/ 50 w 64"/>
                  <a:gd name="T51" fmla="*/ 14 h 32"/>
                  <a:gd name="T52" fmla="*/ 55 w 64"/>
                  <a:gd name="T53" fmla="*/ 11 h 32"/>
                  <a:gd name="T54" fmla="*/ 56 w 64"/>
                  <a:gd name="T55" fmla="*/ 9 h 32"/>
                  <a:gd name="T56" fmla="*/ 61 w 64"/>
                  <a:gd name="T57" fmla="*/ 8 h 32"/>
                  <a:gd name="T58" fmla="*/ 63 w 64"/>
                  <a:gd name="T59" fmla="*/ 7 h 32"/>
                  <a:gd name="T60" fmla="*/ 64 w 64"/>
                  <a:gd name="T61" fmla="*/ 2 h 32"/>
                  <a:gd name="T62" fmla="*/ 64 w 64"/>
                  <a:gd name="T63"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2">
                    <a:moveTo>
                      <a:pt x="64" y="2"/>
                    </a:moveTo>
                    <a:lnTo>
                      <a:pt x="64" y="2"/>
                    </a:lnTo>
                    <a:lnTo>
                      <a:pt x="57" y="1"/>
                    </a:lnTo>
                    <a:lnTo>
                      <a:pt x="49" y="0"/>
                    </a:lnTo>
                    <a:lnTo>
                      <a:pt x="43" y="0"/>
                    </a:lnTo>
                    <a:lnTo>
                      <a:pt x="37" y="0"/>
                    </a:lnTo>
                    <a:lnTo>
                      <a:pt x="32" y="0"/>
                    </a:lnTo>
                    <a:lnTo>
                      <a:pt x="27" y="1"/>
                    </a:lnTo>
                    <a:lnTo>
                      <a:pt x="21" y="1"/>
                    </a:lnTo>
                    <a:lnTo>
                      <a:pt x="17" y="2"/>
                    </a:lnTo>
                    <a:lnTo>
                      <a:pt x="12" y="3"/>
                    </a:lnTo>
                    <a:lnTo>
                      <a:pt x="5" y="5"/>
                    </a:lnTo>
                    <a:lnTo>
                      <a:pt x="2" y="11"/>
                    </a:lnTo>
                    <a:lnTo>
                      <a:pt x="0" y="17"/>
                    </a:lnTo>
                    <a:lnTo>
                      <a:pt x="1" y="23"/>
                    </a:lnTo>
                    <a:lnTo>
                      <a:pt x="6" y="27"/>
                    </a:lnTo>
                    <a:lnTo>
                      <a:pt x="12" y="29"/>
                    </a:lnTo>
                    <a:lnTo>
                      <a:pt x="21" y="31"/>
                    </a:lnTo>
                    <a:lnTo>
                      <a:pt x="26" y="32"/>
                    </a:lnTo>
                    <a:lnTo>
                      <a:pt x="30" y="32"/>
                    </a:lnTo>
                    <a:lnTo>
                      <a:pt x="34" y="31"/>
                    </a:lnTo>
                    <a:lnTo>
                      <a:pt x="39" y="29"/>
                    </a:lnTo>
                    <a:lnTo>
                      <a:pt x="41" y="25"/>
                    </a:lnTo>
                    <a:lnTo>
                      <a:pt x="44" y="21"/>
                    </a:lnTo>
                    <a:lnTo>
                      <a:pt x="47" y="16"/>
                    </a:lnTo>
                    <a:lnTo>
                      <a:pt x="50" y="14"/>
                    </a:lnTo>
                    <a:lnTo>
                      <a:pt x="55" y="11"/>
                    </a:lnTo>
                    <a:lnTo>
                      <a:pt x="56" y="9"/>
                    </a:lnTo>
                    <a:lnTo>
                      <a:pt x="61" y="8"/>
                    </a:lnTo>
                    <a:lnTo>
                      <a:pt x="63" y="7"/>
                    </a:lnTo>
                    <a:lnTo>
                      <a:pt x="64" y="2"/>
                    </a:lnTo>
                    <a:lnTo>
                      <a:pt x="64"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63" name="Freeform 300">
                <a:extLst>
                  <a:ext uri="{FF2B5EF4-FFF2-40B4-BE49-F238E27FC236}">
                    <a16:creationId xmlns:a16="http://schemas.microsoft.com/office/drawing/2014/main" id="{FA2DC884-EB25-4FFF-85AE-14166A88F19B}"/>
                  </a:ext>
                </a:extLst>
              </p:cNvPr>
              <p:cNvSpPr>
                <a:spLocks/>
              </p:cNvSpPr>
              <p:nvPr/>
            </p:nvSpPr>
            <p:spPr bwMode="auto">
              <a:xfrm>
                <a:off x="1011" y="2267"/>
                <a:ext cx="12" cy="9"/>
              </a:xfrm>
              <a:custGeom>
                <a:avLst/>
                <a:gdLst>
                  <a:gd name="T0" fmla="*/ 22 w 22"/>
                  <a:gd name="T1" fmla="*/ 7 h 16"/>
                  <a:gd name="T2" fmla="*/ 22 w 22"/>
                  <a:gd name="T3" fmla="*/ 7 h 16"/>
                  <a:gd name="T4" fmla="*/ 18 w 22"/>
                  <a:gd name="T5" fmla="*/ 3 h 16"/>
                  <a:gd name="T6" fmla="*/ 14 w 22"/>
                  <a:gd name="T7" fmla="*/ 1 h 16"/>
                  <a:gd name="T8" fmla="*/ 8 w 22"/>
                  <a:gd name="T9" fmla="*/ 0 h 16"/>
                  <a:gd name="T10" fmla="*/ 4 w 22"/>
                  <a:gd name="T11" fmla="*/ 1 h 16"/>
                  <a:gd name="T12" fmla="*/ 0 w 22"/>
                  <a:gd name="T13" fmla="*/ 3 h 16"/>
                  <a:gd name="T14" fmla="*/ 0 w 22"/>
                  <a:gd name="T15" fmla="*/ 8 h 16"/>
                  <a:gd name="T16" fmla="*/ 3 w 22"/>
                  <a:gd name="T17" fmla="*/ 10 h 16"/>
                  <a:gd name="T18" fmla="*/ 5 w 22"/>
                  <a:gd name="T19" fmla="*/ 14 h 16"/>
                  <a:gd name="T20" fmla="*/ 8 w 22"/>
                  <a:gd name="T21" fmla="*/ 15 h 16"/>
                  <a:gd name="T22" fmla="*/ 12 w 22"/>
                  <a:gd name="T23" fmla="*/ 16 h 16"/>
                  <a:gd name="T24" fmla="*/ 15 w 22"/>
                  <a:gd name="T25" fmla="*/ 16 h 16"/>
                  <a:gd name="T26" fmla="*/ 20 w 22"/>
                  <a:gd name="T27" fmla="*/ 14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3"/>
                    </a:lnTo>
                    <a:lnTo>
                      <a:pt x="14" y="1"/>
                    </a:lnTo>
                    <a:lnTo>
                      <a:pt x="8" y="0"/>
                    </a:lnTo>
                    <a:lnTo>
                      <a:pt x="4" y="1"/>
                    </a:lnTo>
                    <a:lnTo>
                      <a:pt x="0" y="3"/>
                    </a:lnTo>
                    <a:lnTo>
                      <a:pt x="0" y="8"/>
                    </a:lnTo>
                    <a:lnTo>
                      <a:pt x="3" y="10"/>
                    </a:lnTo>
                    <a:lnTo>
                      <a:pt x="5" y="14"/>
                    </a:lnTo>
                    <a:lnTo>
                      <a:pt x="8" y="15"/>
                    </a:lnTo>
                    <a:lnTo>
                      <a:pt x="12" y="16"/>
                    </a:lnTo>
                    <a:lnTo>
                      <a:pt x="15" y="16"/>
                    </a:lnTo>
                    <a:lnTo>
                      <a:pt x="20" y="14"/>
                    </a:lnTo>
                    <a:lnTo>
                      <a:pt x="22" y="7"/>
                    </a:lnTo>
                    <a:lnTo>
                      <a:pt x="22" y="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4" name="Freeform 301">
                <a:extLst>
                  <a:ext uri="{FF2B5EF4-FFF2-40B4-BE49-F238E27FC236}">
                    <a16:creationId xmlns:a16="http://schemas.microsoft.com/office/drawing/2014/main" id="{7C31AB42-8C5D-46E1-A6F5-20D6F8119AC5}"/>
                  </a:ext>
                </a:extLst>
              </p:cNvPr>
              <p:cNvSpPr>
                <a:spLocks/>
              </p:cNvSpPr>
              <p:nvPr/>
            </p:nvSpPr>
            <p:spPr bwMode="auto">
              <a:xfrm>
                <a:off x="1011" y="2267"/>
                <a:ext cx="12" cy="9"/>
              </a:xfrm>
              <a:custGeom>
                <a:avLst/>
                <a:gdLst>
                  <a:gd name="T0" fmla="*/ 22 w 22"/>
                  <a:gd name="T1" fmla="*/ 7 h 16"/>
                  <a:gd name="T2" fmla="*/ 22 w 22"/>
                  <a:gd name="T3" fmla="*/ 7 h 16"/>
                  <a:gd name="T4" fmla="*/ 18 w 22"/>
                  <a:gd name="T5" fmla="*/ 3 h 16"/>
                  <a:gd name="T6" fmla="*/ 14 w 22"/>
                  <a:gd name="T7" fmla="*/ 1 h 16"/>
                  <a:gd name="T8" fmla="*/ 8 w 22"/>
                  <a:gd name="T9" fmla="*/ 0 h 16"/>
                  <a:gd name="T10" fmla="*/ 4 w 22"/>
                  <a:gd name="T11" fmla="*/ 1 h 16"/>
                  <a:gd name="T12" fmla="*/ 0 w 22"/>
                  <a:gd name="T13" fmla="*/ 3 h 16"/>
                  <a:gd name="T14" fmla="*/ 0 w 22"/>
                  <a:gd name="T15" fmla="*/ 8 h 16"/>
                  <a:gd name="T16" fmla="*/ 3 w 22"/>
                  <a:gd name="T17" fmla="*/ 10 h 16"/>
                  <a:gd name="T18" fmla="*/ 5 w 22"/>
                  <a:gd name="T19" fmla="*/ 14 h 16"/>
                  <a:gd name="T20" fmla="*/ 8 w 22"/>
                  <a:gd name="T21" fmla="*/ 15 h 16"/>
                  <a:gd name="T22" fmla="*/ 12 w 22"/>
                  <a:gd name="T23" fmla="*/ 16 h 16"/>
                  <a:gd name="T24" fmla="*/ 15 w 22"/>
                  <a:gd name="T25" fmla="*/ 16 h 16"/>
                  <a:gd name="T26" fmla="*/ 20 w 22"/>
                  <a:gd name="T27" fmla="*/ 14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3"/>
                    </a:lnTo>
                    <a:lnTo>
                      <a:pt x="14" y="1"/>
                    </a:lnTo>
                    <a:lnTo>
                      <a:pt x="8" y="0"/>
                    </a:lnTo>
                    <a:lnTo>
                      <a:pt x="4" y="1"/>
                    </a:lnTo>
                    <a:lnTo>
                      <a:pt x="0" y="3"/>
                    </a:lnTo>
                    <a:lnTo>
                      <a:pt x="0" y="8"/>
                    </a:lnTo>
                    <a:lnTo>
                      <a:pt x="3" y="10"/>
                    </a:lnTo>
                    <a:lnTo>
                      <a:pt x="5" y="14"/>
                    </a:lnTo>
                    <a:lnTo>
                      <a:pt x="8" y="15"/>
                    </a:lnTo>
                    <a:lnTo>
                      <a:pt x="12" y="16"/>
                    </a:lnTo>
                    <a:lnTo>
                      <a:pt x="15" y="16"/>
                    </a:lnTo>
                    <a:lnTo>
                      <a:pt x="20" y="14"/>
                    </a:lnTo>
                    <a:lnTo>
                      <a:pt x="22" y="7"/>
                    </a:lnTo>
                    <a:lnTo>
                      <a:pt x="22" y="7"/>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65" name="Freeform 302">
                <a:extLst>
                  <a:ext uri="{FF2B5EF4-FFF2-40B4-BE49-F238E27FC236}">
                    <a16:creationId xmlns:a16="http://schemas.microsoft.com/office/drawing/2014/main" id="{EE37197B-3806-4AE9-AE0A-73BB26C30E28}"/>
                  </a:ext>
                </a:extLst>
              </p:cNvPr>
              <p:cNvSpPr>
                <a:spLocks/>
              </p:cNvSpPr>
              <p:nvPr/>
            </p:nvSpPr>
            <p:spPr bwMode="auto">
              <a:xfrm>
                <a:off x="1063" y="2275"/>
                <a:ext cx="5" cy="5"/>
              </a:xfrm>
              <a:custGeom>
                <a:avLst/>
                <a:gdLst>
                  <a:gd name="T0" fmla="*/ 8 w 9"/>
                  <a:gd name="T1" fmla="*/ 0 h 9"/>
                  <a:gd name="T2" fmla="*/ 8 w 9"/>
                  <a:gd name="T3" fmla="*/ 0 h 9"/>
                  <a:gd name="T4" fmla="*/ 4 w 9"/>
                  <a:gd name="T5" fmla="*/ 0 h 9"/>
                  <a:gd name="T6" fmla="*/ 0 w 9"/>
                  <a:gd name="T7" fmla="*/ 2 h 9"/>
                  <a:gd name="T8" fmla="*/ 1 w 9"/>
                  <a:gd name="T9" fmla="*/ 7 h 9"/>
                  <a:gd name="T10" fmla="*/ 3 w 9"/>
                  <a:gd name="T11" fmla="*/ 9 h 9"/>
                  <a:gd name="T12" fmla="*/ 8 w 9"/>
                  <a:gd name="T13" fmla="*/ 8 h 9"/>
                  <a:gd name="T14" fmla="*/ 9 w 9"/>
                  <a:gd name="T15" fmla="*/ 5 h 9"/>
                  <a:gd name="T16" fmla="*/ 8 w 9"/>
                  <a:gd name="T17" fmla="*/ 0 h 9"/>
                  <a:gd name="T18" fmla="*/ 8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8" y="0"/>
                    </a:moveTo>
                    <a:lnTo>
                      <a:pt x="8" y="0"/>
                    </a:lnTo>
                    <a:lnTo>
                      <a:pt x="4" y="0"/>
                    </a:lnTo>
                    <a:lnTo>
                      <a:pt x="0" y="2"/>
                    </a:lnTo>
                    <a:lnTo>
                      <a:pt x="1" y="7"/>
                    </a:lnTo>
                    <a:lnTo>
                      <a:pt x="3" y="9"/>
                    </a:lnTo>
                    <a:lnTo>
                      <a:pt x="8" y="8"/>
                    </a:lnTo>
                    <a:lnTo>
                      <a:pt x="9" y="5"/>
                    </a:lnTo>
                    <a:lnTo>
                      <a:pt x="8" y="0"/>
                    </a:lnTo>
                    <a:lnTo>
                      <a:pt x="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6" name="Freeform 303">
                <a:extLst>
                  <a:ext uri="{FF2B5EF4-FFF2-40B4-BE49-F238E27FC236}">
                    <a16:creationId xmlns:a16="http://schemas.microsoft.com/office/drawing/2014/main" id="{9A814779-C456-4049-8A83-0D1952569EE6}"/>
                  </a:ext>
                </a:extLst>
              </p:cNvPr>
              <p:cNvSpPr>
                <a:spLocks/>
              </p:cNvSpPr>
              <p:nvPr/>
            </p:nvSpPr>
            <p:spPr bwMode="auto">
              <a:xfrm>
                <a:off x="1063" y="2275"/>
                <a:ext cx="5" cy="5"/>
              </a:xfrm>
              <a:custGeom>
                <a:avLst/>
                <a:gdLst>
                  <a:gd name="T0" fmla="*/ 8 w 9"/>
                  <a:gd name="T1" fmla="*/ 0 h 9"/>
                  <a:gd name="T2" fmla="*/ 8 w 9"/>
                  <a:gd name="T3" fmla="*/ 0 h 9"/>
                  <a:gd name="T4" fmla="*/ 4 w 9"/>
                  <a:gd name="T5" fmla="*/ 0 h 9"/>
                  <a:gd name="T6" fmla="*/ 0 w 9"/>
                  <a:gd name="T7" fmla="*/ 2 h 9"/>
                  <a:gd name="T8" fmla="*/ 1 w 9"/>
                  <a:gd name="T9" fmla="*/ 7 h 9"/>
                  <a:gd name="T10" fmla="*/ 3 w 9"/>
                  <a:gd name="T11" fmla="*/ 9 h 9"/>
                  <a:gd name="T12" fmla="*/ 8 w 9"/>
                  <a:gd name="T13" fmla="*/ 8 h 9"/>
                  <a:gd name="T14" fmla="*/ 9 w 9"/>
                  <a:gd name="T15" fmla="*/ 5 h 9"/>
                  <a:gd name="T16" fmla="*/ 8 w 9"/>
                  <a:gd name="T17" fmla="*/ 0 h 9"/>
                  <a:gd name="T18" fmla="*/ 8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8" y="0"/>
                    </a:moveTo>
                    <a:lnTo>
                      <a:pt x="8" y="0"/>
                    </a:lnTo>
                    <a:lnTo>
                      <a:pt x="4" y="0"/>
                    </a:lnTo>
                    <a:lnTo>
                      <a:pt x="0" y="2"/>
                    </a:lnTo>
                    <a:lnTo>
                      <a:pt x="1" y="7"/>
                    </a:lnTo>
                    <a:lnTo>
                      <a:pt x="3" y="9"/>
                    </a:lnTo>
                    <a:lnTo>
                      <a:pt x="8" y="8"/>
                    </a:lnTo>
                    <a:lnTo>
                      <a:pt x="9" y="5"/>
                    </a:lnTo>
                    <a:lnTo>
                      <a:pt x="8" y="0"/>
                    </a:lnTo>
                    <a:lnTo>
                      <a:pt x="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67" name="Freeform 304">
                <a:extLst>
                  <a:ext uri="{FF2B5EF4-FFF2-40B4-BE49-F238E27FC236}">
                    <a16:creationId xmlns:a16="http://schemas.microsoft.com/office/drawing/2014/main" id="{312910D4-4A6F-4697-834D-13AA3A5FD1D0}"/>
                  </a:ext>
                </a:extLst>
              </p:cNvPr>
              <p:cNvSpPr>
                <a:spLocks/>
              </p:cNvSpPr>
              <p:nvPr/>
            </p:nvSpPr>
            <p:spPr bwMode="auto">
              <a:xfrm>
                <a:off x="1122" y="2278"/>
                <a:ext cx="6" cy="4"/>
              </a:xfrm>
              <a:custGeom>
                <a:avLst/>
                <a:gdLst>
                  <a:gd name="T0" fmla="*/ 6 w 10"/>
                  <a:gd name="T1" fmla="*/ 0 h 8"/>
                  <a:gd name="T2" fmla="*/ 6 w 10"/>
                  <a:gd name="T3" fmla="*/ 0 h 8"/>
                  <a:gd name="T4" fmla="*/ 3 w 10"/>
                  <a:gd name="T5" fmla="*/ 0 h 8"/>
                  <a:gd name="T6" fmla="*/ 1 w 10"/>
                  <a:gd name="T7" fmla="*/ 2 h 8"/>
                  <a:gd name="T8" fmla="*/ 0 w 10"/>
                  <a:gd name="T9" fmla="*/ 5 h 8"/>
                  <a:gd name="T10" fmla="*/ 2 w 10"/>
                  <a:gd name="T11" fmla="*/ 7 h 8"/>
                  <a:gd name="T12" fmla="*/ 4 w 10"/>
                  <a:gd name="T13" fmla="*/ 8 h 8"/>
                  <a:gd name="T14" fmla="*/ 7 w 10"/>
                  <a:gd name="T15" fmla="*/ 7 h 8"/>
                  <a:gd name="T16" fmla="*/ 9 w 10"/>
                  <a:gd name="T17" fmla="*/ 6 h 8"/>
                  <a:gd name="T18" fmla="*/ 10 w 10"/>
                  <a:gd name="T19" fmla="*/ 3 h 8"/>
                  <a:gd name="T20" fmla="*/ 6 w 10"/>
                  <a:gd name="T21" fmla="*/ 0 h 8"/>
                  <a:gd name="T22" fmla="*/ 6 w 10"/>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6" y="0"/>
                    </a:moveTo>
                    <a:lnTo>
                      <a:pt x="6" y="0"/>
                    </a:lnTo>
                    <a:lnTo>
                      <a:pt x="3" y="0"/>
                    </a:lnTo>
                    <a:lnTo>
                      <a:pt x="1" y="2"/>
                    </a:lnTo>
                    <a:lnTo>
                      <a:pt x="0" y="5"/>
                    </a:lnTo>
                    <a:lnTo>
                      <a:pt x="2" y="7"/>
                    </a:lnTo>
                    <a:lnTo>
                      <a:pt x="4" y="8"/>
                    </a:lnTo>
                    <a:lnTo>
                      <a:pt x="7" y="7"/>
                    </a:lnTo>
                    <a:lnTo>
                      <a:pt x="9" y="6"/>
                    </a:lnTo>
                    <a:lnTo>
                      <a:pt x="10" y="3"/>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68" name="Freeform 305">
                <a:extLst>
                  <a:ext uri="{FF2B5EF4-FFF2-40B4-BE49-F238E27FC236}">
                    <a16:creationId xmlns:a16="http://schemas.microsoft.com/office/drawing/2014/main" id="{3A60BA17-CC55-4780-9F13-9DC84F843C8C}"/>
                  </a:ext>
                </a:extLst>
              </p:cNvPr>
              <p:cNvSpPr>
                <a:spLocks/>
              </p:cNvSpPr>
              <p:nvPr/>
            </p:nvSpPr>
            <p:spPr bwMode="auto">
              <a:xfrm>
                <a:off x="1122" y="2278"/>
                <a:ext cx="6" cy="4"/>
              </a:xfrm>
              <a:custGeom>
                <a:avLst/>
                <a:gdLst>
                  <a:gd name="T0" fmla="*/ 6 w 10"/>
                  <a:gd name="T1" fmla="*/ 0 h 8"/>
                  <a:gd name="T2" fmla="*/ 6 w 10"/>
                  <a:gd name="T3" fmla="*/ 0 h 8"/>
                  <a:gd name="T4" fmla="*/ 3 w 10"/>
                  <a:gd name="T5" fmla="*/ 0 h 8"/>
                  <a:gd name="T6" fmla="*/ 1 w 10"/>
                  <a:gd name="T7" fmla="*/ 2 h 8"/>
                  <a:gd name="T8" fmla="*/ 0 w 10"/>
                  <a:gd name="T9" fmla="*/ 5 h 8"/>
                  <a:gd name="T10" fmla="*/ 2 w 10"/>
                  <a:gd name="T11" fmla="*/ 7 h 8"/>
                  <a:gd name="T12" fmla="*/ 4 w 10"/>
                  <a:gd name="T13" fmla="*/ 8 h 8"/>
                  <a:gd name="T14" fmla="*/ 7 w 10"/>
                  <a:gd name="T15" fmla="*/ 7 h 8"/>
                  <a:gd name="T16" fmla="*/ 9 w 10"/>
                  <a:gd name="T17" fmla="*/ 6 h 8"/>
                  <a:gd name="T18" fmla="*/ 10 w 10"/>
                  <a:gd name="T19" fmla="*/ 3 h 8"/>
                  <a:gd name="T20" fmla="*/ 6 w 10"/>
                  <a:gd name="T21" fmla="*/ 0 h 8"/>
                  <a:gd name="T22" fmla="*/ 6 w 10"/>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6" y="0"/>
                    </a:moveTo>
                    <a:lnTo>
                      <a:pt x="6" y="0"/>
                    </a:lnTo>
                    <a:lnTo>
                      <a:pt x="3" y="0"/>
                    </a:lnTo>
                    <a:lnTo>
                      <a:pt x="1" y="2"/>
                    </a:lnTo>
                    <a:lnTo>
                      <a:pt x="0" y="5"/>
                    </a:lnTo>
                    <a:lnTo>
                      <a:pt x="2" y="7"/>
                    </a:lnTo>
                    <a:lnTo>
                      <a:pt x="4" y="8"/>
                    </a:lnTo>
                    <a:lnTo>
                      <a:pt x="7" y="7"/>
                    </a:lnTo>
                    <a:lnTo>
                      <a:pt x="9" y="6"/>
                    </a:lnTo>
                    <a:lnTo>
                      <a:pt x="10" y="3"/>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69" name="Freeform 306">
                <a:extLst>
                  <a:ext uri="{FF2B5EF4-FFF2-40B4-BE49-F238E27FC236}">
                    <a16:creationId xmlns:a16="http://schemas.microsoft.com/office/drawing/2014/main" id="{FD33A04E-E574-41E2-9770-40A7A3647E00}"/>
                  </a:ext>
                </a:extLst>
              </p:cNvPr>
              <p:cNvSpPr>
                <a:spLocks/>
              </p:cNvSpPr>
              <p:nvPr/>
            </p:nvSpPr>
            <p:spPr bwMode="auto">
              <a:xfrm>
                <a:off x="1070" y="2233"/>
                <a:ext cx="66" cy="49"/>
              </a:xfrm>
              <a:custGeom>
                <a:avLst/>
                <a:gdLst>
                  <a:gd name="T0" fmla="*/ 65 w 124"/>
                  <a:gd name="T1" fmla="*/ 0 h 92"/>
                  <a:gd name="T2" fmla="*/ 65 w 124"/>
                  <a:gd name="T3" fmla="*/ 0 h 92"/>
                  <a:gd name="T4" fmla="*/ 55 w 124"/>
                  <a:gd name="T5" fmla="*/ 1 h 92"/>
                  <a:gd name="T6" fmla="*/ 41 w 124"/>
                  <a:gd name="T7" fmla="*/ 5 h 92"/>
                  <a:gd name="T8" fmla="*/ 31 w 124"/>
                  <a:gd name="T9" fmla="*/ 7 h 92"/>
                  <a:gd name="T10" fmla="*/ 27 w 124"/>
                  <a:gd name="T11" fmla="*/ 9 h 92"/>
                  <a:gd name="T12" fmla="*/ 21 w 124"/>
                  <a:gd name="T13" fmla="*/ 12 h 92"/>
                  <a:gd name="T14" fmla="*/ 15 w 124"/>
                  <a:gd name="T15" fmla="*/ 15 h 92"/>
                  <a:gd name="T16" fmla="*/ 10 w 124"/>
                  <a:gd name="T17" fmla="*/ 22 h 92"/>
                  <a:gd name="T18" fmla="*/ 7 w 124"/>
                  <a:gd name="T19" fmla="*/ 28 h 92"/>
                  <a:gd name="T20" fmla="*/ 4 w 124"/>
                  <a:gd name="T21" fmla="*/ 33 h 92"/>
                  <a:gd name="T22" fmla="*/ 2 w 124"/>
                  <a:gd name="T23" fmla="*/ 37 h 92"/>
                  <a:gd name="T24" fmla="*/ 0 w 124"/>
                  <a:gd name="T25" fmla="*/ 42 h 92"/>
                  <a:gd name="T26" fmla="*/ 1 w 124"/>
                  <a:gd name="T27" fmla="*/ 47 h 92"/>
                  <a:gd name="T28" fmla="*/ 5 w 124"/>
                  <a:gd name="T29" fmla="*/ 53 h 92"/>
                  <a:gd name="T30" fmla="*/ 8 w 124"/>
                  <a:gd name="T31" fmla="*/ 59 h 92"/>
                  <a:gd name="T32" fmla="*/ 11 w 124"/>
                  <a:gd name="T33" fmla="*/ 65 h 92"/>
                  <a:gd name="T34" fmla="*/ 15 w 124"/>
                  <a:gd name="T35" fmla="*/ 70 h 92"/>
                  <a:gd name="T36" fmla="*/ 22 w 124"/>
                  <a:gd name="T37" fmla="*/ 75 h 92"/>
                  <a:gd name="T38" fmla="*/ 32 w 124"/>
                  <a:gd name="T39" fmla="*/ 76 h 92"/>
                  <a:gd name="T40" fmla="*/ 38 w 124"/>
                  <a:gd name="T41" fmla="*/ 79 h 92"/>
                  <a:gd name="T42" fmla="*/ 44 w 124"/>
                  <a:gd name="T43" fmla="*/ 81 h 92"/>
                  <a:gd name="T44" fmla="*/ 47 w 124"/>
                  <a:gd name="T45" fmla="*/ 83 h 92"/>
                  <a:gd name="T46" fmla="*/ 51 w 124"/>
                  <a:gd name="T47" fmla="*/ 88 h 92"/>
                  <a:gd name="T48" fmla="*/ 56 w 124"/>
                  <a:gd name="T49" fmla="*/ 92 h 92"/>
                  <a:gd name="T50" fmla="*/ 61 w 124"/>
                  <a:gd name="T51" fmla="*/ 92 h 92"/>
                  <a:gd name="T52" fmla="*/ 68 w 124"/>
                  <a:gd name="T53" fmla="*/ 91 h 92"/>
                  <a:gd name="T54" fmla="*/ 72 w 124"/>
                  <a:gd name="T55" fmla="*/ 85 h 92"/>
                  <a:gd name="T56" fmla="*/ 76 w 124"/>
                  <a:gd name="T57" fmla="*/ 79 h 92"/>
                  <a:gd name="T58" fmla="*/ 82 w 124"/>
                  <a:gd name="T59" fmla="*/ 73 h 92"/>
                  <a:gd name="T60" fmla="*/ 89 w 124"/>
                  <a:gd name="T61" fmla="*/ 69 h 92"/>
                  <a:gd name="T62" fmla="*/ 99 w 124"/>
                  <a:gd name="T63" fmla="*/ 65 h 92"/>
                  <a:gd name="T64" fmla="*/ 109 w 124"/>
                  <a:gd name="T65" fmla="*/ 62 h 92"/>
                  <a:gd name="T66" fmla="*/ 116 w 124"/>
                  <a:gd name="T67" fmla="*/ 57 h 92"/>
                  <a:gd name="T68" fmla="*/ 121 w 124"/>
                  <a:gd name="T69" fmla="*/ 49 h 92"/>
                  <a:gd name="T70" fmla="*/ 124 w 124"/>
                  <a:gd name="T71" fmla="*/ 42 h 92"/>
                  <a:gd name="T72" fmla="*/ 123 w 124"/>
                  <a:gd name="T73" fmla="*/ 32 h 92"/>
                  <a:gd name="T74" fmla="*/ 121 w 124"/>
                  <a:gd name="T75" fmla="*/ 24 h 92"/>
                  <a:gd name="T76" fmla="*/ 117 w 124"/>
                  <a:gd name="T77" fmla="*/ 18 h 92"/>
                  <a:gd name="T78" fmla="*/ 114 w 124"/>
                  <a:gd name="T79" fmla="*/ 14 h 92"/>
                  <a:gd name="T80" fmla="*/ 105 w 124"/>
                  <a:gd name="T81" fmla="*/ 10 h 92"/>
                  <a:gd name="T82" fmla="*/ 97 w 124"/>
                  <a:gd name="T83" fmla="*/ 7 h 92"/>
                  <a:gd name="T84" fmla="*/ 87 w 124"/>
                  <a:gd name="T85" fmla="*/ 5 h 92"/>
                  <a:gd name="T86" fmla="*/ 79 w 124"/>
                  <a:gd name="T87" fmla="*/ 2 h 92"/>
                  <a:gd name="T88" fmla="*/ 72 w 124"/>
                  <a:gd name="T89" fmla="*/ 0 h 92"/>
                  <a:gd name="T90" fmla="*/ 65 w 124"/>
                  <a:gd name="T91" fmla="*/ 0 h 92"/>
                  <a:gd name="T92" fmla="*/ 65 w 124"/>
                  <a:gd name="T93"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2">
                    <a:moveTo>
                      <a:pt x="65" y="0"/>
                    </a:moveTo>
                    <a:lnTo>
                      <a:pt x="65" y="0"/>
                    </a:lnTo>
                    <a:lnTo>
                      <a:pt x="55" y="1"/>
                    </a:lnTo>
                    <a:lnTo>
                      <a:pt x="41" y="5"/>
                    </a:lnTo>
                    <a:lnTo>
                      <a:pt x="31" y="7"/>
                    </a:lnTo>
                    <a:lnTo>
                      <a:pt x="27" y="9"/>
                    </a:lnTo>
                    <a:lnTo>
                      <a:pt x="21" y="12"/>
                    </a:lnTo>
                    <a:lnTo>
                      <a:pt x="15" y="15"/>
                    </a:lnTo>
                    <a:lnTo>
                      <a:pt x="10" y="22"/>
                    </a:lnTo>
                    <a:lnTo>
                      <a:pt x="7" y="28"/>
                    </a:lnTo>
                    <a:lnTo>
                      <a:pt x="4" y="33"/>
                    </a:lnTo>
                    <a:lnTo>
                      <a:pt x="2" y="37"/>
                    </a:lnTo>
                    <a:lnTo>
                      <a:pt x="0" y="42"/>
                    </a:lnTo>
                    <a:lnTo>
                      <a:pt x="1" y="47"/>
                    </a:lnTo>
                    <a:lnTo>
                      <a:pt x="5" y="53"/>
                    </a:lnTo>
                    <a:lnTo>
                      <a:pt x="8" y="59"/>
                    </a:lnTo>
                    <a:lnTo>
                      <a:pt x="11" y="65"/>
                    </a:lnTo>
                    <a:lnTo>
                      <a:pt x="15" y="70"/>
                    </a:lnTo>
                    <a:lnTo>
                      <a:pt x="22" y="75"/>
                    </a:lnTo>
                    <a:lnTo>
                      <a:pt x="32" y="76"/>
                    </a:lnTo>
                    <a:lnTo>
                      <a:pt x="38" y="79"/>
                    </a:lnTo>
                    <a:lnTo>
                      <a:pt x="44" y="81"/>
                    </a:lnTo>
                    <a:lnTo>
                      <a:pt x="47" y="83"/>
                    </a:lnTo>
                    <a:lnTo>
                      <a:pt x="51" y="88"/>
                    </a:lnTo>
                    <a:lnTo>
                      <a:pt x="56" y="92"/>
                    </a:lnTo>
                    <a:lnTo>
                      <a:pt x="61" y="92"/>
                    </a:lnTo>
                    <a:lnTo>
                      <a:pt x="68" y="91"/>
                    </a:lnTo>
                    <a:lnTo>
                      <a:pt x="72" y="85"/>
                    </a:lnTo>
                    <a:lnTo>
                      <a:pt x="76" y="79"/>
                    </a:lnTo>
                    <a:lnTo>
                      <a:pt x="82" y="73"/>
                    </a:lnTo>
                    <a:lnTo>
                      <a:pt x="89" y="69"/>
                    </a:lnTo>
                    <a:lnTo>
                      <a:pt x="99" y="65"/>
                    </a:lnTo>
                    <a:lnTo>
                      <a:pt x="109" y="62"/>
                    </a:lnTo>
                    <a:lnTo>
                      <a:pt x="116" y="57"/>
                    </a:lnTo>
                    <a:lnTo>
                      <a:pt x="121" y="49"/>
                    </a:lnTo>
                    <a:lnTo>
                      <a:pt x="124" y="42"/>
                    </a:lnTo>
                    <a:lnTo>
                      <a:pt x="123" y="32"/>
                    </a:lnTo>
                    <a:lnTo>
                      <a:pt x="121" y="24"/>
                    </a:lnTo>
                    <a:lnTo>
                      <a:pt x="117" y="18"/>
                    </a:lnTo>
                    <a:lnTo>
                      <a:pt x="114" y="14"/>
                    </a:lnTo>
                    <a:lnTo>
                      <a:pt x="105" y="10"/>
                    </a:lnTo>
                    <a:lnTo>
                      <a:pt x="97" y="7"/>
                    </a:lnTo>
                    <a:lnTo>
                      <a:pt x="87" y="5"/>
                    </a:lnTo>
                    <a:lnTo>
                      <a:pt x="79" y="2"/>
                    </a:lnTo>
                    <a:lnTo>
                      <a:pt x="72" y="0"/>
                    </a:lnTo>
                    <a:lnTo>
                      <a:pt x="65" y="0"/>
                    </a:lnTo>
                    <a:lnTo>
                      <a:pt x="6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0" name="Freeform 307">
                <a:extLst>
                  <a:ext uri="{FF2B5EF4-FFF2-40B4-BE49-F238E27FC236}">
                    <a16:creationId xmlns:a16="http://schemas.microsoft.com/office/drawing/2014/main" id="{A8168B7F-0E0F-42E3-A5F1-B8CF48D444DB}"/>
                  </a:ext>
                </a:extLst>
              </p:cNvPr>
              <p:cNvSpPr>
                <a:spLocks/>
              </p:cNvSpPr>
              <p:nvPr/>
            </p:nvSpPr>
            <p:spPr bwMode="auto">
              <a:xfrm>
                <a:off x="1070" y="2233"/>
                <a:ext cx="66" cy="49"/>
              </a:xfrm>
              <a:custGeom>
                <a:avLst/>
                <a:gdLst>
                  <a:gd name="T0" fmla="*/ 65 w 124"/>
                  <a:gd name="T1" fmla="*/ 0 h 92"/>
                  <a:gd name="T2" fmla="*/ 65 w 124"/>
                  <a:gd name="T3" fmla="*/ 0 h 92"/>
                  <a:gd name="T4" fmla="*/ 55 w 124"/>
                  <a:gd name="T5" fmla="*/ 1 h 92"/>
                  <a:gd name="T6" fmla="*/ 41 w 124"/>
                  <a:gd name="T7" fmla="*/ 5 h 92"/>
                  <a:gd name="T8" fmla="*/ 31 w 124"/>
                  <a:gd name="T9" fmla="*/ 7 h 92"/>
                  <a:gd name="T10" fmla="*/ 27 w 124"/>
                  <a:gd name="T11" fmla="*/ 9 h 92"/>
                  <a:gd name="T12" fmla="*/ 21 w 124"/>
                  <a:gd name="T13" fmla="*/ 12 h 92"/>
                  <a:gd name="T14" fmla="*/ 15 w 124"/>
                  <a:gd name="T15" fmla="*/ 15 h 92"/>
                  <a:gd name="T16" fmla="*/ 10 w 124"/>
                  <a:gd name="T17" fmla="*/ 22 h 92"/>
                  <a:gd name="T18" fmla="*/ 7 w 124"/>
                  <a:gd name="T19" fmla="*/ 28 h 92"/>
                  <a:gd name="T20" fmla="*/ 4 w 124"/>
                  <a:gd name="T21" fmla="*/ 33 h 92"/>
                  <a:gd name="T22" fmla="*/ 2 w 124"/>
                  <a:gd name="T23" fmla="*/ 37 h 92"/>
                  <a:gd name="T24" fmla="*/ 0 w 124"/>
                  <a:gd name="T25" fmla="*/ 42 h 92"/>
                  <a:gd name="T26" fmla="*/ 1 w 124"/>
                  <a:gd name="T27" fmla="*/ 47 h 92"/>
                  <a:gd name="T28" fmla="*/ 5 w 124"/>
                  <a:gd name="T29" fmla="*/ 53 h 92"/>
                  <a:gd name="T30" fmla="*/ 8 w 124"/>
                  <a:gd name="T31" fmla="*/ 59 h 92"/>
                  <a:gd name="T32" fmla="*/ 11 w 124"/>
                  <a:gd name="T33" fmla="*/ 65 h 92"/>
                  <a:gd name="T34" fmla="*/ 15 w 124"/>
                  <a:gd name="T35" fmla="*/ 70 h 92"/>
                  <a:gd name="T36" fmla="*/ 22 w 124"/>
                  <a:gd name="T37" fmla="*/ 75 h 92"/>
                  <a:gd name="T38" fmla="*/ 32 w 124"/>
                  <a:gd name="T39" fmla="*/ 76 h 92"/>
                  <a:gd name="T40" fmla="*/ 38 w 124"/>
                  <a:gd name="T41" fmla="*/ 79 h 92"/>
                  <a:gd name="T42" fmla="*/ 44 w 124"/>
                  <a:gd name="T43" fmla="*/ 81 h 92"/>
                  <a:gd name="T44" fmla="*/ 47 w 124"/>
                  <a:gd name="T45" fmla="*/ 83 h 92"/>
                  <a:gd name="T46" fmla="*/ 51 w 124"/>
                  <a:gd name="T47" fmla="*/ 88 h 92"/>
                  <a:gd name="T48" fmla="*/ 56 w 124"/>
                  <a:gd name="T49" fmla="*/ 92 h 92"/>
                  <a:gd name="T50" fmla="*/ 61 w 124"/>
                  <a:gd name="T51" fmla="*/ 92 h 92"/>
                  <a:gd name="T52" fmla="*/ 68 w 124"/>
                  <a:gd name="T53" fmla="*/ 91 h 92"/>
                  <a:gd name="T54" fmla="*/ 72 w 124"/>
                  <a:gd name="T55" fmla="*/ 85 h 92"/>
                  <a:gd name="T56" fmla="*/ 76 w 124"/>
                  <a:gd name="T57" fmla="*/ 79 h 92"/>
                  <a:gd name="T58" fmla="*/ 82 w 124"/>
                  <a:gd name="T59" fmla="*/ 73 h 92"/>
                  <a:gd name="T60" fmla="*/ 89 w 124"/>
                  <a:gd name="T61" fmla="*/ 69 h 92"/>
                  <a:gd name="T62" fmla="*/ 99 w 124"/>
                  <a:gd name="T63" fmla="*/ 65 h 92"/>
                  <a:gd name="T64" fmla="*/ 109 w 124"/>
                  <a:gd name="T65" fmla="*/ 62 h 92"/>
                  <a:gd name="T66" fmla="*/ 116 w 124"/>
                  <a:gd name="T67" fmla="*/ 57 h 92"/>
                  <a:gd name="T68" fmla="*/ 121 w 124"/>
                  <a:gd name="T69" fmla="*/ 49 h 92"/>
                  <a:gd name="T70" fmla="*/ 124 w 124"/>
                  <a:gd name="T71" fmla="*/ 42 h 92"/>
                  <a:gd name="T72" fmla="*/ 123 w 124"/>
                  <a:gd name="T73" fmla="*/ 32 h 92"/>
                  <a:gd name="T74" fmla="*/ 121 w 124"/>
                  <a:gd name="T75" fmla="*/ 24 h 92"/>
                  <a:gd name="T76" fmla="*/ 117 w 124"/>
                  <a:gd name="T77" fmla="*/ 18 h 92"/>
                  <a:gd name="T78" fmla="*/ 114 w 124"/>
                  <a:gd name="T79" fmla="*/ 14 h 92"/>
                  <a:gd name="T80" fmla="*/ 105 w 124"/>
                  <a:gd name="T81" fmla="*/ 10 h 92"/>
                  <a:gd name="T82" fmla="*/ 97 w 124"/>
                  <a:gd name="T83" fmla="*/ 7 h 92"/>
                  <a:gd name="T84" fmla="*/ 87 w 124"/>
                  <a:gd name="T85" fmla="*/ 5 h 92"/>
                  <a:gd name="T86" fmla="*/ 79 w 124"/>
                  <a:gd name="T87" fmla="*/ 2 h 92"/>
                  <a:gd name="T88" fmla="*/ 72 w 124"/>
                  <a:gd name="T89" fmla="*/ 0 h 92"/>
                  <a:gd name="T90" fmla="*/ 65 w 124"/>
                  <a:gd name="T91" fmla="*/ 0 h 92"/>
                  <a:gd name="T92" fmla="*/ 65 w 124"/>
                  <a:gd name="T93"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2">
                    <a:moveTo>
                      <a:pt x="65" y="0"/>
                    </a:moveTo>
                    <a:lnTo>
                      <a:pt x="65" y="0"/>
                    </a:lnTo>
                    <a:lnTo>
                      <a:pt x="55" y="1"/>
                    </a:lnTo>
                    <a:lnTo>
                      <a:pt x="41" y="5"/>
                    </a:lnTo>
                    <a:lnTo>
                      <a:pt x="31" y="7"/>
                    </a:lnTo>
                    <a:lnTo>
                      <a:pt x="27" y="9"/>
                    </a:lnTo>
                    <a:lnTo>
                      <a:pt x="21" y="12"/>
                    </a:lnTo>
                    <a:lnTo>
                      <a:pt x="15" y="15"/>
                    </a:lnTo>
                    <a:lnTo>
                      <a:pt x="10" y="22"/>
                    </a:lnTo>
                    <a:lnTo>
                      <a:pt x="7" y="28"/>
                    </a:lnTo>
                    <a:lnTo>
                      <a:pt x="4" y="33"/>
                    </a:lnTo>
                    <a:lnTo>
                      <a:pt x="2" y="37"/>
                    </a:lnTo>
                    <a:lnTo>
                      <a:pt x="0" y="42"/>
                    </a:lnTo>
                    <a:lnTo>
                      <a:pt x="1" y="47"/>
                    </a:lnTo>
                    <a:lnTo>
                      <a:pt x="5" y="53"/>
                    </a:lnTo>
                    <a:lnTo>
                      <a:pt x="8" y="59"/>
                    </a:lnTo>
                    <a:lnTo>
                      <a:pt x="11" y="65"/>
                    </a:lnTo>
                    <a:lnTo>
                      <a:pt x="15" y="70"/>
                    </a:lnTo>
                    <a:lnTo>
                      <a:pt x="22" y="75"/>
                    </a:lnTo>
                    <a:lnTo>
                      <a:pt x="32" y="76"/>
                    </a:lnTo>
                    <a:lnTo>
                      <a:pt x="38" y="79"/>
                    </a:lnTo>
                    <a:lnTo>
                      <a:pt x="44" y="81"/>
                    </a:lnTo>
                    <a:lnTo>
                      <a:pt x="47" y="83"/>
                    </a:lnTo>
                    <a:lnTo>
                      <a:pt x="51" y="88"/>
                    </a:lnTo>
                    <a:lnTo>
                      <a:pt x="56" y="92"/>
                    </a:lnTo>
                    <a:lnTo>
                      <a:pt x="61" y="92"/>
                    </a:lnTo>
                    <a:lnTo>
                      <a:pt x="68" y="91"/>
                    </a:lnTo>
                    <a:lnTo>
                      <a:pt x="72" y="85"/>
                    </a:lnTo>
                    <a:lnTo>
                      <a:pt x="76" y="79"/>
                    </a:lnTo>
                    <a:lnTo>
                      <a:pt x="82" y="73"/>
                    </a:lnTo>
                    <a:lnTo>
                      <a:pt x="89" y="69"/>
                    </a:lnTo>
                    <a:lnTo>
                      <a:pt x="99" y="65"/>
                    </a:lnTo>
                    <a:lnTo>
                      <a:pt x="109" y="62"/>
                    </a:lnTo>
                    <a:lnTo>
                      <a:pt x="116" y="57"/>
                    </a:lnTo>
                    <a:lnTo>
                      <a:pt x="121" y="49"/>
                    </a:lnTo>
                    <a:lnTo>
                      <a:pt x="124" y="42"/>
                    </a:lnTo>
                    <a:lnTo>
                      <a:pt x="123" y="32"/>
                    </a:lnTo>
                    <a:lnTo>
                      <a:pt x="121" y="24"/>
                    </a:lnTo>
                    <a:lnTo>
                      <a:pt x="117" y="18"/>
                    </a:lnTo>
                    <a:lnTo>
                      <a:pt x="114" y="14"/>
                    </a:lnTo>
                    <a:lnTo>
                      <a:pt x="105" y="10"/>
                    </a:lnTo>
                    <a:lnTo>
                      <a:pt x="97" y="7"/>
                    </a:lnTo>
                    <a:lnTo>
                      <a:pt x="87" y="5"/>
                    </a:lnTo>
                    <a:lnTo>
                      <a:pt x="79" y="2"/>
                    </a:lnTo>
                    <a:lnTo>
                      <a:pt x="72" y="0"/>
                    </a:lnTo>
                    <a:lnTo>
                      <a:pt x="65" y="0"/>
                    </a:lnTo>
                    <a:lnTo>
                      <a:pt x="6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71" name="Freeform 308">
                <a:extLst>
                  <a:ext uri="{FF2B5EF4-FFF2-40B4-BE49-F238E27FC236}">
                    <a16:creationId xmlns:a16="http://schemas.microsoft.com/office/drawing/2014/main" id="{CB3C35F6-3F20-4543-B8B7-933045615E95}"/>
                  </a:ext>
                </a:extLst>
              </p:cNvPr>
              <p:cNvSpPr>
                <a:spLocks/>
              </p:cNvSpPr>
              <p:nvPr/>
            </p:nvSpPr>
            <p:spPr bwMode="auto">
              <a:xfrm>
                <a:off x="1027" y="2157"/>
                <a:ext cx="191" cy="83"/>
              </a:xfrm>
              <a:custGeom>
                <a:avLst/>
                <a:gdLst>
                  <a:gd name="T0" fmla="*/ 169 w 360"/>
                  <a:gd name="T1" fmla="*/ 0 h 157"/>
                  <a:gd name="T2" fmla="*/ 149 w 360"/>
                  <a:gd name="T3" fmla="*/ 6 h 157"/>
                  <a:gd name="T4" fmla="*/ 130 w 360"/>
                  <a:gd name="T5" fmla="*/ 9 h 157"/>
                  <a:gd name="T6" fmla="*/ 112 w 360"/>
                  <a:gd name="T7" fmla="*/ 11 h 157"/>
                  <a:gd name="T8" fmla="*/ 95 w 360"/>
                  <a:gd name="T9" fmla="*/ 17 h 157"/>
                  <a:gd name="T10" fmla="*/ 81 w 360"/>
                  <a:gd name="T11" fmla="*/ 32 h 157"/>
                  <a:gd name="T12" fmla="*/ 64 w 360"/>
                  <a:gd name="T13" fmla="*/ 44 h 157"/>
                  <a:gd name="T14" fmla="*/ 41 w 360"/>
                  <a:gd name="T15" fmla="*/ 50 h 157"/>
                  <a:gd name="T16" fmla="*/ 28 w 360"/>
                  <a:gd name="T17" fmla="*/ 67 h 157"/>
                  <a:gd name="T18" fmla="*/ 15 w 360"/>
                  <a:gd name="T19" fmla="*/ 83 h 157"/>
                  <a:gd name="T20" fmla="*/ 20 w 360"/>
                  <a:gd name="T21" fmla="*/ 95 h 157"/>
                  <a:gd name="T22" fmla="*/ 13 w 360"/>
                  <a:gd name="T23" fmla="*/ 103 h 157"/>
                  <a:gd name="T24" fmla="*/ 0 w 360"/>
                  <a:gd name="T25" fmla="*/ 108 h 157"/>
                  <a:gd name="T26" fmla="*/ 6 w 360"/>
                  <a:gd name="T27" fmla="*/ 128 h 157"/>
                  <a:gd name="T28" fmla="*/ 21 w 360"/>
                  <a:gd name="T29" fmla="*/ 136 h 157"/>
                  <a:gd name="T30" fmla="*/ 32 w 360"/>
                  <a:gd name="T31" fmla="*/ 153 h 157"/>
                  <a:gd name="T32" fmla="*/ 50 w 360"/>
                  <a:gd name="T33" fmla="*/ 156 h 157"/>
                  <a:gd name="T34" fmla="*/ 67 w 360"/>
                  <a:gd name="T35" fmla="*/ 147 h 157"/>
                  <a:gd name="T36" fmla="*/ 90 w 360"/>
                  <a:gd name="T37" fmla="*/ 136 h 157"/>
                  <a:gd name="T38" fmla="*/ 112 w 360"/>
                  <a:gd name="T39" fmla="*/ 131 h 157"/>
                  <a:gd name="T40" fmla="*/ 125 w 360"/>
                  <a:gd name="T41" fmla="*/ 119 h 157"/>
                  <a:gd name="T42" fmla="*/ 138 w 360"/>
                  <a:gd name="T43" fmla="*/ 109 h 157"/>
                  <a:gd name="T44" fmla="*/ 155 w 360"/>
                  <a:gd name="T45" fmla="*/ 99 h 157"/>
                  <a:gd name="T46" fmla="*/ 168 w 360"/>
                  <a:gd name="T47" fmla="*/ 95 h 157"/>
                  <a:gd name="T48" fmla="*/ 180 w 360"/>
                  <a:gd name="T49" fmla="*/ 105 h 157"/>
                  <a:gd name="T50" fmla="*/ 188 w 360"/>
                  <a:gd name="T51" fmla="*/ 91 h 157"/>
                  <a:gd name="T52" fmla="*/ 202 w 360"/>
                  <a:gd name="T53" fmla="*/ 89 h 157"/>
                  <a:gd name="T54" fmla="*/ 211 w 360"/>
                  <a:gd name="T55" fmla="*/ 104 h 157"/>
                  <a:gd name="T56" fmla="*/ 226 w 360"/>
                  <a:gd name="T57" fmla="*/ 115 h 157"/>
                  <a:gd name="T58" fmla="*/ 246 w 360"/>
                  <a:gd name="T59" fmla="*/ 109 h 157"/>
                  <a:gd name="T60" fmla="*/ 264 w 360"/>
                  <a:gd name="T61" fmla="*/ 112 h 157"/>
                  <a:gd name="T62" fmla="*/ 275 w 360"/>
                  <a:gd name="T63" fmla="*/ 125 h 157"/>
                  <a:gd name="T64" fmla="*/ 297 w 360"/>
                  <a:gd name="T65" fmla="*/ 127 h 157"/>
                  <a:gd name="T66" fmla="*/ 319 w 360"/>
                  <a:gd name="T67" fmla="*/ 125 h 157"/>
                  <a:gd name="T68" fmla="*/ 338 w 360"/>
                  <a:gd name="T69" fmla="*/ 114 h 157"/>
                  <a:gd name="T70" fmla="*/ 356 w 360"/>
                  <a:gd name="T71" fmla="*/ 99 h 157"/>
                  <a:gd name="T72" fmla="*/ 355 w 360"/>
                  <a:gd name="T73" fmla="*/ 77 h 157"/>
                  <a:gd name="T74" fmla="*/ 358 w 360"/>
                  <a:gd name="T75" fmla="*/ 55 h 157"/>
                  <a:gd name="T76" fmla="*/ 343 w 360"/>
                  <a:gd name="T77" fmla="*/ 41 h 157"/>
                  <a:gd name="T78" fmla="*/ 329 w 360"/>
                  <a:gd name="T79" fmla="*/ 35 h 157"/>
                  <a:gd name="T80" fmla="*/ 314 w 360"/>
                  <a:gd name="T81" fmla="*/ 40 h 157"/>
                  <a:gd name="T82" fmla="*/ 292 w 360"/>
                  <a:gd name="T83" fmla="*/ 32 h 157"/>
                  <a:gd name="T84" fmla="*/ 276 w 360"/>
                  <a:gd name="T85" fmla="*/ 37 h 157"/>
                  <a:gd name="T86" fmla="*/ 268 w 360"/>
                  <a:gd name="T87" fmla="*/ 44 h 157"/>
                  <a:gd name="T88" fmla="*/ 251 w 360"/>
                  <a:gd name="T89" fmla="*/ 36 h 157"/>
                  <a:gd name="T90" fmla="*/ 248 w 360"/>
                  <a:gd name="T91" fmla="*/ 19 h 157"/>
                  <a:gd name="T92" fmla="*/ 238 w 360"/>
                  <a:gd name="T93" fmla="*/ 6 h 157"/>
                  <a:gd name="T94" fmla="*/ 213 w 360"/>
                  <a:gd name="T95" fmla="*/ 4 h 157"/>
                  <a:gd name="T96" fmla="*/ 193 w 360"/>
                  <a:gd name="T97" fmla="*/ 11 h 157"/>
                  <a:gd name="T98" fmla="*/ 178 w 360"/>
                  <a:gd name="T99" fmla="*/ 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7">
                    <a:moveTo>
                      <a:pt x="174" y="1"/>
                    </a:moveTo>
                    <a:lnTo>
                      <a:pt x="174" y="1"/>
                    </a:lnTo>
                    <a:lnTo>
                      <a:pt x="169" y="0"/>
                    </a:lnTo>
                    <a:lnTo>
                      <a:pt x="161" y="1"/>
                    </a:lnTo>
                    <a:lnTo>
                      <a:pt x="155" y="3"/>
                    </a:lnTo>
                    <a:lnTo>
                      <a:pt x="149" y="6"/>
                    </a:lnTo>
                    <a:lnTo>
                      <a:pt x="140" y="8"/>
                    </a:lnTo>
                    <a:lnTo>
                      <a:pt x="135" y="9"/>
                    </a:lnTo>
                    <a:lnTo>
                      <a:pt x="130" y="9"/>
                    </a:lnTo>
                    <a:lnTo>
                      <a:pt x="126" y="8"/>
                    </a:lnTo>
                    <a:lnTo>
                      <a:pt x="119" y="8"/>
                    </a:lnTo>
                    <a:lnTo>
                      <a:pt x="112" y="11"/>
                    </a:lnTo>
                    <a:lnTo>
                      <a:pt x="106" y="13"/>
                    </a:lnTo>
                    <a:lnTo>
                      <a:pt x="101" y="14"/>
                    </a:lnTo>
                    <a:lnTo>
                      <a:pt x="95" y="17"/>
                    </a:lnTo>
                    <a:lnTo>
                      <a:pt x="90" y="22"/>
                    </a:lnTo>
                    <a:lnTo>
                      <a:pt x="86" y="26"/>
                    </a:lnTo>
                    <a:lnTo>
                      <a:pt x="81" y="32"/>
                    </a:lnTo>
                    <a:lnTo>
                      <a:pt x="76" y="36"/>
                    </a:lnTo>
                    <a:lnTo>
                      <a:pt x="69" y="42"/>
                    </a:lnTo>
                    <a:lnTo>
                      <a:pt x="64" y="44"/>
                    </a:lnTo>
                    <a:lnTo>
                      <a:pt x="56" y="47"/>
                    </a:lnTo>
                    <a:lnTo>
                      <a:pt x="48" y="49"/>
                    </a:lnTo>
                    <a:lnTo>
                      <a:pt x="41" y="50"/>
                    </a:lnTo>
                    <a:lnTo>
                      <a:pt x="36" y="54"/>
                    </a:lnTo>
                    <a:lnTo>
                      <a:pt x="32" y="60"/>
                    </a:lnTo>
                    <a:lnTo>
                      <a:pt x="28" y="67"/>
                    </a:lnTo>
                    <a:lnTo>
                      <a:pt x="24" y="73"/>
                    </a:lnTo>
                    <a:lnTo>
                      <a:pt x="19" y="80"/>
                    </a:lnTo>
                    <a:lnTo>
                      <a:pt x="15" y="83"/>
                    </a:lnTo>
                    <a:lnTo>
                      <a:pt x="13" y="87"/>
                    </a:lnTo>
                    <a:lnTo>
                      <a:pt x="16" y="93"/>
                    </a:lnTo>
                    <a:lnTo>
                      <a:pt x="20" y="95"/>
                    </a:lnTo>
                    <a:lnTo>
                      <a:pt x="21" y="98"/>
                    </a:lnTo>
                    <a:lnTo>
                      <a:pt x="19" y="101"/>
                    </a:lnTo>
                    <a:lnTo>
                      <a:pt x="13" y="103"/>
                    </a:lnTo>
                    <a:lnTo>
                      <a:pt x="8" y="104"/>
                    </a:lnTo>
                    <a:lnTo>
                      <a:pt x="3" y="105"/>
                    </a:lnTo>
                    <a:lnTo>
                      <a:pt x="0" y="108"/>
                    </a:lnTo>
                    <a:lnTo>
                      <a:pt x="1" y="116"/>
                    </a:lnTo>
                    <a:lnTo>
                      <a:pt x="3" y="123"/>
                    </a:lnTo>
                    <a:lnTo>
                      <a:pt x="6" y="128"/>
                    </a:lnTo>
                    <a:lnTo>
                      <a:pt x="12" y="132"/>
                    </a:lnTo>
                    <a:lnTo>
                      <a:pt x="17" y="132"/>
                    </a:lnTo>
                    <a:lnTo>
                      <a:pt x="21" y="136"/>
                    </a:lnTo>
                    <a:lnTo>
                      <a:pt x="24" y="143"/>
                    </a:lnTo>
                    <a:lnTo>
                      <a:pt x="27" y="149"/>
                    </a:lnTo>
                    <a:lnTo>
                      <a:pt x="32" y="153"/>
                    </a:lnTo>
                    <a:lnTo>
                      <a:pt x="39" y="156"/>
                    </a:lnTo>
                    <a:lnTo>
                      <a:pt x="44" y="157"/>
                    </a:lnTo>
                    <a:lnTo>
                      <a:pt x="50" y="156"/>
                    </a:lnTo>
                    <a:lnTo>
                      <a:pt x="56" y="155"/>
                    </a:lnTo>
                    <a:lnTo>
                      <a:pt x="61" y="151"/>
                    </a:lnTo>
                    <a:lnTo>
                      <a:pt x="67" y="147"/>
                    </a:lnTo>
                    <a:lnTo>
                      <a:pt x="73" y="142"/>
                    </a:lnTo>
                    <a:lnTo>
                      <a:pt x="81" y="138"/>
                    </a:lnTo>
                    <a:lnTo>
                      <a:pt x="90" y="136"/>
                    </a:lnTo>
                    <a:lnTo>
                      <a:pt x="96" y="134"/>
                    </a:lnTo>
                    <a:lnTo>
                      <a:pt x="103" y="132"/>
                    </a:lnTo>
                    <a:lnTo>
                      <a:pt x="112" y="131"/>
                    </a:lnTo>
                    <a:lnTo>
                      <a:pt x="117" y="129"/>
                    </a:lnTo>
                    <a:lnTo>
                      <a:pt x="122" y="125"/>
                    </a:lnTo>
                    <a:lnTo>
                      <a:pt x="125" y="119"/>
                    </a:lnTo>
                    <a:lnTo>
                      <a:pt x="128" y="114"/>
                    </a:lnTo>
                    <a:lnTo>
                      <a:pt x="132" y="110"/>
                    </a:lnTo>
                    <a:lnTo>
                      <a:pt x="138" y="109"/>
                    </a:lnTo>
                    <a:lnTo>
                      <a:pt x="146" y="108"/>
                    </a:lnTo>
                    <a:lnTo>
                      <a:pt x="150" y="105"/>
                    </a:lnTo>
                    <a:lnTo>
                      <a:pt x="155" y="99"/>
                    </a:lnTo>
                    <a:lnTo>
                      <a:pt x="158" y="96"/>
                    </a:lnTo>
                    <a:lnTo>
                      <a:pt x="164" y="95"/>
                    </a:lnTo>
                    <a:lnTo>
                      <a:pt x="168" y="95"/>
                    </a:lnTo>
                    <a:lnTo>
                      <a:pt x="172" y="99"/>
                    </a:lnTo>
                    <a:lnTo>
                      <a:pt x="178" y="104"/>
                    </a:lnTo>
                    <a:lnTo>
                      <a:pt x="180" y="105"/>
                    </a:lnTo>
                    <a:lnTo>
                      <a:pt x="185" y="102"/>
                    </a:lnTo>
                    <a:lnTo>
                      <a:pt x="185" y="96"/>
                    </a:lnTo>
                    <a:lnTo>
                      <a:pt x="188" y="91"/>
                    </a:lnTo>
                    <a:lnTo>
                      <a:pt x="191" y="88"/>
                    </a:lnTo>
                    <a:lnTo>
                      <a:pt x="196" y="87"/>
                    </a:lnTo>
                    <a:lnTo>
                      <a:pt x="202" y="89"/>
                    </a:lnTo>
                    <a:lnTo>
                      <a:pt x="206" y="94"/>
                    </a:lnTo>
                    <a:lnTo>
                      <a:pt x="207" y="99"/>
                    </a:lnTo>
                    <a:lnTo>
                      <a:pt x="211" y="104"/>
                    </a:lnTo>
                    <a:lnTo>
                      <a:pt x="215" y="109"/>
                    </a:lnTo>
                    <a:lnTo>
                      <a:pt x="220" y="112"/>
                    </a:lnTo>
                    <a:lnTo>
                      <a:pt x="226" y="115"/>
                    </a:lnTo>
                    <a:lnTo>
                      <a:pt x="232" y="115"/>
                    </a:lnTo>
                    <a:lnTo>
                      <a:pt x="238" y="112"/>
                    </a:lnTo>
                    <a:lnTo>
                      <a:pt x="246" y="109"/>
                    </a:lnTo>
                    <a:lnTo>
                      <a:pt x="253" y="109"/>
                    </a:lnTo>
                    <a:lnTo>
                      <a:pt x="259" y="109"/>
                    </a:lnTo>
                    <a:lnTo>
                      <a:pt x="264" y="112"/>
                    </a:lnTo>
                    <a:lnTo>
                      <a:pt x="266" y="118"/>
                    </a:lnTo>
                    <a:lnTo>
                      <a:pt x="270" y="122"/>
                    </a:lnTo>
                    <a:lnTo>
                      <a:pt x="275" y="125"/>
                    </a:lnTo>
                    <a:lnTo>
                      <a:pt x="281" y="126"/>
                    </a:lnTo>
                    <a:lnTo>
                      <a:pt x="287" y="127"/>
                    </a:lnTo>
                    <a:lnTo>
                      <a:pt x="297" y="127"/>
                    </a:lnTo>
                    <a:lnTo>
                      <a:pt x="303" y="129"/>
                    </a:lnTo>
                    <a:lnTo>
                      <a:pt x="311" y="129"/>
                    </a:lnTo>
                    <a:lnTo>
                      <a:pt x="319" y="125"/>
                    </a:lnTo>
                    <a:lnTo>
                      <a:pt x="324" y="123"/>
                    </a:lnTo>
                    <a:lnTo>
                      <a:pt x="330" y="118"/>
                    </a:lnTo>
                    <a:lnTo>
                      <a:pt x="338" y="114"/>
                    </a:lnTo>
                    <a:lnTo>
                      <a:pt x="346" y="111"/>
                    </a:lnTo>
                    <a:lnTo>
                      <a:pt x="352" y="106"/>
                    </a:lnTo>
                    <a:lnTo>
                      <a:pt x="356" y="99"/>
                    </a:lnTo>
                    <a:lnTo>
                      <a:pt x="360" y="89"/>
                    </a:lnTo>
                    <a:lnTo>
                      <a:pt x="359" y="83"/>
                    </a:lnTo>
                    <a:lnTo>
                      <a:pt x="355" y="77"/>
                    </a:lnTo>
                    <a:lnTo>
                      <a:pt x="356" y="69"/>
                    </a:lnTo>
                    <a:lnTo>
                      <a:pt x="358" y="60"/>
                    </a:lnTo>
                    <a:lnTo>
                      <a:pt x="358" y="55"/>
                    </a:lnTo>
                    <a:lnTo>
                      <a:pt x="355" y="50"/>
                    </a:lnTo>
                    <a:lnTo>
                      <a:pt x="350" y="46"/>
                    </a:lnTo>
                    <a:lnTo>
                      <a:pt x="343" y="41"/>
                    </a:lnTo>
                    <a:lnTo>
                      <a:pt x="339" y="36"/>
                    </a:lnTo>
                    <a:lnTo>
                      <a:pt x="335" y="33"/>
                    </a:lnTo>
                    <a:lnTo>
                      <a:pt x="329" y="35"/>
                    </a:lnTo>
                    <a:lnTo>
                      <a:pt x="326" y="38"/>
                    </a:lnTo>
                    <a:lnTo>
                      <a:pt x="320" y="40"/>
                    </a:lnTo>
                    <a:lnTo>
                      <a:pt x="314" y="40"/>
                    </a:lnTo>
                    <a:lnTo>
                      <a:pt x="303" y="38"/>
                    </a:lnTo>
                    <a:lnTo>
                      <a:pt x="298" y="34"/>
                    </a:lnTo>
                    <a:lnTo>
                      <a:pt x="292" y="32"/>
                    </a:lnTo>
                    <a:lnTo>
                      <a:pt x="286" y="33"/>
                    </a:lnTo>
                    <a:lnTo>
                      <a:pt x="281" y="34"/>
                    </a:lnTo>
                    <a:lnTo>
                      <a:pt x="276" y="37"/>
                    </a:lnTo>
                    <a:lnTo>
                      <a:pt x="273" y="42"/>
                    </a:lnTo>
                    <a:lnTo>
                      <a:pt x="272" y="44"/>
                    </a:lnTo>
                    <a:lnTo>
                      <a:pt x="268" y="44"/>
                    </a:lnTo>
                    <a:lnTo>
                      <a:pt x="262" y="42"/>
                    </a:lnTo>
                    <a:lnTo>
                      <a:pt x="254" y="39"/>
                    </a:lnTo>
                    <a:lnTo>
                      <a:pt x="251" y="36"/>
                    </a:lnTo>
                    <a:lnTo>
                      <a:pt x="247" y="31"/>
                    </a:lnTo>
                    <a:lnTo>
                      <a:pt x="247" y="25"/>
                    </a:lnTo>
                    <a:lnTo>
                      <a:pt x="248" y="19"/>
                    </a:lnTo>
                    <a:lnTo>
                      <a:pt x="246" y="13"/>
                    </a:lnTo>
                    <a:lnTo>
                      <a:pt x="243" y="9"/>
                    </a:lnTo>
                    <a:lnTo>
                      <a:pt x="238" y="6"/>
                    </a:lnTo>
                    <a:lnTo>
                      <a:pt x="231" y="5"/>
                    </a:lnTo>
                    <a:lnTo>
                      <a:pt x="222" y="3"/>
                    </a:lnTo>
                    <a:lnTo>
                      <a:pt x="213" y="4"/>
                    </a:lnTo>
                    <a:lnTo>
                      <a:pt x="205" y="4"/>
                    </a:lnTo>
                    <a:lnTo>
                      <a:pt x="198" y="9"/>
                    </a:lnTo>
                    <a:lnTo>
                      <a:pt x="193" y="11"/>
                    </a:lnTo>
                    <a:lnTo>
                      <a:pt x="187" y="11"/>
                    </a:lnTo>
                    <a:lnTo>
                      <a:pt x="182" y="6"/>
                    </a:lnTo>
                    <a:lnTo>
                      <a:pt x="178" y="4"/>
                    </a:lnTo>
                    <a:lnTo>
                      <a:pt x="174" y="1"/>
                    </a:lnTo>
                    <a:lnTo>
                      <a:pt x="174"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2" name="Freeform 309">
                <a:extLst>
                  <a:ext uri="{FF2B5EF4-FFF2-40B4-BE49-F238E27FC236}">
                    <a16:creationId xmlns:a16="http://schemas.microsoft.com/office/drawing/2014/main" id="{7504F537-CBD4-4A5C-9E4D-852F26CB1429}"/>
                  </a:ext>
                </a:extLst>
              </p:cNvPr>
              <p:cNvSpPr>
                <a:spLocks/>
              </p:cNvSpPr>
              <p:nvPr/>
            </p:nvSpPr>
            <p:spPr bwMode="auto">
              <a:xfrm>
                <a:off x="1027" y="2157"/>
                <a:ext cx="191" cy="83"/>
              </a:xfrm>
              <a:custGeom>
                <a:avLst/>
                <a:gdLst>
                  <a:gd name="T0" fmla="*/ 169 w 360"/>
                  <a:gd name="T1" fmla="*/ 0 h 157"/>
                  <a:gd name="T2" fmla="*/ 149 w 360"/>
                  <a:gd name="T3" fmla="*/ 6 h 157"/>
                  <a:gd name="T4" fmla="*/ 130 w 360"/>
                  <a:gd name="T5" fmla="*/ 9 h 157"/>
                  <a:gd name="T6" fmla="*/ 112 w 360"/>
                  <a:gd name="T7" fmla="*/ 11 h 157"/>
                  <a:gd name="T8" fmla="*/ 95 w 360"/>
                  <a:gd name="T9" fmla="*/ 17 h 157"/>
                  <a:gd name="T10" fmla="*/ 81 w 360"/>
                  <a:gd name="T11" fmla="*/ 32 h 157"/>
                  <a:gd name="T12" fmla="*/ 64 w 360"/>
                  <a:gd name="T13" fmla="*/ 44 h 157"/>
                  <a:gd name="T14" fmla="*/ 41 w 360"/>
                  <a:gd name="T15" fmla="*/ 50 h 157"/>
                  <a:gd name="T16" fmla="*/ 28 w 360"/>
                  <a:gd name="T17" fmla="*/ 67 h 157"/>
                  <a:gd name="T18" fmla="*/ 15 w 360"/>
                  <a:gd name="T19" fmla="*/ 83 h 157"/>
                  <a:gd name="T20" fmla="*/ 20 w 360"/>
                  <a:gd name="T21" fmla="*/ 95 h 157"/>
                  <a:gd name="T22" fmla="*/ 13 w 360"/>
                  <a:gd name="T23" fmla="*/ 103 h 157"/>
                  <a:gd name="T24" fmla="*/ 0 w 360"/>
                  <a:gd name="T25" fmla="*/ 108 h 157"/>
                  <a:gd name="T26" fmla="*/ 6 w 360"/>
                  <a:gd name="T27" fmla="*/ 128 h 157"/>
                  <a:gd name="T28" fmla="*/ 21 w 360"/>
                  <a:gd name="T29" fmla="*/ 136 h 157"/>
                  <a:gd name="T30" fmla="*/ 32 w 360"/>
                  <a:gd name="T31" fmla="*/ 153 h 157"/>
                  <a:gd name="T32" fmla="*/ 50 w 360"/>
                  <a:gd name="T33" fmla="*/ 156 h 157"/>
                  <a:gd name="T34" fmla="*/ 67 w 360"/>
                  <a:gd name="T35" fmla="*/ 147 h 157"/>
                  <a:gd name="T36" fmla="*/ 90 w 360"/>
                  <a:gd name="T37" fmla="*/ 136 h 157"/>
                  <a:gd name="T38" fmla="*/ 112 w 360"/>
                  <a:gd name="T39" fmla="*/ 131 h 157"/>
                  <a:gd name="T40" fmla="*/ 125 w 360"/>
                  <a:gd name="T41" fmla="*/ 119 h 157"/>
                  <a:gd name="T42" fmla="*/ 138 w 360"/>
                  <a:gd name="T43" fmla="*/ 109 h 157"/>
                  <a:gd name="T44" fmla="*/ 155 w 360"/>
                  <a:gd name="T45" fmla="*/ 99 h 157"/>
                  <a:gd name="T46" fmla="*/ 168 w 360"/>
                  <a:gd name="T47" fmla="*/ 95 h 157"/>
                  <a:gd name="T48" fmla="*/ 180 w 360"/>
                  <a:gd name="T49" fmla="*/ 105 h 157"/>
                  <a:gd name="T50" fmla="*/ 188 w 360"/>
                  <a:gd name="T51" fmla="*/ 91 h 157"/>
                  <a:gd name="T52" fmla="*/ 202 w 360"/>
                  <a:gd name="T53" fmla="*/ 89 h 157"/>
                  <a:gd name="T54" fmla="*/ 211 w 360"/>
                  <a:gd name="T55" fmla="*/ 104 h 157"/>
                  <a:gd name="T56" fmla="*/ 226 w 360"/>
                  <a:gd name="T57" fmla="*/ 115 h 157"/>
                  <a:gd name="T58" fmla="*/ 246 w 360"/>
                  <a:gd name="T59" fmla="*/ 109 h 157"/>
                  <a:gd name="T60" fmla="*/ 264 w 360"/>
                  <a:gd name="T61" fmla="*/ 112 h 157"/>
                  <a:gd name="T62" fmla="*/ 275 w 360"/>
                  <a:gd name="T63" fmla="*/ 125 h 157"/>
                  <a:gd name="T64" fmla="*/ 297 w 360"/>
                  <a:gd name="T65" fmla="*/ 127 h 157"/>
                  <a:gd name="T66" fmla="*/ 319 w 360"/>
                  <a:gd name="T67" fmla="*/ 125 h 157"/>
                  <a:gd name="T68" fmla="*/ 338 w 360"/>
                  <a:gd name="T69" fmla="*/ 114 h 157"/>
                  <a:gd name="T70" fmla="*/ 356 w 360"/>
                  <a:gd name="T71" fmla="*/ 99 h 157"/>
                  <a:gd name="T72" fmla="*/ 355 w 360"/>
                  <a:gd name="T73" fmla="*/ 77 h 157"/>
                  <a:gd name="T74" fmla="*/ 358 w 360"/>
                  <a:gd name="T75" fmla="*/ 55 h 157"/>
                  <a:gd name="T76" fmla="*/ 343 w 360"/>
                  <a:gd name="T77" fmla="*/ 41 h 157"/>
                  <a:gd name="T78" fmla="*/ 329 w 360"/>
                  <a:gd name="T79" fmla="*/ 35 h 157"/>
                  <a:gd name="T80" fmla="*/ 314 w 360"/>
                  <a:gd name="T81" fmla="*/ 40 h 157"/>
                  <a:gd name="T82" fmla="*/ 292 w 360"/>
                  <a:gd name="T83" fmla="*/ 32 h 157"/>
                  <a:gd name="T84" fmla="*/ 276 w 360"/>
                  <a:gd name="T85" fmla="*/ 37 h 157"/>
                  <a:gd name="T86" fmla="*/ 268 w 360"/>
                  <a:gd name="T87" fmla="*/ 44 h 157"/>
                  <a:gd name="T88" fmla="*/ 251 w 360"/>
                  <a:gd name="T89" fmla="*/ 36 h 157"/>
                  <a:gd name="T90" fmla="*/ 248 w 360"/>
                  <a:gd name="T91" fmla="*/ 19 h 157"/>
                  <a:gd name="T92" fmla="*/ 238 w 360"/>
                  <a:gd name="T93" fmla="*/ 6 h 157"/>
                  <a:gd name="T94" fmla="*/ 213 w 360"/>
                  <a:gd name="T95" fmla="*/ 4 h 157"/>
                  <a:gd name="T96" fmla="*/ 193 w 360"/>
                  <a:gd name="T97" fmla="*/ 11 h 157"/>
                  <a:gd name="T98" fmla="*/ 178 w 360"/>
                  <a:gd name="T99" fmla="*/ 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7">
                    <a:moveTo>
                      <a:pt x="174" y="1"/>
                    </a:moveTo>
                    <a:lnTo>
                      <a:pt x="174" y="1"/>
                    </a:lnTo>
                    <a:lnTo>
                      <a:pt x="169" y="0"/>
                    </a:lnTo>
                    <a:lnTo>
                      <a:pt x="161" y="1"/>
                    </a:lnTo>
                    <a:lnTo>
                      <a:pt x="155" y="3"/>
                    </a:lnTo>
                    <a:lnTo>
                      <a:pt x="149" y="6"/>
                    </a:lnTo>
                    <a:lnTo>
                      <a:pt x="140" y="8"/>
                    </a:lnTo>
                    <a:lnTo>
                      <a:pt x="135" y="9"/>
                    </a:lnTo>
                    <a:lnTo>
                      <a:pt x="130" y="9"/>
                    </a:lnTo>
                    <a:lnTo>
                      <a:pt x="126" y="8"/>
                    </a:lnTo>
                    <a:lnTo>
                      <a:pt x="119" y="8"/>
                    </a:lnTo>
                    <a:lnTo>
                      <a:pt x="112" y="11"/>
                    </a:lnTo>
                    <a:lnTo>
                      <a:pt x="106" y="13"/>
                    </a:lnTo>
                    <a:lnTo>
                      <a:pt x="101" y="14"/>
                    </a:lnTo>
                    <a:lnTo>
                      <a:pt x="95" y="17"/>
                    </a:lnTo>
                    <a:lnTo>
                      <a:pt x="90" y="22"/>
                    </a:lnTo>
                    <a:lnTo>
                      <a:pt x="86" y="26"/>
                    </a:lnTo>
                    <a:lnTo>
                      <a:pt x="81" y="32"/>
                    </a:lnTo>
                    <a:lnTo>
                      <a:pt x="76" y="36"/>
                    </a:lnTo>
                    <a:lnTo>
                      <a:pt x="69" y="42"/>
                    </a:lnTo>
                    <a:lnTo>
                      <a:pt x="64" y="44"/>
                    </a:lnTo>
                    <a:lnTo>
                      <a:pt x="56" y="47"/>
                    </a:lnTo>
                    <a:lnTo>
                      <a:pt x="48" y="49"/>
                    </a:lnTo>
                    <a:lnTo>
                      <a:pt x="41" y="50"/>
                    </a:lnTo>
                    <a:lnTo>
                      <a:pt x="36" y="54"/>
                    </a:lnTo>
                    <a:lnTo>
                      <a:pt x="32" y="60"/>
                    </a:lnTo>
                    <a:lnTo>
                      <a:pt x="28" y="67"/>
                    </a:lnTo>
                    <a:lnTo>
                      <a:pt x="24" y="73"/>
                    </a:lnTo>
                    <a:lnTo>
                      <a:pt x="19" y="80"/>
                    </a:lnTo>
                    <a:lnTo>
                      <a:pt x="15" y="83"/>
                    </a:lnTo>
                    <a:lnTo>
                      <a:pt x="13" y="87"/>
                    </a:lnTo>
                    <a:lnTo>
                      <a:pt x="16" y="93"/>
                    </a:lnTo>
                    <a:lnTo>
                      <a:pt x="20" y="95"/>
                    </a:lnTo>
                    <a:lnTo>
                      <a:pt x="21" y="98"/>
                    </a:lnTo>
                    <a:lnTo>
                      <a:pt x="19" y="101"/>
                    </a:lnTo>
                    <a:lnTo>
                      <a:pt x="13" y="103"/>
                    </a:lnTo>
                    <a:lnTo>
                      <a:pt x="8" y="104"/>
                    </a:lnTo>
                    <a:lnTo>
                      <a:pt x="3" y="105"/>
                    </a:lnTo>
                    <a:lnTo>
                      <a:pt x="0" y="108"/>
                    </a:lnTo>
                    <a:lnTo>
                      <a:pt x="1" y="116"/>
                    </a:lnTo>
                    <a:lnTo>
                      <a:pt x="3" y="123"/>
                    </a:lnTo>
                    <a:lnTo>
                      <a:pt x="6" y="128"/>
                    </a:lnTo>
                    <a:lnTo>
                      <a:pt x="12" y="132"/>
                    </a:lnTo>
                    <a:lnTo>
                      <a:pt x="17" y="132"/>
                    </a:lnTo>
                    <a:lnTo>
                      <a:pt x="21" y="136"/>
                    </a:lnTo>
                    <a:lnTo>
                      <a:pt x="24" y="143"/>
                    </a:lnTo>
                    <a:lnTo>
                      <a:pt x="27" y="149"/>
                    </a:lnTo>
                    <a:lnTo>
                      <a:pt x="32" y="153"/>
                    </a:lnTo>
                    <a:lnTo>
                      <a:pt x="39" y="156"/>
                    </a:lnTo>
                    <a:lnTo>
                      <a:pt x="44" y="157"/>
                    </a:lnTo>
                    <a:lnTo>
                      <a:pt x="50" y="156"/>
                    </a:lnTo>
                    <a:lnTo>
                      <a:pt x="56" y="155"/>
                    </a:lnTo>
                    <a:lnTo>
                      <a:pt x="61" y="151"/>
                    </a:lnTo>
                    <a:lnTo>
                      <a:pt x="67" y="147"/>
                    </a:lnTo>
                    <a:lnTo>
                      <a:pt x="73" y="142"/>
                    </a:lnTo>
                    <a:lnTo>
                      <a:pt x="81" y="138"/>
                    </a:lnTo>
                    <a:lnTo>
                      <a:pt x="90" y="136"/>
                    </a:lnTo>
                    <a:lnTo>
                      <a:pt x="96" y="134"/>
                    </a:lnTo>
                    <a:lnTo>
                      <a:pt x="103" y="132"/>
                    </a:lnTo>
                    <a:lnTo>
                      <a:pt x="112" y="131"/>
                    </a:lnTo>
                    <a:lnTo>
                      <a:pt x="117" y="129"/>
                    </a:lnTo>
                    <a:lnTo>
                      <a:pt x="122" y="125"/>
                    </a:lnTo>
                    <a:lnTo>
                      <a:pt x="125" y="119"/>
                    </a:lnTo>
                    <a:lnTo>
                      <a:pt x="128" y="114"/>
                    </a:lnTo>
                    <a:lnTo>
                      <a:pt x="132" y="110"/>
                    </a:lnTo>
                    <a:lnTo>
                      <a:pt x="138" y="109"/>
                    </a:lnTo>
                    <a:lnTo>
                      <a:pt x="146" y="108"/>
                    </a:lnTo>
                    <a:lnTo>
                      <a:pt x="150" y="105"/>
                    </a:lnTo>
                    <a:lnTo>
                      <a:pt x="155" y="99"/>
                    </a:lnTo>
                    <a:lnTo>
                      <a:pt x="158" y="96"/>
                    </a:lnTo>
                    <a:lnTo>
                      <a:pt x="164" y="95"/>
                    </a:lnTo>
                    <a:lnTo>
                      <a:pt x="168" y="95"/>
                    </a:lnTo>
                    <a:lnTo>
                      <a:pt x="172" y="99"/>
                    </a:lnTo>
                    <a:lnTo>
                      <a:pt x="178" y="104"/>
                    </a:lnTo>
                    <a:lnTo>
                      <a:pt x="180" y="105"/>
                    </a:lnTo>
                    <a:lnTo>
                      <a:pt x="185" y="102"/>
                    </a:lnTo>
                    <a:lnTo>
                      <a:pt x="185" y="96"/>
                    </a:lnTo>
                    <a:lnTo>
                      <a:pt x="188" y="91"/>
                    </a:lnTo>
                    <a:lnTo>
                      <a:pt x="191" y="88"/>
                    </a:lnTo>
                    <a:lnTo>
                      <a:pt x="196" y="87"/>
                    </a:lnTo>
                    <a:lnTo>
                      <a:pt x="202" y="89"/>
                    </a:lnTo>
                    <a:lnTo>
                      <a:pt x="206" y="94"/>
                    </a:lnTo>
                    <a:lnTo>
                      <a:pt x="207" y="99"/>
                    </a:lnTo>
                    <a:lnTo>
                      <a:pt x="211" y="104"/>
                    </a:lnTo>
                    <a:lnTo>
                      <a:pt x="215" y="109"/>
                    </a:lnTo>
                    <a:lnTo>
                      <a:pt x="220" y="112"/>
                    </a:lnTo>
                    <a:lnTo>
                      <a:pt x="226" y="115"/>
                    </a:lnTo>
                    <a:lnTo>
                      <a:pt x="232" y="115"/>
                    </a:lnTo>
                    <a:lnTo>
                      <a:pt x="238" y="112"/>
                    </a:lnTo>
                    <a:lnTo>
                      <a:pt x="246" y="109"/>
                    </a:lnTo>
                    <a:lnTo>
                      <a:pt x="253" y="109"/>
                    </a:lnTo>
                    <a:lnTo>
                      <a:pt x="259" y="109"/>
                    </a:lnTo>
                    <a:lnTo>
                      <a:pt x="264" y="112"/>
                    </a:lnTo>
                    <a:lnTo>
                      <a:pt x="266" y="118"/>
                    </a:lnTo>
                    <a:lnTo>
                      <a:pt x="270" y="122"/>
                    </a:lnTo>
                    <a:lnTo>
                      <a:pt x="275" y="125"/>
                    </a:lnTo>
                    <a:lnTo>
                      <a:pt x="281" y="126"/>
                    </a:lnTo>
                    <a:lnTo>
                      <a:pt x="287" y="127"/>
                    </a:lnTo>
                    <a:lnTo>
                      <a:pt x="297" y="127"/>
                    </a:lnTo>
                    <a:lnTo>
                      <a:pt x="303" y="129"/>
                    </a:lnTo>
                    <a:lnTo>
                      <a:pt x="311" y="129"/>
                    </a:lnTo>
                    <a:lnTo>
                      <a:pt x="319" y="125"/>
                    </a:lnTo>
                    <a:lnTo>
                      <a:pt x="324" y="123"/>
                    </a:lnTo>
                    <a:lnTo>
                      <a:pt x="330" y="118"/>
                    </a:lnTo>
                    <a:lnTo>
                      <a:pt x="338" y="114"/>
                    </a:lnTo>
                    <a:lnTo>
                      <a:pt x="346" y="111"/>
                    </a:lnTo>
                    <a:lnTo>
                      <a:pt x="352" y="106"/>
                    </a:lnTo>
                    <a:lnTo>
                      <a:pt x="356" y="99"/>
                    </a:lnTo>
                    <a:lnTo>
                      <a:pt x="360" y="89"/>
                    </a:lnTo>
                    <a:lnTo>
                      <a:pt x="359" y="83"/>
                    </a:lnTo>
                    <a:lnTo>
                      <a:pt x="355" y="77"/>
                    </a:lnTo>
                    <a:lnTo>
                      <a:pt x="356" y="69"/>
                    </a:lnTo>
                    <a:lnTo>
                      <a:pt x="358" y="60"/>
                    </a:lnTo>
                    <a:lnTo>
                      <a:pt x="358" y="55"/>
                    </a:lnTo>
                    <a:lnTo>
                      <a:pt x="355" y="50"/>
                    </a:lnTo>
                    <a:lnTo>
                      <a:pt x="350" y="46"/>
                    </a:lnTo>
                    <a:lnTo>
                      <a:pt x="343" y="41"/>
                    </a:lnTo>
                    <a:lnTo>
                      <a:pt x="339" y="36"/>
                    </a:lnTo>
                    <a:lnTo>
                      <a:pt x="335" y="33"/>
                    </a:lnTo>
                    <a:lnTo>
                      <a:pt x="329" y="35"/>
                    </a:lnTo>
                    <a:lnTo>
                      <a:pt x="326" y="38"/>
                    </a:lnTo>
                    <a:lnTo>
                      <a:pt x="320" y="40"/>
                    </a:lnTo>
                    <a:lnTo>
                      <a:pt x="314" y="40"/>
                    </a:lnTo>
                    <a:lnTo>
                      <a:pt x="303" y="38"/>
                    </a:lnTo>
                    <a:lnTo>
                      <a:pt x="298" y="34"/>
                    </a:lnTo>
                    <a:lnTo>
                      <a:pt x="292" y="32"/>
                    </a:lnTo>
                    <a:lnTo>
                      <a:pt x="286" y="33"/>
                    </a:lnTo>
                    <a:lnTo>
                      <a:pt x="281" y="34"/>
                    </a:lnTo>
                    <a:lnTo>
                      <a:pt x="276" y="37"/>
                    </a:lnTo>
                    <a:lnTo>
                      <a:pt x="273" y="42"/>
                    </a:lnTo>
                    <a:lnTo>
                      <a:pt x="272" y="44"/>
                    </a:lnTo>
                    <a:lnTo>
                      <a:pt x="268" y="44"/>
                    </a:lnTo>
                    <a:lnTo>
                      <a:pt x="262" y="42"/>
                    </a:lnTo>
                    <a:lnTo>
                      <a:pt x="254" y="39"/>
                    </a:lnTo>
                    <a:lnTo>
                      <a:pt x="251" y="36"/>
                    </a:lnTo>
                    <a:lnTo>
                      <a:pt x="247" y="31"/>
                    </a:lnTo>
                    <a:lnTo>
                      <a:pt x="247" y="25"/>
                    </a:lnTo>
                    <a:lnTo>
                      <a:pt x="248" y="19"/>
                    </a:lnTo>
                    <a:lnTo>
                      <a:pt x="246" y="13"/>
                    </a:lnTo>
                    <a:lnTo>
                      <a:pt x="243" y="9"/>
                    </a:lnTo>
                    <a:lnTo>
                      <a:pt x="238" y="6"/>
                    </a:lnTo>
                    <a:lnTo>
                      <a:pt x="231" y="5"/>
                    </a:lnTo>
                    <a:lnTo>
                      <a:pt x="222" y="3"/>
                    </a:lnTo>
                    <a:lnTo>
                      <a:pt x="213" y="4"/>
                    </a:lnTo>
                    <a:lnTo>
                      <a:pt x="205" y="4"/>
                    </a:lnTo>
                    <a:lnTo>
                      <a:pt x="198" y="9"/>
                    </a:lnTo>
                    <a:lnTo>
                      <a:pt x="193" y="11"/>
                    </a:lnTo>
                    <a:lnTo>
                      <a:pt x="187" y="11"/>
                    </a:lnTo>
                    <a:lnTo>
                      <a:pt x="182" y="6"/>
                    </a:lnTo>
                    <a:lnTo>
                      <a:pt x="178" y="4"/>
                    </a:lnTo>
                    <a:lnTo>
                      <a:pt x="174" y="1"/>
                    </a:lnTo>
                    <a:lnTo>
                      <a:pt x="174"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73" name="Freeform 310">
                <a:extLst>
                  <a:ext uri="{FF2B5EF4-FFF2-40B4-BE49-F238E27FC236}">
                    <a16:creationId xmlns:a16="http://schemas.microsoft.com/office/drawing/2014/main" id="{79F61C6D-F6DE-473D-9BCE-33B22E746D38}"/>
                  </a:ext>
                </a:extLst>
              </p:cNvPr>
              <p:cNvSpPr>
                <a:spLocks/>
              </p:cNvSpPr>
              <p:nvPr/>
            </p:nvSpPr>
            <p:spPr bwMode="auto">
              <a:xfrm>
                <a:off x="1017" y="2134"/>
                <a:ext cx="74" cy="36"/>
              </a:xfrm>
              <a:custGeom>
                <a:avLst/>
                <a:gdLst>
                  <a:gd name="T0" fmla="*/ 140 w 140"/>
                  <a:gd name="T1" fmla="*/ 1 h 67"/>
                  <a:gd name="T2" fmla="*/ 140 w 140"/>
                  <a:gd name="T3" fmla="*/ 1 h 67"/>
                  <a:gd name="T4" fmla="*/ 3 w 140"/>
                  <a:gd name="T5" fmla="*/ 0 h 67"/>
                  <a:gd name="T6" fmla="*/ 0 w 140"/>
                  <a:gd name="T7" fmla="*/ 2 h 67"/>
                  <a:gd name="T8" fmla="*/ 0 w 140"/>
                  <a:gd name="T9" fmla="*/ 7 h 67"/>
                  <a:gd name="T10" fmla="*/ 3 w 140"/>
                  <a:gd name="T11" fmla="*/ 14 h 67"/>
                  <a:gd name="T12" fmla="*/ 8 w 140"/>
                  <a:gd name="T13" fmla="*/ 19 h 67"/>
                  <a:gd name="T14" fmla="*/ 13 w 140"/>
                  <a:gd name="T15" fmla="*/ 27 h 67"/>
                  <a:gd name="T16" fmla="*/ 16 w 140"/>
                  <a:gd name="T17" fmla="*/ 32 h 67"/>
                  <a:gd name="T18" fmla="*/ 21 w 140"/>
                  <a:gd name="T19" fmla="*/ 35 h 67"/>
                  <a:gd name="T20" fmla="*/ 28 w 140"/>
                  <a:gd name="T21" fmla="*/ 39 h 67"/>
                  <a:gd name="T22" fmla="*/ 35 w 140"/>
                  <a:gd name="T23" fmla="*/ 44 h 67"/>
                  <a:gd name="T24" fmla="*/ 39 w 140"/>
                  <a:gd name="T25" fmla="*/ 49 h 67"/>
                  <a:gd name="T26" fmla="*/ 44 w 140"/>
                  <a:gd name="T27" fmla="*/ 53 h 67"/>
                  <a:gd name="T28" fmla="*/ 50 w 140"/>
                  <a:gd name="T29" fmla="*/ 54 h 67"/>
                  <a:gd name="T30" fmla="*/ 55 w 140"/>
                  <a:gd name="T31" fmla="*/ 55 h 67"/>
                  <a:gd name="T32" fmla="*/ 61 w 140"/>
                  <a:gd name="T33" fmla="*/ 60 h 67"/>
                  <a:gd name="T34" fmla="*/ 64 w 140"/>
                  <a:gd name="T35" fmla="*/ 63 h 67"/>
                  <a:gd name="T36" fmla="*/ 67 w 140"/>
                  <a:gd name="T37" fmla="*/ 67 h 67"/>
                  <a:gd name="T38" fmla="*/ 70 w 140"/>
                  <a:gd name="T39" fmla="*/ 67 h 67"/>
                  <a:gd name="T40" fmla="*/ 76 w 140"/>
                  <a:gd name="T41" fmla="*/ 66 h 67"/>
                  <a:gd name="T42" fmla="*/ 80 w 140"/>
                  <a:gd name="T43" fmla="*/ 63 h 67"/>
                  <a:gd name="T44" fmla="*/ 85 w 140"/>
                  <a:gd name="T45" fmla="*/ 59 h 67"/>
                  <a:gd name="T46" fmla="*/ 91 w 140"/>
                  <a:gd name="T47" fmla="*/ 55 h 67"/>
                  <a:gd name="T48" fmla="*/ 99 w 140"/>
                  <a:gd name="T49" fmla="*/ 52 h 67"/>
                  <a:gd name="T50" fmla="*/ 106 w 140"/>
                  <a:gd name="T51" fmla="*/ 45 h 67"/>
                  <a:gd name="T52" fmla="*/ 111 w 140"/>
                  <a:gd name="T53" fmla="*/ 39 h 67"/>
                  <a:gd name="T54" fmla="*/ 115 w 140"/>
                  <a:gd name="T55" fmla="*/ 33 h 67"/>
                  <a:gd name="T56" fmla="*/ 119 w 140"/>
                  <a:gd name="T57" fmla="*/ 30 h 67"/>
                  <a:gd name="T58" fmla="*/ 123 w 140"/>
                  <a:gd name="T59" fmla="*/ 28 h 67"/>
                  <a:gd name="T60" fmla="*/ 128 w 140"/>
                  <a:gd name="T61" fmla="*/ 23 h 67"/>
                  <a:gd name="T62" fmla="*/ 134 w 140"/>
                  <a:gd name="T63" fmla="*/ 18 h 67"/>
                  <a:gd name="T64" fmla="*/ 137 w 140"/>
                  <a:gd name="T65" fmla="*/ 13 h 67"/>
                  <a:gd name="T66" fmla="*/ 140 w 140"/>
                  <a:gd name="T67" fmla="*/ 8 h 67"/>
                  <a:gd name="T68" fmla="*/ 140 w 140"/>
                  <a:gd name="T69" fmla="*/ 1 h 67"/>
                  <a:gd name="T70" fmla="*/ 140 w 140"/>
                  <a:gd name="T71"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1"/>
                    </a:moveTo>
                    <a:lnTo>
                      <a:pt x="140" y="1"/>
                    </a:lnTo>
                    <a:lnTo>
                      <a:pt x="3" y="0"/>
                    </a:lnTo>
                    <a:lnTo>
                      <a:pt x="0" y="2"/>
                    </a:lnTo>
                    <a:lnTo>
                      <a:pt x="0" y="7"/>
                    </a:lnTo>
                    <a:lnTo>
                      <a:pt x="3" y="14"/>
                    </a:lnTo>
                    <a:lnTo>
                      <a:pt x="8" y="19"/>
                    </a:lnTo>
                    <a:lnTo>
                      <a:pt x="13" y="27"/>
                    </a:lnTo>
                    <a:lnTo>
                      <a:pt x="16" y="32"/>
                    </a:lnTo>
                    <a:lnTo>
                      <a:pt x="21" y="35"/>
                    </a:lnTo>
                    <a:lnTo>
                      <a:pt x="28" y="39"/>
                    </a:lnTo>
                    <a:lnTo>
                      <a:pt x="35" y="44"/>
                    </a:lnTo>
                    <a:lnTo>
                      <a:pt x="39" y="49"/>
                    </a:lnTo>
                    <a:lnTo>
                      <a:pt x="44" y="53"/>
                    </a:lnTo>
                    <a:lnTo>
                      <a:pt x="50" y="54"/>
                    </a:lnTo>
                    <a:lnTo>
                      <a:pt x="55" y="55"/>
                    </a:lnTo>
                    <a:lnTo>
                      <a:pt x="61" y="60"/>
                    </a:lnTo>
                    <a:lnTo>
                      <a:pt x="64" y="63"/>
                    </a:lnTo>
                    <a:lnTo>
                      <a:pt x="67" y="67"/>
                    </a:lnTo>
                    <a:lnTo>
                      <a:pt x="70" y="67"/>
                    </a:lnTo>
                    <a:lnTo>
                      <a:pt x="76" y="66"/>
                    </a:lnTo>
                    <a:lnTo>
                      <a:pt x="80" y="63"/>
                    </a:lnTo>
                    <a:lnTo>
                      <a:pt x="85" y="59"/>
                    </a:lnTo>
                    <a:lnTo>
                      <a:pt x="91" y="55"/>
                    </a:lnTo>
                    <a:lnTo>
                      <a:pt x="99" y="52"/>
                    </a:lnTo>
                    <a:lnTo>
                      <a:pt x="106" y="45"/>
                    </a:lnTo>
                    <a:lnTo>
                      <a:pt x="111" y="39"/>
                    </a:lnTo>
                    <a:lnTo>
                      <a:pt x="115" y="33"/>
                    </a:lnTo>
                    <a:lnTo>
                      <a:pt x="119" y="30"/>
                    </a:lnTo>
                    <a:lnTo>
                      <a:pt x="123" y="28"/>
                    </a:lnTo>
                    <a:lnTo>
                      <a:pt x="128" y="23"/>
                    </a:lnTo>
                    <a:lnTo>
                      <a:pt x="134" y="18"/>
                    </a:lnTo>
                    <a:lnTo>
                      <a:pt x="137" y="13"/>
                    </a:lnTo>
                    <a:lnTo>
                      <a:pt x="140" y="8"/>
                    </a:lnTo>
                    <a:lnTo>
                      <a:pt x="140" y="1"/>
                    </a:lnTo>
                    <a:lnTo>
                      <a:pt x="140"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4" name="Freeform 311">
                <a:extLst>
                  <a:ext uri="{FF2B5EF4-FFF2-40B4-BE49-F238E27FC236}">
                    <a16:creationId xmlns:a16="http://schemas.microsoft.com/office/drawing/2014/main" id="{7277BE7E-CE2C-4A3D-8A09-49DF96A9AAB9}"/>
                  </a:ext>
                </a:extLst>
              </p:cNvPr>
              <p:cNvSpPr>
                <a:spLocks/>
              </p:cNvSpPr>
              <p:nvPr/>
            </p:nvSpPr>
            <p:spPr bwMode="auto">
              <a:xfrm>
                <a:off x="1017" y="2134"/>
                <a:ext cx="74" cy="36"/>
              </a:xfrm>
              <a:custGeom>
                <a:avLst/>
                <a:gdLst>
                  <a:gd name="T0" fmla="*/ 140 w 140"/>
                  <a:gd name="T1" fmla="*/ 1 h 67"/>
                  <a:gd name="T2" fmla="*/ 140 w 140"/>
                  <a:gd name="T3" fmla="*/ 1 h 67"/>
                  <a:gd name="T4" fmla="*/ 3 w 140"/>
                  <a:gd name="T5" fmla="*/ 0 h 67"/>
                  <a:gd name="T6" fmla="*/ 0 w 140"/>
                  <a:gd name="T7" fmla="*/ 2 h 67"/>
                  <a:gd name="T8" fmla="*/ 0 w 140"/>
                  <a:gd name="T9" fmla="*/ 7 h 67"/>
                  <a:gd name="T10" fmla="*/ 3 w 140"/>
                  <a:gd name="T11" fmla="*/ 14 h 67"/>
                  <a:gd name="T12" fmla="*/ 8 w 140"/>
                  <a:gd name="T13" fmla="*/ 19 h 67"/>
                  <a:gd name="T14" fmla="*/ 13 w 140"/>
                  <a:gd name="T15" fmla="*/ 27 h 67"/>
                  <a:gd name="T16" fmla="*/ 16 w 140"/>
                  <a:gd name="T17" fmla="*/ 32 h 67"/>
                  <a:gd name="T18" fmla="*/ 21 w 140"/>
                  <a:gd name="T19" fmla="*/ 35 h 67"/>
                  <a:gd name="T20" fmla="*/ 28 w 140"/>
                  <a:gd name="T21" fmla="*/ 39 h 67"/>
                  <a:gd name="T22" fmla="*/ 35 w 140"/>
                  <a:gd name="T23" fmla="*/ 44 h 67"/>
                  <a:gd name="T24" fmla="*/ 39 w 140"/>
                  <a:gd name="T25" fmla="*/ 49 h 67"/>
                  <a:gd name="T26" fmla="*/ 44 w 140"/>
                  <a:gd name="T27" fmla="*/ 53 h 67"/>
                  <a:gd name="T28" fmla="*/ 50 w 140"/>
                  <a:gd name="T29" fmla="*/ 54 h 67"/>
                  <a:gd name="T30" fmla="*/ 55 w 140"/>
                  <a:gd name="T31" fmla="*/ 55 h 67"/>
                  <a:gd name="T32" fmla="*/ 61 w 140"/>
                  <a:gd name="T33" fmla="*/ 60 h 67"/>
                  <a:gd name="T34" fmla="*/ 64 w 140"/>
                  <a:gd name="T35" fmla="*/ 63 h 67"/>
                  <a:gd name="T36" fmla="*/ 67 w 140"/>
                  <a:gd name="T37" fmla="*/ 67 h 67"/>
                  <a:gd name="T38" fmla="*/ 70 w 140"/>
                  <a:gd name="T39" fmla="*/ 67 h 67"/>
                  <a:gd name="T40" fmla="*/ 76 w 140"/>
                  <a:gd name="T41" fmla="*/ 66 h 67"/>
                  <a:gd name="T42" fmla="*/ 80 w 140"/>
                  <a:gd name="T43" fmla="*/ 63 h 67"/>
                  <a:gd name="T44" fmla="*/ 85 w 140"/>
                  <a:gd name="T45" fmla="*/ 59 h 67"/>
                  <a:gd name="T46" fmla="*/ 91 w 140"/>
                  <a:gd name="T47" fmla="*/ 55 h 67"/>
                  <a:gd name="T48" fmla="*/ 99 w 140"/>
                  <a:gd name="T49" fmla="*/ 52 h 67"/>
                  <a:gd name="T50" fmla="*/ 106 w 140"/>
                  <a:gd name="T51" fmla="*/ 45 h 67"/>
                  <a:gd name="T52" fmla="*/ 111 w 140"/>
                  <a:gd name="T53" fmla="*/ 39 h 67"/>
                  <a:gd name="T54" fmla="*/ 115 w 140"/>
                  <a:gd name="T55" fmla="*/ 33 h 67"/>
                  <a:gd name="T56" fmla="*/ 119 w 140"/>
                  <a:gd name="T57" fmla="*/ 30 h 67"/>
                  <a:gd name="T58" fmla="*/ 123 w 140"/>
                  <a:gd name="T59" fmla="*/ 28 h 67"/>
                  <a:gd name="T60" fmla="*/ 128 w 140"/>
                  <a:gd name="T61" fmla="*/ 23 h 67"/>
                  <a:gd name="T62" fmla="*/ 134 w 140"/>
                  <a:gd name="T63" fmla="*/ 18 h 67"/>
                  <a:gd name="T64" fmla="*/ 137 w 140"/>
                  <a:gd name="T65" fmla="*/ 13 h 67"/>
                  <a:gd name="T66" fmla="*/ 140 w 140"/>
                  <a:gd name="T67" fmla="*/ 8 h 67"/>
                  <a:gd name="T68" fmla="*/ 140 w 140"/>
                  <a:gd name="T69" fmla="*/ 1 h 67"/>
                  <a:gd name="T70" fmla="*/ 140 w 140"/>
                  <a:gd name="T71"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1"/>
                    </a:moveTo>
                    <a:lnTo>
                      <a:pt x="140" y="1"/>
                    </a:lnTo>
                    <a:lnTo>
                      <a:pt x="3" y="0"/>
                    </a:lnTo>
                    <a:lnTo>
                      <a:pt x="0" y="2"/>
                    </a:lnTo>
                    <a:lnTo>
                      <a:pt x="0" y="7"/>
                    </a:lnTo>
                    <a:lnTo>
                      <a:pt x="3" y="14"/>
                    </a:lnTo>
                    <a:lnTo>
                      <a:pt x="8" y="19"/>
                    </a:lnTo>
                    <a:lnTo>
                      <a:pt x="13" y="27"/>
                    </a:lnTo>
                    <a:lnTo>
                      <a:pt x="16" y="32"/>
                    </a:lnTo>
                    <a:lnTo>
                      <a:pt x="21" y="35"/>
                    </a:lnTo>
                    <a:lnTo>
                      <a:pt x="28" y="39"/>
                    </a:lnTo>
                    <a:lnTo>
                      <a:pt x="35" y="44"/>
                    </a:lnTo>
                    <a:lnTo>
                      <a:pt x="39" y="49"/>
                    </a:lnTo>
                    <a:lnTo>
                      <a:pt x="44" y="53"/>
                    </a:lnTo>
                    <a:lnTo>
                      <a:pt x="50" y="54"/>
                    </a:lnTo>
                    <a:lnTo>
                      <a:pt x="55" y="55"/>
                    </a:lnTo>
                    <a:lnTo>
                      <a:pt x="61" y="60"/>
                    </a:lnTo>
                    <a:lnTo>
                      <a:pt x="64" y="63"/>
                    </a:lnTo>
                    <a:lnTo>
                      <a:pt x="67" y="67"/>
                    </a:lnTo>
                    <a:lnTo>
                      <a:pt x="70" y="67"/>
                    </a:lnTo>
                    <a:lnTo>
                      <a:pt x="76" y="66"/>
                    </a:lnTo>
                    <a:lnTo>
                      <a:pt x="80" y="63"/>
                    </a:lnTo>
                    <a:lnTo>
                      <a:pt x="85" y="59"/>
                    </a:lnTo>
                    <a:lnTo>
                      <a:pt x="91" y="55"/>
                    </a:lnTo>
                    <a:lnTo>
                      <a:pt x="99" y="52"/>
                    </a:lnTo>
                    <a:lnTo>
                      <a:pt x="106" y="45"/>
                    </a:lnTo>
                    <a:lnTo>
                      <a:pt x="111" y="39"/>
                    </a:lnTo>
                    <a:lnTo>
                      <a:pt x="115" y="33"/>
                    </a:lnTo>
                    <a:lnTo>
                      <a:pt x="119" y="30"/>
                    </a:lnTo>
                    <a:lnTo>
                      <a:pt x="123" y="28"/>
                    </a:lnTo>
                    <a:lnTo>
                      <a:pt x="128" y="23"/>
                    </a:lnTo>
                    <a:lnTo>
                      <a:pt x="134" y="18"/>
                    </a:lnTo>
                    <a:lnTo>
                      <a:pt x="137" y="13"/>
                    </a:lnTo>
                    <a:lnTo>
                      <a:pt x="140" y="8"/>
                    </a:lnTo>
                    <a:lnTo>
                      <a:pt x="140" y="1"/>
                    </a:lnTo>
                    <a:lnTo>
                      <a:pt x="140"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75" name="Freeform 312">
                <a:extLst>
                  <a:ext uri="{FF2B5EF4-FFF2-40B4-BE49-F238E27FC236}">
                    <a16:creationId xmlns:a16="http://schemas.microsoft.com/office/drawing/2014/main" id="{F8E77548-BF45-4F31-B9B6-213FB6C2F889}"/>
                  </a:ext>
                </a:extLst>
              </p:cNvPr>
              <p:cNvSpPr>
                <a:spLocks/>
              </p:cNvSpPr>
              <p:nvPr/>
            </p:nvSpPr>
            <p:spPr bwMode="auto">
              <a:xfrm>
                <a:off x="1004" y="2162"/>
                <a:ext cx="18" cy="21"/>
              </a:xfrm>
              <a:custGeom>
                <a:avLst/>
                <a:gdLst>
                  <a:gd name="T0" fmla="*/ 21 w 33"/>
                  <a:gd name="T1" fmla="*/ 0 h 40"/>
                  <a:gd name="T2" fmla="*/ 21 w 33"/>
                  <a:gd name="T3" fmla="*/ 0 h 40"/>
                  <a:gd name="T4" fmla="*/ 17 w 33"/>
                  <a:gd name="T5" fmla="*/ 1 h 40"/>
                  <a:gd name="T6" fmla="*/ 10 w 33"/>
                  <a:gd name="T7" fmla="*/ 4 h 40"/>
                  <a:gd name="T8" fmla="*/ 6 w 33"/>
                  <a:gd name="T9" fmla="*/ 8 h 40"/>
                  <a:gd name="T10" fmla="*/ 3 w 33"/>
                  <a:gd name="T11" fmla="*/ 10 h 40"/>
                  <a:gd name="T12" fmla="*/ 0 w 33"/>
                  <a:gd name="T13" fmla="*/ 13 h 40"/>
                  <a:gd name="T14" fmla="*/ 0 w 33"/>
                  <a:gd name="T15" fmla="*/ 16 h 40"/>
                  <a:gd name="T16" fmla="*/ 3 w 33"/>
                  <a:gd name="T17" fmla="*/ 19 h 40"/>
                  <a:gd name="T18" fmla="*/ 5 w 33"/>
                  <a:gd name="T19" fmla="*/ 23 h 40"/>
                  <a:gd name="T20" fmla="*/ 9 w 33"/>
                  <a:gd name="T21" fmla="*/ 25 h 40"/>
                  <a:gd name="T22" fmla="*/ 10 w 33"/>
                  <a:gd name="T23" fmla="*/ 30 h 40"/>
                  <a:gd name="T24" fmla="*/ 10 w 33"/>
                  <a:gd name="T25" fmla="*/ 34 h 40"/>
                  <a:gd name="T26" fmla="*/ 11 w 33"/>
                  <a:gd name="T27" fmla="*/ 38 h 40"/>
                  <a:gd name="T28" fmla="*/ 16 w 33"/>
                  <a:gd name="T29" fmla="*/ 39 h 40"/>
                  <a:gd name="T30" fmla="*/ 21 w 33"/>
                  <a:gd name="T31" fmla="*/ 40 h 40"/>
                  <a:gd name="T32" fmla="*/ 24 w 33"/>
                  <a:gd name="T33" fmla="*/ 39 h 40"/>
                  <a:gd name="T34" fmla="*/ 28 w 33"/>
                  <a:gd name="T35" fmla="*/ 36 h 40"/>
                  <a:gd name="T36" fmla="*/ 29 w 33"/>
                  <a:gd name="T37" fmla="*/ 28 h 40"/>
                  <a:gd name="T38" fmla="*/ 30 w 33"/>
                  <a:gd name="T39" fmla="*/ 21 h 40"/>
                  <a:gd name="T40" fmla="*/ 31 w 33"/>
                  <a:gd name="T41" fmla="*/ 14 h 40"/>
                  <a:gd name="T42" fmla="*/ 33 w 33"/>
                  <a:gd name="T43" fmla="*/ 8 h 40"/>
                  <a:gd name="T44" fmla="*/ 30 w 33"/>
                  <a:gd name="T45" fmla="*/ 4 h 40"/>
                  <a:gd name="T46" fmla="*/ 26 w 33"/>
                  <a:gd name="T47" fmla="*/ 1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1"/>
                    </a:lnTo>
                    <a:lnTo>
                      <a:pt x="10" y="4"/>
                    </a:lnTo>
                    <a:lnTo>
                      <a:pt x="6" y="8"/>
                    </a:lnTo>
                    <a:lnTo>
                      <a:pt x="3" y="10"/>
                    </a:lnTo>
                    <a:lnTo>
                      <a:pt x="0" y="13"/>
                    </a:lnTo>
                    <a:lnTo>
                      <a:pt x="0" y="16"/>
                    </a:lnTo>
                    <a:lnTo>
                      <a:pt x="3" y="19"/>
                    </a:lnTo>
                    <a:lnTo>
                      <a:pt x="5" y="23"/>
                    </a:lnTo>
                    <a:lnTo>
                      <a:pt x="9" y="25"/>
                    </a:lnTo>
                    <a:lnTo>
                      <a:pt x="10" y="30"/>
                    </a:lnTo>
                    <a:lnTo>
                      <a:pt x="10" y="34"/>
                    </a:lnTo>
                    <a:lnTo>
                      <a:pt x="11" y="38"/>
                    </a:lnTo>
                    <a:lnTo>
                      <a:pt x="16" y="39"/>
                    </a:lnTo>
                    <a:lnTo>
                      <a:pt x="21" y="40"/>
                    </a:lnTo>
                    <a:lnTo>
                      <a:pt x="24" y="39"/>
                    </a:lnTo>
                    <a:lnTo>
                      <a:pt x="28" y="36"/>
                    </a:lnTo>
                    <a:lnTo>
                      <a:pt x="29" y="28"/>
                    </a:lnTo>
                    <a:lnTo>
                      <a:pt x="30" y="21"/>
                    </a:lnTo>
                    <a:lnTo>
                      <a:pt x="31" y="14"/>
                    </a:lnTo>
                    <a:lnTo>
                      <a:pt x="33" y="8"/>
                    </a:lnTo>
                    <a:lnTo>
                      <a:pt x="30" y="4"/>
                    </a:lnTo>
                    <a:lnTo>
                      <a:pt x="26" y="1"/>
                    </a:lnTo>
                    <a:lnTo>
                      <a:pt x="21" y="0"/>
                    </a:lnTo>
                    <a:lnTo>
                      <a:pt x="2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6" name="Freeform 313">
                <a:extLst>
                  <a:ext uri="{FF2B5EF4-FFF2-40B4-BE49-F238E27FC236}">
                    <a16:creationId xmlns:a16="http://schemas.microsoft.com/office/drawing/2014/main" id="{4C7C8257-242A-4DFB-9A3A-D077293073A1}"/>
                  </a:ext>
                </a:extLst>
              </p:cNvPr>
              <p:cNvSpPr>
                <a:spLocks/>
              </p:cNvSpPr>
              <p:nvPr/>
            </p:nvSpPr>
            <p:spPr bwMode="auto">
              <a:xfrm>
                <a:off x="1004" y="2162"/>
                <a:ext cx="18" cy="21"/>
              </a:xfrm>
              <a:custGeom>
                <a:avLst/>
                <a:gdLst>
                  <a:gd name="T0" fmla="*/ 21 w 33"/>
                  <a:gd name="T1" fmla="*/ 0 h 40"/>
                  <a:gd name="T2" fmla="*/ 21 w 33"/>
                  <a:gd name="T3" fmla="*/ 0 h 40"/>
                  <a:gd name="T4" fmla="*/ 17 w 33"/>
                  <a:gd name="T5" fmla="*/ 1 h 40"/>
                  <a:gd name="T6" fmla="*/ 10 w 33"/>
                  <a:gd name="T7" fmla="*/ 4 h 40"/>
                  <a:gd name="T8" fmla="*/ 6 w 33"/>
                  <a:gd name="T9" fmla="*/ 8 h 40"/>
                  <a:gd name="T10" fmla="*/ 3 w 33"/>
                  <a:gd name="T11" fmla="*/ 10 h 40"/>
                  <a:gd name="T12" fmla="*/ 0 w 33"/>
                  <a:gd name="T13" fmla="*/ 13 h 40"/>
                  <a:gd name="T14" fmla="*/ 0 w 33"/>
                  <a:gd name="T15" fmla="*/ 16 h 40"/>
                  <a:gd name="T16" fmla="*/ 3 w 33"/>
                  <a:gd name="T17" fmla="*/ 19 h 40"/>
                  <a:gd name="T18" fmla="*/ 5 w 33"/>
                  <a:gd name="T19" fmla="*/ 23 h 40"/>
                  <a:gd name="T20" fmla="*/ 9 w 33"/>
                  <a:gd name="T21" fmla="*/ 25 h 40"/>
                  <a:gd name="T22" fmla="*/ 10 w 33"/>
                  <a:gd name="T23" fmla="*/ 30 h 40"/>
                  <a:gd name="T24" fmla="*/ 10 w 33"/>
                  <a:gd name="T25" fmla="*/ 34 h 40"/>
                  <a:gd name="T26" fmla="*/ 11 w 33"/>
                  <a:gd name="T27" fmla="*/ 38 h 40"/>
                  <a:gd name="T28" fmla="*/ 16 w 33"/>
                  <a:gd name="T29" fmla="*/ 39 h 40"/>
                  <a:gd name="T30" fmla="*/ 21 w 33"/>
                  <a:gd name="T31" fmla="*/ 40 h 40"/>
                  <a:gd name="T32" fmla="*/ 24 w 33"/>
                  <a:gd name="T33" fmla="*/ 39 h 40"/>
                  <a:gd name="T34" fmla="*/ 28 w 33"/>
                  <a:gd name="T35" fmla="*/ 36 h 40"/>
                  <a:gd name="T36" fmla="*/ 29 w 33"/>
                  <a:gd name="T37" fmla="*/ 28 h 40"/>
                  <a:gd name="T38" fmla="*/ 30 w 33"/>
                  <a:gd name="T39" fmla="*/ 21 h 40"/>
                  <a:gd name="T40" fmla="*/ 31 w 33"/>
                  <a:gd name="T41" fmla="*/ 14 h 40"/>
                  <a:gd name="T42" fmla="*/ 33 w 33"/>
                  <a:gd name="T43" fmla="*/ 8 h 40"/>
                  <a:gd name="T44" fmla="*/ 30 w 33"/>
                  <a:gd name="T45" fmla="*/ 4 h 40"/>
                  <a:gd name="T46" fmla="*/ 26 w 33"/>
                  <a:gd name="T47" fmla="*/ 1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1"/>
                    </a:lnTo>
                    <a:lnTo>
                      <a:pt x="10" y="4"/>
                    </a:lnTo>
                    <a:lnTo>
                      <a:pt x="6" y="8"/>
                    </a:lnTo>
                    <a:lnTo>
                      <a:pt x="3" y="10"/>
                    </a:lnTo>
                    <a:lnTo>
                      <a:pt x="0" y="13"/>
                    </a:lnTo>
                    <a:lnTo>
                      <a:pt x="0" y="16"/>
                    </a:lnTo>
                    <a:lnTo>
                      <a:pt x="3" y="19"/>
                    </a:lnTo>
                    <a:lnTo>
                      <a:pt x="5" y="23"/>
                    </a:lnTo>
                    <a:lnTo>
                      <a:pt x="9" y="25"/>
                    </a:lnTo>
                    <a:lnTo>
                      <a:pt x="10" y="30"/>
                    </a:lnTo>
                    <a:lnTo>
                      <a:pt x="10" y="34"/>
                    </a:lnTo>
                    <a:lnTo>
                      <a:pt x="11" y="38"/>
                    </a:lnTo>
                    <a:lnTo>
                      <a:pt x="16" y="39"/>
                    </a:lnTo>
                    <a:lnTo>
                      <a:pt x="21" y="40"/>
                    </a:lnTo>
                    <a:lnTo>
                      <a:pt x="24" y="39"/>
                    </a:lnTo>
                    <a:lnTo>
                      <a:pt x="28" y="36"/>
                    </a:lnTo>
                    <a:lnTo>
                      <a:pt x="29" y="28"/>
                    </a:lnTo>
                    <a:lnTo>
                      <a:pt x="30" y="21"/>
                    </a:lnTo>
                    <a:lnTo>
                      <a:pt x="31" y="14"/>
                    </a:lnTo>
                    <a:lnTo>
                      <a:pt x="33" y="8"/>
                    </a:lnTo>
                    <a:lnTo>
                      <a:pt x="30" y="4"/>
                    </a:lnTo>
                    <a:lnTo>
                      <a:pt x="26" y="1"/>
                    </a:lnTo>
                    <a:lnTo>
                      <a:pt x="21" y="0"/>
                    </a:lnTo>
                    <a:lnTo>
                      <a:pt x="2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77" name="Freeform 314">
                <a:extLst>
                  <a:ext uri="{FF2B5EF4-FFF2-40B4-BE49-F238E27FC236}">
                    <a16:creationId xmlns:a16="http://schemas.microsoft.com/office/drawing/2014/main" id="{D1559E85-7DFE-450D-B63D-2742F9F5B647}"/>
                  </a:ext>
                </a:extLst>
              </p:cNvPr>
              <p:cNvSpPr>
                <a:spLocks/>
              </p:cNvSpPr>
              <p:nvPr/>
            </p:nvSpPr>
            <p:spPr bwMode="auto">
              <a:xfrm>
                <a:off x="1002" y="2187"/>
                <a:ext cx="5" cy="4"/>
              </a:xfrm>
              <a:custGeom>
                <a:avLst/>
                <a:gdLst>
                  <a:gd name="T0" fmla="*/ 9 w 9"/>
                  <a:gd name="T1" fmla="*/ 1 h 7"/>
                  <a:gd name="T2" fmla="*/ 9 w 9"/>
                  <a:gd name="T3" fmla="*/ 1 h 7"/>
                  <a:gd name="T4" fmla="*/ 5 w 9"/>
                  <a:gd name="T5" fmla="*/ 0 h 7"/>
                  <a:gd name="T6" fmla="*/ 1 w 9"/>
                  <a:gd name="T7" fmla="*/ 0 h 7"/>
                  <a:gd name="T8" fmla="*/ 0 w 9"/>
                  <a:gd name="T9" fmla="*/ 3 h 7"/>
                  <a:gd name="T10" fmla="*/ 3 w 9"/>
                  <a:gd name="T11" fmla="*/ 6 h 7"/>
                  <a:gd name="T12" fmla="*/ 5 w 9"/>
                  <a:gd name="T13" fmla="*/ 7 h 7"/>
                  <a:gd name="T14" fmla="*/ 9 w 9"/>
                  <a:gd name="T15" fmla="*/ 5 h 7"/>
                  <a:gd name="T16" fmla="*/ 9 w 9"/>
                  <a:gd name="T17" fmla="*/ 1 h 7"/>
                  <a:gd name="T18" fmla="*/ 9 w 9"/>
                  <a:gd name="T1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9" y="1"/>
                    </a:moveTo>
                    <a:lnTo>
                      <a:pt x="9" y="1"/>
                    </a:lnTo>
                    <a:lnTo>
                      <a:pt x="5" y="0"/>
                    </a:lnTo>
                    <a:lnTo>
                      <a:pt x="1" y="0"/>
                    </a:lnTo>
                    <a:lnTo>
                      <a:pt x="0" y="3"/>
                    </a:lnTo>
                    <a:lnTo>
                      <a:pt x="3" y="6"/>
                    </a:lnTo>
                    <a:lnTo>
                      <a:pt x="5" y="7"/>
                    </a:lnTo>
                    <a:lnTo>
                      <a:pt x="9" y="5"/>
                    </a:lnTo>
                    <a:lnTo>
                      <a:pt x="9" y="1"/>
                    </a:lnTo>
                    <a:lnTo>
                      <a:pt x="9"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78" name="Freeform 315">
                <a:extLst>
                  <a:ext uri="{FF2B5EF4-FFF2-40B4-BE49-F238E27FC236}">
                    <a16:creationId xmlns:a16="http://schemas.microsoft.com/office/drawing/2014/main" id="{E1EB4FCE-CEC1-40C9-8DD0-800A93BE5E00}"/>
                  </a:ext>
                </a:extLst>
              </p:cNvPr>
              <p:cNvSpPr>
                <a:spLocks/>
              </p:cNvSpPr>
              <p:nvPr/>
            </p:nvSpPr>
            <p:spPr bwMode="auto">
              <a:xfrm>
                <a:off x="1002" y="2187"/>
                <a:ext cx="5" cy="4"/>
              </a:xfrm>
              <a:custGeom>
                <a:avLst/>
                <a:gdLst>
                  <a:gd name="T0" fmla="*/ 9 w 9"/>
                  <a:gd name="T1" fmla="*/ 1 h 7"/>
                  <a:gd name="T2" fmla="*/ 9 w 9"/>
                  <a:gd name="T3" fmla="*/ 1 h 7"/>
                  <a:gd name="T4" fmla="*/ 5 w 9"/>
                  <a:gd name="T5" fmla="*/ 0 h 7"/>
                  <a:gd name="T6" fmla="*/ 1 w 9"/>
                  <a:gd name="T7" fmla="*/ 0 h 7"/>
                  <a:gd name="T8" fmla="*/ 0 w 9"/>
                  <a:gd name="T9" fmla="*/ 3 h 7"/>
                  <a:gd name="T10" fmla="*/ 3 w 9"/>
                  <a:gd name="T11" fmla="*/ 6 h 7"/>
                  <a:gd name="T12" fmla="*/ 5 w 9"/>
                  <a:gd name="T13" fmla="*/ 7 h 7"/>
                  <a:gd name="T14" fmla="*/ 9 w 9"/>
                  <a:gd name="T15" fmla="*/ 5 h 7"/>
                  <a:gd name="T16" fmla="*/ 9 w 9"/>
                  <a:gd name="T17" fmla="*/ 1 h 7"/>
                  <a:gd name="T18" fmla="*/ 9 w 9"/>
                  <a:gd name="T1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9" y="1"/>
                    </a:moveTo>
                    <a:lnTo>
                      <a:pt x="9" y="1"/>
                    </a:lnTo>
                    <a:lnTo>
                      <a:pt x="5" y="0"/>
                    </a:lnTo>
                    <a:lnTo>
                      <a:pt x="1" y="0"/>
                    </a:lnTo>
                    <a:lnTo>
                      <a:pt x="0" y="3"/>
                    </a:lnTo>
                    <a:lnTo>
                      <a:pt x="3" y="6"/>
                    </a:lnTo>
                    <a:lnTo>
                      <a:pt x="5" y="7"/>
                    </a:lnTo>
                    <a:lnTo>
                      <a:pt x="9" y="5"/>
                    </a:lnTo>
                    <a:lnTo>
                      <a:pt x="9" y="1"/>
                    </a:lnTo>
                    <a:lnTo>
                      <a:pt x="9"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79" name="Freeform 316">
                <a:extLst>
                  <a:ext uri="{FF2B5EF4-FFF2-40B4-BE49-F238E27FC236}">
                    <a16:creationId xmlns:a16="http://schemas.microsoft.com/office/drawing/2014/main" id="{29AB80BE-67B5-4528-8F16-D60C504F2B47}"/>
                  </a:ext>
                </a:extLst>
              </p:cNvPr>
              <p:cNvSpPr>
                <a:spLocks/>
              </p:cNvSpPr>
              <p:nvPr/>
            </p:nvSpPr>
            <p:spPr bwMode="auto">
              <a:xfrm>
                <a:off x="760" y="2205"/>
                <a:ext cx="14" cy="10"/>
              </a:xfrm>
              <a:custGeom>
                <a:avLst/>
                <a:gdLst>
                  <a:gd name="T0" fmla="*/ 20 w 26"/>
                  <a:gd name="T1" fmla="*/ 0 h 19"/>
                  <a:gd name="T2" fmla="*/ 20 w 26"/>
                  <a:gd name="T3" fmla="*/ 0 h 19"/>
                  <a:gd name="T4" fmla="*/ 11 w 26"/>
                  <a:gd name="T5" fmla="*/ 0 h 19"/>
                  <a:gd name="T6" fmla="*/ 4 w 26"/>
                  <a:gd name="T7" fmla="*/ 2 h 19"/>
                  <a:gd name="T8" fmla="*/ 0 w 26"/>
                  <a:gd name="T9" fmla="*/ 6 h 19"/>
                  <a:gd name="T10" fmla="*/ 5 w 26"/>
                  <a:gd name="T11" fmla="*/ 11 h 19"/>
                  <a:gd name="T12" fmla="*/ 10 w 26"/>
                  <a:gd name="T13" fmla="*/ 14 h 19"/>
                  <a:gd name="T14" fmla="*/ 14 w 26"/>
                  <a:gd name="T15" fmla="*/ 17 h 19"/>
                  <a:gd name="T16" fmla="*/ 19 w 26"/>
                  <a:gd name="T17" fmla="*/ 19 h 19"/>
                  <a:gd name="T18" fmla="*/ 26 w 26"/>
                  <a:gd name="T19" fmla="*/ 17 h 19"/>
                  <a:gd name="T20" fmla="*/ 26 w 26"/>
                  <a:gd name="T21" fmla="*/ 9 h 19"/>
                  <a:gd name="T22" fmla="*/ 25 w 26"/>
                  <a:gd name="T23" fmla="*/ 3 h 19"/>
                  <a:gd name="T24" fmla="*/ 20 w 26"/>
                  <a:gd name="T25" fmla="*/ 0 h 19"/>
                  <a:gd name="T26" fmla="*/ 20 w 2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9">
                    <a:moveTo>
                      <a:pt x="20" y="0"/>
                    </a:moveTo>
                    <a:lnTo>
                      <a:pt x="20" y="0"/>
                    </a:lnTo>
                    <a:lnTo>
                      <a:pt x="11" y="0"/>
                    </a:lnTo>
                    <a:lnTo>
                      <a:pt x="4" y="2"/>
                    </a:lnTo>
                    <a:lnTo>
                      <a:pt x="0" y="6"/>
                    </a:lnTo>
                    <a:lnTo>
                      <a:pt x="5" y="11"/>
                    </a:lnTo>
                    <a:lnTo>
                      <a:pt x="10" y="14"/>
                    </a:lnTo>
                    <a:lnTo>
                      <a:pt x="14" y="17"/>
                    </a:lnTo>
                    <a:lnTo>
                      <a:pt x="19" y="19"/>
                    </a:lnTo>
                    <a:lnTo>
                      <a:pt x="26" y="17"/>
                    </a:lnTo>
                    <a:lnTo>
                      <a:pt x="26" y="9"/>
                    </a:lnTo>
                    <a:lnTo>
                      <a:pt x="25" y="3"/>
                    </a:lnTo>
                    <a:lnTo>
                      <a:pt x="20" y="0"/>
                    </a:lnTo>
                    <a:lnTo>
                      <a:pt x="2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0" name="Freeform 317">
                <a:extLst>
                  <a:ext uri="{FF2B5EF4-FFF2-40B4-BE49-F238E27FC236}">
                    <a16:creationId xmlns:a16="http://schemas.microsoft.com/office/drawing/2014/main" id="{5D43F57A-30BE-43CB-8FE8-C85DD7E8C3A5}"/>
                  </a:ext>
                </a:extLst>
              </p:cNvPr>
              <p:cNvSpPr>
                <a:spLocks/>
              </p:cNvSpPr>
              <p:nvPr/>
            </p:nvSpPr>
            <p:spPr bwMode="auto">
              <a:xfrm>
                <a:off x="760" y="2205"/>
                <a:ext cx="14" cy="10"/>
              </a:xfrm>
              <a:custGeom>
                <a:avLst/>
                <a:gdLst>
                  <a:gd name="T0" fmla="*/ 20 w 26"/>
                  <a:gd name="T1" fmla="*/ 0 h 19"/>
                  <a:gd name="T2" fmla="*/ 20 w 26"/>
                  <a:gd name="T3" fmla="*/ 0 h 19"/>
                  <a:gd name="T4" fmla="*/ 11 w 26"/>
                  <a:gd name="T5" fmla="*/ 0 h 19"/>
                  <a:gd name="T6" fmla="*/ 4 w 26"/>
                  <a:gd name="T7" fmla="*/ 2 h 19"/>
                  <a:gd name="T8" fmla="*/ 0 w 26"/>
                  <a:gd name="T9" fmla="*/ 6 h 19"/>
                  <a:gd name="T10" fmla="*/ 5 w 26"/>
                  <a:gd name="T11" fmla="*/ 11 h 19"/>
                  <a:gd name="T12" fmla="*/ 10 w 26"/>
                  <a:gd name="T13" fmla="*/ 14 h 19"/>
                  <a:gd name="T14" fmla="*/ 14 w 26"/>
                  <a:gd name="T15" fmla="*/ 17 h 19"/>
                  <a:gd name="T16" fmla="*/ 19 w 26"/>
                  <a:gd name="T17" fmla="*/ 19 h 19"/>
                  <a:gd name="T18" fmla="*/ 26 w 26"/>
                  <a:gd name="T19" fmla="*/ 17 h 19"/>
                  <a:gd name="T20" fmla="*/ 26 w 26"/>
                  <a:gd name="T21" fmla="*/ 9 h 19"/>
                  <a:gd name="T22" fmla="*/ 25 w 26"/>
                  <a:gd name="T23" fmla="*/ 3 h 19"/>
                  <a:gd name="T24" fmla="*/ 20 w 26"/>
                  <a:gd name="T25" fmla="*/ 0 h 19"/>
                  <a:gd name="T26" fmla="*/ 20 w 2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9">
                    <a:moveTo>
                      <a:pt x="20" y="0"/>
                    </a:moveTo>
                    <a:lnTo>
                      <a:pt x="20" y="0"/>
                    </a:lnTo>
                    <a:lnTo>
                      <a:pt x="11" y="0"/>
                    </a:lnTo>
                    <a:lnTo>
                      <a:pt x="4" y="2"/>
                    </a:lnTo>
                    <a:lnTo>
                      <a:pt x="0" y="6"/>
                    </a:lnTo>
                    <a:lnTo>
                      <a:pt x="5" y="11"/>
                    </a:lnTo>
                    <a:lnTo>
                      <a:pt x="10" y="14"/>
                    </a:lnTo>
                    <a:lnTo>
                      <a:pt x="14" y="17"/>
                    </a:lnTo>
                    <a:lnTo>
                      <a:pt x="19" y="19"/>
                    </a:lnTo>
                    <a:lnTo>
                      <a:pt x="26" y="17"/>
                    </a:lnTo>
                    <a:lnTo>
                      <a:pt x="26" y="9"/>
                    </a:lnTo>
                    <a:lnTo>
                      <a:pt x="25" y="3"/>
                    </a:lnTo>
                    <a:lnTo>
                      <a:pt x="20" y="0"/>
                    </a:lnTo>
                    <a:lnTo>
                      <a:pt x="2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81" name="Freeform 318">
                <a:extLst>
                  <a:ext uri="{FF2B5EF4-FFF2-40B4-BE49-F238E27FC236}">
                    <a16:creationId xmlns:a16="http://schemas.microsoft.com/office/drawing/2014/main" id="{89294E5E-02FA-4997-984A-6B5FA1121A8C}"/>
                  </a:ext>
                </a:extLst>
              </p:cNvPr>
              <p:cNvSpPr>
                <a:spLocks/>
              </p:cNvSpPr>
              <p:nvPr/>
            </p:nvSpPr>
            <p:spPr bwMode="auto">
              <a:xfrm>
                <a:off x="622" y="2279"/>
                <a:ext cx="15" cy="20"/>
              </a:xfrm>
              <a:custGeom>
                <a:avLst/>
                <a:gdLst>
                  <a:gd name="T0" fmla="*/ 15 w 29"/>
                  <a:gd name="T1" fmla="*/ 0 h 38"/>
                  <a:gd name="T2" fmla="*/ 15 w 29"/>
                  <a:gd name="T3" fmla="*/ 0 h 38"/>
                  <a:gd name="T4" fmla="*/ 9 w 29"/>
                  <a:gd name="T5" fmla="*/ 2 h 38"/>
                  <a:gd name="T6" fmla="*/ 3 w 29"/>
                  <a:gd name="T7" fmla="*/ 6 h 38"/>
                  <a:gd name="T8" fmla="*/ 0 w 29"/>
                  <a:gd name="T9" fmla="*/ 14 h 38"/>
                  <a:gd name="T10" fmla="*/ 3 w 29"/>
                  <a:gd name="T11" fmla="*/ 19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6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6"/>
                    </a:lnTo>
                    <a:lnTo>
                      <a:pt x="0" y="14"/>
                    </a:lnTo>
                    <a:lnTo>
                      <a:pt x="3" y="19"/>
                    </a:lnTo>
                    <a:lnTo>
                      <a:pt x="9" y="25"/>
                    </a:lnTo>
                    <a:lnTo>
                      <a:pt x="11" y="30"/>
                    </a:lnTo>
                    <a:lnTo>
                      <a:pt x="12" y="38"/>
                    </a:lnTo>
                    <a:lnTo>
                      <a:pt x="18" y="38"/>
                    </a:lnTo>
                    <a:lnTo>
                      <a:pt x="23" y="38"/>
                    </a:lnTo>
                    <a:lnTo>
                      <a:pt x="29" y="28"/>
                    </a:lnTo>
                    <a:lnTo>
                      <a:pt x="29" y="21"/>
                    </a:lnTo>
                    <a:lnTo>
                      <a:pt x="25" y="11"/>
                    </a:lnTo>
                    <a:lnTo>
                      <a:pt x="24" y="6"/>
                    </a:lnTo>
                    <a:lnTo>
                      <a:pt x="20" y="2"/>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2" name="Freeform 319">
                <a:extLst>
                  <a:ext uri="{FF2B5EF4-FFF2-40B4-BE49-F238E27FC236}">
                    <a16:creationId xmlns:a16="http://schemas.microsoft.com/office/drawing/2014/main" id="{A58BC5EE-8E36-42A2-BA5F-27CAD452AD7B}"/>
                  </a:ext>
                </a:extLst>
              </p:cNvPr>
              <p:cNvSpPr>
                <a:spLocks/>
              </p:cNvSpPr>
              <p:nvPr/>
            </p:nvSpPr>
            <p:spPr bwMode="auto">
              <a:xfrm>
                <a:off x="622" y="2279"/>
                <a:ext cx="15" cy="20"/>
              </a:xfrm>
              <a:custGeom>
                <a:avLst/>
                <a:gdLst>
                  <a:gd name="T0" fmla="*/ 15 w 29"/>
                  <a:gd name="T1" fmla="*/ 0 h 38"/>
                  <a:gd name="T2" fmla="*/ 15 w 29"/>
                  <a:gd name="T3" fmla="*/ 0 h 38"/>
                  <a:gd name="T4" fmla="*/ 9 w 29"/>
                  <a:gd name="T5" fmla="*/ 2 h 38"/>
                  <a:gd name="T6" fmla="*/ 3 w 29"/>
                  <a:gd name="T7" fmla="*/ 6 h 38"/>
                  <a:gd name="T8" fmla="*/ 0 w 29"/>
                  <a:gd name="T9" fmla="*/ 14 h 38"/>
                  <a:gd name="T10" fmla="*/ 3 w 29"/>
                  <a:gd name="T11" fmla="*/ 19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6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6"/>
                    </a:lnTo>
                    <a:lnTo>
                      <a:pt x="0" y="14"/>
                    </a:lnTo>
                    <a:lnTo>
                      <a:pt x="3" y="19"/>
                    </a:lnTo>
                    <a:lnTo>
                      <a:pt x="9" y="25"/>
                    </a:lnTo>
                    <a:lnTo>
                      <a:pt x="11" y="30"/>
                    </a:lnTo>
                    <a:lnTo>
                      <a:pt x="12" y="38"/>
                    </a:lnTo>
                    <a:lnTo>
                      <a:pt x="18" y="38"/>
                    </a:lnTo>
                    <a:lnTo>
                      <a:pt x="23" y="38"/>
                    </a:lnTo>
                    <a:lnTo>
                      <a:pt x="29" y="28"/>
                    </a:lnTo>
                    <a:lnTo>
                      <a:pt x="29" y="21"/>
                    </a:lnTo>
                    <a:lnTo>
                      <a:pt x="25" y="11"/>
                    </a:lnTo>
                    <a:lnTo>
                      <a:pt x="24" y="6"/>
                    </a:lnTo>
                    <a:lnTo>
                      <a:pt x="20" y="2"/>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83" name="Freeform 320">
                <a:extLst>
                  <a:ext uri="{FF2B5EF4-FFF2-40B4-BE49-F238E27FC236}">
                    <a16:creationId xmlns:a16="http://schemas.microsoft.com/office/drawing/2014/main" id="{3F6BE937-0BB8-4A75-A34C-E7BFEAE688BA}"/>
                  </a:ext>
                </a:extLst>
              </p:cNvPr>
              <p:cNvSpPr>
                <a:spLocks/>
              </p:cNvSpPr>
              <p:nvPr/>
            </p:nvSpPr>
            <p:spPr bwMode="auto">
              <a:xfrm>
                <a:off x="391" y="2322"/>
                <a:ext cx="17" cy="27"/>
              </a:xfrm>
              <a:custGeom>
                <a:avLst/>
                <a:gdLst>
                  <a:gd name="T0" fmla="*/ 27 w 32"/>
                  <a:gd name="T1" fmla="*/ 8 h 52"/>
                  <a:gd name="T2" fmla="*/ 27 w 32"/>
                  <a:gd name="T3" fmla="*/ 8 h 52"/>
                  <a:gd name="T4" fmla="*/ 23 w 32"/>
                  <a:gd name="T5" fmla="*/ 7 h 52"/>
                  <a:gd name="T6" fmla="*/ 19 w 32"/>
                  <a:gd name="T7" fmla="*/ 6 h 52"/>
                  <a:gd name="T8" fmla="*/ 14 w 32"/>
                  <a:gd name="T9" fmla="*/ 4 h 52"/>
                  <a:gd name="T10" fmla="*/ 12 w 32"/>
                  <a:gd name="T11" fmla="*/ 1 h 52"/>
                  <a:gd name="T12" fmla="*/ 8 w 32"/>
                  <a:gd name="T13" fmla="*/ 0 h 52"/>
                  <a:gd name="T14" fmla="*/ 5 w 32"/>
                  <a:gd name="T15" fmla="*/ 0 h 52"/>
                  <a:gd name="T16" fmla="*/ 2 w 32"/>
                  <a:gd name="T17" fmla="*/ 2 h 52"/>
                  <a:gd name="T18" fmla="*/ 1 w 32"/>
                  <a:gd name="T19" fmla="*/ 4 h 52"/>
                  <a:gd name="T20" fmla="*/ 0 w 32"/>
                  <a:gd name="T21" fmla="*/ 5 h 52"/>
                  <a:gd name="T22" fmla="*/ 0 w 32"/>
                  <a:gd name="T23" fmla="*/ 7 h 52"/>
                  <a:gd name="T24" fmla="*/ 0 w 32"/>
                  <a:gd name="T25" fmla="*/ 11 h 52"/>
                  <a:gd name="T26" fmla="*/ 2 w 32"/>
                  <a:gd name="T27" fmla="*/ 17 h 52"/>
                  <a:gd name="T28" fmla="*/ 3 w 32"/>
                  <a:gd name="T29" fmla="*/ 19 h 52"/>
                  <a:gd name="T30" fmla="*/ 3 w 32"/>
                  <a:gd name="T31" fmla="*/ 22 h 52"/>
                  <a:gd name="T32" fmla="*/ 5 w 32"/>
                  <a:gd name="T33" fmla="*/ 25 h 52"/>
                  <a:gd name="T34" fmla="*/ 6 w 32"/>
                  <a:gd name="T35" fmla="*/ 27 h 52"/>
                  <a:gd name="T36" fmla="*/ 8 w 32"/>
                  <a:gd name="T37" fmla="*/ 30 h 52"/>
                  <a:gd name="T38" fmla="*/ 10 w 32"/>
                  <a:gd name="T39" fmla="*/ 34 h 52"/>
                  <a:gd name="T40" fmla="*/ 12 w 32"/>
                  <a:gd name="T41" fmla="*/ 35 h 52"/>
                  <a:gd name="T42" fmla="*/ 14 w 32"/>
                  <a:gd name="T43" fmla="*/ 39 h 52"/>
                  <a:gd name="T44" fmla="*/ 14 w 32"/>
                  <a:gd name="T45" fmla="*/ 42 h 52"/>
                  <a:gd name="T46" fmla="*/ 16 w 32"/>
                  <a:gd name="T47" fmla="*/ 46 h 52"/>
                  <a:gd name="T48" fmla="*/ 17 w 32"/>
                  <a:gd name="T49" fmla="*/ 50 h 52"/>
                  <a:gd name="T50" fmla="*/ 19 w 32"/>
                  <a:gd name="T51" fmla="*/ 52 h 52"/>
                  <a:gd name="T52" fmla="*/ 22 w 32"/>
                  <a:gd name="T53" fmla="*/ 50 h 52"/>
                  <a:gd name="T54" fmla="*/ 29 w 32"/>
                  <a:gd name="T55" fmla="*/ 43 h 52"/>
                  <a:gd name="T56" fmla="*/ 31 w 32"/>
                  <a:gd name="T57" fmla="*/ 38 h 52"/>
                  <a:gd name="T58" fmla="*/ 32 w 32"/>
                  <a:gd name="T59" fmla="*/ 32 h 52"/>
                  <a:gd name="T60" fmla="*/ 32 w 32"/>
                  <a:gd name="T61" fmla="*/ 27 h 52"/>
                  <a:gd name="T62" fmla="*/ 32 w 32"/>
                  <a:gd name="T63" fmla="*/ 22 h 52"/>
                  <a:gd name="T64" fmla="*/ 30 w 32"/>
                  <a:gd name="T65" fmla="*/ 18 h 52"/>
                  <a:gd name="T66" fmla="*/ 30 w 32"/>
                  <a:gd name="T67" fmla="*/ 14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7"/>
                    </a:lnTo>
                    <a:lnTo>
                      <a:pt x="19" y="6"/>
                    </a:lnTo>
                    <a:lnTo>
                      <a:pt x="14" y="4"/>
                    </a:lnTo>
                    <a:lnTo>
                      <a:pt x="12" y="1"/>
                    </a:lnTo>
                    <a:lnTo>
                      <a:pt x="8" y="0"/>
                    </a:lnTo>
                    <a:lnTo>
                      <a:pt x="5" y="0"/>
                    </a:lnTo>
                    <a:lnTo>
                      <a:pt x="2" y="2"/>
                    </a:lnTo>
                    <a:lnTo>
                      <a:pt x="1" y="4"/>
                    </a:lnTo>
                    <a:lnTo>
                      <a:pt x="0" y="5"/>
                    </a:lnTo>
                    <a:lnTo>
                      <a:pt x="0" y="7"/>
                    </a:lnTo>
                    <a:lnTo>
                      <a:pt x="0" y="11"/>
                    </a:lnTo>
                    <a:lnTo>
                      <a:pt x="2" y="17"/>
                    </a:lnTo>
                    <a:lnTo>
                      <a:pt x="3" y="19"/>
                    </a:lnTo>
                    <a:lnTo>
                      <a:pt x="3" y="22"/>
                    </a:lnTo>
                    <a:lnTo>
                      <a:pt x="5" y="25"/>
                    </a:lnTo>
                    <a:lnTo>
                      <a:pt x="6" y="27"/>
                    </a:lnTo>
                    <a:lnTo>
                      <a:pt x="8" y="30"/>
                    </a:lnTo>
                    <a:lnTo>
                      <a:pt x="10" y="34"/>
                    </a:lnTo>
                    <a:lnTo>
                      <a:pt x="12" y="35"/>
                    </a:lnTo>
                    <a:lnTo>
                      <a:pt x="14" y="39"/>
                    </a:lnTo>
                    <a:lnTo>
                      <a:pt x="14" y="42"/>
                    </a:lnTo>
                    <a:lnTo>
                      <a:pt x="16" y="46"/>
                    </a:lnTo>
                    <a:lnTo>
                      <a:pt x="17" y="50"/>
                    </a:lnTo>
                    <a:lnTo>
                      <a:pt x="19" y="52"/>
                    </a:lnTo>
                    <a:lnTo>
                      <a:pt x="22" y="50"/>
                    </a:lnTo>
                    <a:lnTo>
                      <a:pt x="29" y="43"/>
                    </a:lnTo>
                    <a:lnTo>
                      <a:pt x="31" y="38"/>
                    </a:lnTo>
                    <a:lnTo>
                      <a:pt x="32" y="32"/>
                    </a:lnTo>
                    <a:lnTo>
                      <a:pt x="32" y="27"/>
                    </a:lnTo>
                    <a:lnTo>
                      <a:pt x="32" y="22"/>
                    </a:lnTo>
                    <a:lnTo>
                      <a:pt x="30" y="18"/>
                    </a:lnTo>
                    <a:lnTo>
                      <a:pt x="30" y="14"/>
                    </a:lnTo>
                    <a:lnTo>
                      <a:pt x="27" y="8"/>
                    </a:lnTo>
                    <a:lnTo>
                      <a:pt x="27"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4" name="Freeform 321">
                <a:extLst>
                  <a:ext uri="{FF2B5EF4-FFF2-40B4-BE49-F238E27FC236}">
                    <a16:creationId xmlns:a16="http://schemas.microsoft.com/office/drawing/2014/main" id="{B5E934E0-D9E0-4AE5-B065-2EC28A4E680A}"/>
                  </a:ext>
                </a:extLst>
              </p:cNvPr>
              <p:cNvSpPr>
                <a:spLocks/>
              </p:cNvSpPr>
              <p:nvPr/>
            </p:nvSpPr>
            <p:spPr bwMode="auto">
              <a:xfrm>
                <a:off x="391" y="2322"/>
                <a:ext cx="17" cy="27"/>
              </a:xfrm>
              <a:custGeom>
                <a:avLst/>
                <a:gdLst>
                  <a:gd name="T0" fmla="*/ 27 w 32"/>
                  <a:gd name="T1" fmla="*/ 8 h 52"/>
                  <a:gd name="T2" fmla="*/ 27 w 32"/>
                  <a:gd name="T3" fmla="*/ 8 h 52"/>
                  <a:gd name="T4" fmla="*/ 23 w 32"/>
                  <a:gd name="T5" fmla="*/ 7 h 52"/>
                  <a:gd name="T6" fmla="*/ 19 w 32"/>
                  <a:gd name="T7" fmla="*/ 6 h 52"/>
                  <a:gd name="T8" fmla="*/ 14 w 32"/>
                  <a:gd name="T9" fmla="*/ 4 h 52"/>
                  <a:gd name="T10" fmla="*/ 12 w 32"/>
                  <a:gd name="T11" fmla="*/ 1 h 52"/>
                  <a:gd name="T12" fmla="*/ 8 w 32"/>
                  <a:gd name="T13" fmla="*/ 0 h 52"/>
                  <a:gd name="T14" fmla="*/ 5 w 32"/>
                  <a:gd name="T15" fmla="*/ 0 h 52"/>
                  <a:gd name="T16" fmla="*/ 2 w 32"/>
                  <a:gd name="T17" fmla="*/ 2 h 52"/>
                  <a:gd name="T18" fmla="*/ 1 w 32"/>
                  <a:gd name="T19" fmla="*/ 4 h 52"/>
                  <a:gd name="T20" fmla="*/ 0 w 32"/>
                  <a:gd name="T21" fmla="*/ 5 h 52"/>
                  <a:gd name="T22" fmla="*/ 0 w 32"/>
                  <a:gd name="T23" fmla="*/ 7 h 52"/>
                  <a:gd name="T24" fmla="*/ 0 w 32"/>
                  <a:gd name="T25" fmla="*/ 11 h 52"/>
                  <a:gd name="T26" fmla="*/ 2 w 32"/>
                  <a:gd name="T27" fmla="*/ 17 h 52"/>
                  <a:gd name="T28" fmla="*/ 3 w 32"/>
                  <a:gd name="T29" fmla="*/ 19 h 52"/>
                  <a:gd name="T30" fmla="*/ 3 w 32"/>
                  <a:gd name="T31" fmla="*/ 22 h 52"/>
                  <a:gd name="T32" fmla="*/ 5 w 32"/>
                  <a:gd name="T33" fmla="*/ 25 h 52"/>
                  <a:gd name="T34" fmla="*/ 6 w 32"/>
                  <a:gd name="T35" fmla="*/ 27 h 52"/>
                  <a:gd name="T36" fmla="*/ 8 w 32"/>
                  <a:gd name="T37" fmla="*/ 30 h 52"/>
                  <a:gd name="T38" fmla="*/ 10 w 32"/>
                  <a:gd name="T39" fmla="*/ 34 h 52"/>
                  <a:gd name="T40" fmla="*/ 12 w 32"/>
                  <a:gd name="T41" fmla="*/ 35 h 52"/>
                  <a:gd name="T42" fmla="*/ 14 w 32"/>
                  <a:gd name="T43" fmla="*/ 39 h 52"/>
                  <a:gd name="T44" fmla="*/ 14 w 32"/>
                  <a:gd name="T45" fmla="*/ 42 h 52"/>
                  <a:gd name="T46" fmla="*/ 16 w 32"/>
                  <a:gd name="T47" fmla="*/ 46 h 52"/>
                  <a:gd name="T48" fmla="*/ 17 w 32"/>
                  <a:gd name="T49" fmla="*/ 50 h 52"/>
                  <a:gd name="T50" fmla="*/ 19 w 32"/>
                  <a:gd name="T51" fmla="*/ 52 h 52"/>
                  <a:gd name="T52" fmla="*/ 22 w 32"/>
                  <a:gd name="T53" fmla="*/ 50 h 52"/>
                  <a:gd name="T54" fmla="*/ 29 w 32"/>
                  <a:gd name="T55" fmla="*/ 43 h 52"/>
                  <a:gd name="T56" fmla="*/ 31 w 32"/>
                  <a:gd name="T57" fmla="*/ 38 h 52"/>
                  <a:gd name="T58" fmla="*/ 32 w 32"/>
                  <a:gd name="T59" fmla="*/ 32 h 52"/>
                  <a:gd name="T60" fmla="*/ 32 w 32"/>
                  <a:gd name="T61" fmla="*/ 27 h 52"/>
                  <a:gd name="T62" fmla="*/ 32 w 32"/>
                  <a:gd name="T63" fmla="*/ 22 h 52"/>
                  <a:gd name="T64" fmla="*/ 30 w 32"/>
                  <a:gd name="T65" fmla="*/ 18 h 52"/>
                  <a:gd name="T66" fmla="*/ 30 w 32"/>
                  <a:gd name="T67" fmla="*/ 14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7"/>
                    </a:lnTo>
                    <a:lnTo>
                      <a:pt x="19" y="6"/>
                    </a:lnTo>
                    <a:lnTo>
                      <a:pt x="14" y="4"/>
                    </a:lnTo>
                    <a:lnTo>
                      <a:pt x="12" y="1"/>
                    </a:lnTo>
                    <a:lnTo>
                      <a:pt x="8" y="0"/>
                    </a:lnTo>
                    <a:lnTo>
                      <a:pt x="5" y="0"/>
                    </a:lnTo>
                    <a:lnTo>
                      <a:pt x="2" y="2"/>
                    </a:lnTo>
                    <a:lnTo>
                      <a:pt x="1" y="4"/>
                    </a:lnTo>
                    <a:lnTo>
                      <a:pt x="0" y="5"/>
                    </a:lnTo>
                    <a:lnTo>
                      <a:pt x="0" y="7"/>
                    </a:lnTo>
                    <a:lnTo>
                      <a:pt x="0" y="11"/>
                    </a:lnTo>
                    <a:lnTo>
                      <a:pt x="2" y="17"/>
                    </a:lnTo>
                    <a:lnTo>
                      <a:pt x="3" y="19"/>
                    </a:lnTo>
                    <a:lnTo>
                      <a:pt x="3" y="22"/>
                    </a:lnTo>
                    <a:lnTo>
                      <a:pt x="5" y="25"/>
                    </a:lnTo>
                    <a:lnTo>
                      <a:pt x="6" y="27"/>
                    </a:lnTo>
                    <a:lnTo>
                      <a:pt x="8" y="30"/>
                    </a:lnTo>
                    <a:lnTo>
                      <a:pt x="10" y="34"/>
                    </a:lnTo>
                    <a:lnTo>
                      <a:pt x="12" y="35"/>
                    </a:lnTo>
                    <a:lnTo>
                      <a:pt x="14" y="39"/>
                    </a:lnTo>
                    <a:lnTo>
                      <a:pt x="14" y="42"/>
                    </a:lnTo>
                    <a:lnTo>
                      <a:pt x="16" y="46"/>
                    </a:lnTo>
                    <a:lnTo>
                      <a:pt x="17" y="50"/>
                    </a:lnTo>
                    <a:lnTo>
                      <a:pt x="19" y="52"/>
                    </a:lnTo>
                    <a:lnTo>
                      <a:pt x="22" y="50"/>
                    </a:lnTo>
                    <a:lnTo>
                      <a:pt x="29" y="43"/>
                    </a:lnTo>
                    <a:lnTo>
                      <a:pt x="31" y="38"/>
                    </a:lnTo>
                    <a:lnTo>
                      <a:pt x="32" y="32"/>
                    </a:lnTo>
                    <a:lnTo>
                      <a:pt x="32" y="27"/>
                    </a:lnTo>
                    <a:lnTo>
                      <a:pt x="32" y="22"/>
                    </a:lnTo>
                    <a:lnTo>
                      <a:pt x="30" y="18"/>
                    </a:lnTo>
                    <a:lnTo>
                      <a:pt x="30" y="14"/>
                    </a:lnTo>
                    <a:lnTo>
                      <a:pt x="27" y="8"/>
                    </a:lnTo>
                    <a:lnTo>
                      <a:pt x="27"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85" name="Freeform 322">
                <a:extLst>
                  <a:ext uri="{FF2B5EF4-FFF2-40B4-BE49-F238E27FC236}">
                    <a16:creationId xmlns:a16="http://schemas.microsoft.com/office/drawing/2014/main" id="{55C14900-1F05-4F9B-B60F-6B7F8B7B2891}"/>
                  </a:ext>
                </a:extLst>
              </p:cNvPr>
              <p:cNvSpPr>
                <a:spLocks/>
              </p:cNvSpPr>
              <p:nvPr/>
            </p:nvSpPr>
            <p:spPr bwMode="auto">
              <a:xfrm>
                <a:off x="423" y="2369"/>
                <a:ext cx="15" cy="18"/>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2 h 33"/>
                  <a:gd name="T12" fmla="*/ 18 w 27"/>
                  <a:gd name="T13" fmla="*/ 14 h 33"/>
                  <a:gd name="T14" fmla="*/ 15 w 27"/>
                  <a:gd name="T15" fmla="*/ 17 h 33"/>
                  <a:gd name="T16" fmla="*/ 12 w 27"/>
                  <a:gd name="T17" fmla="*/ 19 h 33"/>
                  <a:gd name="T18" fmla="*/ 11 w 27"/>
                  <a:gd name="T19" fmla="*/ 21 h 33"/>
                  <a:gd name="T20" fmla="*/ 9 w 27"/>
                  <a:gd name="T21" fmla="*/ 24 h 33"/>
                  <a:gd name="T22" fmla="*/ 4 w 27"/>
                  <a:gd name="T23" fmla="*/ 25 h 33"/>
                  <a:gd name="T24" fmla="*/ 1 w 27"/>
                  <a:gd name="T25" fmla="*/ 27 h 33"/>
                  <a:gd name="T26" fmla="*/ 0 w 27"/>
                  <a:gd name="T27" fmla="*/ 30 h 33"/>
                  <a:gd name="T28" fmla="*/ 2 w 27"/>
                  <a:gd name="T29" fmla="*/ 32 h 33"/>
                  <a:gd name="T30" fmla="*/ 6 w 27"/>
                  <a:gd name="T31" fmla="*/ 33 h 33"/>
                  <a:gd name="T32" fmla="*/ 9 w 27"/>
                  <a:gd name="T33" fmla="*/ 33 h 33"/>
                  <a:gd name="T34" fmla="*/ 12 w 27"/>
                  <a:gd name="T35" fmla="*/ 33 h 33"/>
                  <a:gd name="T36" fmla="*/ 14 w 27"/>
                  <a:gd name="T37" fmla="*/ 30 h 33"/>
                  <a:gd name="T38" fmla="*/ 16 w 27"/>
                  <a:gd name="T39" fmla="*/ 27 h 33"/>
                  <a:gd name="T40" fmla="*/ 18 w 27"/>
                  <a:gd name="T41" fmla="*/ 24 h 33"/>
                  <a:gd name="T42" fmla="*/ 20 w 27"/>
                  <a:gd name="T43" fmla="*/ 21 h 33"/>
                  <a:gd name="T44" fmla="*/ 20 w 27"/>
                  <a:gd name="T45" fmla="*/ 16 h 33"/>
                  <a:gd name="T46" fmla="*/ 22 w 27"/>
                  <a:gd name="T47" fmla="*/ 14 h 33"/>
                  <a:gd name="T48" fmla="*/ 23 w 27"/>
                  <a:gd name="T49" fmla="*/ 10 h 33"/>
                  <a:gd name="T50" fmla="*/ 25 w 27"/>
                  <a:gd name="T51" fmla="*/ 7 h 33"/>
                  <a:gd name="T52" fmla="*/ 27 w 27"/>
                  <a:gd name="T53" fmla="*/ 4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2"/>
                    </a:lnTo>
                    <a:lnTo>
                      <a:pt x="18" y="14"/>
                    </a:lnTo>
                    <a:lnTo>
                      <a:pt x="15" y="17"/>
                    </a:lnTo>
                    <a:lnTo>
                      <a:pt x="12" y="19"/>
                    </a:lnTo>
                    <a:lnTo>
                      <a:pt x="11" y="21"/>
                    </a:lnTo>
                    <a:lnTo>
                      <a:pt x="9" y="24"/>
                    </a:lnTo>
                    <a:lnTo>
                      <a:pt x="4" y="25"/>
                    </a:lnTo>
                    <a:lnTo>
                      <a:pt x="1" y="27"/>
                    </a:lnTo>
                    <a:lnTo>
                      <a:pt x="0" y="30"/>
                    </a:lnTo>
                    <a:lnTo>
                      <a:pt x="2" y="32"/>
                    </a:lnTo>
                    <a:lnTo>
                      <a:pt x="6" y="33"/>
                    </a:lnTo>
                    <a:lnTo>
                      <a:pt x="9" y="33"/>
                    </a:lnTo>
                    <a:lnTo>
                      <a:pt x="12" y="33"/>
                    </a:lnTo>
                    <a:lnTo>
                      <a:pt x="14" y="30"/>
                    </a:lnTo>
                    <a:lnTo>
                      <a:pt x="16" y="27"/>
                    </a:lnTo>
                    <a:lnTo>
                      <a:pt x="18" y="24"/>
                    </a:lnTo>
                    <a:lnTo>
                      <a:pt x="20" y="21"/>
                    </a:lnTo>
                    <a:lnTo>
                      <a:pt x="20" y="16"/>
                    </a:lnTo>
                    <a:lnTo>
                      <a:pt x="22" y="14"/>
                    </a:lnTo>
                    <a:lnTo>
                      <a:pt x="23" y="10"/>
                    </a:lnTo>
                    <a:lnTo>
                      <a:pt x="25" y="7"/>
                    </a:lnTo>
                    <a:lnTo>
                      <a:pt x="27" y="4"/>
                    </a:lnTo>
                    <a:lnTo>
                      <a:pt x="24" y="0"/>
                    </a:lnTo>
                    <a:lnTo>
                      <a:pt x="2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6" name="Freeform 323">
                <a:extLst>
                  <a:ext uri="{FF2B5EF4-FFF2-40B4-BE49-F238E27FC236}">
                    <a16:creationId xmlns:a16="http://schemas.microsoft.com/office/drawing/2014/main" id="{25824822-9EBA-4EE0-95E0-0FDD0FAAD991}"/>
                  </a:ext>
                </a:extLst>
              </p:cNvPr>
              <p:cNvSpPr>
                <a:spLocks/>
              </p:cNvSpPr>
              <p:nvPr/>
            </p:nvSpPr>
            <p:spPr bwMode="auto">
              <a:xfrm>
                <a:off x="423" y="2369"/>
                <a:ext cx="15" cy="18"/>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2 h 33"/>
                  <a:gd name="T12" fmla="*/ 18 w 27"/>
                  <a:gd name="T13" fmla="*/ 14 h 33"/>
                  <a:gd name="T14" fmla="*/ 15 w 27"/>
                  <a:gd name="T15" fmla="*/ 17 h 33"/>
                  <a:gd name="T16" fmla="*/ 12 w 27"/>
                  <a:gd name="T17" fmla="*/ 19 h 33"/>
                  <a:gd name="T18" fmla="*/ 11 w 27"/>
                  <a:gd name="T19" fmla="*/ 21 h 33"/>
                  <a:gd name="T20" fmla="*/ 9 w 27"/>
                  <a:gd name="T21" fmla="*/ 24 h 33"/>
                  <a:gd name="T22" fmla="*/ 4 w 27"/>
                  <a:gd name="T23" fmla="*/ 25 h 33"/>
                  <a:gd name="T24" fmla="*/ 1 w 27"/>
                  <a:gd name="T25" fmla="*/ 27 h 33"/>
                  <a:gd name="T26" fmla="*/ 0 w 27"/>
                  <a:gd name="T27" fmla="*/ 30 h 33"/>
                  <a:gd name="T28" fmla="*/ 2 w 27"/>
                  <a:gd name="T29" fmla="*/ 32 h 33"/>
                  <a:gd name="T30" fmla="*/ 6 w 27"/>
                  <a:gd name="T31" fmla="*/ 33 h 33"/>
                  <a:gd name="T32" fmla="*/ 9 w 27"/>
                  <a:gd name="T33" fmla="*/ 33 h 33"/>
                  <a:gd name="T34" fmla="*/ 12 w 27"/>
                  <a:gd name="T35" fmla="*/ 33 h 33"/>
                  <a:gd name="T36" fmla="*/ 14 w 27"/>
                  <a:gd name="T37" fmla="*/ 30 h 33"/>
                  <a:gd name="T38" fmla="*/ 16 w 27"/>
                  <a:gd name="T39" fmla="*/ 27 h 33"/>
                  <a:gd name="T40" fmla="*/ 18 w 27"/>
                  <a:gd name="T41" fmla="*/ 24 h 33"/>
                  <a:gd name="T42" fmla="*/ 20 w 27"/>
                  <a:gd name="T43" fmla="*/ 21 h 33"/>
                  <a:gd name="T44" fmla="*/ 20 w 27"/>
                  <a:gd name="T45" fmla="*/ 16 h 33"/>
                  <a:gd name="T46" fmla="*/ 22 w 27"/>
                  <a:gd name="T47" fmla="*/ 14 h 33"/>
                  <a:gd name="T48" fmla="*/ 23 w 27"/>
                  <a:gd name="T49" fmla="*/ 10 h 33"/>
                  <a:gd name="T50" fmla="*/ 25 w 27"/>
                  <a:gd name="T51" fmla="*/ 7 h 33"/>
                  <a:gd name="T52" fmla="*/ 27 w 27"/>
                  <a:gd name="T53" fmla="*/ 4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2"/>
                    </a:lnTo>
                    <a:lnTo>
                      <a:pt x="18" y="14"/>
                    </a:lnTo>
                    <a:lnTo>
                      <a:pt x="15" y="17"/>
                    </a:lnTo>
                    <a:lnTo>
                      <a:pt x="12" y="19"/>
                    </a:lnTo>
                    <a:lnTo>
                      <a:pt x="11" y="21"/>
                    </a:lnTo>
                    <a:lnTo>
                      <a:pt x="9" y="24"/>
                    </a:lnTo>
                    <a:lnTo>
                      <a:pt x="4" y="25"/>
                    </a:lnTo>
                    <a:lnTo>
                      <a:pt x="1" y="27"/>
                    </a:lnTo>
                    <a:lnTo>
                      <a:pt x="0" y="30"/>
                    </a:lnTo>
                    <a:lnTo>
                      <a:pt x="2" y="32"/>
                    </a:lnTo>
                    <a:lnTo>
                      <a:pt x="6" y="33"/>
                    </a:lnTo>
                    <a:lnTo>
                      <a:pt x="9" y="33"/>
                    </a:lnTo>
                    <a:lnTo>
                      <a:pt x="12" y="33"/>
                    </a:lnTo>
                    <a:lnTo>
                      <a:pt x="14" y="30"/>
                    </a:lnTo>
                    <a:lnTo>
                      <a:pt x="16" y="27"/>
                    </a:lnTo>
                    <a:lnTo>
                      <a:pt x="18" y="24"/>
                    </a:lnTo>
                    <a:lnTo>
                      <a:pt x="20" y="21"/>
                    </a:lnTo>
                    <a:lnTo>
                      <a:pt x="20" y="16"/>
                    </a:lnTo>
                    <a:lnTo>
                      <a:pt x="22" y="14"/>
                    </a:lnTo>
                    <a:lnTo>
                      <a:pt x="23" y="10"/>
                    </a:lnTo>
                    <a:lnTo>
                      <a:pt x="25" y="7"/>
                    </a:lnTo>
                    <a:lnTo>
                      <a:pt x="27" y="4"/>
                    </a:lnTo>
                    <a:lnTo>
                      <a:pt x="24" y="0"/>
                    </a:lnTo>
                    <a:lnTo>
                      <a:pt x="24"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87" name="Freeform 324">
                <a:extLst>
                  <a:ext uri="{FF2B5EF4-FFF2-40B4-BE49-F238E27FC236}">
                    <a16:creationId xmlns:a16="http://schemas.microsoft.com/office/drawing/2014/main" id="{5C67639F-B358-47F0-A13F-715B3082680E}"/>
                  </a:ext>
                </a:extLst>
              </p:cNvPr>
              <p:cNvSpPr>
                <a:spLocks/>
              </p:cNvSpPr>
              <p:nvPr/>
            </p:nvSpPr>
            <p:spPr bwMode="auto">
              <a:xfrm>
                <a:off x="505" y="2308"/>
                <a:ext cx="6" cy="6"/>
              </a:xfrm>
              <a:custGeom>
                <a:avLst/>
                <a:gdLst>
                  <a:gd name="T0" fmla="*/ 2 w 11"/>
                  <a:gd name="T1" fmla="*/ 12 h 12"/>
                  <a:gd name="T2" fmla="*/ 2 w 11"/>
                  <a:gd name="T3" fmla="*/ 12 h 12"/>
                  <a:gd name="T4" fmla="*/ 6 w 11"/>
                  <a:gd name="T5" fmla="*/ 10 h 12"/>
                  <a:gd name="T6" fmla="*/ 9 w 11"/>
                  <a:gd name="T7" fmla="*/ 7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5 h 12"/>
                  <a:gd name="T20" fmla="*/ 0 w 11"/>
                  <a:gd name="T21" fmla="*/ 7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7"/>
                    </a:lnTo>
                    <a:lnTo>
                      <a:pt x="11" y="3"/>
                    </a:lnTo>
                    <a:lnTo>
                      <a:pt x="10" y="1"/>
                    </a:lnTo>
                    <a:lnTo>
                      <a:pt x="5" y="0"/>
                    </a:lnTo>
                    <a:lnTo>
                      <a:pt x="2" y="1"/>
                    </a:lnTo>
                    <a:lnTo>
                      <a:pt x="1" y="1"/>
                    </a:lnTo>
                    <a:lnTo>
                      <a:pt x="0" y="5"/>
                    </a:lnTo>
                    <a:lnTo>
                      <a:pt x="0" y="7"/>
                    </a:lnTo>
                    <a:lnTo>
                      <a:pt x="0" y="10"/>
                    </a:lnTo>
                    <a:lnTo>
                      <a:pt x="2" y="12"/>
                    </a:lnTo>
                    <a:lnTo>
                      <a:pt x="2" y="1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88" name="Freeform 325">
                <a:extLst>
                  <a:ext uri="{FF2B5EF4-FFF2-40B4-BE49-F238E27FC236}">
                    <a16:creationId xmlns:a16="http://schemas.microsoft.com/office/drawing/2014/main" id="{B0ED5A12-FB55-4FD5-803E-A7A4E070F00D}"/>
                  </a:ext>
                </a:extLst>
              </p:cNvPr>
              <p:cNvSpPr>
                <a:spLocks/>
              </p:cNvSpPr>
              <p:nvPr/>
            </p:nvSpPr>
            <p:spPr bwMode="auto">
              <a:xfrm>
                <a:off x="505" y="2308"/>
                <a:ext cx="6" cy="6"/>
              </a:xfrm>
              <a:custGeom>
                <a:avLst/>
                <a:gdLst>
                  <a:gd name="T0" fmla="*/ 2 w 11"/>
                  <a:gd name="T1" fmla="*/ 12 h 12"/>
                  <a:gd name="T2" fmla="*/ 2 w 11"/>
                  <a:gd name="T3" fmla="*/ 12 h 12"/>
                  <a:gd name="T4" fmla="*/ 6 w 11"/>
                  <a:gd name="T5" fmla="*/ 10 h 12"/>
                  <a:gd name="T6" fmla="*/ 9 w 11"/>
                  <a:gd name="T7" fmla="*/ 7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5 h 12"/>
                  <a:gd name="T20" fmla="*/ 0 w 11"/>
                  <a:gd name="T21" fmla="*/ 7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7"/>
                    </a:lnTo>
                    <a:lnTo>
                      <a:pt x="11" y="3"/>
                    </a:lnTo>
                    <a:lnTo>
                      <a:pt x="10" y="1"/>
                    </a:lnTo>
                    <a:lnTo>
                      <a:pt x="5" y="0"/>
                    </a:lnTo>
                    <a:lnTo>
                      <a:pt x="2" y="1"/>
                    </a:lnTo>
                    <a:lnTo>
                      <a:pt x="1" y="1"/>
                    </a:lnTo>
                    <a:lnTo>
                      <a:pt x="0" y="5"/>
                    </a:lnTo>
                    <a:lnTo>
                      <a:pt x="0" y="7"/>
                    </a:lnTo>
                    <a:lnTo>
                      <a:pt x="0" y="10"/>
                    </a:lnTo>
                    <a:lnTo>
                      <a:pt x="2" y="12"/>
                    </a:lnTo>
                    <a:lnTo>
                      <a:pt x="2" y="1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89" name="Freeform 326">
                <a:extLst>
                  <a:ext uri="{FF2B5EF4-FFF2-40B4-BE49-F238E27FC236}">
                    <a16:creationId xmlns:a16="http://schemas.microsoft.com/office/drawing/2014/main" id="{F1460271-8246-470E-B774-77301DD1EAA6}"/>
                  </a:ext>
                </a:extLst>
              </p:cNvPr>
              <p:cNvSpPr>
                <a:spLocks/>
              </p:cNvSpPr>
              <p:nvPr/>
            </p:nvSpPr>
            <p:spPr bwMode="auto">
              <a:xfrm>
                <a:off x="496" y="2314"/>
                <a:ext cx="42" cy="64"/>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4 h 120"/>
                  <a:gd name="T18" fmla="*/ 24 w 80"/>
                  <a:gd name="T19" fmla="*/ 10 h 120"/>
                  <a:gd name="T20" fmla="*/ 27 w 80"/>
                  <a:gd name="T21" fmla="*/ 16 h 120"/>
                  <a:gd name="T22" fmla="*/ 34 w 80"/>
                  <a:gd name="T23" fmla="*/ 20 h 120"/>
                  <a:gd name="T24" fmla="*/ 39 w 80"/>
                  <a:gd name="T25" fmla="*/ 24 h 120"/>
                  <a:gd name="T26" fmla="*/ 44 w 80"/>
                  <a:gd name="T27" fmla="*/ 31 h 120"/>
                  <a:gd name="T28" fmla="*/ 36 w 80"/>
                  <a:gd name="T29" fmla="*/ 33 h 120"/>
                  <a:gd name="T30" fmla="*/ 29 w 80"/>
                  <a:gd name="T31" fmla="*/ 33 h 120"/>
                  <a:gd name="T32" fmla="*/ 27 w 80"/>
                  <a:gd name="T33" fmla="*/ 40 h 120"/>
                  <a:gd name="T34" fmla="*/ 25 w 80"/>
                  <a:gd name="T35" fmla="*/ 47 h 120"/>
                  <a:gd name="T36" fmla="*/ 27 w 80"/>
                  <a:gd name="T37" fmla="*/ 57 h 120"/>
                  <a:gd name="T38" fmla="*/ 32 w 80"/>
                  <a:gd name="T39" fmla="*/ 68 h 120"/>
                  <a:gd name="T40" fmla="*/ 30 w 80"/>
                  <a:gd name="T41" fmla="*/ 76 h 120"/>
                  <a:gd name="T42" fmla="*/ 23 w 80"/>
                  <a:gd name="T43" fmla="*/ 77 h 120"/>
                  <a:gd name="T44" fmla="*/ 17 w 80"/>
                  <a:gd name="T45" fmla="*/ 76 h 120"/>
                  <a:gd name="T46" fmla="*/ 10 w 80"/>
                  <a:gd name="T47" fmla="*/ 76 h 120"/>
                  <a:gd name="T48" fmla="*/ 4 w 80"/>
                  <a:gd name="T49" fmla="*/ 82 h 120"/>
                  <a:gd name="T50" fmla="*/ 0 w 80"/>
                  <a:gd name="T51" fmla="*/ 87 h 120"/>
                  <a:gd name="T52" fmla="*/ 4 w 80"/>
                  <a:gd name="T53" fmla="*/ 91 h 120"/>
                  <a:gd name="T54" fmla="*/ 10 w 80"/>
                  <a:gd name="T55" fmla="*/ 95 h 120"/>
                  <a:gd name="T56" fmla="*/ 10 w 80"/>
                  <a:gd name="T57" fmla="*/ 102 h 120"/>
                  <a:gd name="T58" fmla="*/ 4 w 80"/>
                  <a:gd name="T59" fmla="*/ 109 h 120"/>
                  <a:gd name="T60" fmla="*/ 8 w 80"/>
                  <a:gd name="T61" fmla="*/ 115 h 120"/>
                  <a:gd name="T62" fmla="*/ 15 w 80"/>
                  <a:gd name="T63" fmla="*/ 116 h 120"/>
                  <a:gd name="T64" fmla="*/ 21 w 80"/>
                  <a:gd name="T65" fmla="*/ 120 h 120"/>
                  <a:gd name="T66" fmla="*/ 21 w 80"/>
                  <a:gd name="T67" fmla="*/ 114 h 120"/>
                  <a:gd name="T68" fmla="*/ 29 w 80"/>
                  <a:gd name="T69" fmla="*/ 106 h 120"/>
                  <a:gd name="T70" fmla="*/ 37 w 80"/>
                  <a:gd name="T71" fmla="*/ 108 h 120"/>
                  <a:gd name="T72" fmla="*/ 37 w 80"/>
                  <a:gd name="T73" fmla="*/ 115 h 120"/>
                  <a:gd name="T74" fmla="*/ 43 w 80"/>
                  <a:gd name="T75" fmla="*/ 111 h 120"/>
                  <a:gd name="T76" fmla="*/ 47 w 80"/>
                  <a:gd name="T77" fmla="*/ 105 h 120"/>
                  <a:gd name="T78" fmla="*/ 53 w 80"/>
                  <a:gd name="T79" fmla="*/ 102 h 120"/>
                  <a:gd name="T80" fmla="*/ 57 w 80"/>
                  <a:gd name="T81" fmla="*/ 97 h 120"/>
                  <a:gd name="T82" fmla="*/ 61 w 80"/>
                  <a:gd name="T83" fmla="*/ 91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3 h 120"/>
                  <a:gd name="T96" fmla="*/ 59 w 80"/>
                  <a:gd name="T97" fmla="*/ 35 h 120"/>
                  <a:gd name="T98" fmla="*/ 60 w 80"/>
                  <a:gd name="T99" fmla="*/ 31 h 120"/>
                  <a:gd name="T100" fmla="*/ 67 w 80"/>
                  <a:gd name="T101" fmla="*/ 27 h 120"/>
                  <a:gd name="T102" fmla="*/ 70 w 80"/>
                  <a:gd name="T103" fmla="*/ 20 h 120"/>
                  <a:gd name="T104" fmla="*/ 72 w 80"/>
                  <a:gd name="T105" fmla="*/ 13 h 120"/>
                  <a:gd name="T106" fmla="*/ 78 w 80"/>
                  <a:gd name="T107" fmla="*/ 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4"/>
                    </a:lnTo>
                    <a:lnTo>
                      <a:pt x="27" y="4"/>
                    </a:lnTo>
                    <a:lnTo>
                      <a:pt x="25" y="8"/>
                    </a:lnTo>
                    <a:lnTo>
                      <a:pt x="24" y="10"/>
                    </a:lnTo>
                    <a:lnTo>
                      <a:pt x="24" y="13"/>
                    </a:lnTo>
                    <a:lnTo>
                      <a:pt x="27" y="16"/>
                    </a:lnTo>
                    <a:lnTo>
                      <a:pt x="31" y="18"/>
                    </a:lnTo>
                    <a:lnTo>
                      <a:pt x="34" y="20"/>
                    </a:lnTo>
                    <a:lnTo>
                      <a:pt x="37" y="23"/>
                    </a:lnTo>
                    <a:lnTo>
                      <a:pt x="39" y="24"/>
                    </a:lnTo>
                    <a:lnTo>
                      <a:pt x="41" y="27"/>
                    </a:lnTo>
                    <a:lnTo>
                      <a:pt x="44" y="31"/>
                    </a:lnTo>
                    <a:lnTo>
                      <a:pt x="42" y="33"/>
                    </a:lnTo>
                    <a:lnTo>
                      <a:pt x="36" y="33"/>
                    </a:lnTo>
                    <a:lnTo>
                      <a:pt x="32" y="33"/>
                    </a:lnTo>
                    <a:lnTo>
                      <a:pt x="29" y="33"/>
                    </a:lnTo>
                    <a:lnTo>
                      <a:pt x="27" y="36"/>
                    </a:lnTo>
                    <a:lnTo>
                      <a:pt x="27" y="40"/>
                    </a:lnTo>
                    <a:lnTo>
                      <a:pt x="25" y="43"/>
                    </a:lnTo>
                    <a:lnTo>
                      <a:pt x="25" y="47"/>
                    </a:lnTo>
                    <a:lnTo>
                      <a:pt x="24" y="51"/>
                    </a:lnTo>
                    <a:lnTo>
                      <a:pt x="27" y="57"/>
                    </a:lnTo>
                    <a:lnTo>
                      <a:pt x="30" y="63"/>
                    </a:lnTo>
                    <a:lnTo>
                      <a:pt x="32" y="68"/>
                    </a:lnTo>
                    <a:lnTo>
                      <a:pt x="32" y="73"/>
                    </a:lnTo>
                    <a:lnTo>
                      <a:pt x="30" y="76"/>
                    </a:lnTo>
                    <a:lnTo>
                      <a:pt x="27" y="77"/>
                    </a:lnTo>
                    <a:lnTo>
                      <a:pt x="23" y="77"/>
                    </a:lnTo>
                    <a:lnTo>
                      <a:pt x="21" y="77"/>
                    </a:lnTo>
                    <a:lnTo>
                      <a:pt x="17" y="76"/>
                    </a:lnTo>
                    <a:lnTo>
                      <a:pt x="14" y="74"/>
                    </a:lnTo>
                    <a:lnTo>
                      <a:pt x="10" y="76"/>
                    </a:lnTo>
                    <a:lnTo>
                      <a:pt x="7" y="80"/>
                    </a:lnTo>
                    <a:lnTo>
                      <a:pt x="4" y="82"/>
                    </a:lnTo>
                    <a:lnTo>
                      <a:pt x="1" y="83"/>
                    </a:lnTo>
                    <a:lnTo>
                      <a:pt x="0" y="87"/>
                    </a:lnTo>
                    <a:lnTo>
                      <a:pt x="1" y="90"/>
                    </a:lnTo>
                    <a:lnTo>
                      <a:pt x="4" y="91"/>
                    </a:lnTo>
                    <a:lnTo>
                      <a:pt x="8" y="93"/>
                    </a:lnTo>
                    <a:lnTo>
                      <a:pt x="10" y="95"/>
                    </a:lnTo>
                    <a:lnTo>
                      <a:pt x="11" y="98"/>
                    </a:lnTo>
                    <a:lnTo>
                      <a:pt x="10" y="102"/>
                    </a:lnTo>
                    <a:lnTo>
                      <a:pt x="8" y="106"/>
                    </a:lnTo>
                    <a:lnTo>
                      <a:pt x="4" y="109"/>
                    </a:lnTo>
                    <a:lnTo>
                      <a:pt x="5" y="112"/>
                    </a:lnTo>
                    <a:lnTo>
                      <a:pt x="8" y="115"/>
                    </a:lnTo>
                    <a:lnTo>
                      <a:pt x="11" y="116"/>
                    </a:lnTo>
                    <a:lnTo>
                      <a:pt x="15" y="116"/>
                    </a:lnTo>
                    <a:lnTo>
                      <a:pt x="19" y="119"/>
                    </a:lnTo>
                    <a:lnTo>
                      <a:pt x="21" y="120"/>
                    </a:lnTo>
                    <a:lnTo>
                      <a:pt x="23" y="119"/>
                    </a:lnTo>
                    <a:lnTo>
                      <a:pt x="21" y="114"/>
                    </a:lnTo>
                    <a:lnTo>
                      <a:pt x="24" y="109"/>
                    </a:lnTo>
                    <a:lnTo>
                      <a:pt x="29" y="106"/>
                    </a:lnTo>
                    <a:lnTo>
                      <a:pt x="32" y="105"/>
                    </a:lnTo>
                    <a:lnTo>
                      <a:pt x="37" y="108"/>
                    </a:lnTo>
                    <a:lnTo>
                      <a:pt x="37" y="111"/>
                    </a:lnTo>
                    <a:lnTo>
                      <a:pt x="37" y="115"/>
                    </a:lnTo>
                    <a:lnTo>
                      <a:pt x="41" y="116"/>
                    </a:lnTo>
                    <a:lnTo>
                      <a:pt x="43" y="111"/>
                    </a:lnTo>
                    <a:lnTo>
                      <a:pt x="43" y="108"/>
                    </a:lnTo>
                    <a:lnTo>
                      <a:pt x="47" y="105"/>
                    </a:lnTo>
                    <a:lnTo>
                      <a:pt x="50" y="105"/>
                    </a:lnTo>
                    <a:lnTo>
                      <a:pt x="53" y="102"/>
                    </a:lnTo>
                    <a:lnTo>
                      <a:pt x="53" y="98"/>
                    </a:lnTo>
                    <a:lnTo>
                      <a:pt x="57" y="97"/>
                    </a:lnTo>
                    <a:lnTo>
                      <a:pt x="59" y="94"/>
                    </a:lnTo>
                    <a:lnTo>
                      <a:pt x="61" y="91"/>
                    </a:lnTo>
                    <a:lnTo>
                      <a:pt x="61" y="87"/>
                    </a:lnTo>
                    <a:lnTo>
                      <a:pt x="59" y="83"/>
                    </a:lnTo>
                    <a:lnTo>
                      <a:pt x="57" y="78"/>
                    </a:lnTo>
                    <a:lnTo>
                      <a:pt x="53" y="75"/>
                    </a:lnTo>
                    <a:lnTo>
                      <a:pt x="50" y="71"/>
                    </a:lnTo>
                    <a:lnTo>
                      <a:pt x="47" y="68"/>
                    </a:lnTo>
                    <a:lnTo>
                      <a:pt x="47" y="62"/>
                    </a:lnTo>
                    <a:lnTo>
                      <a:pt x="49" y="57"/>
                    </a:lnTo>
                    <a:lnTo>
                      <a:pt x="51" y="51"/>
                    </a:lnTo>
                    <a:lnTo>
                      <a:pt x="52" y="48"/>
                    </a:lnTo>
                    <a:lnTo>
                      <a:pt x="57" y="47"/>
                    </a:lnTo>
                    <a:lnTo>
                      <a:pt x="57" y="43"/>
                    </a:lnTo>
                    <a:lnTo>
                      <a:pt x="58" y="40"/>
                    </a:lnTo>
                    <a:lnTo>
                      <a:pt x="59" y="35"/>
                    </a:lnTo>
                    <a:lnTo>
                      <a:pt x="58" y="31"/>
                    </a:lnTo>
                    <a:lnTo>
                      <a:pt x="60" y="31"/>
                    </a:lnTo>
                    <a:lnTo>
                      <a:pt x="64" y="31"/>
                    </a:lnTo>
                    <a:lnTo>
                      <a:pt x="67" y="27"/>
                    </a:lnTo>
                    <a:lnTo>
                      <a:pt x="68" y="23"/>
                    </a:lnTo>
                    <a:lnTo>
                      <a:pt x="70" y="20"/>
                    </a:lnTo>
                    <a:lnTo>
                      <a:pt x="71" y="16"/>
                    </a:lnTo>
                    <a:lnTo>
                      <a:pt x="72" y="13"/>
                    </a:lnTo>
                    <a:lnTo>
                      <a:pt x="75" y="11"/>
                    </a:lnTo>
                    <a:lnTo>
                      <a:pt x="78" y="10"/>
                    </a:lnTo>
                    <a:lnTo>
                      <a:pt x="80" y="8"/>
                    </a:lnTo>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0" name="Freeform 327">
                <a:extLst>
                  <a:ext uri="{FF2B5EF4-FFF2-40B4-BE49-F238E27FC236}">
                    <a16:creationId xmlns:a16="http://schemas.microsoft.com/office/drawing/2014/main" id="{C28D2494-4D4D-49BC-846D-5174BE096974}"/>
                  </a:ext>
                </a:extLst>
              </p:cNvPr>
              <p:cNvSpPr>
                <a:spLocks/>
              </p:cNvSpPr>
              <p:nvPr/>
            </p:nvSpPr>
            <p:spPr bwMode="auto">
              <a:xfrm>
                <a:off x="496" y="2314"/>
                <a:ext cx="42" cy="64"/>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4 h 120"/>
                  <a:gd name="T18" fmla="*/ 24 w 80"/>
                  <a:gd name="T19" fmla="*/ 10 h 120"/>
                  <a:gd name="T20" fmla="*/ 27 w 80"/>
                  <a:gd name="T21" fmla="*/ 16 h 120"/>
                  <a:gd name="T22" fmla="*/ 34 w 80"/>
                  <a:gd name="T23" fmla="*/ 20 h 120"/>
                  <a:gd name="T24" fmla="*/ 39 w 80"/>
                  <a:gd name="T25" fmla="*/ 24 h 120"/>
                  <a:gd name="T26" fmla="*/ 44 w 80"/>
                  <a:gd name="T27" fmla="*/ 31 h 120"/>
                  <a:gd name="T28" fmla="*/ 36 w 80"/>
                  <a:gd name="T29" fmla="*/ 33 h 120"/>
                  <a:gd name="T30" fmla="*/ 29 w 80"/>
                  <a:gd name="T31" fmla="*/ 33 h 120"/>
                  <a:gd name="T32" fmla="*/ 27 w 80"/>
                  <a:gd name="T33" fmla="*/ 40 h 120"/>
                  <a:gd name="T34" fmla="*/ 25 w 80"/>
                  <a:gd name="T35" fmla="*/ 47 h 120"/>
                  <a:gd name="T36" fmla="*/ 27 w 80"/>
                  <a:gd name="T37" fmla="*/ 57 h 120"/>
                  <a:gd name="T38" fmla="*/ 32 w 80"/>
                  <a:gd name="T39" fmla="*/ 68 h 120"/>
                  <a:gd name="T40" fmla="*/ 30 w 80"/>
                  <a:gd name="T41" fmla="*/ 76 h 120"/>
                  <a:gd name="T42" fmla="*/ 23 w 80"/>
                  <a:gd name="T43" fmla="*/ 77 h 120"/>
                  <a:gd name="T44" fmla="*/ 17 w 80"/>
                  <a:gd name="T45" fmla="*/ 76 h 120"/>
                  <a:gd name="T46" fmla="*/ 10 w 80"/>
                  <a:gd name="T47" fmla="*/ 76 h 120"/>
                  <a:gd name="T48" fmla="*/ 4 w 80"/>
                  <a:gd name="T49" fmla="*/ 82 h 120"/>
                  <a:gd name="T50" fmla="*/ 0 w 80"/>
                  <a:gd name="T51" fmla="*/ 87 h 120"/>
                  <a:gd name="T52" fmla="*/ 4 w 80"/>
                  <a:gd name="T53" fmla="*/ 91 h 120"/>
                  <a:gd name="T54" fmla="*/ 10 w 80"/>
                  <a:gd name="T55" fmla="*/ 95 h 120"/>
                  <a:gd name="T56" fmla="*/ 10 w 80"/>
                  <a:gd name="T57" fmla="*/ 102 h 120"/>
                  <a:gd name="T58" fmla="*/ 4 w 80"/>
                  <a:gd name="T59" fmla="*/ 109 h 120"/>
                  <a:gd name="T60" fmla="*/ 8 w 80"/>
                  <a:gd name="T61" fmla="*/ 115 h 120"/>
                  <a:gd name="T62" fmla="*/ 15 w 80"/>
                  <a:gd name="T63" fmla="*/ 116 h 120"/>
                  <a:gd name="T64" fmla="*/ 21 w 80"/>
                  <a:gd name="T65" fmla="*/ 120 h 120"/>
                  <a:gd name="T66" fmla="*/ 21 w 80"/>
                  <a:gd name="T67" fmla="*/ 114 h 120"/>
                  <a:gd name="T68" fmla="*/ 29 w 80"/>
                  <a:gd name="T69" fmla="*/ 106 h 120"/>
                  <a:gd name="T70" fmla="*/ 37 w 80"/>
                  <a:gd name="T71" fmla="*/ 108 h 120"/>
                  <a:gd name="T72" fmla="*/ 37 w 80"/>
                  <a:gd name="T73" fmla="*/ 115 h 120"/>
                  <a:gd name="T74" fmla="*/ 43 w 80"/>
                  <a:gd name="T75" fmla="*/ 111 h 120"/>
                  <a:gd name="T76" fmla="*/ 47 w 80"/>
                  <a:gd name="T77" fmla="*/ 105 h 120"/>
                  <a:gd name="T78" fmla="*/ 53 w 80"/>
                  <a:gd name="T79" fmla="*/ 102 h 120"/>
                  <a:gd name="T80" fmla="*/ 57 w 80"/>
                  <a:gd name="T81" fmla="*/ 97 h 120"/>
                  <a:gd name="T82" fmla="*/ 61 w 80"/>
                  <a:gd name="T83" fmla="*/ 91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3 h 120"/>
                  <a:gd name="T96" fmla="*/ 59 w 80"/>
                  <a:gd name="T97" fmla="*/ 35 h 120"/>
                  <a:gd name="T98" fmla="*/ 60 w 80"/>
                  <a:gd name="T99" fmla="*/ 31 h 120"/>
                  <a:gd name="T100" fmla="*/ 67 w 80"/>
                  <a:gd name="T101" fmla="*/ 27 h 120"/>
                  <a:gd name="T102" fmla="*/ 70 w 80"/>
                  <a:gd name="T103" fmla="*/ 20 h 120"/>
                  <a:gd name="T104" fmla="*/ 72 w 80"/>
                  <a:gd name="T105" fmla="*/ 13 h 120"/>
                  <a:gd name="T106" fmla="*/ 78 w 80"/>
                  <a:gd name="T107" fmla="*/ 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4"/>
                    </a:lnTo>
                    <a:lnTo>
                      <a:pt x="27" y="4"/>
                    </a:lnTo>
                    <a:lnTo>
                      <a:pt x="25" y="8"/>
                    </a:lnTo>
                    <a:lnTo>
                      <a:pt x="24" y="10"/>
                    </a:lnTo>
                    <a:lnTo>
                      <a:pt x="24" y="13"/>
                    </a:lnTo>
                    <a:lnTo>
                      <a:pt x="27" y="16"/>
                    </a:lnTo>
                    <a:lnTo>
                      <a:pt x="31" y="18"/>
                    </a:lnTo>
                    <a:lnTo>
                      <a:pt x="34" y="20"/>
                    </a:lnTo>
                    <a:lnTo>
                      <a:pt x="37" y="23"/>
                    </a:lnTo>
                    <a:lnTo>
                      <a:pt x="39" y="24"/>
                    </a:lnTo>
                    <a:lnTo>
                      <a:pt x="41" y="27"/>
                    </a:lnTo>
                    <a:lnTo>
                      <a:pt x="44" y="31"/>
                    </a:lnTo>
                    <a:lnTo>
                      <a:pt x="42" y="33"/>
                    </a:lnTo>
                    <a:lnTo>
                      <a:pt x="36" y="33"/>
                    </a:lnTo>
                    <a:lnTo>
                      <a:pt x="32" y="33"/>
                    </a:lnTo>
                    <a:lnTo>
                      <a:pt x="29" y="33"/>
                    </a:lnTo>
                    <a:lnTo>
                      <a:pt x="27" y="36"/>
                    </a:lnTo>
                    <a:lnTo>
                      <a:pt x="27" y="40"/>
                    </a:lnTo>
                    <a:lnTo>
                      <a:pt x="25" y="43"/>
                    </a:lnTo>
                    <a:lnTo>
                      <a:pt x="25" y="47"/>
                    </a:lnTo>
                    <a:lnTo>
                      <a:pt x="24" y="51"/>
                    </a:lnTo>
                    <a:lnTo>
                      <a:pt x="27" y="57"/>
                    </a:lnTo>
                    <a:lnTo>
                      <a:pt x="30" y="63"/>
                    </a:lnTo>
                    <a:lnTo>
                      <a:pt x="32" y="68"/>
                    </a:lnTo>
                    <a:lnTo>
                      <a:pt x="32" y="73"/>
                    </a:lnTo>
                    <a:lnTo>
                      <a:pt x="30" y="76"/>
                    </a:lnTo>
                    <a:lnTo>
                      <a:pt x="27" y="77"/>
                    </a:lnTo>
                    <a:lnTo>
                      <a:pt x="23" y="77"/>
                    </a:lnTo>
                    <a:lnTo>
                      <a:pt x="21" y="77"/>
                    </a:lnTo>
                    <a:lnTo>
                      <a:pt x="17" y="76"/>
                    </a:lnTo>
                    <a:lnTo>
                      <a:pt x="14" y="74"/>
                    </a:lnTo>
                    <a:lnTo>
                      <a:pt x="10" y="76"/>
                    </a:lnTo>
                    <a:lnTo>
                      <a:pt x="7" y="80"/>
                    </a:lnTo>
                    <a:lnTo>
                      <a:pt x="4" y="82"/>
                    </a:lnTo>
                    <a:lnTo>
                      <a:pt x="1" y="83"/>
                    </a:lnTo>
                    <a:lnTo>
                      <a:pt x="0" y="87"/>
                    </a:lnTo>
                    <a:lnTo>
                      <a:pt x="1" y="90"/>
                    </a:lnTo>
                    <a:lnTo>
                      <a:pt x="4" y="91"/>
                    </a:lnTo>
                    <a:lnTo>
                      <a:pt x="8" y="93"/>
                    </a:lnTo>
                    <a:lnTo>
                      <a:pt x="10" y="95"/>
                    </a:lnTo>
                    <a:lnTo>
                      <a:pt x="11" y="98"/>
                    </a:lnTo>
                    <a:lnTo>
                      <a:pt x="10" y="102"/>
                    </a:lnTo>
                    <a:lnTo>
                      <a:pt x="8" y="106"/>
                    </a:lnTo>
                    <a:lnTo>
                      <a:pt x="4" y="109"/>
                    </a:lnTo>
                    <a:lnTo>
                      <a:pt x="5" y="112"/>
                    </a:lnTo>
                    <a:lnTo>
                      <a:pt x="8" y="115"/>
                    </a:lnTo>
                    <a:lnTo>
                      <a:pt x="11" y="116"/>
                    </a:lnTo>
                    <a:lnTo>
                      <a:pt x="15" y="116"/>
                    </a:lnTo>
                    <a:lnTo>
                      <a:pt x="19" y="119"/>
                    </a:lnTo>
                    <a:lnTo>
                      <a:pt x="21" y="120"/>
                    </a:lnTo>
                    <a:lnTo>
                      <a:pt x="23" y="119"/>
                    </a:lnTo>
                    <a:lnTo>
                      <a:pt x="21" y="114"/>
                    </a:lnTo>
                    <a:lnTo>
                      <a:pt x="24" y="109"/>
                    </a:lnTo>
                    <a:lnTo>
                      <a:pt x="29" y="106"/>
                    </a:lnTo>
                    <a:lnTo>
                      <a:pt x="32" y="105"/>
                    </a:lnTo>
                    <a:lnTo>
                      <a:pt x="37" y="108"/>
                    </a:lnTo>
                    <a:lnTo>
                      <a:pt x="37" y="111"/>
                    </a:lnTo>
                    <a:lnTo>
                      <a:pt x="37" y="115"/>
                    </a:lnTo>
                    <a:lnTo>
                      <a:pt x="41" y="116"/>
                    </a:lnTo>
                    <a:lnTo>
                      <a:pt x="43" y="111"/>
                    </a:lnTo>
                    <a:lnTo>
                      <a:pt x="43" y="108"/>
                    </a:lnTo>
                    <a:lnTo>
                      <a:pt x="47" y="105"/>
                    </a:lnTo>
                    <a:lnTo>
                      <a:pt x="50" y="105"/>
                    </a:lnTo>
                    <a:lnTo>
                      <a:pt x="53" y="102"/>
                    </a:lnTo>
                    <a:lnTo>
                      <a:pt x="53" y="98"/>
                    </a:lnTo>
                    <a:lnTo>
                      <a:pt x="57" y="97"/>
                    </a:lnTo>
                    <a:lnTo>
                      <a:pt x="59" y="94"/>
                    </a:lnTo>
                    <a:lnTo>
                      <a:pt x="61" y="91"/>
                    </a:lnTo>
                    <a:lnTo>
                      <a:pt x="61" y="87"/>
                    </a:lnTo>
                    <a:lnTo>
                      <a:pt x="59" y="83"/>
                    </a:lnTo>
                    <a:lnTo>
                      <a:pt x="57" y="78"/>
                    </a:lnTo>
                    <a:lnTo>
                      <a:pt x="53" y="75"/>
                    </a:lnTo>
                    <a:lnTo>
                      <a:pt x="50" y="71"/>
                    </a:lnTo>
                    <a:lnTo>
                      <a:pt x="47" y="68"/>
                    </a:lnTo>
                    <a:lnTo>
                      <a:pt x="47" y="62"/>
                    </a:lnTo>
                    <a:lnTo>
                      <a:pt x="49" y="57"/>
                    </a:lnTo>
                    <a:lnTo>
                      <a:pt x="51" y="51"/>
                    </a:lnTo>
                    <a:lnTo>
                      <a:pt x="52" y="48"/>
                    </a:lnTo>
                    <a:lnTo>
                      <a:pt x="57" y="47"/>
                    </a:lnTo>
                    <a:lnTo>
                      <a:pt x="57" y="43"/>
                    </a:lnTo>
                    <a:lnTo>
                      <a:pt x="58" y="40"/>
                    </a:lnTo>
                    <a:lnTo>
                      <a:pt x="59" y="35"/>
                    </a:lnTo>
                    <a:lnTo>
                      <a:pt x="58" y="31"/>
                    </a:lnTo>
                    <a:lnTo>
                      <a:pt x="60" y="31"/>
                    </a:lnTo>
                    <a:lnTo>
                      <a:pt x="64" y="31"/>
                    </a:lnTo>
                    <a:lnTo>
                      <a:pt x="67" y="27"/>
                    </a:lnTo>
                    <a:lnTo>
                      <a:pt x="68" y="23"/>
                    </a:lnTo>
                    <a:lnTo>
                      <a:pt x="70" y="20"/>
                    </a:lnTo>
                    <a:lnTo>
                      <a:pt x="71" y="16"/>
                    </a:lnTo>
                    <a:lnTo>
                      <a:pt x="72" y="13"/>
                    </a:lnTo>
                    <a:lnTo>
                      <a:pt x="75" y="11"/>
                    </a:lnTo>
                    <a:lnTo>
                      <a:pt x="78" y="10"/>
                    </a:lnTo>
                    <a:lnTo>
                      <a:pt x="80" y="8"/>
                    </a:lnTo>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91" name="Freeform 328">
                <a:extLst>
                  <a:ext uri="{FF2B5EF4-FFF2-40B4-BE49-F238E27FC236}">
                    <a16:creationId xmlns:a16="http://schemas.microsoft.com/office/drawing/2014/main" id="{7D83C682-56A1-49EF-BF53-2498AF90BA68}"/>
                  </a:ext>
                </a:extLst>
              </p:cNvPr>
              <p:cNvSpPr>
                <a:spLocks/>
              </p:cNvSpPr>
              <p:nvPr/>
            </p:nvSpPr>
            <p:spPr bwMode="auto">
              <a:xfrm>
                <a:off x="488" y="2356"/>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8 h 10"/>
                  <a:gd name="T12" fmla="*/ 6 w 12"/>
                  <a:gd name="T13" fmla="*/ 9 h 10"/>
                  <a:gd name="T14" fmla="*/ 9 w 12"/>
                  <a:gd name="T15" fmla="*/ 10 h 10"/>
                  <a:gd name="T16" fmla="*/ 11 w 12"/>
                  <a:gd name="T17" fmla="*/ 7 h 10"/>
                  <a:gd name="T18" fmla="*/ 12 w 12"/>
                  <a:gd name="T19" fmla="*/ 3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8"/>
                    </a:lnTo>
                    <a:lnTo>
                      <a:pt x="6" y="9"/>
                    </a:lnTo>
                    <a:lnTo>
                      <a:pt x="9" y="10"/>
                    </a:lnTo>
                    <a:lnTo>
                      <a:pt x="11" y="7"/>
                    </a:lnTo>
                    <a:lnTo>
                      <a:pt x="12" y="3"/>
                    </a:lnTo>
                    <a:lnTo>
                      <a:pt x="10" y="2"/>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2" name="Freeform 329">
                <a:extLst>
                  <a:ext uri="{FF2B5EF4-FFF2-40B4-BE49-F238E27FC236}">
                    <a16:creationId xmlns:a16="http://schemas.microsoft.com/office/drawing/2014/main" id="{BDDB710F-6A53-4B53-B456-E83B15AF3FC2}"/>
                  </a:ext>
                </a:extLst>
              </p:cNvPr>
              <p:cNvSpPr>
                <a:spLocks/>
              </p:cNvSpPr>
              <p:nvPr/>
            </p:nvSpPr>
            <p:spPr bwMode="auto">
              <a:xfrm>
                <a:off x="488" y="2356"/>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8 h 10"/>
                  <a:gd name="T12" fmla="*/ 6 w 12"/>
                  <a:gd name="T13" fmla="*/ 9 h 10"/>
                  <a:gd name="T14" fmla="*/ 9 w 12"/>
                  <a:gd name="T15" fmla="*/ 10 h 10"/>
                  <a:gd name="T16" fmla="*/ 11 w 12"/>
                  <a:gd name="T17" fmla="*/ 7 h 10"/>
                  <a:gd name="T18" fmla="*/ 12 w 12"/>
                  <a:gd name="T19" fmla="*/ 3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8"/>
                    </a:lnTo>
                    <a:lnTo>
                      <a:pt x="6" y="9"/>
                    </a:lnTo>
                    <a:lnTo>
                      <a:pt x="9" y="10"/>
                    </a:lnTo>
                    <a:lnTo>
                      <a:pt x="11" y="7"/>
                    </a:lnTo>
                    <a:lnTo>
                      <a:pt x="12" y="3"/>
                    </a:lnTo>
                    <a:lnTo>
                      <a:pt x="10" y="2"/>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93" name="Freeform 330">
                <a:extLst>
                  <a:ext uri="{FF2B5EF4-FFF2-40B4-BE49-F238E27FC236}">
                    <a16:creationId xmlns:a16="http://schemas.microsoft.com/office/drawing/2014/main" id="{2DFC67B2-DEC1-4C1B-A339-59D9320FCDD5}"/>
                  </a:ext>
                </a:extLst>
              </p:cNvPr>
              <p:cNvSpPr>
                <a:spLocks/>
              </p:cNvSpPr>
              <p:nvPr/>
            </p:nvSpPr>
            <p:spPr bwMode="auto">
              <a:xfrm>
                <a:off x="278" y="2403"/>
                <a:ext cx="84" cy="147"/>
              </a:xfrm>
              <a:custGeom>
                <a:avLst/>
                <a:gdLst>
                  <a:gd name="T0" fmla="*/ 74 w 158"/>
                  <a:gd name="T1" fmla="*/ 1 h 277"/>
                  <a:gd name="T2" fmla="*/ 55 w 158"/>
                  <a:gd name="T3" fmla="*/ 0 h 277"/>
                  <a:gd name="T4" fmla="*/ 45 w 158"/>
                  <a:gd name="T5" fmla="*/ 6 h 277"/>
                  <a:gd name="T6" fmla="*/ 35 w 158"/>
                  <a:gd name="T7" fmla="*/ 16 h 277"/>
                  <a:gd name="T8" fmla="*/ 24 w 158"/>
                  <a:gd name="T9" fmla="*/ 25 h 277"/>
                  <a:gd name="T10" fmla="*/ 33 w 158"/>
                  <a:gd name="T11" fmla="*/ 35 h 277"/>
                  <a:gd name="T12" fmla="*/ 41 w 158"/>
                  <a:gd name="T13" fmla="*/ 47 h 277"/>
                  <a:gd name="T14" fmla="*/ 30 w 158"/>
                  <a:gd name="T15" fmla="*/ 57 h 277"/>
                  <a:gd name="T16" fmla="*/ 16 w 158"/>
                  <a:gd name="T17" fmla="*/ 60 h 277"/>
                  <a:gd name="T18" fmla="*/ 18 w 158"/>
                  <a:gd name="T19" fmla="*/ 76 h 277"/>
                  <a:gd name="T20" fmla="*/ 26 w 158"/>
                  <a:gd name="T21" fmla="*/ 90 h 277"/>
                  <a:gd name="T22" fmla="*/ 41 w 158"/>
                  <a:gd name="T23" fmla="*/ 103 h 277"/>
                  <a:gd name="T24" fmla="*/ 55 w 158"/>
                  <a:gd name="T25" fmla="*/ 115 h 277"/>
                  <a:gd name="T26" fmla="*/ 52 w 158"/>
                  <a:gd name="T27" fmla="*/ 132 h 277"/>
                  <a:gd name="T28" fmla="*/ 38 w 158"/>
                  <a:gd name="T29" fmla="*/ 140 h 277"/>
                  <a:gd name="T30" fmla="*/ 37 w 158"/>
                  <a:gd name="T31" fmla="*/ 155 h 277"/>
                  <a:gd name="T32" fmla="*/ 30 w 158"/>
                  <a:gd name="T33" fmla="*/ 170 h 277"/>
                  <a:gd name="T34" fmla="*/ 26 w 158"/>
                  <a:gd name="T35" fmla="*/ 186 h 277"/>
                  <a:gd name="T36" fmla="*/ 21 w 158"/>
                  <a:gd name="T37" fmla="*/ 197 h 277"/>
                  <a:gd name="T38" fmla="*/ 11 w 158"/>
                  <a:gd name="T39" fmla="*/ 205 h 277"/>
                  <a:gd name="T40" fmla="*/ 9 w 158"/>
                  <a:gd name="T41" fmla="*/ 222 h 277"/>
                  <a:gd name="T42" fmla="*/ 20 w 158"/>
                  <a:gd name="T43" fmla="*/ 233 h 277"/>
                  <a:gd name="T44" fmla="*/ 19 w 158"/>
                  <a:gd name="T45" fmla="*/ 243 h 277"/>
                  <a:gd name="T46" fmla="*/ 12 w 158"/>
                  <a:gd name="T47" fmla="*/ 252 h 277"/>
                  <a:gd name="T48" fmla="*/ 0 w 158"/>
                  <a:gd name="T49" fmla="*/ 253 h 277"/>
                  <a:gd name="T50" fmla="*/ 9 w 158"/>
                  <a:gd name="T51" fmla="*/ 261 h 277"/>
                  <a:gd name="T52" fmla="*/ 18 w 158"/>
                  <a:gd name="T53" fmla="*/ 271 h 277"/>
                  <a:gd name="T54" fmla="*/ 30 w 158"/>
                  <a:gd name="T55" fmla="*/ 273 h 277"/>
                  <a:gd name="T56" fmla="*/ 39 w 158"/>
                  <a:gd name="T57" fmla="*/ 261 h 277"/>
                  <a:gd name="T58" fmla="*/ 42 w 158"/>
                  <a:gd name="T59" fmla="*/ 247 h 277"/>
                  <a:gd name="T60" fmla="*/ 53 w 158"/>
                  <a:gd name="T61" fmla="*/ 253 h 277"/>
                  <a:gd name="T62" fmla="*/ 61 w 158"/>
                  <a:gd name="T63" fmla="*/ 258 h 277"/>
                  <a:gd name="T64" fmla="*/ 61 w 158"/>
                  <a:gd name="T65" fmla="*/ 247 h 277"/>
                  <a:gd name="T66" fmla="*/ 72 w 158"/>
                  <a:gd name="T67" fmla="*/ 246 h 277"/>
                  <a:gd name="T68" fmla="*/ 76 w 158"/>
                  <a:gd name="T69" fmla="*/ 234 h 277"/>
                  <a:gd name="T70" fmla="*/ 88 w 158"/>
                  <a:gd name="T71" fmla="*/ 230 h 277"/>
                  <a:gd name="T72" fmla="*/ 90 w 158"/>
                  <a:gd name="T73" fmla="*/ 216 h 277"/>
                  <a:gd name="T74" fmla="*/ 89 w 158"/>
                  <a:gd name="T75" fmla="*/ 206 h 277"/>
                  <a:gd name="T76" fmla="*/ 98 w 158"/>
                  <a:gd name="T77" fmla="*/ 196 h 277"/>
                  <a:gd name="T78" fmla="*/ 100 w 158"/>
                  <a:gd name="T79" fmla="*/ 202 h 277"/>
                  <a:gd name="T80" fmla="*/ 111 w 158"/>
                  <a:gd name="T81" fmla="*/ 198 h 277"/>
                  <a:gd name="T82" fmla="*/ 122 w 158"/>
                  <a:gd name="T83" fmla="*/ 185 h 277"/>
                  <a:gd name="T84" fmla="*/ 116 w 158"/>
                  <a:gd name="T85" fmla="*/ 176 h 277"/>
                  <a:gd name="T86" fmla="*/ 119 w 158"/>
                  <a:gd name="T87" fmla="*/ 158 h 277"/>
                  <a:gd name="T88" fmla="*/ 117 w 158"/>
                  <a:gd name="T89" fmla="*/ 148 h 277"/>
                  <a:gd name="T90" fmla="*/ 131 w 158"/>
                  <a:gd name="T91" fmla="*/ 135 h 277"/>
                  <a:gd name="T92" fmla="*/ 142 w 158"/>
                  <a:gd name="T93" fmla="*/ 118 h 277"/>
                  <a:gd name="T94" fmla="*/ 145 w 158"/>
                  <a:gd name="T95" fmla="*/ 105 h 277"/>
                  <a:gd name="T96" fmla="*/ 135 w 158"/>
                  <a:gd name="T97" fmla="*/ 92 h 277"/>
                  <a:gd name="T98" fmla="*/ 122 w 158"/>
                  <a:gd name="T99" fmla="*/ 94 h 277"/>
                  <a:gd name="T100" fmla="*/ 112 w 158"/>
                  <a:gd name="T101" fmla="*/ 85 h 277"/>
                  <a:gd name="T102" fmla="*/ 134 w 158"/>
                  <a:gd name="T103" fmla="*/ 76 h 277"/>
                  <a:gd name="T104" fmla="*/ 152 w 158"/>
                  <a:gd name="T105" fmla="*/ 71 h 277"/>
                  <a:gd name="T106" fmla="*/ 151 w 158"/>
                  <a:gd name="T107" fmla="*/ 62 h 277"/>
                  <a:gd name="T108" fmla="*/ 137 w 158"/>
                  <a:gd name="T109" fmla="*/ 58 h 277"/>
                  <a:gd name="T110" fmla="*/ 119 w 158"/>
                  <a:gd name="T111" fmla="*/ 56 h 277"/>
                  <a:gd name="T112" fmla="*/ 103 w 158"/>
                  <a:gd name="T113" fmla="*/ 49 h 277"/>
                  <a:gd name="T114" fmla="*/ 92 w 158"/>
                  <a:gd name="T115" fmla="*/ 37 h 277"/>
                  <a:gd name="T116" fmla="*/ 90 w 158"/>
                  <a:gd name="T117" fmla="*/ 22 h 277"/>
                  <a:gd name="T118" fmla="*/ 90 w 158"/>
                  <a:gd name="T119" fmla="*/ 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7">
                    <a:moveTo>
                      <a:pt x="85" y="1"/>
                    </a:moveTo>
                    <a:lnTo>
                      <a:pt x="85" y="1"/>
                    </a:lnTo>
                    <a:lnTo>
                      <a:pt x="79" y="1"/>
                    </a:lnTo>
                    <a:lnTo>
                      <a:pt x="74" y="1"/>
                    </a:lnTo>
                    <a:lnTo>
                      <a:pt x="68" y="0"/>
                    </a:lnTo>
                    <a:lnTo>
                      <a:pt x="64" y="0"/>
                    </a:lnTo>
                    <a:lnTo>
                      <a:pt x="59" y="0"/>
                    </a:lnTo>
                    <a:lnTo>
                      <a:pt x="55" y="0"/>
                    </a:lnTo>
                    <a:lnTo>
                      <a:pt x="51" y="0"/>
                    </a:lnTo>
                    <a:lnTo>
                      <a:pt x="48" y="0"/>
                    </a:lnTo>
                    <a:lnTo>
                      <a:pt x="46" y="2"/>
                    </a:lnTo>
                    <a:lnTo>
                      <a:pt x="45" y="6"/>
                    </a:lnTo>
                    <a:lnTo>
                      <a:pt x="45" y="9"/>
                    </a:lnTo>
                    <a:lnTo>
                      <a:pt x="42" y="11"/>
                    </a:lnTo>
                    <a:lnTo>
                      <a:pt x="39" y="13"/>
                    </a:lnTo>
                    <a:lnTo>
                      <a:pt x="35" y="16"/>
                    </a:lnTo>
                    <a:lnTo>
                      <a:pt x="31" y="16"/>
                    </a:lnTo>
                    <a:lnTo>
                      <a:pt x="26" y="17"/>
                    </a:lnTo>
                    <a:lnTo>
                      <a:pt x="24" y="21"/>
                    </a:lnTo>
                    <a:lnTo>
                      <a:pt x="24" y="25"/>
                    </a:lnTo>
                    <a:lnTo>
                      <a:pt x="26" y="27"/>
                    </a:lnTo>
                    <a:lnTo>
                      <a:pt x="30" y="29"/>
                    </a:lnTo>
                    <a:lnTo>
                      <a:pt x="33" y="32"/>
                    </a:lnTo>
                    <a:lnTo>
                      <a:pt x="33" y="35"/>
                    </a:lnTo>
                    <a:lnTo>
                      <a:pt x="36" y="38"/>
                    </a:lnTo>
                    <a:lnTo>
                      <a:pt x="39" y="40"/>
                    </a:lnTo>
                    <a:lnTo>
                      <a:pt x="41" y="44"/>
                    </a:lnTo>
                    <a:lnTo>
                      <a:pt x="41" y="47"/>
                    </a:lnTo>
                    <a:lnTo>
                      <a:pt x="39" y="50"/>
                    </a:lnTo>
                    <a:lnTo>
                      <a:pt x="36" y="55"/>
                    </a:lnTo>
                    <a:lnTo>
                      <a:pt x="33" y="57"/>
                    </a:lnTo>
                    <a:lnTo>
                      <a:pt x="30" y="57"/>
                    </a:lnTo>
                    <a:lnTo>
                      <a:pt x="26" y="57"/>
                    </a:lnTo>
                    <a:lnTo>
                      <a:pt x="22" y="58"/>
                    </a:lnTo>
                    <a:lnTo>
                      <a:pt x="19" y="58"/>
                    </a:lnTo>
                    <a:lnTo>
                      <a:pt x="16" y="60"/>
                    </a:lnTo>
                    <a:lnTo>
                      <a:pt x="15" y="65"/>
                    </a:lnTo>
                    <a:lnTo>
                      <a:pt x="17" y="68"/>
                    </a:lnTo>
                    <a:lnTo>
                      <a:pt x="17" y="71"/>
                    </a:lnTo>
                    <a:lnTo>
                      <a:pt x="18" y="76"/>
                    </a:lnTo>
                    <a:lnTo>
                      <a:pt x="21" y="77"/>
                    </a:lnTo>
                    <a:lnTo>
                      <a:pt x="25" y="81"/>
                    </a:lnTo>
                    <a:lnTo>
                      <a:pt x="24" y="85"/>
                    </a:lnTo>
                    <a:lnTo>
                      <a:pt x="26" y="90"/>
                    </a:lnTo>
                    <a:lnTo>
                      <a:pt x="29" y="92"/>
                    </a:lnTo>
                    <a:lnTo>
                      <a:pt x="33" y="95"/>
                    </a:lnTo>
                    <a:lnTo>
                      <a:pt x="37" y="99"/>
                    </a:lnTo>
                    <a:lnTo>
                      <a:pt x="41" y="103"/>
                    </a:lnTo>
                    <a:lnTo>
                      <a:pt x="45" y="106"/>
                    </a:lnTo>
                    <a:lnTo>
                      <a:pt x="49" y="108"/>
                    </a:lnTo>
                    <a:lnTo>
                      <a:pt x="54" y="111"/>
                    </a:lnTo>
                    <a:lnTo>
                      <a:pt x="55" y="115"/>
                    </a:lnTo>
                    <a:lnTo>
                      <a:pt x="54" y="121"/>
                    </a:lnTo>
                    <a:lnTo>
                      <a:pt x="53" y="125"/>
                    </a:lnTo>
                    <a:lnTo>
                      <a:pt x="54" y="129"/>
                    </a:lnTo>
                    <a:lnTo>
                      <a:pt x="52" y="132"/>
                    </a:lnTo>
                    <a:lnTo>
                      <a:pt x="48" y="135"/>
                    </a:lnTo>
                    <a:lnTo>
                      <a:pt x="45" y="135"/>
                    </a:lnTo>
                    <a:lnTo>
                      <a:pt x="40" y="137"/>
                    </a:lnTo>
                    <a:lnTo>
                      <a:pt x="38" y="140"/>
                    </a:lnTo>
                    <a:lnTo>
                      <a:pt x="37" y="143"/>
                    </a:lnTo>
                    <a:lnTo>
                      <a:pt x="37" y="147"/>
                    </a:lnTo>
                    <a:lnTo>
                      <a:pt x="36" y="151"/>
                    </a:lnTo>
                    <a:lnTo>
                      <a:pt x="37" y="155"/>
                    </a:lnTo>
                    <a:lnTo>
                      <a:pt x="37" y="158"/>
                    </a:lnTo>
                    <a:lnTo>
                      <a:pt x="35" y="161"/>
                    </a:lnTo>
                    <a:lnTo>
                      <a:pt x="33" y="165"/>
                    </a:lnTo>
                    <a:lnTo>
                      <a:pt x="30" y="170"/>
                    </a:lnTo>
                    <a:lnTo>
                      <a:pt x="28" y="174"/>
                    </a:lnTo>
                    <a:lnTo>
                      <a:pt x="27" y="178"/>
                    </a:lnTo>
                    <a:lnTo>
                      <a:pt x="26" y="183"/>
                    </a:lnTo>
                    <a:lnTo>
                      <a:pt x="26" y="186"/>
                    </a:lnTo>
                    <a:lnTo>
                      <a:pt x="24" y="189"/>
                    </a:lnTo>
                    <a:lnTo>
                      <a:pt x="24" y="191"/>
                    </a:lnTo>
                    <a:lnTo>
                      <a:pt x="22" y="192"/>
                    </a:lnTo>
                    <a:lnTo>
                      <a:pt x="21" y="197"/>
                    </a:lnTo>
                    <a:lnTo>
                      <a:pt x="20" y="203"/>
                    </a:lnTo>
                    <a:lnTo>
                      <a:pt x="17" y="205"/>
                    </a:lnTo>
                    <a:lnTo>
                      <a:pt x="14" y="204"/>
                    </a:lnTo>
                    <a:lnTo>
                      <a:pt x="11" y="205"/>
                    </a:lnTo>
                    <a:lnTo>
                      <a:pt x="9" y="209"/>
                    </a:lnTo>
                    <a:lnTo>
                      <a:pt x="8" y="213"/>
                    </a:lnTo>
                    <a:lnTo>
                      <a:pt x="8" y="217"/>
                    </a:lnTo>
                    <a:lnTo>
                      <a:pt x="9" y="222"/>
                    </a:lnTo>
                    <a:lnTo>
                      <a:pt x="10" y="226"/>
                    </a:lnTo>
                    <a:lnTo>
                      <a:pt x="13" y="231"/>
                    </a:lnTo>
                    <a:lnTo>
                      <a:pt x="17" y="233"/>
                    </a:lnTo>
                    <a:lnTo>
                      <a:pt x="20" y="233"/>
                    </a:lnTo>
                    <a:lnTo>
                      <a:pt x="26" y="237"/>
                    </a:lnTo>
                    <a:lnTo>
                      <a:pt x="28" y="240"/>
                    </a:lnTo>
                    <a:lnTo>
                      <a:pt x="24" y="244"/>
                    </a:lnTo>
                    <a:lnTo>
                      <a:pt x="19" y="243"/>
                    </a:lnTo>
                    <a:lnTo>
                      <a:pt x="16" y="244"/>
                    </a:lnTo>
                    <a:lnTo>
                      <a:pt x="13" y="244"/>
                    </a:lnTo>
                    <a:lnTo>
                      <a:pt x="12" y="249"/>
                    </a:lnTo>
                    <a:lnTo>
                      <a:pt x="12" y="252"/>
                    </a:lnTo>
                    <a:lnTo>
                      <a:pt x="10" y="255"/>
                    </a:lnTo>
                    <a:lnTo>
                      <a:pt x="6" y="255"/>
                    </a:lnTo>
                    <a:lnTo>
                      <a:pt x="4" y="255"/>
                    </a:lnTo>
                    <a:lnTo>
                      <a:pt x="0" y="253"/>
                    </a:lnTo>
                    <a:lnTo>
                      <a:pt x="0" y="263"/>
                    </a:lnTo>
                    <a:lnTo>
                      <a:pt x="2" y="263"/>
                    </a:lnTo>
                    <a:lnTo>
                      <a:pt x="5" y="261"/>
                    </a:lnTo>
                    <a:lnTo>
                      <a:pt x="9" y="261"/>
                    </a:lnTo>
                    <a:lnTo>
                      <a:pt x="12" y="262"/>
                    </a:lnTo>
                    <a:lnTo>
                      <a:pt x="16" y="263"/>
                    </a:lnTo>
                    <a:lnTo>
                      <a:pt x="18" y="266"/>
                    </a:lnTo>
                    <a:lnTo>
                      <a:pt x="18" y="271"/>
                    </a:lnTo>
                    <a:lnTo>
                      <a:pt x="18" y="274"/>
                    </a:lnTo>
                    <a:lnTo>
                      <a:pt x="22" y="277"/>
                    </a:lnTo>
                    <a:lnTo>
                      <a:pt x="26" y="277"/>
                    </a:lnTo>
                    <a:lnTo>
                      <a:pt x="30" y="273"/>
                    </a:lnTo>
                    <a:lnTo>
                      <a:pt x="30" y="268"/>
                    </a:lnTo>
                    <a:lnTo>
                      <a:pt x="31" y="264"/>
                    </a:lnTo>
                    <a:lnTo>
                      <a:pt x="33" y="263"/>
                    </a:lnTo>
                    <a:lnTo>
                      <a:pt x="39" y="261"/>
                    </a:lnTo>
                    <a:lnTo>
                      <a:pt x="39" y="256"/>
                    </a:lnTo>
                    <a:lnTo>
                      <a:pt x="39" y="253"/>
                    </a:lnTo>
                    <a:lnTo>
                      <a:pt x="39" y="249"/>
                    </a:lnTo>
                    <a:lnTo>
                      <a:pt x="42" y="247"/>
                    </a:lnTo>
                    <a:lnTo>
                      <a:pt x="46" y="249"/>
                    </a:lnTo>
                    <a:lnTo>
                      <a:pt x="49" y="252"/>
                    </a:lnTo>
                    <a:lnTo>
                      <a:pt x="52" y="252"/>
                    </a:lnTo>
                    <a:lnTo>
                      <a:pt x="53" y="253"/>
                    </a:lnTo>
                    <a:lnTo>
                      <a:pt x="54" y="256"/>
                    </a:lnTo>
                    <a:lnTo>
                      <a:pt x="56" y="259"/>
                    </a:lnTo>
                    <a:lnTo>
                      <a:pt x="59" y="261"/>
                    </a:lnTo>
                    <a:lnTo>
                      <a:pt x="61" y="258"/>
                    </a:lnTo>
                    <a:lnTo>
                      <a:pt x="61" y="254"/>
                    </a:lnTo>
                    <a:lnTo>
                      <a:pt x="62" y="252"/>
                    </a:lnTo>
                    <a:lnTo>
                      <a:pt x="61" y="249"/>
                    </a:lnTo>
                    <a:lnTo>
                      <a:pt x="61" y="247"/>
                    </a:lnTo>
                    <a:lnTo>
                      <a:pt x="63" y="247"/>
                    </a:lnTo>
                    <a:lnTo>
                      <a:pt x="65" y="249"/>
                    </a:lnTo>
                    <a:lnTo>
                      <a:pt x="68" y="249"/>
                    </a:lnTo>
                    <a:lnTo>
                      <a:pt x="72" y="246"/>
                    </a:lnTo>
                    <a:lnTo>
                      <a:pt x="75" y="243"/>
                    </a:lnTo>
                    <a:lnTo>
                      <a:pt x="78" y="240"/>
                    </a:lnTo>
                    <a:lnTo>
                      <a:pt x="78" y="237"/>
                    </a:lnTo>
                    <a:lnTo>
                      <a:pt x="76" y="234"/>
                    </a:lnTo>
                    <a:lnTo>
                      <a:pt x="76" y="229"/>
                    </a:lnTo>
                    <a:lnTo>
                      <a:pt x="78" y="227"/>
                    </a:lnTo>
                    <a:lnTo>
                      <a:pt x="83" y="227"/>
                    </a:lnTo>
                    <a:lnTo>
                      <a:pt x="88" y="230"/>
                    </a:lnTo>
                    <a:lnTo>
                      <a:pt x="90" y="228"/>
                    </a:lnTo>
                    <a:lnTo>
                      <a:pt x="90" y="224"/>
                    </a:lnTo>
                    <a:lnTo>
                      <a:pt x="90" y="220"/>
                    </a:lnTo>
                    <a:lnTo>
                      <a:pt x="90" y="216"/>
                    </a:lnTo>
                    <a:lnTo>
                      <a:pt x="90" y="213"/>
                    </a:lnTo>
                    <a:lnTo>
                      <a:pt x="89" y="210"/>
                    </a:lnTo>
                    <a:lnTo>
                      <a:pt x="87" y="207"/>
                    </a:lnTo>
                    <a:lnTo>
                      <a:pt x="89" y="206"/>
                    </a:lnTo>
                    <a:lnTo>
                      <a:pt x="91" y="203"/>
                    </a:lnTo>
                    <a:lnTo>
                      <a:pt x="94" y="200"/>
                    </a:lnTo>
                    <a:lnTo>
                      <a:pt x="97" y="198"/>
                    </a:lnTo>
                    <a:lnTo>
                      <a:pt x="98" y="196"/>
                    </a:lnTo>
                    <a:lnTo>
                      <a:pt x="101" y="194"/>
                    </a:lnTo>
                    <a:lnTo>
                      <a:pt x="102" y="196"/>
                    </a:lnTo>
                    <a:lnTo>
                      <a:pt x="101" y="198"/>
                    </a:lnTo>
                    <a:lnTo>
                      <a:pt x="100" y="202"/>
                    </a:lnTo>
                    <a:lnTo>
                      <a:pt x="100" y="205"/>
                    </a:lnTo>
                    <a:lnTo>
                      <a:pt x="103" y="204"/>
                    </a:lnTo>
                    <a:lnTo>
                      <a:pt x="108" y="201"/>
                    </a:lnTo>
                    <a:lnTo>
                      <a:pt x="111" y="198"/>
                    </a:lnTo>
                    <a:lnTo>
                      <a:pt x="114" y="194"/>
                    </a:lnTo>
                    <a:lnTo>
                      <a:pt x="115" y="190"/>
                    </a:lnTo>
                    <a:lnTo>
                      <a:pt x="120" y="187"/>
                    </a:lnTo>
                    <a:lnTo>
                      <a:pt x="122" y="185"/>
                    </a:lnTo>
                    <a:lnTo>
                      <a:pt x="119" y="183"/>
                    </a:lnTo>
                    <a:lnTo>
                      <a:pt x="117" y="182"/>
                    </a:lnTo>
                    <a:lnTo>
                      <a:pt x="114" y="181"/>
                    </a:lnTo>
                    <a:lnTo>
                      <a:pt x="116" y="176"/>
                    </a:lnTo>
                    <a:lnTo>
                      <a:pt x="116" y="170"/>
                    </a:lnTo>
                    <a:lnTo>
                      <a:pt x="117" y="167"/>
                    </a:lnTo>
                    <a:lnTo>
                      <a:pt x="119" y="163"/>
                    </a:lnTo>
                    <a:lnTo>
                      <a:pt x="119" y="158"/>
                    </a:lnTo>
                    <a:lnTo>
                      <a:pt x="115" y="156"/>
                    </a:lnTo>
                    <a:lnTo>
                      <a:pt x="112" y="155"/>
                    </a:lnTo>
                    <a:lnTo>
                      <a:pt x="113" y="151"/>
                    </a:lnTo>
                    <a:lnTo>
                      <a:pt x="117" y="148"/>
                    </a:lnTo>
                    <a:lnTo>
                      <a:pt x="122" y="145"/>
                    </a:lnTo>
                    <a:lnTo>
                      <a:pt x="125" y="143"/>
                    </a:lnTo>
                    <a:lnTo>
                      <a:pt x="128" y="139"/>
                    </a:lnTo>
                    <a:lnTo>
                      <a:pt x="131" y="135"/>
                    </a:lnTo>
                    <a:lnTo>
                      <a:pt x="135" y="131"/>
                    </a:lnTo>
                    <a:lnTo>
                      <a:pt x="137" y="126"/>
                    </a:lnTo>
                    <a:lnTo>
                      <a:pt x="140" y="122"/>
                    </a:lnTo>
                    <a:lnTo>
                      <a:pt x="142" y="118"/>
                    </a:lnTo>
                    <a:lnTo>
                      <a:pt x="143" y="112"/>
                    </a:lnTo>
                    <a:lnTo>
                      <a:pt x="145" y="110"/>
                    </a:lnTo>
                    <a:lnTo>
                      <a:pt x="147" y="107"/>
                    </a:lnTo>
                    <a:lnTo>
                      <a:pt x="145" y="105"/>
                    </a:lnTo>
                    <a:lnTo>
                      <a:pt x="144" y="100"/>
                    </a:lnTo>
                    <a:lnTo>
                      <a:pt x="143" y="95"/>
                    </a:lnTo>
                    <a:lnTo>
                      <a:pt x="139" y="94"/>
                    </a:lnTo>
                    <a:lnTo>
                      <a:pt x="135" y="92"/>
                    </a:lnTo>
                    <a:lnTo>
                      <a:pt x="132" y="92"/>
                    </a:lnTo>
                    <a:lnTo>
                      <a:pt x="128" y="93"/>
                    </a:lnTo>
                    <a:lnTo>
                      <a:pt x="125" y="94"/>
                    </a:lnTo>
                    <a:lnTo>
                      <a:pt x="122" y="94"/>
                    </a:lnTo>
                    <a:lnTo>
                      <a:pt x="117" y="95"/>
                    </a:lnTo>
                    <a:lnTo>
                      <a:pt x="113" y="93"/>
                    </a:lnTo>
                    <a:lnTo>
                      <a:pt x="111" y="90"/>
                    </a:lnTo>
                    <a:lnTo>
                      <a:pt x="112" y="85"/>
                    </a:lnTo>
                    <a:lnTo>
                      <a:pt x="115" y="83"/>
                    </a:lnTo>
                    <a:lnTo>
                      <a:pt x="119" y="81"/>
                    </a:lnTo>
                    <a:lnTo>
                      <a:pt x="125" y="78"/>
                    </a:lnTo>
                    <a:lnTo>
                      <a:pt x="134" y="76"/>
                    </a:lnTo>
                    <a:lnTo>
                      <a:pt x="140" y="76"/>
                    </a:lnTo>
                    <a:lnTo>
                      <a:pt x="144" y="76"/>
                    </a:lnTo>
                    <a:lnTo>
                      <a:pt x="150" y="76"/>
                    </a:lnTo>
                    <a:lnTo>
                      <a:pt x="152" y="71"/>
                    </a:lnTo>
                    <a:lnTo>
                      <a:pt x="157" y="68"/>
                    </a:lnTo>
                    <a:lnTo>
                      <a:pt x="158" y="65"/>
                    </a:lnTo>
                    <a:lnTo>
                      <a:pt x="155" y="62"/>
                    </a:lnTo>
                    <a:lnTo>
                      <a:pt x="151" y="62"/>
                    </a:lnTo>
                    <a:lnTo>
                      <a:pt x="148" y="63"/>
                    </a:lnTo>
                    <a:lnTo>
                      <a:pt x="143" y="62"/>
                    </a:lnTo>
                    <a:lnTo>
                      <a:pt x="140" y="61"/>
                    </a:lnTo>
                    <a:lnTo>
                      <a:pt x="137" y="58"/>
                    </a:lnTo>
                    <a:lnTo>
                      <a:pt x="135" y="56"/>
                    </a:lnTo>
                    <a:lnTo>
                      <a:pt x="127" y="55"/>
                    </a:lnTo>
                    <a:lnTo>
                      <a:pt x="124" y="55"/>
                    </a:lnTo>
                    <a:lnTo>
                      <a:pt x="119" y="56"/>
                    </a:lnTo>
                    <a:lnTo>
                      <a:pt x="115" y="55"/>
                    </a:lnTo>
                    <a:lnTo>
                      <a:pt x="112" y="53"/>
                    </a:lnTo>
                    <a:lnTo>
                      <a:pt x="108" y="51"/>
                    </a:lnTo>
                    <a:lnTo>
                      <a:pt x="103" y="49"/>
                    </a:lnTo>
                    <a:lnTo>
                      <a:pt x="99" y="47"/>
                    </a:lnTo>
                    <a:lnTo>
                      <a:pt x="95" y="44"/>
                    </a:lnTo>
                    <a:lnTo>
                      <a:pt x="92" y="42"/>
                    </a:lnTo>
                    <a:lnTo>
                      <a:pt x="92" y="37"/>
                    </a:lnTo>
                    <a:lnTo>
                      <a:pt x="93" y="32"/>
                    </a:lnTo>
                    <a:lnTo>
                      <a:pt x="95" y="28"/>
                    </a:lnTo>
                    <a:lnTo>
                      <a:pt x="93" y="24"/>
                    </a:lnTo>
                    <a:lnTo>
                      <a:pt x="90" y="22"/>
                    </a:lnTo>
                    <a:lnTo>
                      <a:pt x="90" y="18"/>
                    </a:lnTo>
                    <a:lnTo>
                      <a:pt x="91" y="14"/>
                    </a:lnTo>
                    <a:lnTo>
                      <a:pt x="91" y="11"/>
                    </a:lnTo>
                    <a:lnTo>
                      <a:pt x="90" y="7"/>
                    </a:lnTo>
                    <a:lnTo>
                      <a:pt x="88" y="4"/>
                    </a:lnTo>
                    <a:lnTo>
                      <a:pt x="8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4" name="Freeform 331">
                <a:extLst>
                  <a:ext uri="{FF2B5EF4-FFF2-40B4-BE49-F238E27FC236}">
                    <a16:creationId xmlns:a16="http://schemas.microsoft.com/office/drawing/2014/main" id="{804E11EA-1F7E-4444-8F3C-37A8DFC15BC2}"/>
                  </a:ext>
                </a:extLst>
              </p:cNvPr>
              <p:cNvSpPr>
                <a:spLocks/>
              </p:cNvSpPr>
              <p:nvPr/>
            </p:nvSpPr>
            <p:spPr bwMode="auto">
              <a:xfrm>
                <a:off x="278" y="2403"/>
                <a:ext cx="84" cy="147"/>
              </a:xfrm>
              <a:custGeom>
                <a:avLst/>
                <a:gdLst>
                  <a:gd name="T0" fmla="*/ 74 w 158"/>
                  <a:gd name="T1" fmla="*/ 1 h 277"/>
                  <a:gd name="T2" fmla="*/ 55 w 158"/>
                  <a:gd name="T3" fmla="*/ 0 h 277"/>
                  <a:gd name="T4" fmla="*/ 45 w 158"/>
                  <a:gd name="T5" fmla="*/ 6 h 277"/>
                  <a:gd name="T6" fmla="*/ 35 w 158"/>
                  <a:gd name="T7" fmla="*/ 16 h 277"/>
                  <a:gd name="T8" fmla="*/ 24 w 158"/>
                  <a:gd name="T9" fmla="*/ 25 h 277"/>
                  <a:gd name="T10" fmla="*/ 33 w 158"/>
                  <a:gd name="T11" fmla="*/ 35 h 277"/>
                  <a:gd name="T12" fmla="*/ 41 w 158"/>
                  <a:gd name="T13" fmla="*/ 47 h 277"/>
                  <a:gd name="T14" fmla="*/ 30 w 158"/>
                  <a:gd name="T15" fmla="*/ 57 h 277"/>
                  <a:gd name="T16" fmla="*/ 16 w 158"/>
                  <a:gd name="T17" fmla="*/ 60 h 277"/>
                  <a:gd name="T18" fmla="*/ 18 w 158"/>
                  <a:gd name="T19" fmla="*/ 76 h 277"/>
                  <a:gd name="T20" fmla="*/ 26 w 158"/>
                  <a:gd name="T21" fmla="*/ 90 h 277"/>
                  <a:gd name="T22" fmla="*/ 41 w 158"/>
                  <a:gd name="T23" fmla="*/ 103 h 277"/>
                  <a:gd name="T24" fmla="*/ 55 w 158"/>
                  <a:gd name="T25" fmla="*/ 115 h 277"/>
                  <a:gd name="T26" fmla="*/ 52 w 158"/>
                  <a:gd name="T27" fmla="*/ 132 h 277"/>
                  <a:gd name="T28" fmla="*/ 38 w 158"/>
                  <a:gd name="T29" fmla="*/ 140 h 277"/>
                  <a:gd name="T30" fmla="*/ 37 w 158"/>
                  <a:gd name="T31" fmla="*/ 155 h 277"/>
                  <a:gd name="T32" fmla="*/ 30 w 158"/>
                  <a:gd name="T33" fmla="*/ 170 h 277"/>
                  <a:gd name="T34" fmla="*/ 26 w 158"/>
                  <a:gd name="T35" fmla="*/ 186 h 277"/>
                  <a:gd name="T36" fmla="*/ 21 w 158"/>
                  <a:gd name="T37" fmla="*/ 197 h 277"/>
                  <a:gd name="T38" fmla="*/ 11 w 158"/>
                  <a:gd name="T39" fmla="*/ 205 h 277"/>
                  <a:gd name="T40" fmla="*/ 9 w 158"/>
                  <a:gd name="T41" fmla="*/ 222 h 277"/>
                  <a:gd name="T42" fmla="*/ 20 w 158"/>
                  <a:gd name="T43" fmla="*/ 233 h 277"/>
                  <a:gd name="T44" fmla="*/ 19 w 158"/>
                  <a:gd name="T45" fmla="*/ 243 h 277"/>
                  <a:gd name="T46" fmla="*/ 12 w 158"/>
                  <a:gd name="T47" fmla="*/ 252 h 277"/>
                  <a:gd name="T48" fmla="*/ 0 w 158"/>
                  <a:gd name="T49" fmla="*/ 253 h 277"/>
                  <a:gd name="T50" fmla="*/ 9 w 158"/>
                  <a:gd name="T51" fmla="*/ 261 h 277"/>
                  <a:gd name="T52" fmla="*/ 18 w 158"/>
                  <a:gd name="T53" fmla="*/ 271 h 277"/>
                  <a:gd name="T54" fmla="*/ 30 w 158"/>
                  <a:gd name="T55" fmla="*/ 273 h 277"/>
                  <a:gd name="T56" fmla="*/ 39 w 158"/>
                  <a:gd name="T57" fmla="*/ 261 h 277"/>
                  <a:gd name="T58" fmla="*/ 42 w 158"/>
                  <a:gd name="T59" fmla="*/ 247 h 277"/>
                  <a:gd name="T60" fmla="*/ 53 w 158"/>
                  <a:gd name="T61" fmla="*/ 253 h 277"/>
                  <a:gd name="T62" fmla="*/ 61 w 158"/>
                  <a:gd name="T63" fmla="*/ 258 h 277"/>
                  <a:gd name="T64" fmla="*/ 61 w 158"/>
                  <a:gd name="T65" fmla="*/ 247 h 277"/>
                  <a:gd name="T66" fmla="*/ 72 w 158"/>
                  <a:gd name="T67" fmla="*/ 246 h 277"/>
                  <a:gd name="T68" fmla="*/ 76 w 158"/>
                  <a:gd name="T69" fmla="*/ 234 h 277"/>
                  <a:gd name="T70" fmla="*/ 88 w 158"/>
                  <a:gd name="T71" fmla="*/ 230 h 277"/>
                  <a:gd name="T72" fmla="*/ 90 w 158"/>
                  <a:gd name="T73" fmla="*/ 216 h 277"/>
                  <a:gd name="T74" fmla="*/ 89 w 158"/>
                  <a:gd name="T75" fmla="*/ 206 h 277"/>
                  <a:gd name="T76" fmla="*/ 98 w 158"/>
                  <a:gd name="T77" fmla="*/ 196 h 277"/>
                  <a:gd name="T78" fmla="*/ 100 w 158"/>
                  <a:gd name="T79" fmla="*/ 202 h 277"/>
                  <a:gd name="T80" fmla="*/ 111 w 158"/>
                  <a:gd name="T81" fmla="*/ 198 h 277"/>
                  <a:gd name="T82" fmla="*/ 122 w 158"/>
                  <a:gd name="T83" fmla="*/ 185 h 277"/>
                  <a:gd name="T84" fmla="*/ 116 w 158"/>
                  <a:gd name="T85" fmla="*/ 176 h 277"/>
                  <a:gd name="T86" fmla="*/ 119 w 158"/>
                  <a:gd name="T87" fmla="*/ 158 h 277"/>
                  <a:gd name="T88" fmla="*/ 117 w 158"/>
                  <a:gd name="T89" fmla="*/ 148 h 277"/>
                  <a:gd name="T90" fmla="*/ 131 w 158"/>
                  <a:gd name="T91" fmla="*/ 135 h 277"/>
                  <a:gd name="T92" fmla="*/ 142 w 158"/>
                  <a:gd name="T93" fmla="*/ 118 h 277"/>
                  <a:gd name="T94" fmla="*/ 145 w 158"/>
                  <a:gd name="T95" fmla="*/ 105 h 277"/>
                  <a:gd name="T96" fmla="*/ 135 w 158"/>
                  <a:gd name="T97" fmla="*/ 92 h 277"/>
                  <a:gd name="T98" fmla="*/ 122 w 158"/>
                  <a:gd name="T99" fmla="*/ 94 h 277"/>
                  <a:gd name="T100" fmla="*/ 112 w 158"/>
                  <a:gd name="T101" fmla="*/ 85 h 277"/>
                  <a:gd name="T102" fmla="*/ 134 w 158"/>
                  <a:gd name="T103" fmla="*/ 76 h 277"/>
                  <a:gd name="T104" fmla="*/ 152 w 158"/>
                  <a:gd name="T105" fmla="*/ 71 h 277"/>
                  <a:gd name="T106" fmla="*/ 151 w 158"/>
                  <a:gd name="T107" fmla="*/ 62 h 277"/>
                  <a:gd name="T108" fmla="*/ 137 w 158"/>
                  <a:gd name="T109" fmla="*/ 58 h 277"/>
                  <a:gd name="T110" fmla="*/ 119 w 158"/>
                  <a:gd name="T111" fmla="*/ 56 h 277"/>
                  <a:gd name="T112" fmla="*/ 103 w 158"/>
                  <a:gd name="T113" fmla="*/ 49 h 277"/>
                  <a:gd name="T114" fmla="*/ 92 w 158"/>
                  <a:gd name="T115" fmla="*/ 37 h 277"/>
                  <a:gd name="T116" fmla="*/ 90 w 158"/>
                  <a:gd name="T117" fmla="*/ 22 h 277"/>
                  <a:gd name="T118" fmla="*/ 90 w 158"/>
                  <a:gd name="T119" fmla="*/ 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7">
                    <a:moveTo>
                      <a:pt x="85" y="1"/>
                    </a:moveTo>
                    <a:lnTo>
                      <a:pt x="85" y="1"/>
                    </a:lnTo>
                    <a:lnTo>
                      <a:pt x="79" y="1"/>
                    </a:lnTo>
                    <a:lnTo>
                      <a:pt x="74" y="1"/>
                    </a:lnTo>
                    <a:lnTo>
                      <a:pt x="68" y="0"/>
                    </a:lnTo>
                    <a:lnTo>
                      <a:pt x="64" y="0"/>
                    </a:lnTo>
                    <a:lnTo>
                      <a:pt x="59" y="0"/>
                    </a:lnTo>
                    <a:lnTo>
                      <a:pt x="55" y="0"/>
                    </a:lnTo>
                    <a:lnTo>
                      <a:pt x="51" y="0"/>
                    </a:lnTo>
                    <a:lnTo>
                      <a:pt x="48" y="0"/>
                    </a:lnTo>
                    <a:lnTo>
                      <a:pt x="46" y="2"/>
                    </a:lnTo>
                    <a:lnTo>
                      <a:pt x="45" y="6"/>
                    </a:lnTo>
                    <a:lnTo>
                      <a:pt x="45" y="9"/>
                    </a:lnTo>
                    <a:lnTo>
                      <a:pt x="42" y="11"/>
                    </a:lnTo>
                    <a:lnTo>
                      <a:pt x="39" y="13"/>
                    </a:lnTo>
                    <a:lnTo>
                      <a:pt x="35" y="16"/>
                    </a:lnTo>
                    <a:lnTo>
                      <a:pt x="31" y="16"/>
                    </a:lnTo>
                    <a:lnTo>
                      <a:pt x="26" y="17"/>
                    </a:lnTo>
                    <a:lnTo>
                      <a:pt x="24" y="21"/>
                    </a:lnTo>
                    <a:lnTo>
                      <a:pt x="24" y="25"/>
                    </a:lnTo>
                    <a:lnTo>
                      <a:pt x="26" y="27"/>
                    </a:lnTo>
                    <a:lnTo>
                      <a:pt x="30" y="29"/>
                    </a:lnTo>
                    <a:lnTo>
                      <a:pt x="33" y="32"/>
                    </a:lnTo>
                    <a:lnTo>
                      <a:pt x="33" y="35"/>
                    </a:lnTo>
                    <a:lnTo>
                      <a:pt x="36" y="38"/>
                    </a:lnTo>
                    <a:lnTo>
                      <a:pt x="39" y="40"/>
                    </a:lnTo>
                    <a:lnTo>
                      <a:pt x="41" y="44"/>
                    </a:lnTo>
                    <a:lnTo>
                      <a:pt x="41" y="47"/>
                    </a:lnTo>
                    <a:lnTo>
                      <a:pt x="39" y="50"/>
                    </a:lnTo>
                    <a:lnTo>
                      <a:pt x="36" y="55"/>
                    </a:lnTo>
                    <a:lnTo>
                      <a:pt x="33" y="57"/>
                    </a:lnTo>
                    <a:lnTo>
                      <a:pt x="30" y="57"/>
                    </a:lnTo>
                    <a:lnTo>
                      <a:pt x="26" y="57"/>
                    </a:lnTo>
                    <a:lnTo>
                      <a:pt x="22" y="58"/>
                    </a:lnTo>
                    <a:lnTo>
                      <a:pt x="19" y="58"/>
                    </a:lnTo>
                    <a:lnTo>
                      <a:pt x="16" y="60"/>
                    </a:lnTo>
                    <a:lnTo>
                      <a:pt x="15" y="65"/>
                    </a:lnTo>
                    <a:lnTo>
                      <a:pt x="17" y="68"/>
                    </a:lnTo>
                    <a:lnTo>
                      <a:pt x="17" y="71"/>
                    </a:lnTo>
                    <a:lnTo>
                      <a:pt x="18" y="76"/>
                    </a:lnTo>
                    <a:lnTo>
                      <a:pt x="21" y="77"/>
                    </a:lnTo>
                    <a:lnTo>
                      <a:pt x="25" y="81"/>
                    </a:lnTo>
                    <a:lnTo>
                      <a:pt x="24" y="85"/>
                    </a:lnTo>
                    <a:lnTo>
                      <a:pt x="26" y="90"/>
                    </a:lnTo>
                    <a:lnTo>
                      <a:pt x="29" y="92"/>
                    </a:lnTo>
                    <a:lnTo>
                      <a:pt x="33" y="95"/>
                    </a:lnTo>
                    <a:lnTo>
                      <a:pt x="37" y="99"/>
                    </a:lnTo>
                    <a:lnTo>
                      <a:pt x="41" y="103"/>
                    </a:lnTo>
                    <a:lnTo>
                      <a:pt x="45" y="106"/>
                    </a:lnTo>
                    <a:lnTo>
                      <a:pt x="49" y="108"/>
                    </a:lnTo>
                    <a:lnTo>
                      <a:pt x="54" y="111"/>
                    </a:lnTo>
                    <a:lnTo>
                      <a:pt x="55" y="115"/>
                    </a:lnTo>
                    <a:lnTo>
                      <a:pt x="54" y="121"/>
                    </a:lnTo>
                    <a:lnTo>
                      <a:pt x="53" y="125"/>
                    </a:lnTo>
                    <a:lnTo>
                      <a:pt x="54" y="129"/>
                    </a:lnTo>
                    <a:lnTo>
                      <a:pt x="52" y="132"/>
                    </a:lnTo>
                    <a:lnTo>
                      <a:pt x="48" y="135"/>
                    </a:lnTo>
                    <a:lnTo>
                      <a:pt x="45" y="135"/>
                    </a:lnTo>
                    <a:lnTo>
                      <a:pt x="40" y="137"/>
                    </a:lnTo>
                    <a:lnTo>
                      <a:pt x="38" y="140"/>
                    </a:lnTo>
                    <a:lnTo>
                      <a:pt x="37" y="143"/>
                    </a:lnTo>
                    <a:lnTo>
                      <a:pt x="37" y="147"/>
                    </a:lnTo>
                    <a:lnTo>
                      <a:pt x="36" y="151"/>
                    </a:lnTo>
                    <a:lnTo>
                      <a:pt x="37" y="155"/>
                    </a:lnTo>
                    <a:lnTo>
                      <a:pt x="37" y="158"/>
                    </a:lnTo>
                    <a:lnTo>
                      <a:pt x="35" y="161"/>
                    </a:lnTo>
                    <a:lnTo>
                      <a:pt x="33" y="165"/>
                    </a:lnTo>
                    <a:lnTo>
                      <a:pt x="30" y="170"/>
                    </a:lnTo>
                    <a:lnTo>
                      <a:pt x="28" y="174"/>
                    </a:lnTo>
                    <a:lnTo>
                      <a:pt x="27" y="178"/>
                    </a:lnTo>
                    <a:lnTo>
                      <a:pt x="26" y="183"/>
                    </a:lnTo>
                    <a:lnTo>
                      <a:pt x="26" y="186"/>
                    </a:lnTo>
                    <a:lnTo>
                      <a:pt x="24" y="189"/>
                    </a:lnTo>
                    <a:lnTo>
                      <a:pt x="24" y="191"/>
                    </a:lnTo>
                    <a:lnTo>
                      <a:pt x="22" y="192"/>
                    </a:lnTo>
                    <a:lnTo>
                      <a:pt x="21" y="197"/>
                    </a:lnTo>
                    <a:lnTo>
                      <a:pt x="20" y="203"/>
                    </a:lnTo>
                    <a:lnTo>
                      <a:pt x="17" y="205"/>
                    </a:lnTo>
                    <a:lnTo>
                      <a:pt x="14" y="204"/>
                    </a:lnTo>
                    <a:lnTo>
                      <a:pt x="11" y="205"/>
                    </a:lnTo>
                    <a:lnTo>
                      <a:pt x="9" y="209"/>
                    </a:lnTo>
                    <a:lnTo>
                      <a:pt x="8" y="213"/>
                    </a:lnTo>
                    <a:lnTo>
                      <a:pt x="8" y="217"/>
                    </a:lnTo>
                    <a:lnTo>
                      <a:pt x="9" y="222"/>
                    </a:lnTo>
                    <a:lnTo>
                      <a:pt x="10" y="226"/>
                    </a:lnTo>
                    <a:lnTo>
                      <a:pt x="13" y="231"/>
                    </a:lnTo>
                    <a:lnTo>
                      <a:pt x="17" y="233"/>
                    </a:lnTo>
                    <a:lnTo>
                      <a:pt x="20" y="233"/>
                    </a:lnTo>
                    <a:lnTo>
                      <a:pt x="26" y="237"/>
                    </a:lnTo>
                    <a:lnTo>
                      <a:pt x="28" y="240"/>
                    </a:lnTo>
                    <a:lnTo>
                      <a:pt x="24" y="244"/>
                    </a:lnTo>
                    <a:lnTo>
                      <a:pt x="19" y="243"/>
                    </a:lnTo>
                    <a:lnTo>
                      <a:pt x="16" y="244"/>
                    </a:lnTo>
                    <a:lnTo>
                      <a:pt x="13" y="244"/>
                    </a:lnTo>
                    <a:lnTo>
                      <a:pt x="12" y="249"/>
                    </a:lnTo>
                    <a:lnTo>
                      <a:pt x="12" y="252"/>
                    </a:lnTo>
                    <a:lnTo>
                      <a:pt x="10" y="255"/>
                    </a:lnTo>
                    <a:lnTo>
                      <a:pt x="6" y="255"/>
                    </a:lnTo>
                    <a:lnTo>
                      <a:pt x="4" y="255"/>
                    </a:lnTo>
                    <a:lnTo>
                      <a:pt x="0" y="253"/>
                    </a:lnTo>
                    <a:lnTo>
                      <a:pt x="0" y="263"/>
                    </a:lnTo>
                    <a:lnTo>
                      <a:pt x="2" y="263"/>
                    </a:lnTo>
                    <a:lnTo>
                      <a:pt x="5" y="261"/>
                    </a:lnTo>
                    <a:lnTo>
                      <a:pt x="9" y="261"/>
                    </a:lnTo>
                    <a:lnTo>
                      <a:pt x="12" y="262"/>
                    </a:lnTo>
                    <a:lnTo>
                      <a:pt x="16" y="263"/>
                    </a:lnTo>
                    <a:lnTo>
                      <a:pt x="18" y="266"/>
                    </a:lnTo>
                    <a:lnTo>
                      <a:pt x="18" y="271"/>
                    </a:lnTo>
                    <a:lnTo>
                      <a:pt x="18" y="274"/>
                    </a:lnTo>
                    <a:lnTo>
                      <a:pt x="22" y="277"/>
                    </a:lnTo>
                    <a:lnTo>
                      <a:pt x="26" y="277"/>
                    </a:lnTo>
                    <a:lnTo>
                      <a:pt x="30" y="273"/>
                    </a:lnTo>
                    <a:lnTo>
                      <a:pt x="30" y="268"/>
                    </a:lnTo>
                    <a:lnTo>
                      <a:pt x="31" y="264"/>
                    </a:lnTo>
                    <a:lnTo>
                      <a:pt x="33" y="263"/>
                    </a:lnTo>
                    <a:lnTo>
                      <a:pt x="39" y="261"/>
                    </a:lnTo>
                    <a:lnTo>
                      <a:pt x="39" y="256"/>
                    </a:lnTo>
                    <a:lnTo>
                      <a:pt x="39" y="253"/>
                    </a:lnTo>
                    <a:lnTo>
                      <a:pt x="39" y="249"/>
                    </a:lnTo>
                    <a:lnTo>
                      <a:pt x="42" y="247"/>
                    </a:lnTo>
                    <a:lnTo>
                      <a:pt x="46" y="249"/>
                    </a:lnTo>
                    <a:lnTo>
                      <a:pt x="49" y="252"/>
                    </a:lnTo>
                    <a:lnTo>
                      <a:pt x="52" y="252"/>
                    </a:lnTo>
                    <a:lnTo>
                      <a:pt x="53" y="253"/>
                    </a:lnTo>
                    <a:lnTo>
                      <a:pt x="54" y="256"/>
                    </a:lnTo>
                    <a:lnTo>
                      <a:pt x="56" y="259"/>
                    </a:lnTo>
                    <a:lnTo>
                      <a:pt x="59" y="261"/>
                    </a:lnTo>
                    <a:lnTo>
                      <a:pt x="61" y="258"/>
                    </a:lnTo>
                    <a:lnTo>
                      <a:pt x="61" y="254"/>
                    </a:lnTo>
                    <a:lnTo>
                      <a:pt x="62" y="252"/>
                    </a:lnTo>
                    <a:lnTo>
                      <a:pt x="61" y="249"/>
                    </a:lnTo>
                    <a:lnTo>
                      <a:pt x="61" y="247"/>
                    </a:lnTo>
                    <a:lnTo>
                      <a:pt x="63" y="247"/>
                    </a:lnTo>
                    <a:lnTo>
                      <a:pt x="65" y="249"/>
                    </a:lnTo>
                    <a:lnTo>
                      <a:pt x="68" y="249"/>
                    </a:lnTo>
                    <a:lnTo>
                      <a:pt x="72" y="246"/>
                    </a:lnTo>
                    <a:lnTo>
                      <a:pt x="75" y="243"/>
                    </a:lnTo>
                    <a:lnTo>
                      <a:pt x="78" y="240"/>
                    </a:lnTo>
                    <a:lnTo>
                      <a:pt x="78" y="237"/>
                    </a:lnTo>
                    <a:lnTo>
                      <a:pt x="76" y="234"/>
                    </a:lnTo>
                    <a:lnTo>
                      <a:pt x="76" y="229"/>
                    </a:lnTo>
                    <a:lnTo>
                      <a:pt x="78" y="227"/>
                    </a:lnTo>
                    <a:lnTo>
                      <a:pt x="83" y="227"/>
                    </a:lnTo>
                    <a:lnTo>
                      <a:pt x="88" y="230"/>
                    </a:lnTo>
                    <a:lnTo>
                      <a:pt x="90" y="228"/>
                    </a:lnTo>
                    <a:lnTo>
                      <a:pt x="90" y="224"/>
                    </a:lnTo>
                    <a:lnTo>
                      <a:pt x="90" y="220"/>
                    </a:lnTo>
                    <a:lnTo>
                      <a:pt x="90" y="216"/>
                    </a:lnTo>
                    <a:lnTo>
                      <a:pt x="90" y="213"/>
                    </a:lnTo>
                    <a:lnTo>
                      <a:pt x="89" y="210"/>
                    </a:lnTo>
                    <a:lnTo>
                      <a:pt x="87" y="207"/>
                    </a:lnTo>
                    <a:lnTo>
                      <a:pt x="89" y="206"/>
                    </a:lnTo>
                    <a:lnTo>
                      <a:pt x="91" y="203"/>
                    </a:lnTo>
                    <a:lnTo>
                      <a:pt x="94" y="200"/>
                    </a:lnTo>
                    <a:lnTo>
                      <a:pt x="97" y="198"/>
                    </a:lnTo>
                    <a:lnTo>
                      <a:pt x="98" y="196"/>
                    </a:lnTo>
                    <a:lnTo>
                      <a:pt x="101" y="194"/>
                    </a:lnTo>
                    <a:lnTo>
                      <a:pt x="102" y="196"/>
                    </a:lnTo>
                    <a:lnTo>
                      <a:pt x="101" y="198"/>
                    </a:lnTo>
                    <a:lnTo>
                      <a:pt x="100" y="202"/>
                    </a:lnTo>
                    <a:lnTo>
                      <a:pt x="100" y="205"/>
                    </a:lnTo>
                    <a:lnTo>
                      <a:pt x="103" y="204"/>
                    </a:lnTo>
                    <a:lnTo>
                      <a:pt x="108" y="201"/>
                    </a:lnTo>
                    <a:lnTo>
                      <a:pt x="111" y="198"/>
                    </a:lnTo>
                    <a:lnTo>
                      <a:pt x="114" y="194"/>
                    </a:lnTo>
                    <a:lnTo>
                      <a:pt x="115" y="190"/>
                    </a:lnTo>
                    <a:lnTo>
                      <a:pt x="120" y="187"/>
                    </a:lnTo>
                    <a:lnTo>
                      <a:pt x="122" y="185"/>
                    </a:lnTo>
                    <a:lnTo>
                      <a:pt x="119" y="183"/>
                    </a:lnTo>
                    <a:lnTo>
                      <a:pt x="117" y="182"/>
                    </a:lnTo>
                    <a:lnTo>
                      <a:pt x="114" y="181"/>
                    </a:lnTo>
                    <a:lnTo>
                      <a:pt x="116" y="176"/>
                    </a:lnTo>
                    <a:lnTo>
                      <a:pt x="116" y="170"/>
                    </a:lnTo>
                    <a:lnTo>
                      <a:pt x="117" y="167"/>
                    </a:lnTo>
                    <a:lnTo>
                      <a:pt x="119" y="163"/>
                    </a:lnTo>
                    <a:lnTo>
                      <a:pt x="119" y="158"/>
                    </a:lnTo>
                    <a:lnTo>
                      <a:pt x="115" y="156"/>
                    </a:lnTo>
                    <a:lnTo>
                      <a:pt x="112" y="155"/>
                    </a:lnTo>
                    <a:lnTo>
                      <a:pt x="113" y="151"/>
                    </a:lnTo>
                    <a:lnTo>
                      <a:pt x="117" y="148"/>
                    </a:lnTo>
                    <a:lnTo>
                      <a:pt x="122" y="145"/>
                    </a:lnTo>
                    <a:lnTo>
                      <a:pt x="125" y="143"/>
                    </a:lnTo>
                    <a:lnTo>
                      <a:pt x="128" y="139"/>
                    </a:lnTo>
                    <a:lnTo>
                      <a:pt x="131" y="135"/>
                    </a:lnTo>
                    <a:lnTo>
                      <a:pt x="135" y="131"/>
                    </a:lnTo>
                    <a:lnTo>
                      <a:pt x="137" y="126"/>
                    </a:lnTo>
                    <a:lnTo>
                      <a:pt x="140" y="122"/>
                    </a:lnTo>
                    <a:lnTo>
                      <a:pt x="142" y="118"/>
                    </a:lnTo>
                    <a:lnTo>
                      <a:pt x="143" y="112"/>
                    </a:lnTo>
                    <a:lnTo>
                      <a:pt x="145" y="110"/>
                    </a:lnTo>
                    <a:lnTo>
                      <a:pt x="147" y="107"/>
                    </a:lnTo>
                    <a:lnTo>
                      <a:pt x="145" y="105"/>
                    </a:lnTo>
                    <a:lnTo>
                      <a:pt x="144" y="100"/>
                    </a:lnTo>
                    <a:lnTo>
                      <a:pt x="143" y="95"/>
                    </a:lnTo>
                    <a:lnTo>
                      <a:pt x="139" y="94"/>
                    </a:lnTo>
                    <a:lnTo>
                      <a:pt x="135" y="92"/>
                    </a:lnTo>
                    <a:lnTo>
                      <a:pt x="132" y="92"/>
                    </a:lnTo>
                    <a:lnTo>
                      <a:pt x="128" y="93"/>
                    </a:lnTo>
                    <a:lnTo>
                      <a:pt x="125" y="94"/>
                    </a:lnTo>
                    <a:lnTo>
                      <a:pt x="122" y="94"/>
                    </a:lnTo>
                    <a:lnTo>
                      <a:pt x="117" y="95"/>
                    </a:lnTo>
                    <a:lnTo>
                      <a:pt x="113" y="93"/>
                    </a:lnTo>
                    <a:lnTo>
                      <a:pt x="111" y="90"/>
                    </a:lnTo>
                    <a:lnTo>
                      <a:pt x="112" y="85"/>
                    </a:lnTo>
                    <a:lnTo>
                      <a:pt x="115" y="83"/>
                    </a:lnTo>
                    <a:lnTo>
                      <a:pt x="119" y="81"/>
                    </a:lnTo>
                    <a:lnTo>
                      <a:pt x="125" y="78"/>
                    </a:lnTo>
                    <a:lnTo>
                      <a:pt x="134" y="76"/>
                    </a:lnTo>
                    <a:lnTo>
                      <a:pt x="140" y="76"/>
                    </a:lnTo>
                    <a:lnTo>
                      <a:pt x="144" y="76"/>
                    </a:lnTo>
                    <a:lnTo>
                      <a:pt x="150" y="76"/>
                    </a:lnTo>
                    <a:lnTo>
                      <a:pt x="152" y="71"/>
                    </a:lnTo>
                    <a:lnTo>
                      <a:pt x="157" y="68"/>
                    </a:lnTo>
                    <a:lnTo>
                      <a:pt x="158" y="65"/>
                    </a:lnTo>
                    <a:lnTo>
                      <a:pt x="155" y="62"/>
                    </a:lnTo>
                    <a:lnTo>
                      <a:pt x="151" y="62"/>
                    </a:lnTo>
                    <a:lnTo>
                      <a:pt x="148" y="63"/>
                    </a:lnTo>
                    <a:lnTo>
                      <a:pt x="143" y="62"/>
                    </a:lnTo>
                    <a:lnTo>
                      <a:pt x="140" y="61"/>
                    </a:lnTo>
                    <a:lnTo>
                      <a:pt x="137" y="58"/>
                    </a:lnTo>
                    <a:lnTo>
                      <a:pt x="135" y="56"/>
                    </a:lnTo>
                    <a:lnTo>
                      <a:pt x="127" y="55"/>
                    </a:lnTo>
                    <a:lnTo>
                      <a:pt x="124" y="55"/>
                    </a:lnTo>
                    <a:lnTo>
                      <a:pt x="119" y="56"/>
                    </a:lnTo>
                    <a:lnTo>
                      <a:pt x="115" y="55"/>
                    </a:lnTo>
                    <a:lnTo>
                      <a:pt x="112" y="53"/>
                    </a:lnTo>
                    <a:lnTo>
                      <a:pt x="108" y="51"/>
                    </a:lnTo>
                    <a:lnTo>
                      <a:pt x="103" y="49"/>
                    </a:lnTo>
                    <a:lnTo>
                      <a:pt x="99" y="47"/>
                    </a:lnTo>
                    <a:lnTo>
                      <a:pt x="95" y="44"/>
                    </a:lnTo>
                    <a:lnTo>
                      <a:pt x="92" y="42"/>
                    </a:lnTo>
                    <a:lnTo>
                      <a:pt x="92" y="37"/>
                    </a:lnTo>
                    <a:lnTo>
                      <a:pt x="93" y="32"/>
                    </a:lnTo>
                    <a:lnTo>
                      <a:pt x="95" y="28"/>
                    </a:lnTo>
                    <a:lnTo>
                      <a:pt x="93" y="24"/>
                    </a:lnTo>
                    <a:lnTo>
                      <a:pt x="90" y="22"/>
                    </a:lnTo>
                    <a:lnTo>
                      <a:pt x="90" y="18"/>
                    </a:lnTo>
                    <a:lnTo>
                      <a:pt x="91" y="14"/>
                    </a:lnTo>
                    <a:lnTo>
                      <a:pt x="91" y="11"/>
                    </a:lnTo>
                    <a:lnTo>
                      <a:pt x="90" y="7"/>
                    </a:lnTo>
                    <a:lnTo>
                      <a:pt x="88" y="4"/>
                    </a:lnTo>
                    <a:lnTo>
                      <a:pt x="8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95" name="Freeform 332">
                <a:extLst>
                  <a:ext uri="{FF2B5EF4-FFF2-40B4-BE49-F238E27FC236}">
                    <a16:creationId xmlns:a16="http://schemas.microsoft.com/office/drawing/2014/main" id="{2C96FAA1-E61F-4A0B-A54E-D891E3C3BAF3}"/>
                  </a:ext>
                </a:extLst>
              </p:cNvPr>
              <p:cNvSpPr>
                <a:spLocks/>
              </p:cNvSpPr>
              <p:nvPr/>
            </p:nvSpPr>
            <p:spPr bwMode="auto">
              <a:xfrm>
                <a:off x="349" y="2424"/>
                <a:ext cx="7" cy="4"/>
              </a:xfrm>
              <a:custGeom>
                <a:avLst/>
                <a:gdLst>
                  <a:gd name="T0" fmla="*/ 11 w 13"/>
                  <a:gd name="T1" fmla="*/ 0 h 9"/>
                  <a:gd name="T2" fmla="*/ 11 w 13"/>
                  <a:gd name="T3" fmla="*/ 0 h 9"/>
                  <a:gd name="T4" fmla="*/ 7 w 13"/>
                  <a:gd name="T5" fmla="*/ 0 h 9"/>
                  <a:gd name="T6" fmla="*/ 5 w 13"/>
                  <a:gd name="T7" fmla="*/ 1 h 9"/>
                  <a:gd name="T8" fmla="*/ 4 w 13"/>
                  <a:gd name="T9" fmla="*/ 4 h 9"/>
                  <a:gd name="T10" fmla="*/ 1 w 13"/>
                  <a:gd name="T11" fmla="*/ 5 h 9"/>
                  <a:gd name="T12" fmla="*/ 0 w 13"/>
                  <a:gd name="T13" fmla="*/ 8 h 9"/>
                  <a:gd name="T14" fmla="*/ 3 w 13"/>
                  <a:gd name="T15" fmla="*/ 9 h 9"/>
                  <a:gd name="T16" fmla="*/ 7 w 13"/>
                  <a:gd name="T17" fmla="*/ 8 h 9"/>
                  <a:gd name="T18" fmla="*/ 10 w 13"/>
                  <a:gd name="T19" fmla="*/ 8 h 9"/>
                  <a:gd name="T20" fmla="*/ 11 w 13"/>
                  <a:gd name="T21" fmla="*/ 5 h 9"/>
                  <a:gd name="T22" fmla="*/ 13 w 13"/>
                  <a:gd name="T23" fmla="*/ 2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0"/>
                    </a:lnTo>
                    <a:lnTo>
                      <a:pt x="5" y="1"/>
                    </a:lnTo>
                    <a:lnTo>
                      <a:pt x="4" y="4"/>
                    </a:lnTo>
                    <a:lnTo>
                      <a:pt x="1" y="5"/>
                    </a:lnTo>
                    <a:lnTo>
                      <a:pt x="0" y="8"/>
                    </a:lnTo>
                    <a:lnTo>
                      <a:pt x="3" y="9"/>
                    </a:lnTo>
                    <a:lnTo>
                      <a:pt x="7" y="8"/>
                    </a:lnTo>
                    <a:lnTo>
                      <a:pt x="10" y="8"/>
                    </a:lnTo>
                    <a:lnTo>
                      <a:pt x="11" y="5"/>
                    </a:lnTo>
                    <a:lnTo>
                      <a:pt x="13" y="2"/>
                    </a:lnTo>
                    <a:lnTo>
                      <a:pt x="11" y="0"/>
                    </a:lnTo>
                    <a:lnTo>
                      <a:pt x="1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6" name="Freeform 333">
                <a:extLst>
                  <a:ext uri="{FF2B5EF4-FFF2-40B4-BE49-F238E27FC236}">
                    <a16:creationId xmlns:a16="http://schemas.microsoft.com/office/drawing/2014/main" id="{5F190191-2111-437C-AEF1-612E1C234143}"/>
                  </a:ext>
                </a:extLst>
              </p:cNvPr>
              <p:cNvSpPr>
                <a:spLocks/>
              </p:cNvSpPr>
              <p:nvPr/>
            </p:nvSpPr>
            <p:spPr bwMode="auto">
              <a:xfrm>
                <a:off x="349" y="2424"/>
                <a:ext cx="7" cy="4"/>
              </a:xfrm>
              <a:custGeom>
                <a:avLst/>
                <a:gdLst>
                  <a:gd name="T0" fmla="*/ 11 w 13"/>
                  <a:gd name="T1" fmla="*/ 0 h 9"/>
                  <a:gd name="T2" fmla="*/ 11 w 13"/>
                  <a:gd name="T3" fmla="*/ 0 h 9"/>
                  <a:gd name="T4" fmla="*/ 7 w 13"/>
                  <a:gd name="T5" fmla="*/ 0 h 9"/>
                  <a:gd name="T6" fmla="*/ 5 w 13"/>
                  <a:gd name="T7" fmla="*/ 1 h 9"/>
                  <a:gd name="T8" fmla="*/ 4 w 13"/>
                  <a:gd name="T9" fmla="*/ 4 h 9"/>
                  <a:gd name="T10" fmla="*/ 1 w 13"/>
                  <a:gd name="T11" fmla="*/ 5 h 9"/>
                  <a:gd name="T12" fmla="*/ 0 w 13"/>
                  <a:gd name="T13" fmla="*/ 8 h 9"/>
                  <a:gd name="T14" fmla="*/ 3 w 13"/>
                  <a:gd name="T15" fmla="*/ 9 h 9"/>
                  <a:gd name="T16" fmla="*/ 7 w 13"/>
                  <a:gd name="T17" fmla="*/ 8 h 9"/>
                  <a:gd name="T18" fmla="*/ 10 w 13"/>
                  <a:gd name="T19" fmla="*/ 8 h 9"/>
                  <a:gd name="T20" fmla="*/ 11 w 13"/>
                  <a:gd name="T21" fmla="*/ 5 h 9"/>
                  <a:gd name="T22" fmla="*/ 13 w 13"/>
                  <a:gd name="T23" fmla="*/ 2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0"/>
                    </a:lnTo>
                    <a:lnTo>
                      <a:pt x="5" y="1"/>
                    </a:lnTo>
                    <a:lnTo>
                      <a:pt x="4" y="4"/>
                    </a:lnTo>
                    <a:lnTo>
                      <a:pt x="1" y="5"/>
                    </a:lnTo>
                    <a:lnTo>
                      <a:pt x="0" y="8"/>
                    </a:lnTo>
                    <a:lnTo>
                      <a:pt x="3" y="9"/>
                    </a:lnTo>
                    <a:lnTo>
                      <a:pt x="7" y="8"/>
                    </a:lnTo>
                    <a:lnTo>
                      <a:pt x="10" y="8"/>
                    </a:lnTo>
                    <a:lnTo>
                      <a:pt x="11" y="5"/>
                    </a:lnTo>
                    <a:lnTo>
                      <a:pt x="13" y="2"/>
                    </a:lnTo>
                    <a:lnTo>
                      <a:pt x="11" y="0"/>
                    </a:lnTo>
                    <a:lnTo>
                      <a:pt x="1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97" name="Freeform 334">
                <a:extLst>
                  <a:ext uri="{FF2B5EF4-FFF2-40B4-BE49-F238E27FC236}">
                    <a16:creationId xmlns:a16="http://schemas.microsoft.com/office/drawing/2014/main" id="{D49D671B-E68E-4543-8EA8-F917E2C5CDD5}"/>
                  </a:ext>
                </a:extLst>
              </p:cNvPr>
              <p:cNvSpPr>
                <a:spLocks/>
              </p:cNvSpPr>
              <p:nvPr/>
            </p:nvSpPr>
            <p:spPr bwMode="auto">
              <a:xfrm>
                <a:off x="391" y="2428"/>
                <a:ext cx="12" cy="22"/>
              </a:xfrm>
              <a:custGeom>
                <a:avLst/>
                <a:gdLst>
                  <a:gd name="T0" fmla="*/ 10 w 23"/>
                  <a:gd name="T1" fmla="*/ 0 h 41"/>
                  <a:gd name="T2" fmla="*/ 10 w 23"/>
                  <a:gd name="T3" fmla="*/ 0 h 41"/>
                  <a:gd name="T4" fmla="*/ 6 w 23"/>
                  <a:gd name="T5" fmla="*/ 1 h 41"/>
                  <a:gd name="T6" fmla="*/ 4 w 23"/>
                  <a:gd name="T7" fmla="*/ 4 h 41"/>
                  <a:gd name="T8" fmla="*/ 1 w 23"/>
                  <a:gd name="T9" fmla="*/ 9 h 41"/>
                  <a:gd name="T10" fmla="*/ 0 w 23"/>
                  <a:gd name="T11" fmla="*/ 12 h 41"/>
                  <a:gd name="T12" fmla="*/ 0 w 23"/>
                  <a:gd name="T13" fmla="*/ 14 h 41"/>
                  <a:gd name="T14" fmla="*/ 3 w 23"/>
                  <a:gd name="T15" fmla="*/ 17 h 41"/>
                  <a:gd name="T16" fmla="*/ 5 w 23"/>
                  <a:gd name="T17" fmla="*/ 19 h 41"/>
                  <a:gd name="T18" fmla="*/ 4 w 23"/>
                  <a:gd name="T19" fmla="*/ 23 h 41"/>
                  <a:gd name="T20" fmla="*/ 3 w 23"/>
                  <a:gd name="T21" fmla="*/ 24 h 41"/>
                  <a:gd name="T22" fmla="*/ 1 w 23"/>
                  <a:gd name="T23" fmla="*/ 27 h 41"/>
                  <a:gd name="T24" fmla="*/ 1 w 23"/>
                  <a:gd name="T25" fmla="*/ 31 h 41"/>
                  <a:gd name="T26" fmla="*/ 1 w 23"/>
                  <a:gd name="T27" fmla="*/ 35 h 41"/>
                  <a:gd name="T28" fmla="*/ 4 w 23"/>
                  <a:gd name="T29" fmla="*/ 39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5 h 41"/>
                  <a:gd name="T44" fmla="*/ 17 w 23"/>
                  <a:gd name="T45" fmla="*/ 19 h 41"/>
                  <a:gd name="T46" fmla="*/ 17 w 23"/>
                  <a:gd name="T47" fmla="*/ 14 h 41"/>
                  <a:gd name="T48" fmla="*/ 19 w 23"/>
                  <a:gd name="T49" fmla="*/ 11 h 41"/>
                  <a:gd name="T50" fmla="*/ 17 w 23"/>
                  <a:gd name="T51" fmla="*/ 9 h 41"/>
                  <a:gd name="T52" fmla="*/ 14 w 23"/>
                  <a:gd name="T53" fmla="*/ 9 h 41"/>
                  <a:gd name="T54" fmla="*/ 11 w 23"/>
                  <a:gd name="T55" fmla="*/ 10 h 41"/>
                  <a:gd name="T56" fmla="*/ 12 w 23"/>
                  <a:gd name="T57" fmla="*/ 5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1"/>
                    </a:lnTo>
                    <a:lnTo>
                      <a:pt x="4" y="4"/>
                    </a:lnTo>
                    <a:lnTo>
                      <a:pt x="1" y="9"/>
                    </a:lnTo>
                    <a:lnTo>
                      <a:pt x="0" y="12"/>
                    </a:lnTo>
                    <a:lnTo>
                      <a:pt x="0" y="14"/>
                    </a:lnTo>
                    <a:lnTo>
                      <a:pt x="3" y="17"/>
                    </a:lnTo>
                    <a:lnTo>
                      <a:pt x="5" y="19"/>
                    </a:lnTo>
                    <a:lnTo>
                      <a:pt x="4" y="23"/>
                    </a:lnTo>
                    <a:lnTo>
                      <a:pt x="3" y="24"/>
                    </a:lnTo>
                    <a:lnTo>
                      <a:pt x="1" y="27"/>
                    </a:lnTo>
                    <a:lnTo>
                      <a:pt x="1" y="31"/>
                    </a:lnTo>
                    <a:lnTo>
                      <a:pt x="1" y="35"/>
                    </a:lnTo>
                    <a:lnTo>
                      <a:pt x="4" y="39"/>
                    </a:lnTo>
                    <a:lnTo>
                      <a:pt x="8" y="41"/>
                    </a:lnTo>
                    <a:lnTo>
                      <a:pt x="14" y="41"/>
                    </a:lnTo>
                    <a:lnTo>
                      <a:pt x="18" y="41"/>
                    </a:lnTo>
                    <a:lnTo>
                      <a:pt x="21" y="37"/>
                    </a:lnTo>
                    <a:lnTo>
                      <a:pt x="22" y="31"/>
                    </a:lnTo>
                    <a:lnTo>
                      <a:pt x="23" y="27"/>
                    </a:lnTo>
                    <a:lnTo>
                      <a:pt x="20" y="25"/>
                    </a:lnTo>
                    <a:lnTo>
                      <a:pt x="17" y="19"/>
                    </a:lnTo>
                    <a:lnTo>
                      <a:pt x="17" y="14"/>
                    </a:lnTo>
                    <a:lnTo>
                      <a:pt x="19" y="11"/>
                    </a:lnTo>
                    <a:lnTo>
                      <a:pt x="17" y="9"/>
                    </a:lnTo>
                    <a:lnTo>
                      <a:pt x="14" y="9"/>
                    </a:lnTo>
                    <a:lnTo>
                      <a:pt x="11" y="10"/>
                    </a:lnTo>
                    <a:lnTo>
                      <a:pt x="12" y="5"/>
                    </a:lnTo>
                    <a:lnTo>
                      <a:pt x="14" y="2"/>
                    </a:lnTo>
                    <a:lnTo>
                      <a:pt x="10" y="0"/>
                    </a:lnTo>
                    <a:lnTo>
                      <a:pt x="1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198" name="Freeform 335">
                <a:extLst>
                  <a:ext uri="{FF2B5EF4-FFF2-40B4-BE49-F238E27FC236}">
                    <a16:creationId xmlns:a16="http://schemas.microsoft.com/office/drawing/2014/main" id="{76E57EF0-A80B-4ED0-83C8-BD30ED30987A}"/>
                  </a:ext>
                </a:extLst>
              </p:cNvPr>
              <p:cNvSpPr>
                <a:spLocks/>
              </p:cNvSpPr>
              <p:nvPr/>
            </p:nvSpPr>
            <p:spPr bwMode="auto">
              <a:xfrm>
                <a:off x="391" y="2428"/>
                <a:ext cx="12" cy="22"/>
              </a:xfrm>
              <a:custGeom>
                <a:avLst/>
                <a:gdLst>
                  <a:gd name="T0" fmla="*/ 10 w 23"/>
                  <a:gd name="T1" fmla="*/ 0 h 41"/>
                  <a:gd name="T2" fmla="*/ 10 w 23"/>
                  <a:gd name="T3" fmla="*/ 0 h 41"/>
                  <a:gd name="T4" fmla="*/ 6 w 23"/>
                  <a:gd name="T5" fmla="*/ 1 h 41"/>
                  <a:gd name="T6" fmla="*/ 4 w 23"/>
                  <a:gd name="T7" fmla="*/ 4 h 41"/>
                  <a:gd name="T8" fmla="*/ 1 w 23"/>
                  <a:gd name="T9" fmla="*/ 9 h 41"/>
                  <a:gd name="T10" fmla="*/ 0 w 23"/>
                  <a:gd name="T11" fmla="*/ 12 h 41"/>
                  <a:gd name="T12" fmla="*/ 0 w 23"/>
                  <a:gd name="T13" fmla="*/ 14 h 41"/>
                  <a:gd name="T14" fmla="*/ 3 w 23"/>
                  <a:gd name="T15" fmla="*/ 17 h 41"/>
                  <a:gd name="T16" fmla="*/ 5 w 23"/>
                  <a:gd name="T17" fmla="*/ 19 h 41"/>
                  <a:gd name="T18" fmla="*/ 4 w 23"/>
                  <a:gd name="T19" fmla="*/ 23 h 41"/>
                  <a:gd name="T20" fmla="*/ 3 w 23"/>
                  <a:gd name="T21" fmla="*/ 24 h 41"/>
                  <a:gd name="T22" fmla="*/ 1 w 23"/>
                  <a:gd name="T23" fmla="*/ 27 h 41"/>
                  <a:gd name="T24" fmla="*/ 1 w 23"/>
                  <a:gd name="T25" fmla="*/ 31 h 41"/>
                  <a:gd name="T26" fmla="*/ 1 w 23"/>
                  <a:gd name="T27" fmla="*/ 35 h 41"/>
                  <a:gd name="T28" fmla="*/ 4 w 23"/>
                  <a:gd name="T29" fmla="*/ 39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5 h 41"/>
                  <a:gd name="T44" fmla="*/ 17 w 23"/>
                  <a:gd name="T45" fmla="*/ 19 h 41"/>
                  <a:gd name="T46" fmla="*/ 17 w 23"/>
                  <a:gd name="T47" fmla="*/ 14 h 41"/>
                  <a:gd name="T48" fmla="*/ 19 w 23"/>
                  <a:gd name="T49" fmla="*/ 11 h 41"/>
                  <a:gd name="T50" fmla="*/ 17 w 23"/>
                  <a:gd name="T51" fmla="*/ 9 h 41"/>
                  <a:gd name="T52" fmla="*/ 14 w 23"/>
                  <a:gd name="T53" fmla="*/ 9 h 41"/>
                  <a:gd name="T54" fmla="*/ 11 w 23"/>
                  <a:gd name="T55" fmla="*/ 10 h 41"/>
                  <a:gd name="T56" fmla="*/ 12 w 23"/>
                  <a:gd name="T57" fmla="*/ 5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1"/>
                    </a:lnTo>
                    <a:lnTo>
                      <a:pt x="4" y="4"/>
                    </a:lnTo>
                    <a:lnTo>
                      <a:pt x="1" y="9"/>
                    </a:lnTo>
                    <a:lnTo>
                      <a:pt x="0" y="12"/>
                    </a:lnTo>
                    <a:lnTo>
                      <a:pt x="0" y="14"/>
                    </a:lnTo>
                    <a:lnTo>
                      <a:pt x="3" y="17"/>
                    </a:lnTo>
                    <a:lnTo>
                      <a:pt x="5" y="19"/>
                    </a:lnTo>
                    <a:lnTo>
                      <a:pt x="4" y="23"/>
                    </a:lnTo>
                    <a:lnTo>
                      <a:pt x="3" y="24"/>
                    </a:lnTo>
                    <a:lnTo>
                      <a:pt x="1" y="27"/>
                    </a:lnTo>
                    <a:lnTo>
                      <a:pt x="1" y="31"/>
                    </a:lnTo>
                    <a:lnTo>
                      <a:pt x="1" y="35"/>
                    </a:lnTo>
                    <a:lnTo>
                      <a:pt x="4" y="39"/>
                    </a:lnTo>
                    <a:lnTo>
                      <a:pt x="8" y="41"/>
                    </a:lnTo>
                    <a:lnTo>
                      <a:pt x="14" y="41"/>
                    </a:lnTo>
                    <a:lnTo>
                      <a:pt x="18" y="41"/>
                    </a:lnTo>
                    <a:lnTo>
                      <a:pt x="21" y="37"/>
                    </a:lnTo>
                    <a:lnTo>
                      <a:pt x="22" y="31"/>
                    </a:lnTo>
                    <a:lnTo>
                      <a:pt x="23" y="27"/>
                    </a:lnTo>
                    <a:lnTo>
                      <a:pt x="20" y="25"/>
                    </a:lnTo>
                    <a:lnTo>
                      <a:pt x="17" y="19"/>
                    </a:lnTo>
                    <a:lnTo>
                      <a:pt x="17" y="14"/>
                    </a:lnTo>
                    <a:lnTo>
                      <a:pt x="19" y="11"/>
                    </a:lnTo>
                    <a:lnTo>
                      <a:pt x="17" y="9"/>
                    </a:lnTo>
                    <a:lnTo>
                      <a:pt x="14" y="9"/>
                    </a:lnTo>
                    <a:lnTo>
                      <a:pt x="11" y="10"/>
                    </a:lnTo>
                    <a:lnTo>
                      <a:pt x="12" y="5"/>
                    </a:lnTo>
                    <a:lnTo>
                      <a:pt x="14" y="2"/>
                    </a:lnTo>
                    <a:lnTo>
                      <a:pt x="10" y="0"/>
                    </a:lnTo>
                    <a:lnTo>
                      <a:pt x="1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199" name="Freeform 336">
                <a:extLst>
                  <a:ext uri="{FF2B5EF4-FFF2-40B4-BE49-F238E27FC236}">
                    <a16:creationId xmlns:a16="http://schemas.microsoft.com/office/drawing/2014/main" id="{46D66202-61F4-4636-BDAB-65E0B3627FD7}"/>
                  </a:ext>
                </a:extLst>
              </p:cNvPr>
              <p:cNvSpPr>
                <a:spLocks/>
              </p:cNvSpPr>
              <p:nvPr/>
            </p:nvSpPr>
            <p:spPr bwMode="auto">
              <a:xfrm>
                <a:off x="353" y="2385"/>
                <a:ext cx="34" cy="37"/>
              </a:xfrm>
              <a:custGeom>
                <a:avLst/>
                <a:gdLst>
                  <a:gd name="T0" fmla="*/ 63 w 64"/>
                  <a:gd name="T1" fmla="*/ 4 h 69"/>
                  <a:gd name="T2" fmla="*/ 55 w 64"/>
                  <a:gd name="T3" fmla="*/ 0 h 69"/>
                  <a:gd name="T4" fmla="*/ 53 w 64"/>
                  <a:gd name="T5" fmla="*/ 4 h 69"/>
                  <a:gd name="T6" fmla="*/ 53 w 64"/>
                  <a:gd name="T7" fmla="*/ 10 h 69"/>
                  <a:gd name="T8" fmla="*/ 49 w 64"/>
                  <a:gd name="T9" fmla="*/ 14 h 69"/>
                  <a:gd name="T10" fmla="*/ 40 w 64"/>
                  <a:gd name="T11" fmla="*/ 15 h 69"/>
                  <a:gd name="T12" fmla="*/ 32 w 64"/>
                  <a:gd name="T13" fmla="*/ 17 h 69"/>
                  <a:gd name="T14" fmla="*/ 30 w 64"/>
                  <a:gd name="T15" fmla="*/ 22 h 69"/>
                  <a:gd name="T16" fmla="*/ 28 w 64"/>
                  <a:gd name="T17" fmla="*/ 28 h 69"/>
                  <a:gd name="T18" fmla="*/ 22 w 64"/>
                  <a:gd name="T19" fmla="*/ 27 h 69"/>
                  <a:gd name="T20" fmla="*/ 14 w 64"/>
                  <a:gd name="T21" fmla="*/ 26 h 69"/>
                  <a:gd name="T22" fmla="*/ 13 w 64"/>
                  <a:gd name="T23" fmla="*/ 34 h 69"/>
                  <a:gd name="T24" fmla="*/ 13 w 64"/>
                  <a:gd name="T25" fmla="*/ 40 h 69"/>
                  <a:gd name="T26" fmla="*/ 11 w 64"/>
                  <a:gd name="T27" fmla="*/ 46 h 69"/>
                  <a:gd name="T28" fmla="*/ 8 w 64"/>
                  <a:gd name="T29" fmla="*/ 51 h 69"/>
                  <a:gd name="T30" fmla="*/ 3 w 64"/>
                  <a:gd name="T31" fmla="*/ 55 h 69"/>
                  <a:gd name="T32" fmla="*/ 2 w 64"/>
                  <a:gd name="T33" fmla="*/ 62 h 69"/>
                  <a:gd name="T34" fmla="*/ 4 w 64"/>
                  <a:gd name="T35" fmla="*/ 68 h 69"/>
                  <a:gd name="T36" fmla="*/ 13 w 64"/>
                  <a:gd name="T37" fmla="*/ 69 h 69"/>
                  <a:gd name="T38" fmla="*/ 21 w 64"/>
                  <a:gd name="T39" fmla="*/ 68 h 69"/>
                  <a:gd name="T40" fmla="*/ 28 w 64"/>
                  <a:gd name="T41" fmla="*/ 62 h 69"/>
                  <a:gd name="T42" fmla="*/ 28 w 64"/>
                  <a:gd name="T43" fmla="*/ 57 h 69"/>
                  <a:gd name="T44" fmla="*/ 39 w 64"/>
                  <a:gd name="T45" fmla="*/ 57 h 69"/>
                  <a:gd name="T46" fmla="*/ 38 w 64"/>
                  <a:gd name="T47" fmla="*/ 51 h 69"/>
                  <a:gd name="T48" fmla="*/ 34 w 64"/>
                  <a:gd name="T49" fmla="*/ 45 h 69"/>
                  <a:gd name="T50" fmla="*/ 41 w 64"/>
                  <a:gd name="T51" fmla="*/ 44 h 69"/>
                  <a:gd name="T52" fmla="*/ 45 w 64"/>
                  <a:gd name="T53" fmla="*/ 39 h 69"/>
                  <a:gd name="T54" fmla="*/ 44 w 64"/>
                  <a:gd name="T55" fmla="*/ 35 h 69"/>
                  <a:gd name="T56" fmla="*/ 47 w 64"/>
                  <a:gd name="T57" fmla="*/ 33 h 69"/>
                  <a:gd name="T58" fmla="*/ 54 w 64"/>
                  <a:gd name="T59" fmla="*/ 28 h 69"/>
                  <a:gd name="T60" fmla="*/ 55 w 64"/>
                  <a:gd name="T61" fmla="*/ 22 h 69"/>
                  <a:gd name="T62" fmla="*/ 58 w 64"/>
                  <a:gd name="T63" fmla="*/ 15 h 69"/>
                  <a:gd name="T64" fmla="*/ 62 w 64"/>
                  <a:gd name="T65" fmla="*/ 10 h 69"/>
                  <a:gd name="T66" fmla="*/ 63 w 64"/>
                  <a:gd name="T67" fmla="*/ 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4"/>
                    </a:moveTo>
                    <a:lnTo>
                      <a:pt x="63" y="4"/>
                    </a:lnTo>
                    <a:lnTo>
                      <a:pt x="60" y="2"/>
                    </a:lnTo>
                    <a:lnTo>
                      <a:pt x="55" y="0"/>
                    </a:lnTo>
                    <a:lnTo>
                      <a:pt x="51" y="1"/>
                    </a:lnTo>
                    <a:lnTo>
                      <a:pt x="53" y="4"/>
                    </a:lnTo>
                    <a:lnTo>
                      <a:pt x="53" y="7"/>
                    </a:lnTo>
                    <a:lnTo>
                      <a:pt x="53" y="10"/>
                    </a:lnTo>
                    <a:lnTo>
                      <a:pt x="51" y="12"/>
                    </a:lnTo>
                    <a:lnTo>
                      <a:pt x="49" y="14"/>
                    </a:lnTo>
                    <a:lnTo>
                      <a:pt x="46" y="15"/>
                    </a:lnTo>
                    <a:lnTo>
                      <a:pt x="40" y="15"/>
                    </a:lnTo>
                    <a:lnTo>
                      <a:pt x="37" y="15"/>
                    </a:lnTo>
                    <a:lnTo>
                      <a:pt x="32" y="17"/>
                    </a:lnTo>
                    <a:lnTo>
                      <a:pt x="31" y="19"/>
                    </a:lnTo>
                    <a:lnTo>
                      <a:pt x="30" y="22"/>
                    </a:lnTo>
                    <a:lnTo>
                      <a:pt x="30" y="25"/>
                    </a:lnTo>
                    <a:lnTo>
                      <a:pt x="28" y="28"/>
                    </a:lnTo>
                    <a:lnTo>
                      <a:pt x="25" y="28"/>
                    </a:lnTo>
                    <a:lnTo>
                      <a:pt x="22" y="27"/>
                    </a:lnTo>
                    <a:lnTo>
                      <a:pt x="18" y="26"/>
                    </a:lnTo>
                    <a:lnTo>
                      <a:pt x="14" y="26"/>
                    </a:lnTo>
                    <a:lnTo>
                      <a:pt x="13" y="31"/>
                    </a:lnTo>
                    <a:lnTo>
                      <a:pt x="13" y="34"/>
                    </a:lnTo>
                    <a:lnTo>
                      <a:pt x="15" y="37"/>
                    </a:lnTo>
                    <a:lnTo>
                      <a:pt x="13" y="40"/>
                    </a:lnTo>
                    <a:lnTo>
                      <a:pt x="11" y="42"/>
                    </a:lnTo>
                    <a:lnTo>
                      <a:pt x="11" y="46"/>
                    </a:lnTo>
                    <a:lnTo>
                      <a:pt x="11" y="49"/>
                    </a:lnTo>
                    <a:lnTo>
                      <a:pt x="8" y="51"/>
                    </a:lnTo>
                    <a:lnTo>
                      <a:pt x="5" y="53"/>
                    </a:lnTo>
                    <a:lnTo>
                      <a:pt x="3" y="55"/>
                    </a:lnTo>
                    <a:lnTo>
                      <a:pt x="0" y="59"/>
                    </a:lnTo>
                    <a:lnTo>
                      <a:pt x="2" y="62"/>
                    </a:lnTo>
                    <a:lnTo>
                      <a:pt x="2" y="65"/>
                    </a:lnTo>
                    <a:lnTo>
                      <a:pt x="4" y="68"/>
                    </a:lnTo>
                    <a:lnTo>
                      <a:pt x="8" y="68"/>
                    </a:lnTo>
                    <a:lnTo>
                      <a:pt x="13" y="69"/>
                    </a:lnTo>
                    <a:lnTo>
                      <a:pt x="18" y="68"/>
                    </a:lnTo>
                    <a:lnTo>
                      <a:pt x="21" y="68"/>
                    </a:lnTo>
                    <a:lnTo>
                      <a:pt x="26" y="67"/>
                    </a:lnTo>
                    <a:lnTo>
                      <a:pt x="28" y="62"/>
                    </a:lnTo>
                    <a:lnTo>
                      <a:pt x="28" y="59"/>
                    </a:lnTo>
                    <a:lnTo>
                      <a:pt x="28" y="57"/>
                    </a:lnTo>
                    <a:lnTo>
                      <a:pt x="33" y="57"/>
                    </a:lnTo>
                    <a:lnTo>
                      <a:pt x="39" y="57"/>
                    </a:lnTo>
                    <a:lnTo>
                      <a:pt x="40" y="53"/>
                    </a:lnTo>
                    <a:lnTo>
                      <a:pt x="38" y="51"/>
                    </a:lnTo>
                    <a:lnTo>
                      <a:pt x="35" y="48"/>
                    </a:lnTo>
                    <a:lnTo>
                      <a:pt x="34" y="45"/>
                    </a:lnTo>
                    <a:lnTo>
                      <a:pt x="37" y="44"/>
                    </a:lnTo>
                    <a:lnTo>
                      <a:pt x="41" y="44"/>
                    </a:lnTo>
                    <a:lnTo>
                      <a:pt x="45" y="42"/>
                    </a:lnTo>
                    <a:lnTo>
                      <a:pt x="45" y="39"/>
                    </a:lnTo>
                    <a:lnTo>
                      <a:pt x="44" y="37"/>
                    </a:lnTo>
                    <a:lnTo>
                      <a:pt x="44" y="35"/>
                    </a:lnTo>
                    <a:lnTo>
                      <a:pt x="44" y="33"/>
                    </a:lnTo>
                    <a:lnTo>
                      <a:pt x="47" y="33"/>
                    </a:lnTo>
                    <a:lnTo>
                      <a:pt x="52" y="31"/>
                    </a:lnTo>
                    <a:lnTo>
                      <a:pt x="54" y="28"/>
                    </a:lnTo>
                    <a:lnTo>
                      <a:pt x="56" y="25"/>
                    </a:lnTo>
                    <a:lnTo>
                      <a:pt x="55" y="22"/>
                    </a:lnTo>
                    <a:lnTo>
                      <a:pt x="55" y="20"/>
                    </a:lnTo>
                    <a:lnTo>
                      <a:pt x="58" y="15"/>
                    </a:lnTo>
                    <a:lnTo>
                      <a:pt x="60" y="12"/>
                    </a:lnTo>
                    <a:lnTo>
                      <a:pt x="62" y="10"/>
                    </a:lnTo>
                    <a:lnTo>
                      <a:pt x="64" y="8"/>
                    </a:lnTo>
                    <a:lnTo>
                      <a:pt x="63" y="4"/>
                    </a:lnTo>
                    <a:lnTo>
                      <a:pt x="63"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0" name="Freeform 337">
                <a:extLst>
                  <a:ext uri="{FF2B5EF4-FFF2-40B4-BE49-F238E27FC236}">
                    <a16:creationId xmlns:a16="http://schemas.microsoft.com/office/drawing/2014/main" id="{1E5D6A2C-2206-4CD1-8BD7-A1B746C712F3}"/>
                  </a:ext>
                </a:extLst>
              </p:cNvPr>
              <p:cNvSpPr>
                <a:spLocks/>
              </p:cNvSpPr>
              <p:nvPr/>
            </p:nvSpPr>
            <p:spPr bwMode="auto">
              <a:xfrm>
                <a:off x="353" y="2385"/>
                <a:ext cx="34" cy="37"/>
              </a:xfrm>
              <a:custGeom>
                <a:avLst/>
                <a:gdLst>
                  <a:gd name="T0" fmla="*/ 63 w 64"/>
                  <a:gd name="T1" fmla="*/ 4 h 69"/>
                  <a:gd name="T2" fmla="*/ 55 w 64"/>
                  <a:gd name="T3" fmla="*/ 0 h 69"/>
                  <a:gd name="T4" fmla="*/ 53 w 64"/>
                  <a:gd name="T5" fmla="*/ 4 h 69"/>
                  <a:gd name="T6" fmla="*/ 53 w 64"/>
                  <a:gd name="T7" fmla="*/ 10 h 69"/>
                  <a:gd name="T8" fmla="*/ 49 w 64"/>
                  <a:gd name="T9" fmla="*/ 14 h 69"/>
                  <a:gd name="T10" fmla="*/ 40 w 64"/>
                  <a:gd name="T11" fmla="*/ 15 h 69"/>
                  <a:gd name="T12" fmla="*/ 32 w 64"/>
                  <a:gd name="T13" fmla="*/ 17 h 69"/>
                  <a:gd name="T14" fmla="*/ 30 w 64"/>
                  <a:gd name="T15" fmla="*/ 22 h 69"/>
                  <a:gd name="T16" fmla="*/ 28 w 64"/>
                  <a:gd name="T17" fmla="*/ 28 h 69"/>
                  <a:gd name="T18" fmla="*/ 22 w 64"/>
                  <a:gd name="T19" fmla="*/ 27 h 69"/>
                  <a:gd name="T20" fmla="*/ 14 w 64"/>
                  <a:gd name="T21" fmla="*/ 26 h 69"/>
                  <a:gd name="T22" fmla="*/ 13 w 64"/>
                  <a:gd name="T23" fmla="*/ 34 h 69"/>
                  <a:gd name="T24" fmla="*/ 13 w 64"/>
                  <a:gd name="T25" fmla="*/ 40 h 69"/>
                  <a:gd name="T26" fmla="*/ 11 w 64"/>
                  <a:gd name="T27" fmla="*/ 46 h 69"/>
                  <a:gd name="T28" fmla="*/ 8 w 64"/>
                  <a:gd name="T29" fmla="*/ 51 h 69"/>
                  <a:gd name="T30" fmla="*/ 3 w 64"/>
                  <a:gd name="T31" fmla="*/ 55 h 69"/>
                  <a:gd name="T32" fmla="*/ 2 w 64"/>
                  <a:gd name="T33" fmla="*/ 62 h 69"/>
                  <a:gd name="T34" fmla="*/ 4 w 64"/>
                  <a:gd name="T35" fmla="*/ 68 h 69"/>
                  <a:gd name="T36" fmla="*/ 13 w 64"/>
                  <a:gd name="T37" fmla="*/ 69 h 69"/>
                  <a:gd name="T38" fmla="*/ 21 w 64"/>
                  <a:gd name="T39" fmla="*/ 68 h 69"/>
                  <a:gd name="T40" fmla="*/ 28 w 64"/>
                  <a:gd name="T41" fmla="*/ 62 h 69"/>
                  <a:gd name="T42" fmla="*/ 28 w 64"/>
                  <a:gd name="T43" fmla="*/ 57 h 69"/>
                  <a:gd name="T44" fmla="*/ 39 w 64"/>
                  <a:gd name="T45" fmla="*/ 57 h 69"/>
                  <a:gd name="T46" fmla="*/ 38 w 64"/>
                  <a:gd name="T47" fmla="*/ 51 h 69"/>
                  <a:gd name="T48" fmla="*/ 34 w 64"/>
                  <a:gd name="T49" fmla="*/ 45 h 69"/>
                  <a:gd name="T50" fmla="*/ 41 w 64"/>
                  <a:gd name="T51" fmla="*/ 44 h 69"/>
                  <a:gd name="T52" fmla="*/ 45 w 64"/>
                  <a:gd name="T53" fmla="*/ 39 h 69"/>
                  <a:gd name="T54" fmla="*/ 44 w 64"/>
                  <a:gd name="T55" fmla="*/ 35 h 69"/>
                  <a:gd name="T56" fmla="*/ 47 w 64"/>
                  <a:gd name="T57" fmla="*/ 33 h 69"/>
                  <a:gd name="T58" fmla="*/ 54 w 64"/>
                  <a:gd name="T59" fmla="*/ 28 h 69"/>
                  <a:gd name="T60" fmla="*/ 55 w 64"/>
                  <a:gd name="T61" fmla="*/ 22 h 69"/>
                  <a:gd name="T62" fmla="*/ 58 w 64"/>
                  <a:gd name="T63" fmla="*/ 15 h 69"/>
                  <a:gd name="T64" fmla="*/ 62 w 64"/>
                  <a:gd name="T65" fmla="*/ 10 h 69"/>
                  <a:gd name="T66" fmla="*/ 63 w 64"/>
                  <a:gd name="T67" fmla="*/ 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4"/>
                    </a:moveTo>
                    <a:lnTo>
                      <a:pt x="63" y="4"/>
                    </a:lnTo>
                    <a:lnTo>
                      <a:pt x="60" y="2"/>
                    </a:lnTo>
                    <a:lnTo>
                      <a:pt x="55" y="0"/>
                    </a:lnTo>
                    <a:lnTo>
                      <a:pt x="51" y="1"/>
                    </a:lnTo>
                    <a:lnTo>
                      <a:pt x="53" y="4"/>
                    </a:lnTo>
                    <a:lnTo>
                      <a:pt x="53" y="7"/>
                    </a:lnTo>
                    <a:lnTo>
                      <a:pt x="53" y="10"/>
                    </a:lnTo>
                    <a:lnTo>
                      <a:pt x="51" y="12"/>
                    </a:lnTo>
                    <a:lnTo>
                      <a:pt x="49" y="14"/>
                    </a:lnTo>
                    <a:lnTo>
                      <a:pt x="46" y="15"/>
                    </a:lnTo>
                    <a:lnTo>
                      <a:pt x="40" y="15"/>
                    </a:lnTo>
                    <a:lnTo>
                      <a:pt x="37" y="15"/>
                    </a:lnTo>
                    <a:lnTo>
                      <a:pt x="32" y="17"/>
                    </a:lnTo>
                    <a:lnTo>
                      <a:pt x="31" y="19"/>
                    </a:lnTo>
                    <a:lnTo>
                      <a:pt x="30" y="22"/>
                    </a:lnTo>
                    <a:lnTo>
                      <a:pt x="30" y="25"/>
                    </a:lnTo>
                    <a:lnTo>
                      <a:pt x="28" y="28"/>
                    </a:lnTo>
                    <a:lnTo>
                      <a:pt x="25" y="28"/>
                    </a:lnTo>
                    <a:lnTo>
                      <a:pt x="22" y="27"/>
                    </a:lnTo>
                    <a:lnTo>
                      <a:pt x="18" y="26"/>
                    </a:lnTo>
                    <a:lnTo>
                      <a:pt x="14" y="26"/>
                    </a:lnTo>
                    <a:lnTo>
                      <a:pt x="13" y="31"/>
                    </a:lnTo>
                    <a:lnTo>
                      <a:pt x="13" y="34"/>
                    </a:lnTo>
                    <a:lnTo>
                      <a:pt x="15" y="37"/>
                    </a:lnTo>
                    <a:lnTo>
                      <a:pt x="13" y="40"/>
                    </a:lnTo>
                    <a:lnTo>
                      <a:pt x="11" y="42"/>
                    </a:lnTo>
                    <a:lnTo>
                      <a:pt x="11" y="46"/>
                    </a:lnTo>
                    <a:lnTo>
                      <a:pt x="11" y="49"/>
                    </a:lnTo>
                    <a:lnTo>
                      <a:pt x="8" y="51"/>
                    </a:lnTo>
                    <a:lnTo>
                      <a:pt x="5" y="53"/>
                    </a:lnTo>
                    <a:lnTo>
                      <a:pt x="3" y="55"/>
                    </a:lnTo>
                    <a:lnTo>
                      <a:pt x="0" y="59"/>
                    </a:lnTo>
                    <a:lnTo>
                      <a:pt x="2" y="62"/>
                    </a:lnTo>
                    <a:lnTo>
                      <a:pt x="2" y="65"/>
                    </a:lnTo>
                    <a:lnTo>
                      <a:pt x="4" y="68"/>
                    </a:lnTo>
                    <a:lnTo>
                      <a:pt x="8" y="68"/>
                    </a:lnTo>
                    <a:lnTo>
                      <a:pt x="13" y="69"/>
                    </a:lnTo>
                    <a:lnTo>
                      <a:pt x="18" y="68"/>
                    </a:lnTo>
                    <a:lnTo>
                      <a:pt x="21" y="68"/>
                    </a:lnTo>
                    <a:lnTo>
                      <a:pt x="26" y="67"/>
                    </a:lnTo>
                    <a:lnTo>
                      <a:pt x="28" y="62"/>
                    </a:lnTo>
                    <a:lnTo>
                      <a:pt x="28" y="59"/>
                    </a:lnTo>
                    <a:lnTo>
                      <a:pt x="28" y="57"/>
                    </a:lnTo>
                    <a:lnTo>
                      <a:pt x="33" y="57"/>
                    </a:lnTo>
                    <a:lnTo>
                      <a:pt x="39" y="57"/>
                    </a:lnTo>
                    <a:lnTo>
                      <a:pt x="40" y="53"/>
                    </a:lnTo>
                    <a:lnTo>
                      <a:pt x="38" y="51"/>
                    </a:lnTo>
                    <a:lnTo>
                      <a:pt x="35" y="48"/>
                    </a:lnTo>
                    <a:lnTo>
                      <a:pt x="34" y="45"/>
                    </a:lnTo>
                    <a:lnTo>
                      <a:pt x="37" y="44"/>
                    </a:lnTo>
                    <a:lnTo>
                      <a:pt x="41" y="44"/>
                    </a:lnTo>
                    <a:lnTo>
                      <a:pt x="45" y="42"/>
                    </a:lnTo>
                    <a:lnTo>
                      <a:pt x="45" y="39"/>
                    </a:lnTo>
                    <a:lnTo>
                      <a:pt x="44" y="37"/>
                    </a:lnTo>
                    <a:lnTo>
                      <a:pt x="44" y="35"/>
                    </a:lnTo>
                    <a:lnTo>
                      <a:pt x="44" y="33"/>
                    </a:lnTo>
                    <a:lnTo>
                      <a:pt x="47" y="33"/>
                    </a:lnTo>
                    <a:lnTo>
                      <a:pt x="52" y="31"/>
                    </a:lnTo>
                    <a:lnTo>
                      <a:pt x="54" y="28"/>
                    </a:lnTo>
                    <a:lnTo>
                      <a:pt x="56" y="25"/>
                    </a:lnTo>
                    <a:lnTo>
                      <a:pt x="55" y="22"/>
                    </a:lnTo>
                    <a:lnTo>
                      <a:pt x="55" y="20"/>
                    </a:lnTo>
                    <a:lnTo>
                      <a:pt x="58" y="15"/>
                    </a:lnTo>
                    <a:lnTo>
                      <a:pt x="60" y="12"/>
                    </a:lnTo>
                    <a:lnTo>
                      <a:pt x="62" y="10"/>
                    </a:lnTo>
                    <a:lnTo>
                      <a:pt x="64" y="8"/>
                    </a:lnTo>
                    <a:lnTo>
                      <a:pt x="63" y="4"/>
                    </a:lnTo>
                    <a:lnTo>
                      <a:pt x="63"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01" name="Freeform 338">
                <a:extLst>
                  <a:ext uri="{FF2B5EF4-FFF2-40B4-BE49-F238E27FC236}">
                    <a16:creationId xmlns:a16="http://schemas.microsoft.com/office/drawing/2014/main" id="{21C578D2-A21E-439B-8AE4-58BE9C25503A}"/>
                  </a:ext>
                </a:extLst>
              </p:cNvPr>
              <p:cNvSpPr>
                <a:spLocks/>
              </p:cNvSpPr>
              <p:nvPr/>
            </p:nvSpPr>
            <p:spPr bwMode="auto">
              <a:xfrm>
                <a:off x="354" y="2465"/>
                <a:ext cx="11" cy="14"/>
              </a:xfrm>
              <a:custGeom>
                <a:avLst/>
                <a:gdLst>
                  <a:gd name="T0" fmla="*/ 18 w 20"/>
                  <a:gd name="T1" fmla="*/ 0 h 26"/>
                  <a:gd name="T2" fmla="*/ 18 w 20"/>
                  <a:gd name="T3" fmla="*/ 0 h 26"/>
                  <a:gd name="T4" fmla="*/ 14 w 20"/>
                  <a:gd name="T5" fmla="*/ 1 h 26"/>
                  <a:gd name="T6" fmla="*/ 10 w 20"/>
                  <a:gd name="T7" fmla="*/ 3 h 26"/>
                  <a:gd name="T8" fmla="*/ 8 w 20"/>
                  <a:gd name="T9" fmla="*/ 7 h 26"/>
                  <a:gd name="T10" fmla="*/ 5 w 20"/>
                  <a:gd name="T11" fmla="*/ 10 h 26"/>
                  <a:gd name="T12" fmla="*/ 3 w 20"/>
                  <a:gd name="T13" fmla="*/ 12 h 26"/>
                  <a:gd name="T14" fmla="*/ 1 w 20"/>
                  <a:gd name="T15" fmla="*/ 14 h 26"/>
                  <a:gd name="T16" fmla="*/ 1 w 20"/>
                  <a:gd name="T17" fmla="*/ 17 h 26"/>
                  <a:gd name="T18" fmla="*/ 0 w 20"/>
                  <a:gd name="T19" fmla="*/ 20 h 26"/>
                  <a:gd name="T20" fmla="*/ 0 w 20"/>
                  <a:gd name="T21" fmla="*/ 23 h 26"/>
                  <a:gd name="T22" fmla="*/ 4 w 20"/>
                  <a:gd name="T23" fmla="*/ 26 h 26"/>
                  <a:gd name="T24" fmla="*/ 8 w 20"/>
                  <a:gd name="T25" fmla="*/ 23 h 26"/>
                  <a:gd name="T26" fmla="*/ 13 w 20"/>
                  <a:gd name="T27" fmla="*/ 16 h 26"/>
                  <a:gd name="T28" fmla="*/ 16 w 20"/>
                  <a:gd name="T29" fmla="*/ 11 h 26"/>
                  <a:gd name="T30" fmla="*/ 19 w 20"/>
                  <a:gd name="T31" fmla="*/ 7 h 26"/>
                  <a:gd name="T32" fmla="*/ 20 w 20"/>
                  <a:gd name="T33" fmla="*/ 3 h 26"/>
                  <a:gd name="T34" fmla="*/ 18 w 20"/>
                  <a:gd name="T35" fmla="*/ 0 h 26"/>
                  <a:gd name="T36" fmla="*/ 18 w 2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6">
                    <a:moveTo>
                      <a:pt x="18" y="0"/>
                    </a:moveTo>
                    <a:lnTo>
                      <a:pt x="18" y="0"/>
                    </a:lnTo>
                    <a:lnTo>
                      <a:pt x="14" y="1"/>
                    </a:lnTo>
                    <a:lnTo>
                      <a:pt x="10" y="3"/>
                    </a:lnTo>
                    <a:lnTo>
                      <a:pt x="8" y="7"/>
                    </a:lnTo>
                    <a:lnTo>
                      <a:pt x="5" y="10"/>
                    </a:lnTo>
                    <a:lnTo>
                      <a:pt x="3" y="12"/>
                    </a:lnTo>
                    <a:lnTo>
                      <a:pt x="1" y="14"/>
                    </a:lnTo>
                    <a:lnTo>
                      <a:pt x="1" y="17"/>
                    </a:lnTo>
                    <a:lnTo>
                      <a:pt x="0" y="20"/>
                    </a:lnTo>
                    <a:lnTo>
                      <a:pt x="0" y="23"/>
                    </a:lnTo>
                    <a:lnTo>
                      <a:pt x="4" y="26"/>
                    </a:lnTo>
                    <a:lnTo>
                      <a:pt x="8" y="23"/>
                    </a:lnTo>
                    <a:lnTo>
                      <a:pt x="13" y="16"/>
                    </a:lnTo>
                    <a:lnTo>
                      <a:pt x="16" y="11"/>
                    </a:lnTo>
                    <a:lnTo>
                      <a:pt x="19" y="7"/>
                    </a:lnTo>
                    <a:lnTo>
                      <a:pt x="20" y="3"/>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2" name="Freeform 339">
                <a:extLst>
                  <a:ext uri="{FF2B5EF4-FFF2-40B4-BE49-F238E27FC236}">
                    <a16:creationId xmlns:a16="http://schemas.microsoft.com/office/drawing/2014/main" id="{0BFFDBC7-5F3F-408C-BE6E-CA2648AA8750}"/>
                  </a:ext>
                </a:extLst>
              </p:cNvPr>
              <p:cNvSpPr>
                <a:spLocks/>
              </p:cNvSpPr>
              <p:nvPr/>
            </p:nvSpPr>
            <p:spPr bwMode="auto">
              <a:xfrm>
                <a:off x="354" y="2465"/>
                <a:ext cx="11" cy="14"/>
              </a:xfrm>
              <a:custGeom>
                <a:avLst/>
                <a:gdLst>
                  <a:gd name="T0" fmla="*/ 18 w 20"/>
                  <a:gd name="T1" fmla="*/ 0 h 26"/>
                  <a:gd name="T2" fmla="*/ 18 w 20"/>
                  <a:gd name="T3" fmla="*/ 0 h 26"/>
                  <a:gd name="T4" fmla="*/ 14 w 20"/>
                  <a:gd name="T5" fmla="*/ 1 h 26"/>
                  <a:gd name="T6" fmla="*/ 10 w 20"/>
                  <a:gd name="T7" fmla="*/ 3 h 26"/>
                  <a:gd name="T8" fmla="*/ 8 w 20"/>
                  <a:gd name="T9" fmla="*/ 7 h 26"/>
                  <a:gd name="T10" fmla="*/ 5 w 20"/>
                  <a:gd name="T11" fmla="*/ 10 h 26"/>
                  <a:gd name="T12" fmla="*/ 3 w 20"/>
                  <a:gd name="T13" fmla="*/ 12 h 26"/>
                  <a:gd name="T14" fmla="*/ 1 w 20"/>
                  <a:gd name="T15" fmla="*/ 14 h 26"/>
                  <a:gd name="T16" fmla="*/ 1 w 20"/>
                  <a:gd name="T17" fmla="*/ 17 h 26"/>
                  <a:gd name="T18" fmla="*/ 0 w 20"/>
                  <a:gd name="T19" fmla="*/ 20 h 26"/>
                  <a:gd name="T20" fmla="*/ 0 w 20"/>
                  <a:gd name="T21" fmla="*/ 23 h 26"/>
                  <a:gd name="T22" fmla="*/ 4 w 20"/>
                  <a:gd name="T23" fmla="*/ 26 h 26"/>
                  <a:gd name="T24" fmla="*/ 8 w 20"/>
                  <a:gd name="T25" fmla="*/ 23 h 26"/>
                  <a:gd name="T26" fmla="*/ 13 w 20"/>
                  <a:gd name="T27" fmla="*/ 16 h 26"/>
                  <a:gd name="T28" fmla="*/ 16 w 20"/>
                  <a:gd name="T29" fmla="*/ 11 h 26"/>
                  <a:gd name="T30" fmla="*/ 19 w 20"/>
                  <a:gd name="T31" fmla="*/ 7 h 26"/>
                  <a:gd name="T32" fmla="*/ 20 w 20"/>
                  <a:gd name="T33" fmla="*/ 3 h 26"/>
                  <a:gd name="T34" fmla="*/ 18 w 20"/>
                  <a:gd name="T35" fmla="*/ 0 h 26"/>
                  <a:gd name="T36" fmla="*/ 18 w 2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6">
                    <a:moveTo>
                      <a:pt x="18" y="0"/>
                    </a:moveTo>
                    <a:lnTo>
                      <a:pt x="18" y="0"/>
                    </a:lnTo>
                    <a:lnTo>
                      <a:pt x="14" y="1"/>
                    </a:lnTo>
                    <a:lnTo>
                      <a:pt x="10" y="3"/>
                    </a:lnTo>
                    <a:lnTo>
                      <a:pt x="8" y="7"/>
                    </a:lnTo>
                    <a:lnTo>
                      <a:pt x="5" y="10"/>
                    </a:lnTo>
                    <a:lnTo>
                      <a:pt x="3" y="12"/>
                    </a:lnTo>
                    <a:lnTo>
                      <a:pt x="1" y="14"/>
                    </a:lnTo>
                    <a:lnTo>
                      <a:pt x="1" y="17"/>
                    </a:lnTo>
                    <a:lnTo>
                      <a:pt x="0" y="20"/>
                    </a:lnTo>
                    <a:lnTo>
                      <a:pt x="0" y="23"/>
                    </a:lnTo>
                    <a:lnTo>
                      <a:pt x="4" y="26"/>
                    </a:lnTo>
                    <a:lnTo>
                      <a:pt x="8" y="23"/>
                    </a:lnTo>
                    <a:lnTo>
                      <a:pt x="13" y="16"/>
                    </a:lnTo>
                    <a:lnTo>
                      <a:pt x="16" y="11"/>
                    </a:lnTo>
                    <a:lnTo>
                      <a:pt x="19" y="7"/>
                    </a:lnTo>
                    <a:lnTo>
                      <a:pt x="20" y="3"/>
                    </a:lnTo>
                    <a:lnTo>
                      <a:pt x="18" y="0"/>
                    </a:lnTo>
                    <a:lnTo>
                      <a:pt x="1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03" name="Freeform 340">
                <a:extLst>
                  <a:ext uri="{FF2B5EF4-FFF2-40B4-BE49-F238E27FC236}">
                    <a16:creationId xmlns:a16="http://schemas.microsoft.com/office/drawing/2014/main" id="{1ACCBB03-4F9B-4C1D-9D0A-D7108FA5DDF4}"/>
                  </a:ext>
                </a:extLst>
              </p:cNvPr>
              <p:cNvSpPr>
                <a:spLocks/>
              </p:cNvSpPr>
              <p:nvPr/>
            </p:nvSpPr>
            <p:spPr bwMode="auto">
              <a:xfrm>
                <a:off x="345" y="2491"/>
                <a:ext cx="6" cy="5"/>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4 h 11"/>
                  <a:gd name="T20" fmla="*/ 9 w 11"/>
                  <a:gd name="T21" fmla="*/ 2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4"/>
                    </a:lnTo>
                    <a:lnTo>
                      <a:pt x="9" y="2"/>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4" name="Freeform 341">
                <a:extLst>
                  <a:ext uri="{FF2B5EF4-FFF2-40B4-BE49-F238E27FC236}">
                    <a16:creationId xmlns:a16="http://schemas.microsoft.com/office/drawing/2014/main" id="{7BDD453E-9308-432A-AA68-46D434E6D63C}"/>
                  </a:ext>
                </a:extLst>
              </p:cNvPr>
              <p:cNvSpPr>
                <a:spLocks/>
              </p:cNvSpPr>
              <p:nvPr/>
            </p:nvSpPr>
            <p:spPr bwMode="auto">
              <a:xfrm>
                <a:off x="345" y="2491"/>
                <a:ext cx="6" cy="5"/>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4 h 11"/>
                  <a:gd name="T20" fmla="*/ 9 w 11"/>
                  <a:gd name="T21" fmla="*/ 2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4"/>
                    </a:lnTo>
                    <a:lnTo>
                      <a:pt x="9" y="2"/>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05" name="Freeform 342">
                <a:extLst>
                  <a:ext uri="{FF2B5EF4-FFF2-40B4-BE49-F238E27FC236}">
                    <a16:creationId xmlns:a16="http://schemas.microsoft.com/office/drawing/2014/main" id="{3CACAA61-02BB-45CC-B8C6-F773907B1085}"/>
                  </a:ext>
                </a:extLst>
              </p:cNvPr>
              <p:cNvSpPr>
                <a:spLocks/>
              </p:cNvSpPr>
              <p:nvPr/>
            </p:nvSpPr>
            <p:spPr bwMode="auto">
              <a:xfrm>
                <a:off x="278" y="2593"/>
                <a:ext cx="9" cy="23"/>
              </a:xfrm>
              <a:custGeom>
                <a:avLst/>
                <a:gdLst>
                  <a:gd name="T0" fmla="*/ 9 w 16"/>
                  <a:gd name="T1" fmla="*/ 0 h 43"/>
                  <a:gd name="T2" fmla="*/ 9 w 16"/>
                  <a:gd name="T3" fmla="*/ 0 h 43"/>
                  <a:gd name="T4" fmla="*/ 7 w 16"/>
                  <a:gd name="T5" fmla="*/ 3 h 43"/>
                  <a:gd name="T6" fmla="*/ 4 w 16"/>
                  <a:gd name="T7" fmla="*/ 6 h 43"/>
                  <a:gd name="T8" fmla="*/ 2 w 16"/>
                  <a:gd name="T9" fmla="*/ 9 h 43"/>
                  <a:gd name="T10" fmla="*/ 0 w 16"/>
                  <a:gd name="T11" fmla="*/ 12 h 43"/>
                  <a:gd name="T12" fmla="*/ 0 w 16"/>
                  <a:gd name="T13" fmla="*/ 16 h 43"/>
                  <a:gd name="T14" fmla="*/ 3 w 16"/>
                  <a:gd name="T15" fmla="*/ 18 h 43"/>
                  <a:gd name="T16" fmla="*/ 6 w 16"/>
                  <a:gd name="T17" fmla="*/ 21 h 43"/>
                  <a:gd name="T18" fmla="*/ 6 w 16"/>
                  <a:gd name="T19" fmla="*/ 25 h 43"/>
                  <a:gd name="T20" fmla="*/ 2 w 16"/>
                  <a:gd name="T21" fmla="*/ 27 h 43"/>
                  <a:gd name="T22" fmla="*/ 0 w 16"/>
                  <a:gd name="T23" fmla="*/ 28 h 43"/>
                  <a:gd name="T24" fmla="*/ 0 w 16"/>
                  <a:gd name="T25" fmla="*/ 39 h 43"/>
                  <a:gd name="T26" fmla="*/ 2 w 16"/>
                  <a:gd name="T27" fmla="*/ 40 h 43"/>
                  <a:gd name="T28" fmla="*/ 5 w 16"/>
                  <a:gd name="T29" fmla="*/ 41 h 43"/>
                  <a:gd name="T30" fmla="*/ 8 w 16"/>
                  <a:gd name="T31" fmla="*/ 43 h 43"/>
                  <a:gd name="T32" fmla="*/ 11 w 16"/>
                  <a:gd name="T33" fmla="*/ 42 h 43"/>
                  <a:gd name="T34" fmla="*/ 15 w 16"/>
                  <a:gd name="T35" fmla="*/ 39 h 43"/>
                  <a:gd name="T36" fmla="*/ 15 w 16"/>
                  <a:gd name="T37" fmla="*/ 35 h 43"/>
                  <a:gd name="T38" fmla="*/ 16 w 16"/>
                  <a:gd name="T39" fmla="*/ 31 h 43"/>
                  <a:gd name="T40" fmla="*/ 16 w 16"/>
                  <a:gd name="T41" fmla="*/ 25 h 43"/>
                  <a:gd name="T42" fmla="*/ 15 w 16"/>
                  <a:gd name="T43" fmla="*/ 22 h 43"/>
                  <a:gd name="T44" fmla="*/ 15 w 16"/>
                  <a:gd name="T45" fmla="*/ 19 h 43"/>
                  <a:gd name="T46" fmla="*/ 15 w 16"/>
                  <a:gd name="T47" fmla="*/ 16 h 43"/>
                  <a:gd name="T48" fmla="*/ 12 w 16"/>
                  <a:gd name="T49" fmla="*/ 12 h 43"/>
                  <a:gd name="T50" fmla="*/ 11 w 16"/>
                  <a:gd name="T51" fmla="*/ 9 h 43"/>
                  <a:gd name="T52" fmla="*/ 10 w 16"/>
                  <a:gd name="T53" fmla="*/ 7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9"/>
                    </a:lnTo>
                    <a:lnTo>
                      <a:pt x="0" y="12"/>
                    </a:lnTo>
                    <a:lnTo>
                      <a:pt x="0" y="16"/>
                    </a:lnTo>
                    <a:lnTo>
                      <a:pt x="3" y="18"/>
                    </a:lnTo>
                    <a:lnTo>
                      <a:pt x="6" y="21"/>
                    </a:lnTo>
                    <a:lnTo>
                      <a:pt x="6" y="25"/>
                    </a:lnTo>
                    <a:lnTo>
                      <a:pt x="2" y="27"/>
                    </a:lnTo>
                    <a:lnTo>
                      <a:pt x="0" y="28"/>
                    </a:lnTo>
                    <a:lnTo>
                      <a:pt x="0" y="39"/>
                    </a:lnTo>
                    <a:lnTo>
                      <a:pt x="2" y="40"/>
                    </a:lnTo>
                    <a:lnTo>
                      <a:pt x="5" y="41"/>
                    </a:lnTo>
                    <a:lnTo>
                      <a:pt x="8" y="43"/>
                    </a:lnTo>
                    <a:lnTo>
                      <a:pt x="11" y="42"/>
                    </a:lnTo>
                    <a:lnTo>
                      <a:pt x="15" y="39"/>
                    </a:lnTo>
                    <a:lnTo>
                      <a:pt x="15" y="35"/>
                    </a:lnTo>
                    <a:lnTo>
                      <a:pt x="16" y="31"/>
                    </a:lnTo>
                    <a:lnTo>
                      <a:pt x="16" y="25"/>
                    </a:lnTo>
                    <a:lnTo>
                      <a:pt x="15" y="22"/>
                    </a:lnTo>
                    <a:lnTo>
                      <a:pt x="15" y="19"/>
                    </a:lnTo>
                    <a:lnTo>
                      <a:pt x="15" y="16"/>
                    </a:lnTo>
                    <a:lnTo>
                      <a:pt x="12" y="12"/>
                    </a:lnTo>
                    <a:lnTo>
                      <a:pt x="11" y="9"/>
                    </a:lnTo>
                    <a:lnTo>
                      <a:pt x="10" y="7"/>
                    </a:lnTo>
                    <a:lnTo>
                      <a:pt x="10" y="5"/>
                    </a:lnTo>
                    <a:lnTo>
                      <a:pt x="12" y="4"/>
                    </a:lnTo>
                    <a:lnTo>
                      <a:pt x="9" y="0"/>
                    </a:lnTo>
                    <a:lnTo>
                      <a:pt x="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6" name="Freeform 343">
                <a:extLst>
                  <a:ext uri="{FF2B5EF4-FFF2-40B4-BE49-F238E27FC236}">
                    <a16:creationId xmlns:a16="http://schemas.microsoft.com/office/drawing/2014/main" id="{B5A4E156-FB51-429E-9254-BE6A13F0F84D}"/>
                  </a:ext>
                </a:extLst>
              </p:cNvPr>
              <p:cNvSpPr>
                <a:spLocks/>
              </p:cNvSpPr>
              <p:nvPr/>
            </p:nvSpPr>
            <p:spPr bwMode="auto">
              <a:xfrm>
                <a:off x="278" y="2593"/>
                <a:ext cx="9" cy="23"/>
              </a:xfrm>
              <a:custGeom>
                <a:avLst/>
                <a:gdLst>
                  <a:gd name="T0" fmla="*/ 9 w 16"/>
                  <a:gd name="T1" fmla="*/ 0 h 43"/>
                  <a:gd name="T2" fmla="*/ 9 w 16"/>
                  <a:gd name="T3" fmla="*/ 0 h 43"/>
                  <a:gd name="T4" fmla="*/ 7 w 16"/>
                  <a:gd name="T5" fmla="*/ 3 h 43"/>
                  <a:gd name="T6" fmla="*/ 4 w 16"/>
                  <a:gd name="T7" fmla="*/ 6 h 43"/>
                  <a:gd name="T8" fmla="*/ 2 w 16"/>
                  <a:gd name="T9" fmla="*/ 9 h 43"/>
                  <a:gd name="T10" fmla="*/ 0 w 16"/>
                  <a:gd name="T11" fmla="*/ 12 h 43"/>
                  <a:gd name="T12" fmla="*/ 0 w 16"/>
                  <a:gd name="T13" fmla="*/ 16 h 43"/>
                  <a:gd name="T14" fmla="*/ 3 w 16"/>
                  <a:gd name="T15" fmla="*/ 18 h 43"/>
                  <a:gd name="T16" fmla="*/ 6 w 16"/>
                  <a:gd name="T17" fmla="*/ 21 h 43"/>
                  <a:gd name="T18" fmla="*/ 6 w 16"/>
                  <a:gd name="T19" fmla="*/ 25 h 43"/>
                  <a:gd name="T20" fmla="*/ 2 w 16"/>
                  <a:gd name="T21" fmla="*/ 27 h 43"/>
                  <a:gd name="T22" fmla="*/ 0 w 16"/>
                  <a:gd name="T23" fmla="*/ 28 h 43"/>
                  <a:gd name="T24" fmla="*/ 0 w 16"/>
                  <a:gd name="T25" fmla="*/ 39 h 43"/>
                  <a:gd name="T26" fmla="*/ 2 w 16"/>
                  <a:gd name="T27" fmla="*/ 40 h 43"/>
                  <a:gd name="T28" fmla="*/ 5 w 16"/>
                  <a:gd name="T29" fmla="*/ 41 h 43"/>
                  <a:gd name="T30" fmla="*/ 8 w 16"/>
                  <a:gd name="T31" fmla="*/ 43 h 43"/>
                  <a:gd name="T32" fmla="*/ 11 w 16"/>
                  <a:gd name="T33" fmla="*/ 42 h 43"/>
                  <a:gd name="T34" fmla="*/ 15 w 16"/>
                  <a:gd name="T35" fmla="*/ 39 h 43"/>
                  <a:gd name="T36" fmla="*/ 15 w 16"/>
                  <a:gd name="T37" fmla="*/ 35 h 43"/>
                  <a:gd name="T38" fmla="*/ 16 w 16"/>
                  <a:gd name="T39" fmla="*/ 31 h 43"/>
                  <a:gd name="T40" fmla="*/ 16 w 16"/>
                  <a:gd name="T41" fmla="*/ 25 h 43"/>
                  <a:gd name="T42" fmla="*/ 15 w 16"/>
                  <a:gd name="T43" fmla="*/ 22 h 43"/>
                  <a:gd name="T44" fmla="*/ 15 w 16"/>
                  <a:gd name="T45" fmla="*/ 19 h 43"/>
                  <a:gd name="T46" fmla="*/ 15 w 16"/>
                  <a:gd name="T47" fmla="*/ 16 h 43"/>
                  <a:gd name="T48" fmla="*/ 12 w 16"/>
                  <a:gd name="T49" fmla="*/ 12 h 43"/>
                  <a:gd name="T50" fmla="*/ 11 w 16"/>
                  <a:gd name="T51" fmla="*/ 9 h 43"/>
                  <a:gd name="T52" fmla="*/ 10 w 16"/>
                  <a:gd name="T53" fmla="*/ 7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9"/>
                    </a:lnTo>
                    <a:lnTo>
                      <a:pt x="0" y="12"/>
                    </a:lnTo>
                    <a:lnTo>
                      <a:pt x="0" y="16"/>
                    </a:lnTo>
                    <a:lnTo>
                      <a:pt x="3" y="18"/>
                    </a:lnTo>
                    <a:lnTo>
                      <a:pt x="6" y="21"/>
                    </a:lnTo>
                    <a:lnTo>
                      <a:pt x="6" y="25"/>
                    </a:lnTo>
                    <a:lnTo>
                      <a:pt x="2" y="27"/>
                    </a:lnTo>
                    <a:lnTo>
                      <a:pt x="0" y="28"/>
                    </a:lnTo>
                    <a:lnTo>
                      <a:pt x="0" y="39"/>
                    </a:lnTo>
                    <a:lnTo>
                      <a:pt x="2" y="40"/>
                    </a:lnTo>
                    <a:lnTo>
                      <a:pt x="5" y="41"/>
                    </a:lnTo>
                    <a:lnTo>
                      <a:pt x="8" y="43"/>
                    </a:lnTo>
                    <a:lnTo>
                      <a:pt x="11" y="42"/>
                    </a:lnTo>
                    <a:lnTo>
                      <a:pt x="15" y="39"/>
                    </a:lnTo>
                    <a:lnTo>
                      <a:pt x="15" y="35"/>
                    </a:lnTo>
                    <a:lnTo>
                      <a:pt x="16" y="31"/>
                    </a:lnTo>
                    <a:lnTo>
                      <a:pt x="16" y="25"/>
                    </a:lnTo>
                    <a:lnTo>
                      <a:pt x="15" y="22"/>
                    </a:lnTo>
                    <a:lnTo>
                      <a:pt x="15" y="19"/>
                    </a:lnTo>
                    <a:lnTo>
                      <a:pt x="15" y="16"/>
                    </a:lnTo>
                    <a:lnTo>
                      <a:pt x="12" y="12"/>
                    </a:lnTo>
                    <a:lnTo>
                      <a:pt x="11" y="9"/>
                    </a:lnTo>
                    <a:lnTo>
                      <a:pt x="10" y="7"/>
                    </a:lnTo>
                    <a:lnTo>
                      <a:pt x="10" y="5"/>
                    </a:lnTo>
                    <a:lnTo>
                      <a:pt x="12" y="4"/>
                    </a:lnTo>
                    <a:lnTo>
                      <a:pt x="9" y="0"/>
                    </a:lnTo>
                    <a:lnTo>
                      <a:pt x="9"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07" name="Freeform 344">
                <a:extLst>
                  <a:ext uri="{FF2B5EF4-FFF2-40B4-BE49-F238E27FC236}">
                    <a16:creationId xmlns:a16="http://schemas.microsoft.com/office/drawing/2014/main" id="{081A296A-9A9D-4B00-93F8-579AA0454D51}"/>
                  </a:ext>
                </a:extLst>
              </p:cNvPr>
              <p:cNvSpPr>
                <a:spLocks/>
              </p:cNvSpPr>
              <p:nvPr/>
            </p:nvSpPr>
            <p:spPr bwMode="auto">
              <a:xfrm>
                <a:off x="321" y="2569"/>
                <a:ext cx="5" cy="4"/>
              </a:xfrm>
              <a:custGeom>
                <a:avLst/>
                <a:gdLst>
                  <a:gd name="T0" fmla="*/ 6 w 8"/>
                  <a:gd name="T1" fmla="*/ 0 h 9"/>
                  <a:gd name="T2" fmla="*/ 6 w 8"/>
                  <a:gd name="T3" fmla="*/ 0 h 9"/>
                  <a:gd name="T4" fmla="*/ 2 w 8"/>
                  <a:gd name="T5" fmla="*/ 0 h 9"/>
                  <a:gd name="T6" fmla="*/ 0 w 8"/>
                  <a:gd name="T7" fmla="*/ 2 h 9"/>
                  <a:gd name="T8" fmla="*/ 0 w 8"/>
                  <a:gd name="T9" fmla="*/ 6 h 9"/>
                  <a:gd name="T10" fmla="*/ 2 w 8"/>
                  <a:gd name="T11" fmla="*/ 9 h 9"/>
                  <a:gd name="T12" fmla="*/ 5 w 8"/>
                  <a:gd name="T13" fmla="*/ 9 h 9"/>
                  <a:gd name="T14" fmla="*/ 7 w 8"/>
                  <a:gd name="T15" fmla="*/ 5 h 9"/>
                  <a:gd name="T16" fmla="*/ 8 w 8"/>
                  <a:gd name="T17" fmla="*/ 1 h 9"/>
                  <a:gd name="T18" fmla="*/ 6 w 8"/>
                  <a:gd name="T19" fmla="*/ 0 h 9"/>
                  <a:gd name="T20" fmla="*/ 6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6" y="0"/>
                    </a:moveTo>
                    <a:lnTo>
                      <a:pt x="6" y="0"/>
                    </a:lnTo>
                    <a:lnTo>
                      <a:pt x="2" y="0"/>
                    </a:lnTo>
                    <a:lnTo>
                      <a:pt x="0" y="2"/>
                    </a:lnTo>
                    <a:lnTo>
                      <a:pt x="0" y="6"/>
                    </a:lnTo>
                    <a:lnTo>
                      <a:pt x="2" y="9"/>
                    </a:lnTo>
                    <a:lnTo>
                      <a:pt x="5" y="9"/>
                    </a:lnTo>
                    <a:lnTo>
                      <a:pt x="7" y="5"/>
                    </a:lnTo>
                    <a:lnTo>
                      <a:pt x="8" y="1"/>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08" name="Freeform 345">
                <a:extLst>
                  <a:ext uri="{FF2B5EF4-FFF2-40B4-BE49-F238E27FC236}">
                    <a16:creationId xmlns:a16="http://schemas.microsoft.com/office/drawing/2014/main" id="{40F92517-04AA-40D2-A7A7-36FE2AC272DC}"/>
                  </a:ext>
                </a:extLst>
              </p:cNvPr>
              <p:cNvSpPr>
                <a:spLocks/>
              </p:cNvSpPr>
              <p:nvPr/>
            </p:nvSpPr>
            <p:spPr bwMode="auto">
              <a:xfrm>
                <a:off x="321" y="2569"/>
                <a:ext cx="5" cy="4"/>
              </a:xfrm>
              <a:custGeom>
                <a:avLst/>
                <a:gdLst>
                  <a:gd name="T0" fmla="*/ 6 w 8"/>
                  <a:gd name="T1" fmla="*/ 0 h 9"/>
                  <a:gd name="T2" fmla="*/ 6 w 8"/>
                  <a:gd name="T3" fmla="*/ 0 h 9"/>
                  <a:gd name="T4" fmla="*/ 2 w 8"/>
                  <a:gd name="T5" fmla="*/ 0 h 9"/>
                  <a:gd name="T6" fmla="*/ 0 w 8"/>
                  <a:gd name="T7" fmla="*/ 2 h 9"/>
                  <a:gd name="T8" fmla="*/ 0 w 8"/>
                  <a:gd name="T9" fmla="*/ 6 h 9"/>
                  <a:gd name="T10" fmla="*/ 2 w 8"/>
                  <a:gd name="T11" fmla="*/ 9 h 9"/>
                  <a:gd name="T12" fmla="*/ 5 w 8"/>
                  <a:gd name="T13" fmla="*/ 9 h 9"/>
                  <a:gd name="T14" fmla="*/ 7 w 8"/>
                  <a:gd name="T15" fmla="*/ 5 h 9"/>
                  <a:gd name="T16" fmla="*/ 8 w 8"/>
                  <a:gd name="T17" fmla="*/ 1 h 9"/>
                  <a:gd name="T18" fmla="*/ 6 w 8"/>
                  <a:gd name="T19" fmla="*/ 0 h 9"/>
                  <a:gd name="T20" fmla="*/ 6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6" y="0"/>
                    </a:moveTo>
                    <a:lnTo>
                      <a:pt x="6" y="0"/>
                    </a:lnTo>
                    <a:lnTo>
                      <a:pt x="2" y="0"/>
                    </a:lnTo>
                    <a:lnTo>
                      <a:pt x="0" y="2"/>
                    </a:lnTo>
                    <a:lnTo>
                      <a:pt x="0" y="6"/>
                    </a:lnTo>
                    <a:lnTo>
                      <a:pt x="2" y="9"/>
                    </a:lnTo>
                    <a:lnTo>
                      <a:pt x="5" y="9"/>
                    </a:lnTo>
                    <a:lnTo>
                      <a:pt x="7" y="5"/>
                    </a:lnTo>
                    <a:lnTo>
                      <a:pt x="8" y="1"/>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09" name="Freeform 346">
                <a:extLst>
                  <a:ext uri="{FF2B5EF4-FFF2-40B4-BE49-F238E27FC236}">
                    <a16:creationId xmlns:a16="http://schemas.microsoft.com/office/drawing/2014/main" id="{635AAE0C-8BA9-4DB1-89B1-CF59F039AD2E}"/>
                  </a:ext>
                </a:extLst>
              </p:cNvPr>
              <p:cNvSpPr>
                <a:spLocks/>
              </p:cNvSpPr>
              <p:nvPr/>
            </p:nvSpPr>
            <p:spPr bwMode="auto">
              <a:xfrm>
                <a:off x="354" y="2577"/>
                <a:ext cx="6" cy="10"/>
              </a:xfrm>
              <a:custGeom>
                <a:avLst/>
                <a:gdLst>
                  <a:gd name="T0" fmla="*/ 6 w 11"/>
                  <a:gd name="T1" fmla="*/ 0 h 19"/>
                  <a:gd name="T2" fmla="*/ 6 w 11"/>
                  <a:gd name="T3" fmla="*/ 0 h 19"/>
                  <a:gd name="T4" fmla="*/ 3 w 11"/>
                  <a:gd name="T5" fmla="*/ 2 h 19"/>
                  <a:gd name="T6" fmla="*/ 1 w 11"/>
                  <a:gd name="T7" fmla="*/ 5 h 19"/>
                  <a:gd name="T8" fmla="*/ 0 w 11"/>
                  <a:gd name="T9" fmla="*/ 8 h 19"/>
                  <a:gd name="T10" fmla="*/ 0 w 11"/>
                  <a:gd name="T11" fmla="*/ 10 h 19"/>
                  <a:gd name="T12" fmla="*/ 3 w 11"/>
                  <a:gd name="T13" fmla="*/ 14 h 19"/>
                  <a:gd name="T14" fmla="*/ 6 w 11"/>
                  <a:gd name="T15" fmla="*/ 16 h 19"/>
                  <a:gd name="T16" fmla="*/ 8 w 11"/>
                  <a:gd name="T17" fmla="*/ 19 h 19"/>
                  <a:gd name="T18" fmla="*/ 11 w 11"/>
                  <a:gd name="T19" fmla="*/ 18 h 19"/>
                  <a:gd name="T20" fmla="*/ 10 w 11"/>
                  <a:gd name="T21" fmla="*/ 14 h 19"/>
                  <a:gd name="T22" fmla="*/ 8 w 11"/>
                  <a:gd name="T23" fmla="*/ 12 h 19"/>
                  <a:gd name="T24" fmla="*/ 8 w 11"/>
                  <a:gd name="T25" fmla="*/ 8 h 19"/>
                  <a:gd name="T26" fmla="*/ 10 w 11"/>
                  <a:gd name="T27" fmla="*/ 6 h 19"/>
                  <a:gd name="T28" fmla="*/ 11 w 11"/>
                  <a:gd name="T29" fmla="*/ 4 h 19"/>
                  <a:gd name="T30" fmla="*/ 10 w 11"/>
                  <a:gd name="T31" fmla="*/ 2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5"/>
                    </a:lnTo>
                    <a:lnTo>
                      <a:pt x="0" y="8"/>
                    </a:lnTo>
                    <a:lnTo>
                      <a:pt x="0" y="10"/>
                    </a:lnTo>
                    <a:lnTo>
                      <a:pt x="3" y="14"/>
                    </a:lnTo>
                    <a:lnTo>
                      <a:pt x="6" y="16"/>
                    </a:lnTo>
                    <a:lnTo>
                      <a:pt x="8" y="19"/>
                    </a:lnTo>
                    <a:lnTo>
                      <a:pt x="11" y="18"/>
                    </a:lnTo>
                    <a:lnTo>
                      <a:pt x="10" y="14"/>
                    </a:lnTo>
                    <a:lnTo>
                      <a:pt x="8" y="12"/>
                    </a:lnTo>
                    <a:lnTo>
                      <a:pt x="8" y="8"/>
                    </a:lnTo>
                    <a:lnTo>
                      <a:pt x="10" y="6"/>
                    </a:lnTo>
                    <a:lnTo>
                      <a:pt x="11" y="4"/>
                    </a:lnTo>
                    <a:lnTo>
                      <a:pt x="10" y="2"/>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0" name="Freeform 347">
                <a:extLst>
                  <a:ext uri="{FF2B5EF4-FFF2-40B4-BE49-F238E27FC236}">
                    <a16:creationId xmlns:a16="http://schemas.microsoft.com/office/drawing/2014/main" id="{A9B8F725-BA80-4950-B593-98042AD01992}"/>
                  </a:ext>
                </a:extLst>
              </p:cNvPr>
              <p:cNvSpPr>
                <a:spLocks/>
              </p:cNvSpPr>
              <p:nvPr/>
            </p:nvSpPr>
            <p:spPr bwMode="auto">
              <a:xfrm>
                <a:off x="354" y="2577"/>
                <a:ext cx="6" cy="10"/>
              </a:xfrm>
              <a:custGeom>
                <a:avLst/>
                <a:gdLst>
                  <a:gd name="T0" fmla="*/ 6 w 11"/>
                  <a:gd name="T1" fmla="*/ 0 h 19"/>
                  <a:gd name="T2" fmla="*/ 6 w 11"/>
                  <a:gd name="T3" fmla="*/ 0 h 19"/>
                  <a:gd name="T4" fmla="*/ 3 w 11"/>
                  <a:gd name="T5" fmla="*/ 2 h 19"/>
                  <a:gd name="T6" fmla="*/ 1 w 11"/>
                  <a:gd name="T7" fmla="*/ 5 h 19"/>
                  <a:gd name="T8" fmla="*/ 0 w 11"/>
                  <a:gd name="T9" fmla="*/ 8 h 19"/>
                  <a:gd name="T10" fmla="*/ 0 w 11"/>
                  <a:gd name="T11" fmla="*/ 10 h 19"/>
                  <a:gd name="T12" fmla="*/ 3 w 11"/>
                  <a:gd name="T13" fmla="*/ 14 h 19"/>
                  <a:gd name="T14" fmla="*/ 6 w 11"/>
                  <a:gd name="T15" fmla="*/ 16 h 19"/>
                  <a:gd name="T16" fmla="*/ 8 w 11"/>
                  <a:gd name="T17" fmla="*/ 19 h 19"/>
                  <a:gd name="T18" fmla="*/ 11 w 11"/>
                  <a:gd name="T19" fmla="*/ 18 h 19"/>
                  <a:gd name="T20" fmla="*/ 10 w 11"/>
                  <a:gd name="T21" fmla="*/ 14 h 19"/>
                  <a:gd name="T22" fmla="*/ 8 w 11"/>
                  <a:gd name="T23" fmla="*/ 12 h 19"/>
                  <a:gd name="T24" fmla="*/ 8 w 11"/>
                  <a:gd name="T25" fmla="*/ 8 h 19"/>
                  <a:gd name="T26" fmla="*/ 10 w 11"/>
                  <a:gd name="T27" fmla="*/ 6 h 19"/>
                  <a:gd name="T28" fmla="*/ 11 w 11"/>
                  <a:gd name="T29" fmla="*/ 4 h 19"/>
                  <a:gd name="T30" fmla="*/ 10 w 11"/>
                  <a:gd name="T31" fmla="*/ 2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5"/>
                    </a:lnTo>
                    <a:lnTo>
                      <a:pt x="0" y="8"/>
                    </a:lnTo>
                    <a:lnTo>
                      <a:pt x="0" y="10"/>
                    </a:lnTo>
                    <a:lnTo>
                      <a:pt x="3" y="14"/>
                    </a:lnTo>
                    <a:lnTo>
                      <a:pt x="6" y="16"/>
                    </a:lnTo>
                    <a:lnTo>
                      <a:pt x="8" y="19"/>
                    </a:lnTo>
                    <a:lnTo>
                      <a:pt x="11" y="18"/>
                    </a:lnTo>
                    <a:lnTo>
                      <a:pt x="10" y="14"/>
                    </a:lnTo>
                    <a:lnTo>
                      <a:pt x="8" y="12"/>
                    </a:lnTo>
                    <a:lnTo>
                      <a:pt x="8" y="8"/>
                    </a:lnTo>
                    <a:lnTo>
                      <a:pt x="10" y="6"/>
                    </a:lnTo>
                    <a:lnTo>
                      <a:pt x="11" y="4"/>
                    </a:lnTo>
                    <a:lnTo>
                      <a:pt x="10" y="2"/>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11" name="Freeform 348">
                <a:extLst>
                  <a:ext uri="{FF2B5EF4-FFF2-40B4-BE49-F238E27FC236}">
                    <a16:creationId xmlns:a16="http://schemas.microsoft.com/office/drawing/2014/main" id="{64E36EED-0B6B-4444-928F-2D5075F06892}"/>
                  </a:ext>
                </a:extLst>
              </p:cNvPr>
              <p:cNvSpPr>
                <a:spLocks/>
              </p:cNvSpPr>
              <p:nvPr/>
            </p:nvSpPr>
            <p:spPr bwMode="auto">
              <a:xfrm>
                <a:off x="345" y="2554"/>
                <a:ext cx="16" cy="23"/>
              </a:xfrm>
              <a:custGeom>
                <a:avLst/>
                <a:gdLst>
                  <a:gd name="T0" fmla="*/ 12 w 29"/>
                  <a:gd name="T1" fmla="*/ 43 h 43"/>
                  <a:gd name="T2" fmla="*/ 12 w 29"/>
                  <a:gd name="T3" fmla="*/ 43 h 43"/>
                  <a:gd name="T4" fmla="*/ 14 w 29"/>
                  <a:gd name="T5" fmla="*/ 39 h 43"/>
                  <a:gd name="T6" fmla="*/ 17 w 29"/>
                  <a:gd name="T7" fmla="*/ 36 h 43"/>
                  <a:gd name="T8" fmla="*/ 19 w 29"/>
                  <a:gd name="T9" fmla="*/ 35 h 43"/>
                  <a:gd name="T10" fmla="*/ 21 w 29"/>
                  <a:gd name="T11" fmla="*/ 31 h 43"/>
                  <a:gd name="T12" fmla="*/ 19 w 29"/>
                  <a:gd name="T13" fmla="*/ 29 h 43"/>
                  <a:gd name="T14" fmla="*/ 18 w 29"/>
                  <a:gd name="T15" fmla="*/ 27 h 43"/>
                  <a:gd name="T16" fmla="*/ 20 w 29"/>
                  <a:gd name="T17" fmla="*/ 23 h 43"/>
                  <a:gd name="T18" fmla="*/ 24 w 29"/>
                  <a:gd name="T19" fmla="*/ 20 h 43"/>
                  <a:gd name="T20" fmla="*/ 27 w 29"/>
                  <a:gd name="T21" fmla="*/ 19 h 43"/>
                  <a:gd name="T22" fmla="*/ 29 w 29"/>
                  <a:gd name="T23" fmla="*/ 17 h 43"/>
                  <a:gd name="T24" fmla="*/ 29 w 29"/>
                  <a:gd name="T25" fmla="*/ 12 h 43"/>
                  <a:gd name="T26" fmla="*/ 27 w 29"/>
                  <a:gd name="T27" fmla="*/ 9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4 h 43"/>
                  <a:gd name="T40" fmla="*/ 16 w 29"/>
                  <a:gd name="T41" fmla="*/ 4 h 43"/>
                  <a:gd name="T42" fmla="*/ 14 w 29"/>
                  <a:gd name="T43" fmla="*/ 4 h 43"/>
                  <a:gd name="T44" fmla="*/ 14 w 29"/>
                  <a:gd name="T45" fmla="*/ 6 h 43"/>
                  <a:gd name="T46" fmla="*/ 14 w 29"/>
                  <a:gd name="T47" fmla="*/ 9 h 43"/>
                  <a:gd name="T48" fmla="*/ 16 w 29"/>
                  <a:gd name="T49" fmla="*/ 11 h 43"/>
                  <a:gd name="T50" fmla="*/ 14 w 29"/>
                  <a:gd name="T51" fmla="*/ 12 h 43"/>
                  <a:gd name="T52" fmla="*/ 12 w 29"/>
                  <a:gd name="T53" fmla="*/ 13 h 43"/>
                  <a:gd name="T54" fmla="*/ 12 w 29"/>
                  <a:gd name="T55" fmla="*/ 16 h 43"/>
                  <a:gd name="T56" fmla="*/ 10 w 29"/>
                  <a:gd name="T57" fmla="*/ 17 h 43"/>
                  <a:gd name="T58" fmla="*/ 9 w 29"/>
                  <a:gd name="T59" fmla="*/ 20 h 43"/>
                  <a:gd name="T60" fmla="*/ 7 w 29"/>
                  <a:gd name="T61" fmla="*/ 20 h 43"/>
                  <a:gd name="T62" fmla="*/ 4 w 29"/>
                  <a:gd name="T63" fmla="*/ 20 h 43"/>
                  <a:gd name="T64" fmla="*/ 0 w 29"/>
                  <a:gd name="T65" fmla="*/ 20 h 43"/>
                  <a:gd name="T66" fmla="*/ 0 w 29"/>
                  <a:gd name="T67" fmla="*/ 22 h 43"/>
                  <a:gd name="T68" fmla="*/ 0 w 29"/>
                  <a:gd name="T69" fmla="*/ 25 h 43"/>
                  <a:gd name="T70" fmla="*/ 4 w 29"/>
                  <a:gd name="T71" fmla="*/ 27 h 43"/>
                  <a:gd name="T72" fmla="*/ 7 w 29"/>
                  <a:gd name="T73" fmla="*/ 29 h 43"/>
                  <a:gd name="T74" fmla="*/ 7 w 29"/>
                  <a:gd name="T75" fmla="*/ 31 h 43"/>
                  <a:gd name="T76" fmla="*/ 7 w 29"/>
                  <a:gd name="T77" fmla="*/ 34 h 43"/>
                  <a:gd name="T78" fmla="*/ 7 w 29"/>
                  <a:gd name="T79" fmla="*/ 36 h 43"/>
                  <a:gd name="T80" fmla="*/ 7 w 29"/>
                  <a:gd name="T81" fmla="*/ 40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5"/>
                    </a:lnTo>
                    <a:lnTo>
                      <a:pt x="21" y="31"/>
                    </a:lnTo>
                    <a:lnTo>
                      <a:pt x="19" y="29"/>
                    </a:lnTo>
                    <a:lnTo>
                      <a:pt x="18" y="27"/>
                    </a:lnTo>
                    <a:lnTo>
                      <a:pt x="20" y="23"/>
                    </a:lnTo>
                    <a:lnTo>
                      <a:pt x="24" y="20"/>
                    </a:lnTo>
                    <a:lnTo>
                      <a:pt x="27" y="19"/>
                    </a:lnTo>
                    <a:lnTo>
                      <a:pt x="29" y="17"/>
                    </a:lnTo>
                    <a:lnTo>
                      <a:pt x="29" y="12"/>
                    </a:lnTo>
                    <a:lnTo>
                      <a:pt x="27" y="9"/>
                    </a:lnTo>
                    <a:lnTo>
                      <a:pt x="26" y="6"/>
                    </a:lnTo>
                    <a:lnTo>
                      <a:pt x="24" y="4"/>
                    </a:lnTo>
                    <a:lnTo>
                      <a:pt x="21" y="2"/>
                    </a:lnTo>
                    <a:lnTo>
                      <a:pt x="21" y="0"/>
                    </a:lnTo>
                    <a:lnTo>
                      <a:pt x="19" y="1"/>
                    </a:lnTo>
                    <a:lnTo>
                      <a:pt x="19" y="4"/>
                    </a:lnTo>
                    <a:lnTo>
                      <a:pt x="16" y="4"/>
                    </a:lnTo>
                    <a:lnTo>
                      <a:pt x="14" y="4"/>
                    </a:lnTo>
                    <a:lnTo>
                      <a:pt x="14" y="6"/>
                    </a:lnTo>
                    <a:lnTo>
                      <a:pt x="14" y="9"/>
                    </a:lnTo>
                    <a:lnTo>
                      <a:pt x="16" y="11"/>
                    </a:lnTo>
                    <a:lnTo>
                      <a:pt x="14" y="12"/>
                    </a:lnTo>
                    <a:lnTo>
                      <a:pt x="12" y="13"/>
                    </a:lnTo>
                    <a:lnTo>
                      <a:pt x="12" y="16"/>
                    </a:lnTo>
                    <a:lnTo>
                      <a:pt x="10" y="17"/>
                    </a:lnTo>
                    <a:lnTo>
                      <a:pt x="9" y="20"/>
                    </a:lnTo>
                    <a:lnTo>
                      <a:pt x="7" y="20"/>
                    </a:lnTo>
                    <a:lnTo>
                      <a:pt x="4" y="20"/>
                    </a:lnTo>
                    <a:lnTo>
                      <a:pt x="0" y="20"/>
                    </a:lnTo>
                    <a:lnTo>
                      <a:pt x="0" y="22"/>
                    </a:lnTo>
                    <a:lnTo>
                      <a:pt x="0" y="25"/>
                    </a:lnTo>
                    <a:lnTo>
                      <a:pt x="4" y="27"/>
                    </a:lnTo>
                    <a:lnTo>
                      <a:pt x="7" y="29"/>
                    </a:lnTo>
                    <a:lnTo>
                      <a:pt x="7" y="31"/>
                    </a:lnTo>
                    <a:lnTo>
                      <a:pt x="7" y="34"/>
                    </a:lnTo>
                    <a:lnTo>
                      <a:pt x="7" y="36"/>
                    </a:lnTo>
                    <a:lnTo>
                      <a:pt x="7" y="40"/>
                    </a:lnTo>
                    <a:lnTo>
                      <a:pt x="7" y="42"/>
                    </a:lnTo>
                    <a:lnTo>
                      <a:pt x="12" y="43"/>
                    </a:lnTo>
                    <a:lnTo>
                      <a:pt x="12" y="4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2" name="Freeform 349">
                <a:extLst>
                  <a:ext uri="{FF2B5EF4-FFF2-40B4-BE49-F238E27FC236}">
                    <a16:creationId xmlns:a16="http://schemas.microsoft.com/office/drawing/2014/main" id="{FC9C66FC-4761-417F-8D3B-9AC42B2D7C5E}"/>
                  </a:ext>
                </a:extLst>
              </p:cNvPr>
              <p:cNvSpPr>
                <a:spLocks/>
              </p:cNvSpPr>
              <p:nvPr/>
            </p:nvSpPr>
            <p:spPr bwMode="auto">
              <a:xfrm>
                <a:off x="345" y="2554"/>
                <a:ext cx="16" cy="23"/>
              </a:xfrm>
              <a:custGeom>
                <a:avLst/>
                <a:gdLst>
                  <a:gd name="T0" fmla="*/ 12 w 29"/>
                  <a:gd name="T1" fmla="*/ 43 h 43"/>
                  <a:gd name="T2" fmla="*/ 12 w 29"/>
                  <a:gd name="T3" fmla="*/ 43 h 43"/>
                  <a:gd name="T4" fmla="*/ 14 w 29"/>
                  <a:gd name="T5" fmla="*/ 39 h 43"/>
                  <a:gd name="T6" fmla="*/ 17 w 29"/>
                  <a:gd name="T7" fmla="*/ 36 h 43"/>
                  <a:gd name="T8" fmla="*/ 19 w 29"/>
                  <a:gd name="T9" fmla="*/ 35 h 43"/>
                  <a:gd name="T10" fmla="*/ 21 w 29"/>
                  <a:gd name="T11" fmla="*/ 31 h 43"/>
                  <a:gd name="T12" fmla="*/ 19 w 29"/>
                  <a:gd name="T13" fmla="*/ 29 h 43"/>
                  <a:gd name="T14" fmla="*/ 18 w 29"/>
                  <a:gd name="T15" fmla="*/ 27 h 43"/>
                  <a:gd name="T16" fmla="*/ 20 w 29"/>
                  <a:gd name="T17" fmla="*/ 23 h 43"/>
                  <a:gd name="T18" fmla="*/ 24 w 29"/>
                  <a:gd name="T19" fmla="*/ 20 h 43"/>
                  <a:gd name="T20" fmla="*/ 27 w 29"/>
                  <a:gd name="T21" fmla="*/ 19 h 43"/>
                  <a:gd name="T22" fmla="*/ 29 w 29"/>
                  <a:gd name="T23" fmla="*/ 17 h 43"/>
                  <a:gd name="T24" fmla="*/ 29 w 29"/>
                  <a:gd name="T25" fmla="*/ 12 h 43"/>
                  <a:gd name="T26" fmla="*/ 27 w 29"/>
                  <a:gd name="T27" fmla="*/ 9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4 h 43"/>
                  <a:gd name="T40" fmla="*/ 16 w 29"/>
                  <a:gd name="T41" fmla="*/ 4 h 43"/>
                  <a:gd name="T42" fmla="*/ 14 w 29"/>
                  <a:gd name="T43" fmla="*/ 4 h 43"/>
                  <a:gd name="T44" fmla="*/ 14 w 29"/>
                  <a:gd name="T45" fmla="*/ 6 h 43"/>
                  <a:gd name="T46" fmla="*/ 14 w 29"/>
                  <a:gd name="T47" fmla="*/ 9 h 43"/>
                  <a:gd name="T48" fmla="*/ 16 w 29"/>
                  <a:gd name="T49" fmla="*/ 11 h 43"/>
                  <a:gd name="T50" fmla="*/ 14 w 29"/>
                  <a:gd name="T51" fmla="*/ 12 h 43"/>
                  <a:gd name="T52" fmla="*/ 12 w 29"/>
                  <a:gd name="T53" fmla="*/ 13 h 43"/>
                  <a:gd name="T54" fmla="*/ 12 w 29"/>
                  <a:gd name="T55" fmla="*/ 16 h 43"/>
                  <a:gd name="T56" fmla="*/ 10 w 29"/>
                  <a:gd name="T57" fmla="*/ 17 h 43"/>
                  <a:gd name="T58" fmla="*/ 9 w 29"/>
                  <a:gd name="T59" fmla="*/ 20 h 43"/>
                  <a:gd name="T60" fmla="*/ 7 w 29"/>
                  <a:gd name="T61" fmla="*/ 20 h 43"/>
                  <a:gd name="T62" fmla="*/ 4 w 29"/>
                  <a:gd name="T63" fmla="*/ 20 h 43"/>
                  <a:gd name="T64" fmla="*/ 0 w 29"/>
                  <a:gd name="T65" fmla="*/ 20 h 43"/>
                  <a:gd name="T66" fmla="*/ 0 w 29"/>
                  <a:gd name="T67" fmla="*/ 22 h 43"/>
                  <a:gd name="T68" fmla="*/ 0 w 29"/>
                  <a:gd name="T69" fmla="*/ 25 h 43"/>
                  <a:gd name="T70" fmla="*/ 4 w 29"/>
                  <a:gd name="T71" fmla="*/ 27 h 43"/>
                  <a:gd name="T72" fmla="*/ 7 w 29"/>
                  <a:gd name="T73" fmla="*/ 29 h 43"/>
                  <a:gd name="T74" fmla="*/ 7 w 29"/>
                  <a:gd name="T75" fmla="*/ 31 h 43"/>
                  <a:gd name="T76" fmla="*/ 7 w 29"/>
                  <a:gd name="T77" fmla="*/ 34 h 43"/>
                  <a:gd name="T78" fmla="*/ 7 w 29"/>
                  <a:gd name="T79" fmla="*/ 36 h 43"/>
                  <a:gd name="T80" fmla="*/ 7 w 29"/>
                  <a:gd name="T81" fmla="*/ 40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5"/>
                    </a:lnTo>
                    <a:lnTo>
                      <a:pt x="21" y="31"/>
                    </a:lnTo>
                    <a:lnTo>
                      <a:pt x="19" y="29"/>
                    </a:lnTo>
                    <a:lnTo>
                      <a:pt x="18" y="27"/>
                    </a:lnTo>
                    <a:lnTo>
                      <a:pt x="20" y="23"/>
                    </a:lnTo>
                    <a:lnTo>
                      <a:pt x="24" y="20"/>
                    </a:lnTo>
                    <a:lnTo>
                      <a:pt x="27" y="19"/>
                    </a:lnTo>
                    <a:lnTo>
                      <a:pt x="29" y="17"/>
                    </a:lnTo>
                    <a:lnTo>
                      <a:pt x="29" y="12"/>
                    </a:lnTo>
                    <a:lnTo>
                      <a:pt x="27" y="9"/>
                    </a:lnTo>
                    <a:lnTo>
                      <a:pt x="26" y="6"/>
                    </a:lnTo>
                    <a:lnTo>
                      <a:pt x="24" y="4"/>
                    </a:lnTo>
                    <a:lnTo>
                      <a:pt x="21" y="2"/>
                    </a:lnTo>
                    <a:lnTo>
                      <a:pt x="21" y="0"/>
                    </a:lnTo>
                    <a:lnTo>
                      <a:pt x="19" y="1"/>
                    </a:lnTo>
                    <a:lnTo>
                      <a:pt x="19" y="4"/>
                    </a:lnTo>
                    <a:lnTo>
                      <a:pt x="16" y="4"/>
                    </a:lnTo>
                    <a:lnTo>
                      <a:pt x="14" y="4"/>
                    </a:lnTo>
                    <a:lnTo>
                      <a:pt x="14" y="6"/>
                    </a:lnTo>
                    <a:lnTo>
                      <a:pt x="14" y="9"/>
                    </a:lnTo>
                    <a:lnTo>
                      <a:pt x="16" y="11"/>
                    </a:lnTo>
                    <a:lnTo>
                      <a:pt x="14" y="12"/>
                    </a:lnTo>
                    <a:lnTo>
                      <a:pt x="12" y="13"/>
                    </a:lnTo>
                    <a:lnTo>
                      <a:pt x="12" y="16"/>
                    </a:lnTo>
                    <a:lnTo>
                      <a:pt x="10" y="17"/>
                    </a:lnTo>
                    <a:lnTo>
                      <a:pt x="9" y="20"/>
                    </a:lnTo>
                    <a:lnTo>
                      <a:pt x="7" y="20"/>
                    </a:lnTo>
                    <a:lnTo>
                      <a:pt x="4" y="20"/>
                    </a:lnTo>
                    <a:lnTo>
                      <a:pt x="0" y="20"/>
                    </a:lnTo>
                    <a:lnTo>
                      <a:pt x="0" y="22"/>
                    </a:lnTo>
                    <a:lnTo>
                      <a:pt x="0" y="25"/>
                    </a:lnTo>
                    <a:lnTo>
                      <a:pt x="4" y="27"/>
                    </a:lnTo>
                    <a:lnTo>
                      <a:pt x="7" y="29"/>
                    </a:lnTo>
                    <a:lnTo>
                      <a:pt x="7" y="31"/>
                    </a:lnTo>
                    <a:lnTo>
                      <a:pt x="7" y="34"/>
                    </a:lnTo>
                    <a:lnTo>
                      <a:pt x="7" y="36"/>
                    </a:lnTo>
                    <a:lnTo>
                      <a:pt x="7" y="40"/>
                    </a:lnTo>
                    <a:lnTo>
                      <a:pt x="7" y="42"/>
                    </a:lnTo>
                    <a:lnTo>
                      <a:pt x="12" y="43"/>
                    </a:lnTo>
                    <a:lnTo>
                      <a:pt x="12" y="4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13" name="Freeform 350">
                <a:extLst>
                  <a:ext uri="{FF2B5EF4-FFF2-40B4-BE49-F238E27FC236}">
                    <a16:creationId xmlns:a16="http://schemas.microsoft.com/office/drawing/2014/main" id="{4D7B03B2-0468-43A5-ADAC-21F013EEF102}"/>
                  </a:ext>
                </a:extLst>
              </p:cNvPr>
              <p:cNvSpPr>
                <a:spLocks/>
              </p:cNvSpPr>
              <p:nvPr/>
            </p:nvSpPr>
            <p:spPr bwMode="auto">
              <a:xfrm>
                <a:off x="361" y="2551"/>
                <a:ext cx="2" cy="5"/>
              </a:xfrm>
              <a:custGeom>
                <a:avLst/>
                <a:gdLst>
                  <a:gd name="T0" fmla="*/ 1 w 5"/>
                  <a:gd name="T1" fmla="*/ 0 h 10"/>
                  <a:gd name="T2" fmla="*/ 1 w 5"/>
                  <a:gd name="T3" fmla="*/ 0 h 10"/>
                  <a:gd name="T4" fmla="*/ 0 w 5"/>
                  <a:gd name="T5" fmla="*/ 3 h 10"/>
                  <a:gd name="T6" fmla="*/ 0 w 5"/>
                  <a:gd name="T7" fmla="*/ 7 h 10"/>
                  <a:gd name="T8" fmla="*/ 2 w 5"/>
                  <a:gd name="T9" fmla="*/ 9 h 10"/>
                  <a:gd name="T10" fmla="*/ 5 w 5"/>
                  <a:gd name="T11" fmla="*/ 10 h 10"/>
                  <a:gd name="T12" fmla="*/ 5 w 5"/>
                  <a:gd name="T13" fmla="*/ 7 h 10"/>
                  <a:gd name="T14" fmla="*/ 5 w 5"/>
                  <a:gd name="T15" fmla="*/ 4 h 10"/>
                  <a:gd name="T16" fmla="*/ 5 w 5"/>
                  <a:gd name="T17" fmla="*/ 1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3"/>
                    </a:lnTo>
                    <a:lnTo>
                      <a:pt x="0" y="7"/>
                    </a:lnTo>
                    <a:lnTo>
                      <a:pt x="2" y="9"/>
                    </a:lnTo>
                    <a:lnTo>
                      <a:pt x="5" y="10"/>
                    </a:lnTo>
                    <a:lnTo>
                      <a:pt x="5" y="7"/>
                    </a:lnTo>
                    <a:lnTo>
                      <a:pt x="5" y="4"/>
                    </a:lnTo>
                    <a:lnTo>
                      <a:pt x="5" y="1"/>
                    </a:lnTo>
                    <a:lnTo>
                      <a:pt x="1" y="0"/>
                    </a:lnTo>
                    <a:lnTo>
                      <a:pt x="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4" name="Freeform 351">
                <a:extLst>
                  <a:ext uri="{FF2B5EF4-FFF2-40B4-BE49-F238E27FC236}">
                    <a16:creationId xmlns:a16="http://schemas.microsoft.com/office/drawing/2014/main" id="{BFBF0D95-3AD2-46E1-ABB0-A54F7031C5E4}"/>
                  </a:ext>
                </a:extLst>
              </p:cNvPr>
              <p:cNvSpPr>
                <a:spLocks/>
              </p:cNvSpPr>
              <p:nvPr/>
            </p:nvSpPr>
            <p:spPr bwMode="auto">
              <a:xfrm>
                <a:off x="361" y="2551"/>
                <a:ext cx="2" cy="5"/>
              </a:xfrm>
              <a:custGeom>
                <a:avLst/>
                <a:gdLst>
                  <a:gd name="T0" fmla="*/ 1 w 5"/>
                  <a:gd name="T1" fmla="*/ 0 h 10"/>
                  <a:gd name="T2" fmla="*/ 1 w 5"/>
                  <a:gd name="T3" fmla="*/ 0 h 10"/>
                  <a:gd name="T4" fmla="*/ 0 w 5"/>
                  <a:gd name="T5" fmla="*/ 3 h 10"/>
                  <a:gd name="T6" fmla="*/ 0 w 5"/>
                  <a:gd name="T7" fmla="*/ 7 h 10"/>
                  <a:gd name="T8" fmla="*/ 2 w 5"/>
                  <a:gd name="T9" fmla="*/ 9 h 10"/>
                  <a:gd name="T10" fmla="*/ 5 w 5"/>
                  <a:gd name="T11" fmla="*/ 10 h 10"/>
                  <a:gd name="T12" fmla="*/ 5 w 5"/>
                  <a:gd name="T13" fmla="*/ 7 h 10"/>
                  <a:gd name="T14" fmla="*/ 5 w 5"/>
                  <a:gd name="T15" fmla="*/ 4 h 10"/>
                  <a:gd name="T16" fmla="*/ 5 w 5"/>
                  <a:gd name="T17" fmla="*/ 1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3"/>
                    </a:lnTo>
                    <a:lnTo>
                      <a:pt x="0" y="7"/>
                    </a:lnTo>
                    <a:lnTo>
                      <a:pt x="2" y="9"/>
                    </a:lnTo>
                    <a:lnTo>
                      <a:pt x="5" y="10"/>
                    </a:lnTo>
                    <a:lnTo>
                      <a:pt x="5" y="7"/>
                    </a:lnTo>
                    <a:lnTo>
                      <a:pt x="5" y="4"/>
                    </a:lnTo>
                    <a:lnTo>
                      <a:pt x="5" y="1"/>
                    </a:lnTo>
                    <a:lnTo>
                      <a:pt x="1" y="0"/>
                    </a:lnTo>
                    <a:lnTo>
                      <a:pt x="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15" name="Freeform 352">
                <a:extLst>
                  <a:ext uri="{FF2B5EF4-FFF2-40B4-BE49-F238E27FC236}">
                    <a16:creationId xmlns:a16="http://schemas.microsoft.com/office/drawing/2014/main" id="{5347FB93-D960-4859-86F1-F100B8E5D4DE}"/>
                  </a:ext>
                </a:extLst>
              </p:cNvPr>
              <p:cNvSpPr>
                <a:spLocks/>
              </p:cNvSpPr>
              <p:nvPr/>
            </p:nvSpPr>
            <p:spPr bwMode="auto">
              <a:xfrm>
                <a:off x="338" y="2560"/>
                <a:ext cx="2" cy="3"/>
              </a:xfrm>
              <a:custGeom>
                <a:avLst/>
                <a:gdLst>
                  <a:gd name="T0" fmla="*/ 0 w 4"/>
                  <a:gd name="T1" fmla="*/ 0 h 7"/>
                  <a:gd name="T2" fmla="*/ 0 w 4"/>
                  <a:gd name="T3" fmla="*/ 0 h 7"/>
                  <a:gd name="T4" fmla="*/ 0 w 4"/>
                  <a:gd name="T5" fmla="*/ 2 h 7"/>
                  <a:gd name="T6" fmla="*/ 0 w 4"/>
                  <a:gd name="T7" fmla="*/ 6 h 7"/>
                  <a:gd name="T8" fmla="*/ 2 w 4"/>
                  <a:gd name="T9" fmla="*/ 7 h 7"/>
                  <a:gd name="T10" fmla="*/ 4 w 4"/>
                  <a:gd name="T11" fmla="*/ 7 h 7"/>
                  <a:gd name="T12" fmla="*/ 4 w 4"/>
                  <a:gd name="T13" fmla="*/ 3 h 7"/>
                  <a:gd name="T14" fmla="*/ 4 w 4"/>
                  <a:gd name="T15" fmla="*/ 1 h 7"/>
                  <a:gd name="T16" fmla="*/ 0 w 4"/>
                  <a:gd name="T17" fmla="*/ 0 h 7"/>
                  <a:gd name="T18" fmla="*/ 0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0" y="0"/>
                    </a:moveTo>
                    <a:lnTo>
                      <a:pt x="0" y="0"/>
                    </a:lnTo>
                    <a:lnTo>
                      <a:pt x="0" y="2"/>
                    </a:lnTo>
                    <a:lnTo>
                      <a:pt x="0" y="6"/>
                    </a:lnTo>
                    <a:lnTo>
                      <a:pt x="2" y="7"/>
                    </a:lnTo>
                    <a:lnTo>
                      <a:pt x="4" y="7"/>
                    </a:lnTo>
                    <a:lnTo>
                      <a:pt x="4" y="3"/>
                    </a:lnTo>
                    <a:lnTo>
                      <a:pt x="4" y="1"/>
                    </a:lnTo>
                    <a:lnTo>
                      <a:pt x="0" y="0"/>
                    </a:lnTo>
                    <a:lnTo>
                      <a:pt x="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6" name="Freeform 353">
                <a:extLst>
                  <a:ext uri="{FF2B5EF4-FFF2-40B4-BE49-F238E27FC236}">
                    <a16:creationId xmlns:a16="http://schemas.microsoft.com/office/drawing/2014/main" id="{23CEAE43-7684-482E-BAEB-D82803BE3699}"/>
                  </a:ext>
                </a:extLst>
              </p:cNvPr>
              <p:cNvSpPr>
                <a:spLocks/>
              </p:cNvSpPr>
              <p:nvPr/>
            </p:nvSpPr>
            <p:spPr bwMode="auto">
              <a:xfrm>
                <a:off x="338" y="2560"/>
                <a:ext cx="2" cy="3"/>
              </a:xfrm>
              <a:custGeom>
                <a:avLst/>
                <a:gdLst>
                  <a:gd name="T0" fmla="*/ 0 w 4"/>
                  <a:gd name="T1" fmla="*/ 0 h 7"/>
                  <a:gd name="T2" fmla="*/ 0 w 4"/>
                  <a:gd name="T3" fmla="*/ 0 h 7"/>
                  <a:gd name="T4" fmla="*/ 0 w 4"/>
                  <a:gd name="T5" fmla="*/ 2 h 7"/>
                  <a:gd name="T6" fmla="*/ 0 w 4"/>
                  <a:gd name="T7" fmla="*/ 6 h 7"/>
                  <a:gd name="T8" fmla="*/ 2 w 4"/>
                  <a:gd name="T9" fmla="*/ 7 h 7"/>
                  <a:gd name="T10" fmla="*/ 4 w 4"/>
                  <a:gd name="T11" fmla="*/ 7 h 7"/>
                  <a:gd name="T12" fmla="*/ 4 w 4"/>
                  <a:gd name="T13" fmla="*/ 3 h 7"/>
                  <a:gd name="T14" fmla="*/ 4 w 4"/>
                  <a:gd name="T15" fmla="*/ 1 h 7"/>
                  <a:gd name="T16" fmla="*/ 0 w 4"/>
                  <a:gd name="T17" fmla="*/ 0 h 7"/>
                  <a:gd name="T18" fmla="*/ 0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0" y="0"/>
                    </a:moveTo>
                    <a:lnTo>
                      <a:pt x="0" y="0"/>
                    </a:lnTo>
                    <a:lnTo>
                      <a:pt x="0" y="2"/>
                    </a:lnTo>
                    <a:lnTo>
                      <a:pt x="0" y="6"/>
                    </a:lnTo>
                    <a:lnTo>
                      <a:pt x="2" y="7"/>
                    </a:lnTo>
                    <a:lnTo>
                      <a:pt x="4" y="7"/>
                    </a:lnTo>
                    <a:lnTo>
                      <a:pt x="4" y="3"/>
                    </a:lnTo>
                    <a:lnTo>
                      <a:pt x="4" y="1"/>
                    </a:lnTo>
                    <a:lnTo>
                      <a:pt x="0" y="0"/>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17" name="Freeform 354">
                <a:extLst>
                  <a:ext uri="{FF2B5EF4-FFF2-40B4-BE49-F238E27FC236}">
                    <a16:creationId xmlns:a16="http://schemas.microsoft.com/office/drawing/2014/main" id="{9B69BD44-C131-4C3A-8118-D1F6F5205A2E}"/>
                  </a:ext>
                </a:extLst>
              </p:cNvPr>
              <p:cNvSpPr>
                <a:spLocks/>
              </p:cNvSpPr>
              <p:nvPr/>
            </p:nvSpPr>
            <p:spPr bwMode="auto">
              <a:xfrm>
                <a:off x="408" y="2499"/>
                <a:ext cx="17" cy="14"/>
              </a:xfrm>
              <a:custGeom>
                <a:avLst/>
                <a:gdLst>
                  <a:gd name="T0" fmla="*/ 16 w 31"/>
                  <a:gd name="T1" fmla="*/ 0 h 27"/>
                  <a:gd name="T2" fmla="*/ 16 w 31"/>
                  <a:gd name="T3" fmla="*/ 0 h 27"/>
                  <a:gd name="T4" fmla="*/ 11 w 31"/>
                  <a:gd name="T5" fmla="*/ 0 h 27"/>
                  <a:gd name="T6" fmla="*/ 7 w 31"/>
                  <a:gd name="T7" fmla="*/ 0 h 27"/>
                  <a:gd name="T8" fmla="*/ 7 w 31"/>
                  <a:gd name="T9" fmla="*/ 3 h 27"/>
                  <a:gd name="T10" fmla="*/ 6 w 31"/>
                  <a:gd name="T11" fmla="*/ 6 h 27"/>
                  <a:gd name="T12" fmla="*/ 1 w 31"/>
                  <a:gd name="T13" fmla="*/ 5 h 27"/>
                  <a:gd name="T14" fmla="*/ 0 w 31"/>
                  <a:gd name="T15" fmla="*/ 9 h 27"/>
                  <a:gd name="T16" fmla="*/ 1 w 31"/>
                  <a:gd name="T17" fmla="*/ 15 h 27"/>
                  <a:gd name="T18" fmla="*/ 5 w 31"/>
                  <a:gd name="T19" fmla="*/ 16 h 27"/>
                  <a:gd name="T20" fmla="*/ 5 w 31"/>
                  <a:gd name="T21" fmla="*/ 18 h 27"/>
                  <a:gd name="T22" fmla="*/ 4 w 31"/>
                  <a:gd name="T23" fmla="*/ 23 h 27"/>
                  <a:gd name="T24" fmla="*/ 8 w 31"/>
                  <a:gd name="T25" fmla="*/ 23 h 27"/>
                  <a:gd name="T26" fmla="*/ 12 w 31"/>
                  <a:gd name="T27" fmla="*/ 25 h 27"/>
                  <a:gd name="T28" fmla="*/ 14 w 31"/>
                  <a:gd name="T29" fmla="*/ 25 h 27"/>
                  <a:gd name="T30" fmla="*/ 18 w 31"/>
                  <a:gd name="T31" fmla="*/ 27 h 27"/>
                  <a:gd name="T32" fmla="*/ 21 w 31"/>
                  <a:gd name="T33" fmla="*/ 25 h 27"/>
                  <a:gd name="T34" fmla="*/ 23 w 31"/>
                  <a:gd name="T35" fmla="*/ 22 h 27"/>
                  <a:gd name="T36" fmla="*/ 26 w 31"/>
                  <a:gd name="T37" fmla="*/ 24 h 27"/>
                  <a:gd name="T38" fmla="*/ 30 w 31"/>
                  <a:gd name="T39" fmla="*/ 25 h 27"/>
                  <a:gd name="T40" fmla="*/ 31 w 31"/>
                  <a:gd name="T41" fmla="*/ 22 h 27"/>
                  <a:gd name="T42" fmla="*/ 31 w 31"/>
                  <a:gd name="T43" fmla="*/ 18 h 27"/>
                  <a:gd name="T44" fmla="*/ 28 w 31"/>
                  <a:gd name="T45" fmla="*/ 15 h 27"/>
                  <a:gd name="T46" fmla="*/ 24 w 31"/>
                  <a:gd name="T47" fmla="*/ 12 h 27"/>
                  <a:gd name="T48" fmla="*/ 20 w 31"/>
                  <a:gd name="T49" fmla="*/ 11 h 27"/>
                  <a:gd name="T50" fmla="*/ 18 w 31"/>
                  <a:gd name="T51" fmla="*/ 9 h 27"/>
                  <a:gd name="T52" fmla="*/ 18 w 31"/>
                  <a:gd name="T53" fmla="*/ 5 h 27"/>
                  <a:gd name="T54" fmla="*/ 16 w 31"/>
                  <a:gd name="T55" fmla="*/ 0 h 27"/>
                  <a:gd name="T56" fmla="*/ 16 w 31"/>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7">
                    <a:moveTo>
                      <a:pt x="16" y="0"/>
                    </a:moveTo>
                    <a:lnTo>
                      <a:pt x="16" y="0"/>
                    </a:lnTo>
                    <a:lnTo>
                      <a:pt x="11" y="0"/>
                    </a:lnTo>
                    <a:lnTo>
                      <a:pt x="7" y="0"/>
                    </a:lnTo>
                    <a:lnTo>
                      <a:pt x="7" y="3"/>
                    </a:lnTo>
                    <a:lnTo>
                      <a:pt x="6" y="6"/>
                    </a:lnTo>
                    <a:lnTo>
                      <a:pt x="1" y="5"/>
                    </a:lnTo>
                    <a:lnTo>
                      <a:pt x="0" y="9"/>
                    </a:lnTo>
                    <a:lnTo>
                      <a:pt x="1" y="15"/>
                    </a:lnTo>
                    <a:lnTo>
                      <a:pt x="5" y="16"/>
                    </a:lnTo>
                    <a:lnTo>
                      <a:pt x="5" y="18"/>
                    </a:lnTo>
                    <a:lnTo>
                      <a:pt x="4" y="23"/>
                    </a:lnTo>
                    <a:lnTo>
                      <a:pt x="8" y="23"/>
                    </a:lnTo>
                    <a:lnTo>
                      <a:pt x="12" y="25"/>
                    </a:lnTo>
                    <a:lnTo>
                      <a:pt x="14" y="25"/>
                    </a:lnTo>
                    <a:lnTo>
                      <a:pt x="18" y="27"/>
                    </a:lnTo>
                    <a:lnTo>
                      <a:pt x="21" y="25"/>
                    </a:lnTo>
                    <a:lnTo>
                      <a:pt x="23" y="22"/>
                    </a:lnTo>
                    <a:lnTo>
                      <a:pt x="26" y="24"/>
                    </a:lnTo>
                    <a:lnTo>
                      <a:pt x="30" y="25"/>
                    </a:lnTo>
                    <a:lnTo>
                      <a:pt x="31" y="22"/>
                    </a:lnTo>
                    <a:lnTo>
                      <a:pt x="31" y="18"/>
                    </a:lnTo>
                    <a:lnTo>
                      <a:pt x="28" y="15"/>
                    </a:lnTo>
                    <a:lnTo>
                      <a:pt x="24" y="12"/>
                    </a:lnTo>
                    <a:lnTo>
                      <a:pt x="20" y="11"/>
                    </a:lnTo>
                    <a:lnTo>
                      <a:pt x="18" y="9"/>
                    </a:lnTo>
                    <a:lnTo>
                      <a:pt x="18" y="5"/>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18" name="Freeform 355">
                <a:extLst>
                  <a:ext uri="{FF2B5EF4-FFF2-40B4-BE49-F238E27FC236}">
                    <a16:creationId xmlns:a16="http://schemas.microsoft.com/office/drawing/2014/main" id="{10027FCA-7D96-489E-8EEB-67E7353BACD4}"/>
                  </a:ext>
                </a:extLst>
              </p:cNvPr>
              <p:cNvSpPr>
                <a:spLocks/>
              </p:cNvSpPr>
              <p:nvPr/>
            </p:nvSpPr>
            <p:spPr bwMode="auto">
              <a:xfrm>
                <a:off x="408" y="2499"/>
                <a:ext cx="17" cy="14"/>
              </a:xfrm>
              <a:custGeom>
                <a:avLst/>
                <a:gdLst>
                  <a:gd name="T0" fmla="*/ 16 w 31"/>
                  <a:gd name="T1" fmla="*/ 0 h 27"/>
                  <a:gd name="T2" fmla="*/ 16 w 31"/>
                  <a:gd name="T3" fmla="*/ 0 h 27"/>
                  <a:gd name="T4" fmla="*/ 11 w 31"/>
                  <a:gd name="T5" fmla="*/ 0 h 27"/>
                  <a:gd name="T6" fmla="*/ 7 w 31"/>
                  <a:gd name="T7" fmla="*/ 0 h 27"/>
                  <a:gd name="T8" fmla="*/ 7 w 31"/>
                  <a:gd name="T9" fmla="*/ 3 h 27"/>
                  <a:gd name="T10" fmla="*/ 6 w 31"/>
                  <a:gd name="T11" fmla="*/ 6 h 27"/>
                  <a:gd name="T12" fmla="*/ 1 w 31"/>
                  <a:gd name="T13" fmla="*/ 5 h 27"/>
                  <a:gd name="T14" fmla="*/ 0 w 31"/>
                  <a:gd name="T15" fmla="*/ 9 h 27"/>
                  <a:gd name="T16" fmla="*/ 1 w 31"/>
                  <a:gd name="T17" fmla="*/ 15 h 27"/>
                  <a:gd name="T18" fmla="*/ 5 w 31"/>
                  <a:gd name="T19" fmla="*/ 16 h 27"/>
                  <a:gd name="T20" fmla="*/ 5 w 31"/>
                  <a:gd name="T21" fmla="*/ 18 h 27"/>
                  <a:gd name="T22" fmla="*/ 4 w 31"/>
                  <a:gd name="T23" fmla="*/ 23 h 27"/>
                  <a:gd name="T24" fmla="*/ 8 w 31"/>
                  <a:gd name="T25" fmla="*/ 23 h 27"/>
                  <a:gd name="T26" fmla="*/ 12 w 31"/>
                  <a:gd name="T27" fmla="*/ 25 h 27"/>
                  <a:gd name="T28" fmla="*/ 14 w 31"/>
                  <a:gd name="T29" fmla="*/ 25 h 27"/>
                  <a:gd name="T30" fmla="*/ 18 w 31"/>
                  <a:gd name="T31" fmla="*/ 27 h 27"/>
                  <a:gd name="T32" fmla="*/ 21 w 31"/>
                  <a:gd name="T33" fmla="*/ 25 h 27"/>
                  <a:gd name="T34" fmla="*/ 23 w 31"/>
                  <a:gd name="T35" fmla="*/ 22 h 27"/>
                  <a:gd name="T36" fmla="*/ 26 w 31"/>
                  <a:gd name="T37" fmla="*/ 24 h 27"/>
                  <a:gd name="T38" fmla="*/ 30 w 31"/>
                  <a:gd name="T39" fmla="*/ 25 h 27"/>
                  <a:gd name="T40" fmla="*/ 31 w 31"/>
                  <a:gd name="T41" fmla="*/ 22 h 27"/>
                  <a:gd name="T42" fmla="*/ 31 w 31"/>
                  <a:gd name="T43" fmla="*/ 18 h 27"/>
                  <a:gd name="T44" fmla="*/ 28 w 31"/>
                  <a:gd name="T45" fmla="*/ 15 h 27"/>
                  <a:gd name="T46" fmla="*/ 24 w 31"/>
                  <a:gd name="T47" fmla="*/ 12 h 27"/>
                  <a:gd name="T48" fmla="*/ 20 w 31"/>
                  <a:gd name="T49" fmla="*/ 11 h 27"/>
                  <a:gd name="T50" fmla="*/ 18 w 31"/>
                  <a:gd name="T51" fmla="*/ 9 h 27"/>
                  <a:gd name="T52" fmla="*/ 18 w 31"/>
                  <a:gd name="T53" fmla="*/ 5 h 27"/>
                  <a:gd name="T54" fmla="*/ 16 w 31"/>
                  <a:gd name="T55" fmla="*/ 0 h 27"/>
                  <a:gd name="T56" fmla="*/ 16 w 31"/>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7">
                    <a:moveTo>
                      <a:pt x="16" y="0"/>
                    </a:moveTo>
                    <a:lnTo>
                      <a:pt x="16" y="0"/>
                    </a:lnTo>
                    <a:lnTo>
                      <a:pt x="11" y="0"/>
                    </a:lnTo>
                    <a:lnTo>
                      <a:pt x="7" y="0"/>
                    </a:lnTo>
                    <a:lnTo>
                      <a:pt x="7" y="3"/>
                    </a:lnTo>
                    <a:lnTo>
                      <a:pt x="6" y="6"/>
                    </a:lnTo>
                    <a:lnTo>
                      <a:pt x="1" y="5"/>
                    </a:lnTo>
                    <a:lnTo>
                      <a:pt x="0" y="9"/>
                    </a:lnTo>
                    <a:lnTo>
                      <a:pt x="1" y="15"/>
                    </a:lnTo>
                    <a:lnTo>
                      <a:pt x="5" y="16"/>
                    </a:lnTo>
                    <a:lnTo>
                      <a:pt x="5" y="18"/>
                    </a:lnTo>
                    <a:lnTo>
                      <a:pt x="4" y="23"/>
                    </a:lnTo>
                    <a:lnTo>
                      <a:pt x="8" y="23"/>
                    </a:lnTo>
                    <a:lnTo>
                      <a:pt x="12" y="25"/>
                    </a:lnTo>
                    <a:lnTo>
                      <a:pt x="14" y="25"/>
                    </a:lnTo>
                    <a:lnTo>
                      <a:pt x="18" y="27"/>
                    </a:lnTo>
                    <a:lnTo>
                      <a:pt x="21" y="25"/>
                    </a:lnTo>
                    <a:lnTo>
                      <a:pt x="23" y="22"/>
                    </a:lnTo>
                    <a:lnTo>
                      <a:pt x="26" y="24"/>
                    </a:lnTo>
                    <a:lnTo>
                      <a:pt x="30" y="25"/>
                    </a:lnTo>
                    <a:lnTo>
                      <a:pt x="31" y="22"/>
                    </a:lnTo>
                    <a:lnTo>
                      <a:pt x="31" y="18"/>
                    </a:lnTo>
                    <a:lnTo>
                      <a:pt x="28" y="15"/>
                    </a:lnTo>
                    <a:lnTo>
                      <a:pt x="24" y="12"/>
                    </a:lnTo>
                    <a:lnTo>
                      <a:pt x="20" y="11"/>
                    </a:lnTo>
                    <a:lnTo>
                      <a:pt x="18" y="9"/>
                    </a:lnTo>
                    <a:lnTo>
                      <a:pt x="18" y="5"/>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19" name="Freeform 356">
                <a:extLst>
                  <a:ext uri="{FF2B5EF4-FFF2-40B4-BE49-F238E27FC236}">
                    <a16:creationId xmlns:a16="http://schemas.microsoft.com/office/drawing/2014/main" id="{11547A0D-8CE4-49D1-9137-F1D575A8B9B1}"/>
                  </a:ext>
                </a:extLst>
              </p:cNvPr>
              <p:cNvSpPr>
                <a:spLocks/>
              </p:cNvSpPr>
              <p:nvPr/>
            </p:nvSpPr>
            <p:spPr bwMode="auto">
              <a:xfrm>
                <a:off x="353" y="2546"/>
                <a:ext cx="3" cy="3"/>
              </a:xfrm>
              <a:custGeom>
                <a:avLst/>
                <a:gdLst>
                  <a:gd name="T0" fmla="*/ 2 w 6"/>
                  <a:gd name="T1" fmla="*/ 0 h 5"/>
                  <a:gd name="T2" fmla="*/ 2 w 6"/>
                  <a:gd name="T3" fmla="*/ 0 h 5"/>
                  <a:gd name="T4" fmla="*/ 0 w 6"/>
                  <a:gd name="T5" fmla="*/ 2 h 5"/>
                  <a:gd name="T6" fmla="*/ 0 w 6"/>
                  <a:gd name="T7" fmla="*/ 4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4"/>
                    </a:lnTo>
                    <a:lnTo>
                      <a:pt x="2" y="5"/>
                    </a:lnTo>
                    <a:lnTo>
                      <a:pt x="4" y="3"/>
                    </a:lnTo>
                    <a:lnTo>
                      <a:pt x="6" y="0"/>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0" name="Freeform 357">
                <a:extLst>
                  <a:ext uri="{FF2B5EF4-FFF2-40B4-BE49-F238E27FC236}">
                    <a16:creationId xmlns:a16="http://schemas.microsoft.com/office/drawing/2014/main" id="{9B786449-54D3-40BF-94E3-F43734A71908}"/>
                  </a:ext>
                </a:extLst>
              </p:cNvPr>
              <p:cNvSpPr>
                <a:spLocks/>
              </p:cNvSpPr>
              <p:nvPr/>
            </p:nvSpPr>
            <p:spPr bwMode="auto">
              <a:xfrm>
                <a:off x="353" y="2546"/>
                <a:ext cx="3" cy="3"/>
              </a:xfrm>
              <a:custGeom>
                <a:avLst/>
                <a:gdLst>
                  <a:gd name="T0" fmla="*/ 2 w 6"/>
                  <a:gd name="T1" fmla="*/ 0 h 5"/>
                  <a:gd name="T2" fmla="*/ 2 w 6"/>
                  <a:gd name="T3" fmla="*/ 0 h 5"/>
                  <a:gd name="T4" fmla="*/ 0 w 6"/>
                  <a:gd name="T5" fmla="*/ 2 h 5"/>
                  <a:gd name="T6" fmla="*/ 0 w 6"/>
                  <a:gd name="T7" fmla="*/ 4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4"/>
                    </a:lnTo>
                    <a:lnTo>
                      <a:pt x="2" y="5"/>
                    </a:lnTo>
                    <a:lnTo>
                      <a:pt x="4" y="3"/>
                    </a:lnTo>
                    <a:lnTo>
                      <a:pt x="6" y="0"/>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21" name="Freeform 358">
                <a:extLst>
                  <a:ext uri="{FF2B5EF4-FFF2-40B4-BE49-F238E27FC236}">
                    <a16:creationId xmlns:a16="http://schemas.microsoft.com/office/drawing/2014/main" id="{610776FD-1F5B-4116-AA0E-833E721042ED}"/>
                  </a:ext>
                </a:extLst>
              </p:cNvPr>
              <p:cNvSpPr>
                <a:spLocks/>
              </p:cNvSpPr>
              <p:nvPr/>
            </p:nvSpPr>
            <p:spPr bwMode="auto">
              <a:xfrm>
                <a:off x="278" y="2187"/>
                <a:ext cx="729" cy="854"/>
              </a:xfrm>
              <a:custGeom>
                <a:avLst/>
                <a:gdLst>
                  <a:gd name="T0" fmla="*/ 854 w 1373"/>
                  <a:gd name="T1" fmla="*/ 629 h 1606"/>
                  <a:gd name="T2" fmla="*/ 905 w 1373"/>
                  <a:gd name="T3" fmla="*/ 653 h 1606"/>
                  <a:gd name="T4" fmla="*/ 907 w 1373"/>
                  <a:gd name="T5" fmla="*/ 553 h 1606"/>
                  <a:gd name="T6" fmla="*/ 925 w 1373"/>
                  <a:gd name="T7" fmla="*/ 382 h 1606"/>
                  <a:gd name="T8" fmla="*/ 1007 w 1373"/>
                  <a:gd name="T9" fmla="*/ 293 h 1606"/>
                  <a:gd name="T10" fmla="*/ 1130 w 1373"/>
                  <a:gd name="T11" fmla="*/ 210 h 1606"/>
                  <a:gd name="T12" fmla="*/ 1179 w 1373"/>
                  <a:gd name="T13" fmla="*/ 167 h 1606"/>
                  <a:gd name="T14" fmla="*/ 1237 w 1373"/>
                  <a:gd name="T15" fmla="*/ 127 h 1606"/>
                  <a:gd name="T16" fmla="*/ 1276 w 1373"/>
                  <a:gd name="T17" fmla="*/ 205 h 1606"/>
                  <a:gd name="T18" fmla="*/ 1371 w 1373"/>
                  <a:gd name="T19" fmla="*/ 182 h 1606"/>
                  <a:gd name="T20" fmla="*/ 1322 w 1373"/>
                  <a:gd name="T21" fmla="*/ 85 h 1606"/>
                  <a:gd name="T22" fmla="*/ 1249 w 1373"/>
                  <a:gd name="T23" fmla="*/ 0 h 1606"/>
                  <a:gd name="T24" fmla="*/ 1124 w 1373"/>
                  <a:gd name="T25" fmla="*/ 42 h 1606"/>
                  <a:gd name="T26" fmla="*/ 1051 w 1373"/>
                  <a:gd name="T27" fmla="*/ 72 h 1606"/>
                  <a:gd name="T28" fmla="*/ 964 w 1373"/>
                  <a:gd name="T29" fmla="*/ 128 h 1606"/>
                  <a:gd name="T30" fmla="*/ 870 w 1373"/>
                  <a:gd name="T31" fmla="*/ 227 h 1606"/>
                  <a:gd name="T32" fmla="*/ 779 w 1373"/>
                  <a:gd name="T33" fmla="*/ 280 h 1606"/>
                  <a:gd name="T34" fmla="*/ 727 w 1373"/>
                  <a:gd name="T35" fmla="*/ 335 h 1606"/>
                  <a:gd name="T36" fmla="*/ 658 w 1373"/>
                  <a:gd name="T37" fmla="*/ 283 h 1606"/>
                  <a:gd name="T38" fmla="*/ 634 w 1373"/>
                  <a:gd name="T39" fmla="*/ 347 h 1606"/>
                  <a:gd name="T40" fmla="*/ 551 w 1373"/>
                  <a:gd name="T41" fmla="*/ 353 h 1606"/>
                  <a:gd name="T42" fmla="*/ 461 w 1373"/>
                  <a:gd name="T43" fmla="*/ 405 h 1606"/>
                  <a:gd name="T44" fmla="*/ 420 w 1373"/>
                  <a:gd name="T45" fmla="*/ 433 h 1606"/>
                  <a:gd name="T46" fmla="*/ 382 w 1373"/>
                  <a:gd name="T47" fmla="*/ 443 h 1606"/>
                  <a:gd name="T48" fmla="*/ 396 w 1373"/>
                  <a:gd name="T49" fmla="*/ 488 h 1606"/>
                  <a:gd name="T50" fmla="*/ 399 w 1373"/>
                  <a:gd name="T51" fmla="*/ 558 h 1606"/>
                  <a:gd name="T52" fmla="*/ 347 w 1373"/>
                  <a:gd name="T53" fmla="*/ 610 h 1606"/>
                  <a:gd name="T54" fmla="*/ 294 w 1373"/>
                  <a:gd name="T55" fmla="*/ 611 h 1606"/>
                  <a:gd name="T56" fmla="*/ 275 w 1373"/>
                  <a:gd name="T57" fmla="*/ 625 h 1606"/>
                  <a:gd name="T58" fmla="*/ 277 w 1373"/>
                  <a:gd name="T59" fmla="*/ 661 h 1606"/>
                  <a:gd name="T60" fmla="*/ 276 w 1373"/>
                  <a:gd name="T61" fmla="*/ 729 h 1606"/>
                  <a:gd name="T62" fmla="*/ 229 w 1373"/>
                  <a:gd name="T63" fmla="*/ 725 h 1606"/>
                  <a:gd name="T64" fmla="*/ 202 w 1373"/>
                  <a:gd name="T65" fmla="*/ 693 h 1606"/>
                  <a:gd name="T66" fmla="*/ 173 w 1373"/>
                  <a:gd name="T67" fmla="*/ 734 h 1606"/>
                  <a:gd name="T68" fmla="*/ 151 w 1373"/>
                  <a:gd name="T69" fmla="*/ 791 h 1606"/>
                  <a:gd name="T70" fmla="*/ 104 w 1373"/>
                  <a:gd name="T71" fmla="*/ 814 h 1606"/>
                  <a:gd name="T72" fmla="*/ 92 w 1373"/>
                  <a:gd name="T73" fmla="*/ 769 h 1606"/>
                  <a:gd name="T74" fmla="*/ 55 w 1373"/>
                  <a:gd name="T75" fmla="*/ 729 h 1606"/>
                  <a:gd name="T76" fmla="*/ 39 w 1373"/>
                  <a:gd name="T77" fmla="*/ 799 h 1606"/>
                  <a:gd name="T78" fmla="*/ 26 w 1373"/>
                  <a:gd name="T79" fmla="*/ 852 h 1606"/>
                  <a:gd name="T80" fmla="*/ 426 w 1373"/>
                  <a:gd name="T81" fmla="*/ 1585 h 1606"/>
                  <a:gd name="T82" fmla="*/ 425 w 1373"/>
                  <a:gd name="T83" fmla="*/ 1486 h 1606"/>
                  <a:gd name="T84" fmla="*/ 470 w 1373"/>
                  <a:gd name="T85" fmla="*/ 1487 h 1606"/>
                  <a:gd name="T86" fmla="*/ 469 w 1373"/>
                  <a:gd name="T87" fmla="*/ 1439 h 1606"/>
                  <a:gd name="T88" fmla="*/ 403 w 1373"/>
                  <a:gd name="T89" fmla="*/ 1475 h 1606"/>
                  <a:gd name="T90" fmla="*/ 342 w 1373"/>
                  <a:gd name="T91" fmla="*/ 1426 h 1606"/>
                  <a:gd name="T92" fmla="*/ 291 w 1373"/>
                  <a:gd name="T93" fmla="*/ 1488 h 1606"/>
                  <a:gd name="T94" fmla="*/ 225 w 1373"/>
                  <a:gd name="T95" fmla="*/ 1572 h 1606"/>
                  <a:gd name="T96" fmla="*/ 96 w 1373"/>
                  <a:gd name="T97" fmla="*/ 1403 h 1606"/>
                  <a:gd name="T98" fmla="*/ 182 w 1373"/>
                  <a:gd name="T99" fmla="*/ 1252 h 1606"/>
                  <a:gd name="T100" fmla="*/ 178 w 1373"/>
                  <a:gd name="T101" fmla="*/ 1200 h 1606"/>
                  <a:gd name="T102" fmla="*/ 139 w 1373"/>
                  <a:gd name="T103" fmla="*/ 1130 h 1606"/>
                  <a:gd name="T104" fmla="*/ 149 w 1373"/>
                  <a:gd name="T105" fmla="*/ 1046 h 1606"/>
                  <a:gd name="T106" fmla="*/ 261 w 1373"/>
                  <a:gd name="T107" fmla="*/ 1058 h 1606"/>
                  <a:gd name="T108" fmla="*/ 249 w 1373"/>
                  <a:gd name="T109" fmla="*/ 934 h 1606"/>
                  <a:gd name="T110" fmla="*/ 384 w 1373"/>
                  <a:gd name="T111" fmla="*/ 939 h 1606"/>
                  <a:gd name="T112" fmla="*/ 429 w 1373"/>
                  <a:gd name="T113" fmla="*/ 858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2"/>
                    </a:moveTo>
                    <a:lnTo>
                      <a:pt x="774" y="622"/>
                    </a:lnTo>
                    <a:lnTo>
                      <a:pt x="776" y="628"/>
                    </a:lnTo>
                    <a:lnTo>
                      <a:pt x="780" y="634"/>
                    </a:lnTo>
                    <a:lnTo>
                      <a:pt x="787" y="641"/>
                    </a:lnTo>
                    <a:lnTo>
                      <a:pt x="795" y="646"/>
                    </a:lnTo>
                    <a:lnTo>
                      <a:pt x="803" y="647"/>
                    </a:lnTo>
                    <a:lnTo>
                      <a:pt x="809" y="649"/>
                    </a:lnTo>
                    <a:lnTo>
                      <a:pt x="817" y="648"/>
                    </a:lnTo>
                    <a:lnTo>
                      <a:pt x="826" y="640"/>
                    </a:lnTo>
                    <a:lnTo>
                      <a:pt x="832" y="635"/>
                    </a:lnTo>
                    <a:lnTo>
                      <a:pt x="836" y="631"/>
                    </a:lnTo>
                    <a:lnTo>
                      <a:pt x="839" y="627"/>
                    </a:lnTo>
                    <a:lnTo>
                      <a:pt x="842" y="622"/>
                    </a:lnTo>
                    <a:lnTo>
                      <a:pt x="848" y="619"/>
                    </a:lnTo>
                    <a:lnTo>
                      <a:pt x="852" y="617"/>
                    </a:lnTo>
                    <a:lnTo>
                      <a:pt x="854" y="619"/>
                    </a:lnTo>
                    <a:lnTo>
                      <a:pt x="856" y="622"/>
                    </a:lnTo>
                    <a:lnTo>
                      <a:pt x="855" y="626"/>
                    </a:lnTo>
                    <a:lnTo>
                      <a:pt x="854" y="629"/>
                    </a:lnTo>
                    <a:lnTo>
                      <a:pt x="854" y="633"/>
                    </a:lnTo>
                    <a:lnTo>
                      <a:pt x="854" y="638"/>
                    </a:lnTo>
                    <a:lnTo>
                      <a:pt x="854" y="642"/>
                    </a:lnTo>
                    <a:lnTo>
                      <a:pt x="855" y="647"/>
                    </a:lnTo>
                    <a:lnTo>
                      <a:pt x="855" y="651"/>
                    </a:lnTo>
                    <a:lnTo>
                      <a:pt x="854" y="655"/>
                    </a:lnTo>
                    <a:lnTo>
                      <a:pt x="852" y="661"/>
                    </a:lnTo>
                    <a:lnTo>
                      <a:pt x="850" y="666"/>
                    </a:lnTo>
                    <a:lnTo>
                      <a:pt x="852" y="672"/>
                    </a:lnTo>
                    <a:lnTo>
                      <a:pt x="856" y="676"/>
                    </a:lnTo>
                    <a:lnTo>
                      <a:pt x="862" y="678"/>
                    </a:lnTo>
                    <a:lnTo>
                      <a:pt x="868" y="680"/>
                    </a:lnTo>
                    <a:lnTo>
                      <a:pt x="873" y="681"/>
                    </a:lnTo>
                    <a:lnTo>
                      <a:pt x="878" y="683"/>
                    </a:lnTo>
                    <a:lnTo>
                      <a:pt x="883" y="685"/>
                    </a:lnTo>
                    <a:lnTo>
                      <a:pt x="889" y="685"/>
                    </a:lnTo>
                    <a:lnTo>
                      <a:pt x="897" y="679"/>
                    </a:lnTo>
                    <a:lnTo>
                      <a:pt x="904" y="671"/>
                    </a:lnTo>
                    <a:lnTo>
                      <a:pt x="905" y="662"/>
                    </a:lnTo>
                    <a:lnTo>
                      <a:pt x="905" y="653"/>
                    </a:lnTo>
                    <a:lnTo>
                      <a:pt x="903" y="644"/>
                    </a:lnTo>
                    <a:lnTo>
                      <a:pt x="905" y="637"/>
                    </a:lnTo>
                    <a:lnTo>
                      <a:pt x="905" y="630"/>
                    </a:lnTo>
                    <a:lnTo>
                      <a:pt x="903" y="624"/>
                    </a:lnTo>
                    <a:lnTo>
                      <a:pt x="895" y="621"/>
                    </a:lnTo>
                    <a:lnTo>
                      <a:pt x="892" y="622"/>
                    </a:lnTo>
                    <a:lnTo>
                      <a:pt x="879" y="624"/>
                    </a:lnTo>
                    <a:lnTo>
                      <a:pt x="874" y="621"/>
                    </a:lnTo>
                    <a:lnTo>
                      <a:pt x="873" y="615"/>
                    </a:lnTo>
                    <a:lnTo>
                      <a:pt x="872" y="607"/>
                    </a:lnTo>
                    <a:lnTo>
                      <a:pt x="868" y="604"/>
                    </a:lnTo>
                    <a:lnTo>
                      <a:pt x="867" y="600"/>
                    </a:lnTo>
                    <a:lnTo>
                      <a:pt x="870" y="593"/>
                    </a:lnTo>
                    <a:lnTo>
                      <a:pt x="879" y="589"/>
                    </a:lnTo>
                    <a:lnTo>
                      <a:pt x="886" y="588"/>
                    </a:lnTo>
                    <a:lnTo>
                      <a:pt x="890" y="585"/>
                    </a:lnTo>
                    <a:lnTo>
                      <a:pt x="899" y="579"/>
                    </a:lnTo>
                    <a:lnTo>
                      <a:pt x="903" y="570"/>
                    </a:lnTo>
                    <a:lnTo>
                      <a:pt x="906" y="562"/>
                    </a:lnTo>
                    <a:lnTo>
                      <a:pt x="907" y="553"/>
                    </a:lnTo>
                    <a:lnTo>
                      <a:pt x="901" y="544"/>
                    </a:lnTo>
                    <a:lnTo>
                      <a:pt x="895" y="534"/>
                    </a:lnTo>
                    <a:lnTo>
                      <a:pt x="893" y="529"/>
                    </a:lnTo>
                    <a:lnTo>
                      <a:pt x="893" y="522"/>
                    </a:lnTo>
                    <a:lnTo>
                      <a:pt x="897" y="515"/>
                    </a:lnTo>
                    <a:lnTo>
                      <a:pt x="901" y="504"/>
                    </a:lnTo>
                    <a:lnTo>
                      <a:pt x="900" y="495"/>
                    </a:lnTo>
                    <a:lnTo>
                      <a:pt x="902" y="484"/>
                    </a:lnTo>
                    <a:lnTo>
                      <a:pt x="906" y="477"/>
                    </a:lnTo>
                    <a:lnTo>
                      <a:pt x="911" y="471"/>
                    </a:lnTo>
                    <a:lnTo>
                      <a:pt x="921" y="459"/>
                    </a:lnTo>
                    <a:lnTo>
                      <a:pt x="926" y="451"/>
                    </a:lnTo>
                    <a:lnTo>
                      <a:pt x="923" y="441"/>
                    </a:lnTo>
                    <a:lnTo>
                      <a:pt x="921" y="431"/>
                    </a:lnTo>
                    <a:lnTo>
                      <a:pt x="922" y="419"/>
                    </a:lnTo>
                    <a:lnTo>
                      <a:pt x="925" y="408"/>
                    </a:lnTo>
                    <a:lnTo>
                      <a:pt x="926" y="398"/>
                    </a:lnTo>
                    <a:lnTo>
                      <a:pt x="929" y="390"/>
                    </a:lnTo>
                    <a:lnTo>
                      <a:pt x="929" y="387"/>
                    </a:lnTo>
                    <a:lnTo>
                      <a:pt x="925" y="382"/>
                    </a:lnTo>
                    <a:lnTo>
                      <a:pt x="928" y="381"/>
                    </a:lnTo>
                    <a:lnTo>
                      <a:pt x="934" y="381"/>
                    </a:lnTo>
                    <a:lnTo>
                      <a:pt x="941" y="380"/>
                    </a:lnTo>
                    <a:lnTo>
                      <a:pt x="945" y="373"/>
                    </a:lnTo>
                    <a:lnTo>
                      <a:pt x="950" y="367"/>
                    </a:lnTo>
                    <a:lnTo>
                      <a:pt x="956" y="361"/>
                    </a:lnTo>
                    <a:lnTo>
                      <a:pt x="962" y="359"/>
                    </a:lnTo>
                    <a:lnTo>
                      <a:pt x="966" y="360"/>
                    </a:lnTo>
                    <a:lnTo>
                      <a:pt x="975" y="359"/>
                    </a:lnTo>
                    <a:lnTo>
                      <a:pt x="982" y="351"/>
                    </a:lnTo>
                    <a:lnTo>
                      <a:pt x="988" y="345"/>
                    </a:lnTo>
                    <a:lnTo>
                      <a:pt x="990" y="337"/>
                    </a:lnTo>
                    <a:lnTo>
                      <a:pt x="987" y="331"/>
                    </a:lnTo>
                    <a:lnTo>
                      <a:pt x="986" y="326"/>
                    </a:lnTo>
                    <a:lnTo>
                      <a:pt x="990" y="319"/>
                    </a:lnTo>
                    <a:lnTo>
                      <a:pt x="996" y="318"/>
                    </a:lnTo>
                    <a:lnTo>
                      <a:pt x="1003" y="315"/>
                    </a:lnTo>
                    <a:lnTo>
                      <a:pt x="1007" y="308"/>
                    </a:lnTo>
                    <a:lnTo>
                      <a:pt x="1007" y="301"/>
                    </a:lnTo>
                    <a:lnTo>
                      <a:pt x="1007" y="293"/>
                    </a:lnTo>
                    <a:lnTo>
                      <a:pt x="1013" y="285"/>
                    </a:lnTo>
                    <a:lnTo>
                      <a:pt x="1018" y="275"/>
                    </a:lnTo>
                    <a:lnTo>
                      <a:pt x="1024" y="268"/>
                    </a:lnTo>
                    <a:lnTo>
                      <a:pt x="1030" y="259"/>
                    </a:lnTo>
                    <a:lnTo>
                      <a:pt x="1037" y="256"/>
                    </a:lnTo>
                    <a:lnTo>
                      <a:pt x="1048" y="254"/>
                    </a:lnTo>
                    <a:lnTo>
                      <a:pt x="1057" y="247"/>
                    </a:lnTo>
                    <a:lnTo>
                      <a:pt x="1064" y="240"/>
                    </a:lnTo>
                    <a:lnTo>
                      <a:pt x="1070" y="232"/>
                    </a:lnTo>
                    <a:lnTo>
                      <a:pt x="1076" y="226"/>
                    </a:lnTo>
                    <a:lnTo>
                      <a:pt x="1083" y="223"/>
                    </a:lnTo>
                    <a:lnTo>
                      <a:pt x="1088" y="224"/>
                    </a:lnTo>
                    <a:lnTo>
                      <a:pt x="1093" y="226"/>
                    </a:lnTo>
                    <a:lnTo>
                      <a:pt x="1099" y="226"/>
                    </a:lnTo>
                    <a:lnTo>
                      <a:pt x="1109" y="225"/>
                    </a:lnTo>
                    <a:lnTo>
                      <a:pt x="1116" y="226"/>
                    </a:lnTo>
                    <a:lnTo>
                      <a:pt x="1119" y="223"/>
                    </a:lnTo>
                    <a:lnTo>
                      <a:pt x="1119" y="219"/>
                    </a:lnTo>
                    <a:lnTo>
                      <a:pt x="1124" y="214"/>
                    </a:lnTo>
                    <a:lnTo>
                      <a:pt x="1130" y="210"/>
                    </a:lnTo>
                    <a:lnTo>
                      <a:pt x="1137" y="212"/>
                    </a:lnTo>
                    <a:lnTo>
                      <a:pt x="1143" y="213"/>
                    </a:lnTo>
                    <a:lnTo>
                      <a:pt x="1146" y="210"/>
                    </a:lnTo>
                    <a:lnTo>
                      <a:pt x="1151" y="205"/>
                    </a:lnTo>
                    <a:lnTo>
                      <a:pt x="1157" y="204"/>
                    </a:lnTo>
                    <a:lnTo>
                      <a:pt x="1165" y="204"/>
                    </a:lnTo>
                    <a:lnTo>
                      <a:pt x="1168" y="208"/>
                    </a:lnTo>
                    <a:lnTo>
                      <a:pt x="1171" y="208"/>
                    </a:lnTo>
                    <a:lnTo>
                      <a:pt x="1175" y="206"/>
                    </a:lnTo>
                    <a:lnTo>
                      <a:pt x="1177" y="200"/>
                    </a:lnTo>
                    <a:lnTo>
                      <a:pt x="1175" y="192"/>
                    </a:lnTo>
                    <a:lnTo>
                      <a:pt x="1171" y="190"/>
                    </a:lnTo>
                    <a:lnTo>
                      <a:pt x="1163" y="188"/>
                    </a:lnTo>
                    <a:lnTo>
                      <a:pt x="1157" y="187"/>
                    </a:lnTo>
                    <a:lnTo>
                      <a:pt x="1153" y="184"/>
                    </a:lnTo>
                    <a:lnTo>
                      <a:pt x="1153" y="180"/>
                    </a:lnTo>
                    <a:lnTo>
                      <a:pt x="1156" y="176"/>
                    </a:lnTo>
                    <a:lnTo>
                      <a:pt x="1161" y="172"/>
                    </a:lnTo>
                    <a:lnTo>
                      <a:pt x="1171" y="170"/>
                    </a:lnTo>
                    <a:lnTo>
                      <a:pt x="1179" y="167"/>
                    </a:lnTo>
                    <a:lnTo>
                      <a:pt x="1187" y="164"/>
                    </a:lnTo>
                    <a:lnTo>
                      <a:pt x="1193" y="164"/>
                    </a:lnTo>
                    <a:lnTo>
                      <a:pt x="1198" y="167"/>
                    </a:lnTo>
                    <a:lnTo>
                      <a:pt x="1203" y="168"/>
                    </a:lnTo>
                    <a:lnTo>
                      <a:pt x="1208" y="169"/>
                    </a:lnTo>
                    <a:lnTo>
                      <a:pt x="1218" y="170"/>
                    </a:lnTo>
                    <a:lnTo>
                      <a:pt x="1225" y="167"/>
                    </a:lnTo>
                    <a:lnTo>
                      <a:pt x="1227" y="163"/>
                    </a:lnTo>
                    <a:lnTo>
                      <a:pt x="1224" y="161"/>
                    </a:lnTo>
                    <a:lnTo>
                      <a:pt x="1219" y="159"/>
                    </a:lnTo>
                    <a:lnTo>
                      <a:pt x="1214" y="156"/>
                    </a:lnTo>
                    <a:lnTo>
                      <a:pt x="1213" y="151"/>
                    </a:lnTo>
                    <a:lnTo>
                      <a:pt x="1213" y="148"/>
                    </a:lnTo>
                    <a:lnTo>
                      <a:pt x="1217" y="142"/>
                    </a:lnTo>
                    <a:lnTo>
                      <a:pt x="1219" y="137"/>
                    </a:lnTo>
                    <a:lnTo>
                      <a:pt x="1220" y="130"/>
                    </a:lnTo>
                    <a:lnTo>
                      <a:pt x="1223" y="127"/>
                    </a:lnTo>
                    <a:lnTo>
                      <a:pt x="1230" y="125"/>
                    </a:lnTo>
                    <a:lnTo>
                      <a:pt x="1235" y="125"/>
                    </a:lnTo>
                    <a:lnTo>
                      <a:pt x="1237" y="127"/>
                    </a:lnTo>
                    <a:lnTo>
                      <a:pt x="1241" y="129"/>
                    </a:lnTo>
                    <a:lnTo>
                      <a:pt x="1243" y="130"/>
                    </a:lnTo>
                    <a:lnTo>
                      <a:pt x="1249" y="129"/>
                    </a:lnTo>
                    <a:lnTo>
                      <a:pt x="1257" y="128"/>
                    </a:lnTo>
                    <a:lnTo>
                      <a:pt x="1265" y="124"/>
                    </a:lnTo>
                    <a:lnTo>
                      <a:pt x="1269" y="125"/>
                    </a:lnTo>
                    <a:lnTo>
                      <a:pt x="1276" y="126"/>
                    </a:lnTo>
                    <a:lnTo>
                      <a:pt x="1280" y="132"/>
                    </a:lnTo>
                    <a:lnTo>
                      <a:pt x="1281" y="138"/>
                    </a:lnTo>
                    <a:lnTo>
                      <a:pt x="1282" y="147"/>
                    </a:lnTo>
                    <a:lnTo>
                      <a:pt x="1286" y="152"/>
                    </a:lnTo>
                    <a:lnTo>
                      <a:pt x="1288" y="157"/>
                    </a:lnTo>
                    <a:lnTo>
                      <a:pt x="1286" y="162"/>
                    </a:lnTo>
                    <a:lnTo>
                      <a:pt x="1281" y="169"/>
                    </a:lnTo>
                    <a:lnTo>
                      <a:pt x="1277" y="172"/>
                    </a:lnTo>
                    <a:lnTo>
                      <a:pt x="1275" y="177"/>
                    </a:lnTo>
                    <a:lnTo>
                      <a:pt x="1273" y="181"/>
                    </a:lnTo>
                    <a:lnTo>
                      <a:pt x="1273" y="190"/>
                    </a:lnTo>
                    <a:lnTo>
                      <a:pt x="1274" y="198"/>
                    </a:lnTo>
                    <a:lnTo>
                      <a:pt x="1276" y="205"/>
                    </a:lnTo>
                    <a:lnTo>
                      <a:pt x="1283" y="212"/>
                    </a:lnTo>
                    <a:lnTo>
                      <a:pt x="1291" y="214"/>
                    </a:lnTo>
                    <a:lnTo>
                      <a:pt x="1302" y="212"/>
                    </a:lnTo>
                    <a:lnTo>
                      <a:pt x="1310" y="210"/>
                    </a:lnTo>
                    <a:lnTo>
                      <a:pt x="1316" y="208"/>
                    </a:lnTo>
                    <a:lnTo>
                      <a:pt x="1319" y="204"/>
                    </a:lnTo>
                    <a:lnTo>
                      <a:pt x="1321" y="198"/>
                    </a:lnTo>
                    <a:lnTo>
                      <a:pt x="1322" y="194"/>
                    </a:lnTo>
                    <a:lnTo>
                      <a:pt x="1326" y="195"/>
                    </a:lnTo>
                    <a:lnTo>
                      <a:pt x="1331" y="200"/>
                    </a:lnTo>
                    <a:lnTo>
                      <a:pt x="1335" y="204"/>
                    </a:lnTo>
                    <a:lnTo>
                      <a:pt x="1341" y="207"/>
                    </a:lnTo>
                    <a:lnTo>
                      <a:pt x="1346" y="210"/>
                    </a:lnTo>
                    <a:lnTo>
                      <a:pt x="1349" y="211"/>
                    </a:lnTo>
                    <a:lnTo>
                      <a:pt x="1353" y="211"/>
                    </a:lnTo>
                    <a:lnTo>
                      <a:pt x="1358" y="206"/>
                    </a:lnTo>
                    <a:lnTo>
                      <a:pt x="1361" y="201"/>
                    </a:lnTo>
                    <a:lnTo>
                      <a:pt x="1364" y="196"/>
                    </a:lnTo>
                    <a:lnTo>
                      <a:pt x="1368" y="189"/>
                    </a:lnTo>
                    <a:lnTo>
                      <a:pt x="1371" y="182"/>
                    </a:lnTo>
                    <a:lnTo>
                      <a:pt x="1373" y="172"/>
                    </a:lnTo>
                    <a:lnTo>
                      <a:pt x="1373" y="165"/>
                    </a:lnTo>
                    <a:lnTo>
                      <a:pt x="1368" y="160"/>
                    </a:lnTo>
                    <a:lnTo>
                      <a:pt x="1365" y="156"/>
                    </a:lnTo>
                    <a:lnTo>
                      <a:pt x="1361" y="150"/>
                    </a:lnTo>
                    <a:lnTo>
                      <a:pt x="1356" y="149"/>
                    </a:lnTo>
                    <a:lnTo>
                      <a:pt x="1350" y="149"/>
                    </a:lnTo>
                    <a:lnTo>
                      <a:pt x="1344" y="147"/>
                    </a:lnTo>
                    <a:lnTo>
                      <a:pt x="1339" y="145"/>
                    </a:lnTo>
                    <a:lnTo>
                      <a:pt x="1336" y="140"/>
                    </a:lnTo>
                    <a:lnTo>
                      <a:pt x="1336" y="133"/>
                    </a:lnTo>
                    <a:lnTo>
                      <a:pt x="1330" y="126"/>
                    </a:lnTo>
                    <a:lnTo>
                      <a:pt x="1324" y="123"/>
                    </a:lnTo>
                    <a:lnTo>
                      <a:pt x="1323" y="119"/>
                    </a:lnTo>
                    <a:lnTo>
                      <a:pt x="1326" y="114"/>
                    </a:lnTo>
                    <a:lnTo>
                      <a:pt x="1331" y="110"/>
                    </a:lnTo>
                    <a:lnTo>
                      <a:pt x="1331" y="103"/>
                    </a:lnTo>
                    <a:lnTo>
                      <a:pt x="1330" y="96"/>
                    </a:lnTo>
                    <a:lnTo>
                      <a:pt x="1329" y="88"/>
                    </a:lnTo>
                    <a:lnTo>
                      <a:pt x="1322" y="85"/>
                    </a:lnTo>
                    <a:lnTo>
                      <a:pt x="1316" y="89"/>
                    </a:lnTo>
                    <a:lnTo>
                      <a:pt x="1310" y="90"/>
                    </a:lnTo>
                    <a:lnTo>
                      <a:pt x="1307" y="86"/>
                    </a:lnTo>
                    <a:lnTo>
                      <a:pt x="1307" y="83"/>
                    </a:lnTo>
                    <a:lnTo>
                      <a:pt x="1311" y="78"/>
                    </a:lnTo>
                    <a:lnTo>
                      <a:pt x="1314" y="72"/>
                    </a:lnTo>
                    <a:lnTo>
                      <a:pt x="1313" y="65"/>
                    </a:lnTo>
                    <a:lnTo>
                      <a:pt x="1312" y="57"/>
                    </a:lnTo>
                    <a:lnTo>
                      <a:pt x="1314" y="43"/>
                    </a:lnTo>
                    <a:lnTo>
                      <a:pt x="1314" y="34"/>
                    </a:lnTo>
                    <a:lnTo>
                      <a:pt x="1312" y="29"/>
                    </a:lnTo>
                    <a:lnTo>
                      <a:pt x="1308" y="23"/>
                    </a:lnTo>
                    <a:lnTo>
                      <a:pt x="1300" y="16"/>
                    </a:lnTo>
                    <a:lnTo>
                      <a:pt x="1291" y="10"/>
                    </a:lnTo>
                    <a:lnTo>
                      <a:pt x="1282" y="4"/>
                    </a:lnTo>
                    <a:lnTo>
                      <a:pt x="1273" y="1"/>
                    </a:lnTo>
                    <a:lnTo>
                      <a:pt x="1267" y="1"/>
                    </a:lnTo>
                    <a:lnTo>
                      <a:pt x="1260" y="3"/>
                    </a:lnTo>
                    <a:lnTo>
                      <a:pt x="1255" y="3"/>
                    </a:lnTo>
                    <a:lnTo>
                      <a:pt x="1249" y="0"/>
                    </a:lnTo>
                    <a:lnTo>
                      <a:pt x="1237" y="0"/>
                    </a:lnTo>
                    <a:lnTo>
                      <a:pt x="1226" y="5"/>
                    </a:lnTo>
                    <a:lnTo>
                      <a:pt x="1219" y="9"/>
                    </a:lnTo>
                    <a:lnTo>
                      <a:pt x="1215" y="12"/>
                    </a:lnTo>
                    <a:lnTo>
                      <a:pt x="1211" y="17"/>
                    </a:lnTo>
                    <a:lnTo>
                      <a:pt x="1207" y="21"/>
                    </a:lnTo>
                    <a:lnTo>
                      <a:pt x="1197" y="22"/>
                    </a:lnTo>
                    <a:lnTo>
                      <a:pt x="1191" y="25"/>
                    </a:lnTo>
                    <a:lnTo>
                      <a:pt x="1186" y="27"/>
                    </a:lnTo>
                    <a:lnTo>
                      <a:pt x="1179" y="27"/>
                    </a:lnTo>
                    <a:lnTo>
                      <a:pt x="1175" y="27"/>
                    </a:lnTo>
                    <a:lnTo>
                      <a:pt x="1169" y="30"/>
                    </a:lnTo>
                    <a:lnTo>
                      <a:pt x="1164" y="31"/>
                    </a:lnTo>
                    <a:lnTo>
                      <a:pt x="1154" y="33"/>
                    </a:lnTo>
                    <a:lnTo>
                      <a:pt x="1150" y="34"/>
                    </a:lnTo>
                    <a:lnTo>
                      <a:pt x="1146" y="37"/>
                    </a:lnTo>
                    <a:lnTo>
                      <a:pt x="1143" y="41"/>
                    </a:lnTo>
                    <a:lnTo>
                      <a:pt x="1139" y="43"/>
                    </a:lnTo>
                    <a:lnTo>
                      <a:pt x="1134" y="44"/>
                    </a:lnTo>
                    <a:lnTo>
                      <a:pt x="1124" y="42"/>
                    </a:lnTo>
                    <a:lnTo>
                      <a:pt x="1118" y="43"/>
                    </a:lnTo>
                    <a:lnTo>
                      <a:pt x="1112" y="44"/>
                    </a:lnTo>
                    <a:lnTo>
                      <a:pt x="1108" y="48"/>
                    </a:lnTo>
                    <a:lnTo>
                      <a:pt x="1104" y="55"/>
                    </a:lnTo>
                    <a:lnTo>
                      <a:pt x="1104" y="62"/>
                    </a:lnTo>
                    <a:lnTo>
                      <a:pt x="1104" y="65"/>
                    </a:lnTo>
                    <a:lnTo>
                      <a:pt x="1103" y="69"/>
                    </a:lnTo>
                    <a:lnTo>
                      <a:pt x="1097" y="73"/>
                    </a:lnTo>
                    <a:lnTo>
                      <a:pt x="1095" y="75"/>
                    </a:lnTo>
                    <a:lnTo>
                      <a:pt x="1093" y="80"/>
                    </a:lnTo>
                    <a:lnTo>
                      <a:pt x="1090" y="83"/>
                    </a:lnTo>
                    <a:lnTo>
                      <a:pt x="1085" y="86"/>
                    </a:lnTo>
                    <a:lnTo>
                      <a:pt x="1082" y="89"/>
                    </a:lnTo>
                    <a:lnTo>
                      <a:pt x="1077" y="92"/>
                    </a:lnTo>
                    <a:lnTo>
                      <a:pt x="1074" y="92"/>
                    </a:lnTo>
                    <a:lnTo>
                      <a:pt x="1068" y="90"/>
                    </a:lnTo>
                    <a:lnTo>
                      <a:pt x="1062" y="86"/>
                    </a:lnTo>
                    <a:lnTo>
                      <a:pt x="1059" y="78"/>
                    </a:lnTo>
                    <a:lnTo>
                      <a:pt x="1055" y="72"/>
                    </a:lnTo>
                    <a:lnTo>
                      <a:pt x="1051" y="72"/>
                    </a:lnTo>
                    <a:lnTo>
                      <a:pt x="1048" y="75"/>
                    </a:lnTo>
                    <a:lnTo>
                      <a:pt x="1044" y="79"/>
                    </a:lnTo>
                    <a:lnTo>
                      <a:pt x="1042" y="85"/>
                    </a:lnTo>
                    <a:lnTo>
                      <a:pt x="1045" y="90"/>
                    </a:lnTo>
                    <a:lnTo>
                      <a:pt x="1052" y="96"/>
                    </a:lnTo>
                    <a:lnTo>
                      <a:pt x="1054" y="101"/>
                    </a:lnTo>
                    <a:lnTo>
                      <a:pt x="1052" y="105"/>
                    </a:lnTo>
                    <a:lnTo>
                      <a:pt x="1050" y="110"/>
                    </a:lnTo>
                    <a:lnTo>
                      <a:pt x="1049" y="111"/>
                    </a:lnTo>
                    <a:lnTo>
                      <a:pt x="1046" y="111"/>
                    </a:lnTo>
                    <a:lnTo>
                      <a:pt x="1040" y="110"/>
                    </a:lnTo>
                    <a:lnTo>
                      <a:pt x="1033" y="110"/>
                    </a:lnTo>
                    <a:lnTo>
                      <a:pt x="1023" y="111"/>
                    </a:lnTo>
                    <a:lnTo>
                      <a:pt x="1014" y="112"/>
                    </a:lnTo>
                    <a:lnTo>
                      <a:pt x="1004" y="114"/>
                    </a:lnTo>
                    <a:lnTo>
                      <a:pt x="995" y="113"/>
                    </a:lnTo>
                    <a:lnTo>
                      <a:pt x="989" y="114"/>
                    </a:lnTo>
                    <a:lnTo>
                      <a:pt x="980" y="117"/>
                    </a:lnTo>
                    <a:lnTo>
                      <a:pt x="971" y="123"/>
                    </a:lnTo>
                    <a:lnTo>
                      <a:pt x="964" y="128"/>
                    </a:lnTo>
                    <a:lnTo>
                      <a:pt x="958" y="134"/>
                    </a:lnTo>
                    <a:lnTo>
                      <a:pt x="952" y="139"/>
                    </a:lnTo>
                    <a:lnTo>
                      <a:pt x="946" y="142"/>
                    </a:lnTo>
                    <a:lnTo>
                      <a:pt x="940" y="146"/>
                    </a:lnTo>
                    <a:lnTo>
                      <a:pt x="932" y="149"/>
                    </a:lnTo>
                    <a:lnTo>
                      <a:pt x="921" y="152"/>
                    </a:lnTo>
                    <a:lnTo>
                      <a:pt x="912" y="154"/>
                    </a:lnTo>
                    <a:lnTo>
                      <a:pt x="904" y="156"/>
                    </a:lnTo>
                    <a:lnTo>
                      <a:pt x="897" y="160"/>
                    </a:lnTo>
                    <a:lnTo>
                      <a:pt x="887" y="166"/>
                    </a:lnTo>
                    <a:lnTo>
                      <a:pt x="880" y="168"/>
                    </a:lnTo>
                    <a:lnTo>
                      <a:pt x="877" y="171"/>
                    </a:lnTo>
                    <a:lnTo>
                      <a:pt x="872" y="175"/>
                    </a:lnTo>
                    <a:lnTo>
                      <a:pt x="871" y="180"/>
                    </a:lnTo>
                    <a:lnTo>
                      <a:pt x="870" y="188"/>
                    </a:lnTo>
                    <a:lnTo>
                      <a:pt x="869" y="196"/>
                    </a:lnTo>
                    <a:lnTo>
                      <a:pt x="870" y="205"/>
                    </a:lnTo>
                    <a:lnTo>
                      <a:pt x="869" y="213"/>
                    </a:lnTo>
                    <a:lnTo>
                      <a:pt x="869" y="220"/>
                    </a:lnTo>
                    <a:lnTo>
                      <a:pt x="870" y="227"/>
                    </a:lnTo>
                    <a:lnTo>
                      <a:pt x="867" y="231"/>
                    </a:lnTo>
                    <a:lnTo>
                      <a:pt x="862" y="235"/>
                    </a:lnTo>
                    <a:lnTo>
                      <a:pt x="857" y="238"/>
                    </a:lnTo>
                    <a:lnTo>
                      <a:pt x="852" y="239"/>
                    </a:lnTo>
                    <a:lnTo>
                      <a:pt x="846" y="243"/>
                    </a:lnTo>
                    <a:lnTo>
                      <a:pt x="837" y="248"/>
                    </a:lnTo>
                    <a:lnTo>
                      <a:pt x="831" y="252"/>
                    </a:lnTo>
                    <a:lnTo>
                      <a:pt x="823" y="252"/>
                    </a:lnTo>
                    <a:lnTo>
                      <a:pt x="816" y="247"/>
                    </a:lnTo>
                    <a:lnTo>
                      <a:pt x="813" y="242"/>
                    </a:lnTo>
                    <a:lnTo>
                      <a:pt x="808" y="240"/>
                    </a:lnTo>
                    <a:lnTo>
                      <a:pt x="801" y="239"/>
                    </a:lnTo>
                    <a:lnTo>
                      <a:pt x="794" y="241"/>
                    </a:lnTo>
                    <a:lnTo>
                      <a:pt x="787" y="242"/>
                    </a:lnTo>
                    <a:lnTo>
                      <a:pt x="776" y="246"/>
                    </a:lnTo>
                    <a:lnTo>
                      <a:pt x="772" y="251"/>
                    </a:lnTo>
                    <a:lnTo>
                      <a:pt x="771" y="257"/>
                    </a:lnTo>
                    <a:lnTo>
                      <a:pt x="778" y="267"/>
                    </a:lnTo>
                    <a:lnTo>
                      <a:pt x="778" y="274"/>
                    </a:lnTo>
                    <a:lnTo>
                      <a:pt x="779" y="280"/>
                    </a:lnTo>
                    <a:lnTo>
                      <a:pt x="776" y="289"/>
                    </a:lnTo>
                    <a:lnTo>
                      <a:pt x="772" y="294"/>
                    </a:lnTo>
                    <a:lnTo>
                      <a:pt x="766" y="295"/>
                    </a:lnTo>
                    <a:lnTo>
                      <a:pt x="761" y="299"/>
                    </a:lnTo>
                    <a:lnTo>
                      <a:pt x="756" y="300"/>
                    </a:lnTo>
                    <a:lnTo>
                      <a:pt x="750" y="303"/>
                    </a:lnTo>
                    <a:lnTo>
                      <a:pt x="748" y="308"/>
                    </a:lnTo>
                    <a:lnTo>
                      <a:pt x="749" y="313"/>
                    </a:lnTo>
                    <a:lnTo>
                      <a:pt x="753" y="319"/>
                    </a:lnTo>
                    <a:lnTo>
                      <a:pt x="756" y="324"/>
                    </a:lnTo>
                    <a:lnTo>
                      <a:pt x="757" y="332"/>
                    </a:lnTo>
                    <a:lnTo>
                      <a:pt x="756" y="336"/>
                    </a:lnTo>
                    <a:lnTo>
                      <a:pt x="754" y="342"/>
                    </a:lnTo>
                    <a:lnTo>
                      <a:pt x="750" y="346"/>
                    </a:lnTo>
                    <a:lnTo>
                      <a:pt x="746" y="346"/>
                    </a:lnTo>
                    <a:lnTo>
                      <a:pt x="743" y="343"/>
                    </a:lnTo>
                    <a:lnTo>
                      <a:pt x="742" y="338"/>
                    </a:lnTo>
                    <a:lnTo>
                      <a:pt x="737" y="336"/>
                    </a:lnTo>
                    <a:lnTo>
                      <a:pt x="733" y="335"/>
                    </a:lnTo>
                    <a:lnTo>
                      <a:pt x="727" y="335"/>
                    </a:lnTo>
                    <a:lnTo>
                      <a:pt x="721" y="335"/>
                    </a:lnTo>
                    <a:lnTo>
                      <a:pt x="714" y="335"/>
                    </a:lnTo>
                    <a:lnTo>
                      <a:pt x="710" y="331"/>
                    </a:lnTo>
                    <a:lnTo>
                      <a:pt x="703" y="330"/>
                    </a:lnTo>
                    <a:lnTo>
                      <a:pt x="696" y="330"/>
                    </a:lnTo>
                    <a:lnTo>
                      <a:pt x="688" y="328"/>
                    </a:lnTo>
                    <a:lnTo>
                      <a:pt x="681" y="327"/>
                    </a:lnTo>
                    <a:lnTo>
                      <a:pt x="675" y="326"/>
                    </a:lnTo>
                    <a:lnTo>
                      <a:pt x="672" y="326"/>
                    </a:lnTo>
                    <a:lnTo>
                      <a:pt x="668" y="324"/>
                    </a:lnTo>
                    <a:lnTo>
                      <a:pt x="668" y="317"/>
                    </a:lnTo>
                    <a:lnTo>
                      <a:pt x="670" y="309"/>
                    </a:lnTo>
                    <a:lnTo>
                      <a:pt x="675" y="303"/>
                    </a:lnTo>
                    <a:lnTo>
                      <a:pt x="674" y="295"/>
                    </a:lnTo>
                    <a:lnTo>
                      <a:pt x="674" y="286"/>
                    </a:lnTo>
                    <a:lnTo>
                      <a:pt x="672" y="280"/>
                    </a:lnTo>
                    <a:lnTo>
                      <a:pt x="668" y="277"/>
                    </a:lnTo>
                    <a:lnTo>
                      <a:pt x="662" y="277"/>
                    </a:lnTo>
                    <a:lnTo>
                      <a:pt x="658" y="278"/>
                    </a:lnTo>
                    <a:lnTo>
                      <a:pt x="658" y="283"/>
                    </a:lnTo>
                    <a:lnTo>
                      <a:pt x="658" y="288"/>
                    </a:lnTo>
                    <a:lnTo>
                      <a:pt x="657" y="290"/>
                    </a:lnTo>
                    <a:lnTo>
                      <a:pt x="652" y="292"/>
                    </a:lnTo>
                    <a:lnTo>
                      <a:pt x="651" y="300"/>
                    </a:lnTo>
                    <a:lnTo>
                      <a:pt x="653" y="302"/>
                    </a:lnTo>
                    <a:lnTo>
                      <a:pt x="658" y="306"/>
                    </a:lnTo>
                    <a:lnTo>
                      <a:pt x="659" y="312"/>
                    </a:lnTo>
                    <a:lnTo>
                      <a:pt x="660" y="317"/>
                    </a:lnTo>
                    <a:lnTo>
                      <a:pt x="656" y="323"/>
                    </a:lnTo>
                    <a:lnTo>
                      <a:pt x="652" y="323"/>
                    </a:lnTo>
                    <a:lnTo>
                      <a:pt x="645" y="320"/>
                    </a:lnTo>
                    <a:lnTo>
                      <a:pt x="639" y="318"/>
                    </a:lnTo>
                    <a:lnTo>
                      <a:pt x="636" y="318"/>
                    </a:lnTo>
                    <a:lnTo>
                      <a:pt x="635" y="321"/>
                    </a:lnTo>
                    <a:lnTo>
                      <a:pt x="635" y="325"/>
                    </a:lnTo>
                    <a:lnTo>
                      <a:pt x="635" y="331"/>
                    </a:lnTo>
                    <a:lnTo>
                      <a:pt x="637" y="336"/>
                    </a:lnTo>
                    <a:lnTo>
                      <a:pt x="638" y="341"/>
                    </a:lnTo>
                    <a:lnTo>
                      <a:pt x="638" y="344"/>
                    </a:lnTo>
                    <a:lnTo>
                      <a:pt x="634" y="347"/>
                    </a:lnTo>
                    <a:lnTo>
                      <a:pt x="629" y="350"/>
                    </a:lnTo>
                    <a:lnTo>
                      <a:pt x="625" y="353"/>
                    </a:lnTo>
                    <a:lnTo>
                      <a:pt x="624" y="358"/>
                    </a:lnTo>
                    <a:lnTo>
                      <a:pt x="626" y="361"/>
                    </a:lnTo>
                    <a:lnTo>
                      <a:pt x="627" y="366"/>
                    </a:lnTo>
                    <a:lnTo>
                      <a:pt x="625" y="368"/>
                    </a:lnTo>
                    <a:lnTo>
                      <a:pt x="621" y="369"/>
                    </a:lnTo>
                    <a:lnTo>
                      <a:pt x="615" y="368"/>
                    </a:lnTo>
                    <a:lnTo>
                      <a:pt x="610" y="366"/>
                    </a:lnTo>
                    <a:lnTo>
                      <a:pt x="604" y="366"/>
                    </a:lnTo>
                    <a:lnTo>
                      <a:pt x="598" y="365"/>
                    </a:lnTo>
                    <a:lnTo>
                      <a:pt x="592" y="365"/>
                    </a:lnTo>
                    <a:lnTo>
                      <a:pt x="584" y="360"/>
                    </a:lnTo>
                    <a:lnTo>
                      <a:pt x="580" y="357"/>
                    </a:lnTo>
                    <a:lnTo>
                      <a:pt x="573" y="355"/>
                    </a:lnTo>
                    <a:lnTo>
                      <a:pt x="566" y="356"/>
                    </a:lnTo>
                    <a:lnTo>
                      <a:pt x="564" y="359"/>
                    </a:lnTo>
                    <a:lnTo>
                      <a:pt x="559" y="360"/>
                    </a:lnTo>
                    <a:lnTo>
                      <a:pt x="556" y="357"/>
                    </a:lnTo>
                    <a:lnTo>
                      <a:pt x="551" y="353"/>
                    </a:lnTo>
                    <a:lnTo>
                      <a:pt x="545" y="356"/>
                    </a:lnTo>
                    <a:lnTo>
                      <a:pt x="542" y="361"/>
                    </a:lnTo>
                    <a:lnTo>
                      <a:pt x="535" y="364"/>
                    </a:lnTo>
                    <a:lnTo>
                      <a:pt x="531" y="367"/>
                    </a:lnTo>
                    <a:lnTo>
                      <a:pt x="528" y="370"/>
                    </a:lnTo>
                    <a:lnTo>
                      <a:pt x="525" y="373"/>
                    </a:lnTo>
                    <a:lnTo>
                      <a:pt x="520" y="376"/>
                    </a:lnTo>
                    <a:lnTo>
                      <a:pt x="517" y="376"/>
                    </a:lnTo>
                    <a:lnTo>
                      <a:pt x="513" y="380"/>
                    </a:lnTo>
                    <a:lnTo>
                      <a:pt x="508" y="384"/>
                    </a:lnTo>
                    <a:lnTo>
                      <a:pt x="502" y="387"/>
                    </a:lnTo>
                    <a:lnTo>
                      <a:pt x="498" y="390"/>
                    </a:lnTo>
                    <a:lnTo>
                      <a:pt x="494" y="393"/>
                    </a:lnTo>
                    <a:lnTo>
                      <a:pt x="489" y="395"/>
                    </a:lnTo>
                    <a:lnTo>
                      <a:pt x="485" y="399"/>
                    </a:lnTo>
                    <a:lnTo>
                      <a:pt x="480" y="402"/>
                    </a:lnTo>
                    <a:lnTo>
                      <a:pt x="476" y="404"/>
                    </a:lnTo>
                    <a:lnTo>
                      <a:pt x="469" y="404"/>
                    </a:lnTo>
                    <a:lnTo>
                      <a:pt x="463" y="404"/>
                    </a:lnTo>
                    <a:lnTo>
                      <a:pt x="461" y="405"/>
                    </a:lnTo>
                    <a:lnTo>
                      <a:pt x="457" y="406"/>
                    </a:lnTo>
                    <a:lnTo>
                      <a:pt x="454" y="409"/>
                    </a:lnTo>
                    <a:lnTo>
                      <a:pt x="452" y="413"/>
                    </a:lnTo>
                    <a:lnTo>
                      <a:pt x="451" y="417"/>
                    </a:lnTo>
                    <a:lnTo>
                      <a:pt x="451" y="422"/>
                    </a:lnTo>
                    <a:lnTo>
                      <a:pt x="449" y="426"/>
                    </a:lnTo>
                    <a:lnTo>
                      <a:pt x="449" y="430"/>
                    </a:lnTo>
                    <a:lnTo>
                      <a:pt x="452" y="433"/>
                    </a:lnTo>
                    <a:lnTo>
                      <a:pt x="452" y="437"/>
                    </a:lnTo>
                    <a:lnTo>
                      <a:pt x="450" y="440"/>
                    </a:lnTo>
                    <a:lnTo>
                      <a:pt x="447" y="444"/>
                    </a:lnTo>
                    <a:lnTo>
                      <a:pt x="442" y="444"/>
                    </a:lnTo>
                    <a:lnTo>
                      <a:pt x="442" y="441"/>
                    </a:lnTo>
                    <a:lnTo>
                      <a:pt x="443" y="436"/>
                    </a:lnTo>
                    <a:lnTo>
                      <a:pt x="440" y="435"/>
                    </a:lnTo>
                    <a:lnTo>
                      <a:pt x="435" y="436"/>
                    </a:lnTo>
                    <a:lnTo>
                      <a:pt x="431" y="437"/>
                    </a:lnTo>
                    <a:lnTo>
                      <a:pt x="427" y="439"/>
                    </a:lnTo>
                    <a:lnTo>
                      <a:pt x="422" y="434"/>
                    </a:lnTo>
                    <a:lnTo>
                      <a:pt x="420" y="433"/>
                    </a:lnTo>
                    <a:lnTo>
                      <a:pt x="418" y="430"/>
                    </a:lnTo>
                    <a:lnTo>
                      <a:pt x="415" y="426"/>
                    </a:lnTo>
                    <a:lnTo>
                      <a:pt x="410" y="424"/>
                    </a:lnTo>
                    <a:lnTo>
                      <a:pt x="407" y="425"/>
                    </a:lnTo>
                    <a:lnTo>
                      <a:pt x="401" y="426"/>
                    </a:lnTo>
                    <a:lnTo>
                      <a:pt x="401" y="428"/>
                    </a:lnTo>
                    <a:lnTo>
                      <a:pt x="403" y="433"/>
                    </a:lnTo>
                    <a:lnTo>
                      <a:pt x="401" y="435"/>
                    </a:lnTo>
                    <a:lnTo>
                      <a:pt x="397" y="432"/>
                    </a:lnTo>
                    <a:lnTo>
                      <a:pt x="394" y="428"/>
                    </a:lnTo>
                    <a:lnTo>
                      <a:pt x="393" y="425"/>
                    </a:lnTo>
                    <a:lnTo>
                      <a:pt x="391" y="423"/>
                    </a:lnTo>
                    <a:lnTo>
                      <a:pt x="389" y="425"/>
                    </a:lnTo>
                    <a:lnTo>
                      <a:pt x="388" y="427"/>
                    </a:lnTo>
                    <a:lnTo>
                      <a:pt x="388" y="430"/>
                    </a:lnTo>
                    <a:lnTo>
                      <a:pt x="387" y="433"/>
                    </a:lnTo>
                    <a:lnTo>
                      <a:pt x="384" y="433"/>
                    </a:lnTo>
                    <a:lnTo>
                      <a:pt x="381" y="436"/>
                    </a:lnTo>
                    <a:lnTo>
                      <a:pt x="380" y="439"/>
                    </a:lnTo>
                    <a:lnTo>
                      <a:pt x="382" y="443"/>
                    </a:lnTo>
                    <a:lnTo>
                      <a:pt x="384" y="444"/>
                    </a:lnTo>
                    <a:lnTo>
                      <a:pt x="388" y="447"/>
                    </a:lnTo>
                    <a:lnTo>
                      <a:pt x="395" y="450"/>
                    </a:lnTo>
                    <a:lnTo>
                      <a:pt x="397" y="453"/>
                    </a:lnTo>
                    <a:lnTo>
                      <a:pt x="401" y="455"/>
                    </a:lnTo>
                    <a:lnTo>
                      <a:pt x="405" y="459"/>
                    </a:lnTo>
                    <a:lnTo>
                      <a:pt x="409" y="463"/>
                    </a:lnTo>
                    <a:lnTo>
                      <a:pt x="409" y="468"/>
                    </a:lnTo>
                    <a:lnTo>
                      <a:pt x="411" y="472"/>
                    </a:lnTo>
                    <a:lnTo>
                      <a:pt x="415" y="475"/>
                    </a:lnTo>
                    <a:lnTo>
                      <a:pt x="422" y="477"/>
                    </a:lnTo>
                    <a:lnTo>
                      <a:pt x="424" y="479"/>
                    </a:lnTo>
                    <a:lnTo>
                      <a:pt x="424" y="483"/>
                    </a:lnTo>
                    <a:lnTo>
                      <a:pt x="422" y="487"/>
                    </a:lnTo>
                    <a:lnTo>
                      <a:pt x="419" y="488"/>
                    </a:lnTo>
                    <a:lnTo>
                      <a:pt x="412" y="488"/>
                    </a:lnTo>
                    <a:lnTo>
                      <a:pt x="407" y="487"/>
                    </a:lnTo>
                    <a:lnTo>
                      <a:pt x="401" y="484"/>
                    </a:lnTo>
                    <a:lnTo>
                      <a:pt x="396" y="484"/>
                    </a:lnTo>
                    <a:lnTo>
                      <a:pt x="396" y="488"/>
                    </a:lnTo>
                    <a:lnTo>
                      <a:pt x="398" y="494"/>
                    </a:lnTo>
                    <a:lnTo>
                      <a:pt x="398" y="499"/>
                    </a:lnTo>
                    <a:lnTo>
                      <a:pt x="397" y="504"/>
                    </a:lnTo>
                    <a:lnTo>
                      <a:pt x="403" y="505"/>
                    </a:lnTo>
                    <a:lnTo>
                      <a:pt x="407" y="506"/>
                    </a:lnTo>
                    <a:lnTo>
                      <a:pt x="408" y="510"/>
                    </a:lnTo>
                    <a:lnTo>
                      <a:pt x="408" y="512"/>
                    </a:lnTo>
                    <a:lnTo>
                      <a:pt x="403" y="513"/>
                    </a:lnTo>
                    <a:lnTo>
                      <a:pt x="396" y="514"/>
                    </a:lnTo>
                    <a:lnTo>
                      <a:pt x="391" y="517"/>
                    </a:lnTo>
                    <a:lnTo>
                      <a:pt x="389" y="522"/>
                    </a:lnTo>
                    <a:lnTo>
                      <a:pt x="392" y="528"/>
                    </a:lnTo>
                    <a:lnTo>
                      <a:pt x="397" y="531"/>
                    </a:lnTo>
                    <a:lnTo>
                      <a:pt x="403" y="532"/>
                    </a:lnTo>
                    <a:lnTo>
                      <a:pt x="407" y="536"/>
                    </a:lnTo>
                    <a:lnTo>
                      <a:pt x="407" y="541"/>
                    </a:lnTo>
                    <a:lnTo>
                      <a:pt x="406" y="544"/>
                    </a:lnTo>
                    <a:lnTo>
                      <a:pt x="405" y="550"/>
                    </a:lnTo>
                    <a:lnTo>
                      <a:pt x="402" y="555"/>
                    </a:lnTo>
                    <a:lnTo>
                      <a:pt x="399" y="558"/>
                    </a:lnTo>
                    <a:lnTo>
                      <a:pt x="393" y="561"/>
                    </a:lnTo>
                    <a:lnTo>
                      <a:pt x="388" y="561"/>
                    </a:lnTo>
                    <a:lnTo>
                      <a:pt x="381" y="560"/>
                    </a:lnTo>
                    <a:lnTo>
                      <a:pt x="377" y="560"/>
                    </a:lnTo>
                    <a:lnTo>
                      <a:pt x="371" y="561"/>
                    </a:lnTo>
                    <a:lnTo>
                      <a:pt x="367" y="563"/>
                    </a:lnTo>
                    <a:lnTo>
                      <a:pt x="362" y="570"/>
                    </a:lnTo>
                    <a:lnTo>
                      <a:pt x="365" y="573"/>
                    </a:lnTo>
                    <a:lnTo>
                      <a:pt x="364" y="578"/>
                    </a:lnTo>
                    <a:lnTo>
                      <a:pt x="362" y="583"/>
                    </a:lnTo>
                    <a:lnTo>
                      <a:pt x="360" y="588"/>
                    </a:lnTo>
                    <a:lnTo>
                      <a:pt x="360" y="591"/>
                    </a:lnTo>
                    <a:lnTo>
                      <a:pt x="362" y="595"/>
                    </a:lnTo>
                    <a:lnTo>
                      <a:pt x="365" y="599"/>
                    </a:lnTo>
                    <a:lnTo>
                      <a:pt x="367" y="604"/>
                    </a:lnTo>
                    <a:lnTo>
                      <a:pt x="365" y="609"/>
                    </a:lnTo>
                    <a:lnTo>
                      <a:pt x="361" y="611"/>
                    </a:lnTo>
                    <a:lnTo>
                      <a:pt x="355" y="611"/>
                    </a:lnTo>
                    <a:lnTo>
                      <a:pt x="351" y="611"/>
                    </a:lnTo>
                    <a:lnTo>
                      <a:pt x="347" y="610"/>
                    </a:lnTo>
                    <a:lnTo>
                      <a:pt x="342" y="611"/>
                    </a:lnTo>
                    <a:lnTo>
                      <a:pt x="339" y="614"/>
                    </a:lnTo>
                    <a:lnTo>
                      <a:pt x="335" y="614"/>
                    </a:lnTo>
                    <a:lnTo>
                      <a:pt x="331" y="610"/>
                    </a:lnTo>
                    <a:lnTo>
                      <a:pt x="326" y="611"/>
                    </a:lnTo>
                    <a:lnTo>
                      <a:pt x="323" y="615"/>
                    </a:lnTo>
                    <a:lnTo>
                      <a:pt x="322" y="619"/>
                    </a:lnTo>
                    <a:lnTo>
                      <a:pt x="322" y="623"/>
                    </a:lnTo>
                    <a:lnTo>
                      <a:pt x="323" y="627"/>
                    </a:lnTo>
                    <a:lnTo>
                      <a:pt x="324" y="632"/>
                    </a:lnTo>
                    <a:lnTo>
                      <a:pt x="321" y="634"/>
                    </a:lnTo>
                    <a:lnTo>
                      <a:pt x="316" y="632"/>
                    </a:lnTo>
                    <a:lnTo>
                      <a:pt x="311" y="629"/>
                    </a:lnTo>
                    <a:lnTo>
                      <a:pt x="311" y="624"/>
                    </a:lnTo>
                    <a:lnTo>
                      <a:pt x="307" y="618"/>
                    </a:lnTo>
                    <a:lnTo>
                      <a:pt x="302" y="619"/>
                    </a:lnTo>
                    <a:lnTo>
                      <a:pt x="297" y="619"/>
                    </a:lnTo>
                    <a:lnTo>
                      <a:pt x="294" y="621"/>
                    </a:lnTo>
                    <a:lnTo>
                      <a:pt x="292" y="614"/>
                    </a:lnTo>
                    <a:lnTo>
                      <a:pt x="294" y="611"/>
                    </a:lnTo>
                    <a:cubicBezTo>
                      <a:pt x="294" y="611"/>
                      <a:pt x="296" y="611"/>
                      <a:pt x="298" y="609"/>
                    </a:cubicBezTo>
                    <a:cubicBezTo>
                      <a:pt x="300" y="608"/>
                      <a:pt x="303" y="605"/>
                      <a:pt x="303" y="605"/>
                    </a:cubicBezTo>
                    <a:lnTo>
                      <a:pt x="307" y="599"/>
                    </a:lnTo>
                    <a:lnTo>
                      <a:pt x="306" y="594"/>
                    </a:lnTo>
                    <a:lnTo>
                      <a:pt x="303" y="593"/>
                    </a:lnTo>
                    <a:lnTo>
                      <a:pt x="300" y="595"/>
                    </a:lnTo>
                    <a:lnTo>
                      <a:pt x="297" y="598"/>
                    </a:lnTo>
                    <a:lnTo>
                      <a:pt x="294" y="600"/>
                    </a:lnTo>
                    <a:lnTo>
                      <a:pt x="289" y="596"/>
                    </a:lnTo>
                    <a:lnTo>
                      <a:pt x="285" y="596"/>
                    </a:lnTo>
                    <a:lnTo>
                      <a:pt x="283" y="600"/>
                    </a:lnTo>
                    <a:lnTo>
                      <a:pt x="283" y="604"/>
                    </a:lnTo>
                    <a:lnTo>
                      <a:pt x="282" y="608"/>
                    </a:lnTo>
                    <a:lnTo>
                      <a:pt x="280" y="611"/>
                    </a:lnTo>
                    <a:lnTo>
                      <a:pt x="279" y="615"/>
                    </a:lnTo>
                    <a:lnTo>
                      <a:pt x="281" y="618"/>
                    </a:lnTo>
                    <a:lnTo>
                      <a:pt x="284" y="620"/>
                    </a:lnTo>
                    <a:lnTo>
                      <a:pt x="284" y="624"/>
                    </a:lnTo>
                    <a:lnTo>
                      <a:pt x="279" y="625"/>
                    </a:lnTo>
                    <a:lnTo>
                      <a:pt x="275" y="625"/>
                    </a:lnTo>
                    <a:lnTo>
                      <a:pt x="271" y="622"/>
                    </a:lnTo>
                    <a:lnTo>
                      <a:pt x="266" y="620"/>
                    </a:lnTo>
                    <a:lnTo>
                      <a:pt x="263" y="621"/>
                    </a:lnTo>
                    <a:lnTo>
                      <a:pt x="262" y="623"/>
                    </a:lnTo>
                    <a:lnTo>
                      <a:pt x="262" y="626"/>
                    </a:lnTo>
                    <a:lnTo>
                      <a:pt x="259" y="629"/>
                    </a:lnTo>
                    <a:lnTo>
                      <a:pt x="258" y="633"/>
                    </a:lnTo>
                    <a:lnTo>
                      <a:pt x="260" y="633"/>
                    </a:lnTo>
                    <a:lnTo>
                      <a:pt x="260" y="636"/>
                    </a:lnTo>
                    <a:lnTo>
                      <a:pt x="254" y="635"/>
                    </a:lnTo>
                    <a:lnTo>
                      <a:pt x="253" y="639"/>
                    </a:lnTo>
                    <a:lnTo>
                      <a:pt x="257" y="644"/>
                    </a:lnTo>
                    <a:lnTo>
                      <a:pt x="260" y="646"/>
                    </a:lnTo>
                    <a:lnTo>
                      <a:pt x="257" y="651"/>
                    </a:lnTo>
                    <a:lnTo>
                      <a:pt x="257" y="654"/>
                    </a:lnTo>
                    <a:lnTo>
                      <a:pt x="257" y="658"/>
                    </a:lnTo>
                    <a:lnTo>
                      <a:pt x="258" y="660"/>
                    </a:lnTo>
                    <a:lnTo>
                      <a:pt x="261" y="664"/>
                    </a:lnTo>
                    <a:lnTo>
                      <a:pt x="268" y="663"/>
                    </a:lnTo>
                    <a:lnTo>
                      <a:pt x="277" y="661"/>
                    </a:lnTo>
                    <a:lnTo>
                      <a:pt x="280" y="656"/>
                    </a:lnTo>
                    <a:lnTo>
                      <a:pt x="284" y="656"/>
                    </a:lnTo>
                    <a:lnTo>
                      <a:pt x="288" y="665"/>
                    </a:lnTo>
                    <a:lnTo>
                      <a:pt x="288" y="671"/>
                    </a:lnTo>
                    <a:lnTo>
                      <a:pt x="283" y="671"/>
                    </a:lnTo>
                    <a:lnTo>
                      <a:pt x="282" y="675"/>
                    </a:lnTo>
                    <a:lnTo>
                      <a:pt x="282" y="680"/>
                    </a:lnTo>
                    <a:lnTo>
                      <a:pt x="277" y="683"/>
                    </a:lnTo>
                    <a:lnTo>
                      <a:pt x="271" y="682"/>
                    </a:lnTo>
                    <a:lnTo>
                      <a:pt x="266" y="680"/>
                    </a:lnTo>
                    <a:lnTo>
                      <a:pt x="260" y="680"/>
                    </a:lnTo>
                    <a:lnTo>
                      <a:pt x="252" y="684"/>
                    </a:lnTo>
                    <a:lnTo>
                      <a:pt x="250" y="690"/>
                    </a:lnTo>
                    <a:lnTo>
                      <a:pt x="251" y="698"/>
                    </a:lnTo>
                    <a:lnTo>
                      <a:pt x="251" y="702"/>
                    </a:lnTo>
                    <a:lnTo>
                      <a:pt x="255" y="707"/>
                    </a:lnTo>
                    <a:lnTo>
                      <a:pt x="265" y="712"/>
                    </a:lnTo>
                    <a:lnTo>
                      <a:pt x="271" y="718"/>
                    </a:lnTo>
                    <a:lnTo>
                      <a:pt x="275" y="723"/>
                    </a:lnTo>
                    <a:lnTo>
                      <a:pt x="276" y="729"/>
                    </a:lnTo>
                    <a:lnTo>
                      <a:pt x="270" y="736"/>
                    </a:lnTo>
                    <a:lnTo>
                      <a:pt x="267" y="743"/>
                    </a:lnTo>
                    <a:lnTo>
                      <a:pt x="266" y="748"/>
                    </a:lnTo>
                    <a:lnTo>
                      <a:pt x="261" y="753"/>
                    </a:lnTo>
                    <a:lnTo>
                      <a:pt x="257" y="757"/>
                    </a:lnTo>
                    <a:lnTo>
                      <a:pt x="251" y="760"/>
                    </a:lnTo>
                    <a:lnTo>
                      <a:pt x="246" y="756"/>
                    </a:lnTo>
                    <a:lnTo>
                      <a:pt x="244" y="751"/>
                    </a:lnTo>
                    <a:lnTo>
                      <a:pt x="242" y="745"/>
                    </a:lnTo>
                    <a:lnTo>
                      <a:pt x="242" y="739"/>
                    </a:lnTo>
                    <a:lnTo>
                      <a:pt x="242" y="733"/>
                    </a:lnTo>
                    <a:lnTo>
                      <a:pt x="239" y="731"/>
                    </a:lnTo>
                    <a:lnTo>
                      <a:pt x="235" y="736"/>
                    </a:lnTo>
                    <a:lnTo>
                      <a:pt x="235" y="740"/>
                    </a:lnTo>
                    <a:lnTo>
                      <a:pt x="234" y="744"/>
                    </a:lnTo>
                    <a:lnTo>
                      <a:pt x="232" y="747"/>
                    </a:lnTo>
                    <a:lnTo>
                      <a:pt x="228" y="743"/>
                    </a:lnTo>
                    <a:lnTo>
                      <a:pt x="226" y="737"/>
                    </a:lnTo>
                    <a:lnTo>
                      <a:pt x="226" y="731"/>
                    </a:lnTo>
                    <a:lnTo>
                      <a:pt x="229" y="725"/>
                    </a:lnTo>
                    <a:lnTo>
                      <a:pt x="229" y="721"/>
                    </a:lnTo>
                    <a:lnTo>
                      <a:pt x="228" y="715"/>
                    </a:lnTo>
                    <a:lnTo>
                      <a:pt x="226" y="708"/>
                    </a:lnTo>
                    <a:lnTo>
                      <a:pt x="222" y="699"/>
                    </a:lnTo>
                    <a:lnTo>
                      <a:pt x="218" y="695"/>
                    </a:lnTo>
                    <a:lnTo>
                      <a:pt x="214" y="689"/>
                    </a:lnTo>
                    <a:lnTo>
                      <a:pt x="213" y="684"/>
                    </a:lnTo>
                    <a:lnTo>
                      <a:pt x="212" y="677"/>
                    </a:lnTo>
                    <a:lnTo>
                      <a:pt x="210" y="671"/>
                    </a:lnTo>
                    <a:lnTo>
                      <a:pt x="208" y="664"/>
                    </a:lnTo>
                    <a:lnTo>
                      <a:pt x="205" y="665"/>
                    </a:lnTo>
                    <a:lnTo>
                      <a:pt x="204" y="669"/>
                    </a:lnTo>
                    <a:lnTo>
                      <a:pt x="202" y="673"/>
                    </a:lnTo>
                    <a:lnTo>
                      <a:pt x="202" y="677"/>
                    </a:lnTo>
                    <a:lnTo>
                      <a:pt x="200" y="677"/>
                    </a:lnTo>
                    <a:lnTo>
                      <a:pt x="196" y="677"/>
                    </a:lnTo>
                    <a:lnTo>
                      <a:pt x="195" y="680"/>
                    </a:lnTo>
                    <a:lnTo>
                      <a:pt x="197" y="684"/>
                    </a:lnTo>
                    <a:lnTo>
                      <a:pt x="201" y="690"/>
                    </a:lnTo>
                    <a:lnTo>
                      <a:pt x="202" y="693"/>
                    </a:lnTo>
                    <a:lnTo>
                      <a:pt x="202" y="700"/>
                    </a:lnTo>
                    <a:lnTo>
                      <a:pt x="201" y="706"/>
                    </a:lnTo>
                    <a:lnTo>
                      <a:pt x="203" y="712"/>
                    </a:lnTo>
                    <a:lnTo>
                      <a:pt x="204" y="716"/>
                    </a:lnTo>
                    <a:lnTo>
                      <a:pt x="204" y="720"/>
                    </a:lnTo>
                    <a:lnTo>
                      <a:pt x="201" y="722"/>
                    </a:lnTo>
                    <a:lnTo>
                      <a:pt x="196" y="723"/>
                    </a:lnTo>
                    <a:lnTo>
                      <a:pt x="190" y="723"/>
                    </a:lnTo>
                    <a:lnTo>
                      <a:pt x="189" y="717"/>
                    </a:lnTo>
                    <a:lnTo>
                      <a:pt x="189" y="713"/>
                    </a:lnTo>
                    <a:lnTo>
                      <a:pt x="184" y="713"/>
                    </a:lnTo>
                    <a:lnTo>
                      <a:pt x="182" y="710"/>
                    </a:lnTo>
                    <a:lnTo>
                      <a:pt x="178" y="713"/>
                    </a:lnTo>
                    <a:lnTo>
                      <a:pt x="177" y="716"/>
                    </a:lnTo>
                    <a:lnTo>
                      <a:pt x="174" y="718"/>
                    </a:lnTo>
                    <a:lnTo>
                      <a:pt x="173" y="722"/>
                    </a:lnTo>
                    <a:lnTo>
                      <a:pt x="172" y="725"/>
                    </a:lnTo>
                    <a:lnTo>
                      <a:pt x="172" y="729"/>
                    </a:lnTo>
                    <a:lnTo>
                      <a:pt x="170" y="730"/>
                    </a:lnTo>
                    <a:lnTo>
                      <a:pt x="173" y="734"/>
                    </a:lnTo>
                    <a:lnTo>
                      <a:pt x="176" y="736"/>
                    </a:lnTo>
                    <a:lnTo>
                      <a:pt x="178" y="739"/>
                    </a:lnTo>
                    <a:lnTo>
                      <a:pt x="178" y="744"/>
                    </a:lnTo>
                    <a:lnTo>
                      <a:pt x="177" y="748"/>
                    </a:lnTo>
                    <a:lnTo>
                      <a:pt x="177" y="752"/>
                    </a:lnTo>
                    <a:lnTo>
                      <a:pt x="174" y="752"/>
                    </a:lnTo>
                    <a:lnTo>
                      <a:pt x="170" y="755"/>
                    </a:lnTo>
                    <a:lnTo>
                      <a:pt x="171" y="759"/>
                    </a:lnTo>
                    <a:lnTo>
                      <a:pt x="173" y="762"/>
                    </a:lnTo>
                    <a:lnTo>
                      <a:pt x="173" y="766"/>
                    </a:lnTo>
                    <a:lnTo>
                      <a:pt x="170" y="769"/>
                    </a:lnTo>
                    <a:lnTo>
                      <a:pt x="168" y="774"/>
                    </a:lnTo>
                    <a:lnTo>
                      <a:pt x="164" y="777"/>
                    </a:lnTo>
                    <a:lnTo>
                      <a:pt x="160" y="777"/>
                    </a:lnTo>
                    <a:lnTo>
                      <a:pt x="158" y="776"/>
                    </a:lnTo>
                    <a:lnTo>
                      <a:pt x="153" y="774"/>
                    </a:lnTo>
                    <a:lnTo>
                      <a:pt x="151" y="779"/>
                    </a:lnTo>
                    <a:lnTo>
                      <a:pt x="152" y="784"/>
                    </a:lnTo>
                    <a:lnTo>
                      <a:pt x="153" y="789"/>
                    </a:lnTo>
                    <a:lnTo>
                      <a:pt x="151" y="791"/>
                    </a:lnTo>
                    <a:lnTo>
                      <a:pt x="148" y="789"/>
                    </a:lnTo>
                    <a:lnTo>
                      <a:pt x="144" y="786"/>
                    </a:lnTo>
                    <a:lnTo>
                      <a:pt x="144" y="781"/>
                    </a:lnTo>
                    <a:lnTo>
                      <a:pt x="141" y="778"/>
                    </a:lnTo>
                    <a:lnTo>
                      <a:pt x="137" y="781"/>
                    </a:lnTo>
                    <a:lnTo>
                      <a:pt x="133" y="776"/>
                    </a:lnTo>
                    <a:lnTo>
                      <a:pt x="130" y="774"/>
                    </a:lnTo>
                    <a:lnTo>
                      <a:pt x="128" y="776"/>
                    </a:lnTo>
                    <a:lnTo>
                      <a:pt x="128" y="781"/>
                    </a:lnTo>
                    <a:lnTo>
                      <a:pt x="128" y="784"/>
                    </a:lnTo>
                    <a:lnTo>
                      <a:pt x="126" y="788"/>
                    </a:lnTo>
                    <a:lnTo>
                      <a:pt x="127" y="792"/>
                    </a:lnTo>
                    <a:lnTo>
                      <a:pt x="128" y="797"/>
                    </a:lnTo>
                    <a:lnTo>
                      <a:pt x="122" y="800"/>
                    </a:lnTo>
                    <a:lnTo>
                      <a:pt x="117" y="799"/>
                    </a:lnTo>
                    <a:lnTo>
                      <a:pt x="113" y="802"/>
                    </a:lnTo>
                    <a:lnTo>
                      <a:pt x="113" y="806"/>
                    </a:lnTo>
                    <a:lnTo>
                      <a:pt x="113" y="810"/>
                    </a:lnTo>
                    <a:lnTo>
                      <a:pt x="110" y="812"/>
                    </a:lnTo>
                    <a:lnTo>
                      <a:pt x="104" y="814"/>
                    </a:lnTo>
                    <a:lnTo>
                      <a:pt x="97" y="813"/>
                    </a:lnTo>
                    <a:lnTo>
                      <a:pt x="93" y="809"/>
                    </a:lnTo>
                    <a:lnTo>
                      <a:pt x="94" y="802"/>
                    </a:lnTo>
                    <a:lnTo>
                      <a:pt x="97" y="797"/>
                    </a:lnTo>
                    <a:lnTo>
                      <a:pt x="98" y="792"/>
                    </a:lnTo>
                    <a:lnTo>
                      <a:pt x="98" y="786"/>
                    </a:lnTo>
                    <a:lnTo>
                      <a:pt x="93" y="786"/>
                    </a:lnTo>
                    <a:lnTo>
                      <a:pt x="88" y="790"/>
                    </a:lnTo>
                    <a:lnTo>
                      <a:pt x="85" y="793"/>
                    </a:lnTo>
                    <a:lnTo>
                      <a:pt x="81" y="796"/>
                    </a:lnTo>
                    <a:lnTo>
                      <a:pt x="77" y="791"/>
                    </a:lnTo>
                    <a:lnTo>
                      <a:pt x="81" y="787"/>
                    </a:lnTo>
                    <a:lnTo>
                      <a:pt x="83" y="783"/>
                    </a:lnTo>
                    <a:lnTo>
                      <a:pt x="85" y="779"/>
                    </a:lnTo>
                    <a:lnTo>
                      <a:pt x="81" y="774"/>
                    </a:lnTo>
                    <a:lnTo>
                      <a:pt x="82" y="770"/>
                    </a:lnTo>
                    <a:lnTo>
                      <a:pt x="85" y="769"/>
                    </a:lnTo>
                    <a:lnTo>
                      <a:pt x="87" y="772"/>
                    </a:lnTo>
                    <a:lnTo>
                      <a:pt x="90" y="773"/>
                    </a:lnTo>
                    <a:lnTo>
                      <a:pt x="92" y="769"/>
                    </a:lnTo>
                    <a:lnTo>
                      <a:pt x="94" y="764"/>
                    </a:lnTo>
                    <a:lnTo>
                      <a:pt x="93" y="760"/>
                    </a:lnTo>
                    <a:lnTo>
                      <a:pt x="88" y="756"/>
                    </a:lnTo>
                    <a:lnTo>
                      <a:pt x="85" y="753"/>
                    </a:lnTo>
                    <a:lnTo>
                      <a:pt x="80" y="753"/>
                    </a:lnTo>
                    <a:lnTo>
                      <a:pt x="79" y="758"/>
                    </a:lnTo>
                    <a:lnTo>
                      <a:pt x="79" y="763"/>
                    </a:lnTo>
                    <a:lnTo>
                      <a:pt x="77" y="765"/>
                    </a:lnTo>
                    <a:lnTo>
                      <a:pt x="73" y="761"/>
                    </a:lnTo>
                    <a:lnTo>
                      <a:pt x="71" y="756"/>
                    </a:lnTo>
                    <a:lnTo>
                      <a:pt x="71" y="752"/>
                    </a:lnTo>
                    <a:lnTo>
                      <a:pt x="67" y="751"/>
                    </a:lnTo>
                    <a:lnTo>
                      <a:pt x="65" y="747"/>
                    </a:lnTo>
                    <a:lnTo>
                      <a:pt x="64" y="742"/>
                    </a:lnTo>
                    <a:lnTo>
                      <a:pt x="59" y="742"/>
                    </a:lnTo>
                    <a:lnTo>
                      <a:pt x="61" y="738"/>
                    </a:lnTo>
                    <a:lnTo>
                      <a:pt x="64" y="732"/>
                    </a:lnTo>
                    <a:lnTo>
                      <a:pt x="63" y="729"/>
                    </a:lnTo>
                    <a:lnTo>
                      <a:pt x="58" y="727"/>
                    </a:lnTo>
                    <a:lnTo>
                      <a:pt x="55" y="729"/>
                    </a:lnTo>
                    <a:lnTo>
                      <a:pt x="49" y="728"/>
                    </a:lnTo>
                    <a:lnTo>
                      <a:pt x="44" y="728"/>
                    </a:lnTo>
                    <a:lnTo>
                      <a:pt x="36" y="726"/>
                    </a:lnTo>
                    <a:lnTo>
                      <a:pt x="34" y="729"/>
                    </a:lnTo>
                    <a:lnTo>
                      <a:pt x="34" y="733"/>
                    </a:lnTo>
                    <a:lnTo>
                      <a:pt x="35" y="738"/>
                    </a:lnTo>
                    <a:lnTo>
                      <a:pt x="33" y="744"/>
                    </a:lnTo>
                    <a:lnTo>
                      <a:pt x="31" y="748"/>
                    </a:lnTo>
                    <a:lnTo>
                      <a:pt x="30" y="752"/>
                    </a:lnTo>
                    <a:lnTo>
                      <a:pt x="30" y="758"/>
                    </a:lnTo>
                    <a:lnTo>
                      <a:pt x="30" y="763"/>
                    </a:lnTo>
                    <a:lnTo>
                      <a:pt x="28" y="769"/>
                    </a:lnTo>
                    <a:lnTo>
                      <a:pt x="24" y="771"/>
                    </a:lnTo>
                    <a:lnTo>
                      <a:pt x="24" y="774"/>
                    </a:lnTo>
                    <a:lnTo>
                      <a:pt x="24" y="779"/>
                    </a:lnTo>
                    <a:lnTo>
                      <a:pt x="28" y="784"/>
                    </a:lnTo>
                    <a:lnTo>
                      <a:pt x="32" y="787"/>
                    </a:lnTo>
                    <a:lnTo>
                      <a:pt x="35" y="790"/>
                    </a:lnTo>
                    <a:lnTo>
                      <a:pt x="38" y="794"/>
                    </a:lnTo>
                    <a:lnTo>
                      <a:pt x="39" y="799"/>
                    </a:lnTo>
                    <a:lnTo>
                      <a:pt x="38" y="803"/>
                    </a:lnTo>
                    <a:lnTo>
                      <a:pt x="33" y="803"/>
                    </a:lnTo>
                    <a:lnTo>
                      <a:pt x="30" y="798"/>
                    </a:lnTo>
                    <a:lnTo>
                      <a:pt x="26" y="794"/>
                    </a:lnTo>
                    <a:lnTo>
                      <a:pt x="22" y="796"/>
                    </a:lnTo>
                    <a:lnTo>
                      <a:pt x="19" y="800"/>
                    </a:lnTo>
                    <a:lnTo>
                      <a:pt x="19" y="805"/>
                    </a:lnTo>
                    <a:lnTo>
                      <a:pt x="17" y="809"/>
                    </a:lnTo>
                    <a:lnTo>
                      <a:pt x="19" y="813"/>
                    </a:lnTo>
                    <a:lnTo>
                      <a:pt x="21" y="817"/>
                    </a:lnTo>
                    <a:lnTo>
                      <a:pt x="19" y="820"/>
                    </a:lnTo>
                    <a:lnTo>
                      <a:pt x="14" y="820"/>
                    </a:lnTo>
                    <a:lnTo>
                      <a:pt x="10" y="821"/>
                    </a:lnTo>
                    <a:lnTo>
                      <a:pt x="9" y="825"/>
                    </a:lnTo>
                    <a:lnTo>
                      <a:pt x="10" y="833"/>
                    </a:lnTo>
                    <a:lnTo>
                      <a:pt x="12" y="839"/>
                    </a:lnTo>
                    <a:lnTo>
                      <a:pt x="15" y="845"/>
                    </a:lnTo>
                    <a:lnTo>
                      <a:pt x="18" y="848"/>
                    </a:lnTo>
                    <a:lnTo>
                      <a:pt x="20" y="852"/>
                    </a:lnTo>
                    <a:lnTo>
                      <a:pt x="26" y="852"/>
                    </a:lnTo>
                    <a:lnTo>
                      <a:pt x="32" y="854"/>
                    </a:lnTo>
                    <a:lnTo>
                      <a:pt x="37" y="856"/>
                    </a:lnTo>
                    <a:lnTo>
                      <a:pt x="41" y="863"/>
                    </a:lnTo>
                    <a:lnTo>
                      <a:pt x="38" y="867"/>
                    </a:lnTo>
                    <a:lnTo>
                      <a:pt x="32" y="868"/>
                    </a:lnTo>
                    <a:lnTo>
                      <a:pt x="27" y="871"/>
                    </a:lnTo>
                    <a:lnTo>
                      <a:pt x="23" y="873"/>
                    </a:lnTo>
                    <a:lnTo>
                      <a:pt x="18" y="873"/>
                    </a:lnTo>
                    <a:lnTo>
                      <a:pt x="14" y="870"/>
                    </a:lnTo>
                    <a:lnTo>
                      <a:pt x="10" y="866"/>
                    </a:lnTo>
                    <a:lnTo>
                      <a:pt x="6" y="856"/>
                    </a:lnTo>
                    <a:lnTo>
                      <a:pt x="4" y="853"/>
                    </a:lnTo>
                    <a:lnTo>
                      <a:pt x="4" y="848"/>
                    </a:lnTo>
                    <a:lnTo>
                      <a:pt x="1" y="842"/>
                    </a:lnTo>
                    <a:lnTo>
                      <a:pt x="0" y="841"/>
                    </a:lnTo>
                    <a:lnTo>
                      <a:pt x="0" y="1605"/>
                    </a:lnTo>
                    <a:lnTo>
                      <a:pt x="429" y="1606"/>
                    </a:lnTo>
                    <a:lnTo>
                      <a:pt x="428" y="1604"/>
                    </a:lnTo>
                    <a:lnTo>
                      <a:pt x="423" y="1592"/>
                    </a:lnTo>
                    <a:lnTo>
                      <a:pt x="426" y="1585"/>
                    </a:lnTo>
                    <a:lnTo>
                      <a:pt x="430" y="1573"/>
                    </a:lnTo>
                    <a:lnTo>
                      <a:pt x="429" y="1562"/>
                    </a:lnTo>
                    <a:lnTo>
                      <a:pt x="422" y="1557"/>
                    </a:lnTo>
                    <a:lnTo>
                      <a:pt x="415" y="1553"/>
                    </a:lnTo>
                    <a:lnTo>
                      <a:pt x="405" y="1548"/>
                    </a:lnTo>
                    <a:lnTo>
                      <a:pt x="400" y="1541"/>
                    </a:lnTo>
                    <a:lnTo>
                      <a:pt x="391" y="1536"/>
                    </a:lnTo>
                    <a:lnTo>
                      <a:pt x="393" y="1529"/>
                    </a:lnTo>
                    <a:lnTo>
                      <a:pt x="396" y="1522"/>
                    </a:lnTo>
                    <a:lnTo>
                      <a:pt x="394" y="1514"/>
                    </a:lnTo>
                    <a:lnTo>
                      <a:pt x="396" y="1507"/>
                    </a:lnTo>
                    <a:lnTo>
                      <a:pt x="401" y="1503"/>
                    </a:lnTo>
                    <a:lnTo>
                      <a:pt x="405" y="1502"/>
                    </a:lnTo>
                    <a:lnTo>
                      <a:pt x="409" y="1504"/>
                    </a:lnTo>
                    <a:lnTo>
                      <a:pt x="414" y="1507"/>
                    </a:lnTo>
                    <a:lnTo>
                      <a:pt x="419" y="1508"/>
                    </a:lnTo>
                    <a:lnTo>
                      <a:pt x="422" y="1502"/>
                    </a:lnTo>
                    <a:lnTo>
                      <a:pt x="418" y="1495"/>
                    </a:lnTo>
                    <a:lnTo>
                      <a:pt x="421" y="1487"/>
                    </a:lnTo>
                    <a:lnTo>
                      <a:pt x="425" y="1486"/>
                    </a:lnTo>
                    <a:lnTo>
                      <a:pt x="429" y="1489"/>
                    </a:lnTo>
                    <a:lnTo>
                      <a:pt x="434" y="1487"/>
                    </a:lnTo>
                    <a:lnTo>
                      <a:pt x="436" y="1490"/>
                    </a:lnTo>
                    <a:lnTo>
                      <a:pt x="440" y="1492"/>
                    </a:lnTo>
                    <a:lnTo>
                      <a:pt x="445" y="1493"/>
                    </a:lnTo>
                    <a:lnTo>
                      <a:pt x="445" y="1497"/>
                    </a:lnTo>
                    <a:lnTo>
                      <a:pt x="444" y="1502"/>
                    </a:lnTo>
                    <a:lnTo>
                      <a:pt x="444" y="1510"/>
                    </a:lnTo>
                    <a:lnTo>
                      <a:pt x="450" y="1517"/>
                    </a:lnTo>
                    <a:lnTo>
                      <a:pt x="458" y="1524"/>
                    </a:lnTo>
                    <a:lnTo>
                      <a:pt x="462" y="1531"/>
                    </a:lnTo>
                    <a:lnTo>
                      <a:pt x="466" y="1535"/>
                    </a:lnTo>
                    <a:lnTo>
                      <a:pt x="470" y="1536"/>
                    </a:lnTo>
                    <a:lnTo>
                      <a:pt x="473" y="1531"/>
                    </a:lnTo>
                    <a:lnTo>
                      <a:pt x="473" y="1523"/>
                    </a:lnTo>
                    <a:lnTo>
                      <a:pt x="471" y="1515"/>
                    </a:lnTo>
                    <a:lnTo>
                      <a:pt x="470" y="1508"/>
                    </a:lnTo>
                    <a:lnTo>
                      <a:pt x="470" y="1499"/>
                    </a:lnTo>
                    <a:lnTo>
                      <a:pt x="469" y="1491"/>
                    </a:lnTo>
                    <a:lnTo>
                      <a:pt x="470" y="1487"/>
                    </a:lnTo>
                    <a:lnTo>
                      <a:pt x="474" y="1491"/>
                    </a:lnTo>
                    <a:lnTo>
                      <a:pt x="477" y="1495"/>
                    </a:lnTo>
                    <a:lnTo>
                      <a:pt x="483" y="1496"/>
                    </a:lnTo>
                    <a:lnTo>
                      <a:pt x="488" y="1493"/>
                    </a:lnTo>
                    <a:lnTo>
                      <a:pt x="489" y="1490"/>
                    </a:lnTo>
                    <a:lnTo>
                      <a:pt x="491" y="1484"/>
                    </a:lnTo>
                    <a:lnTo>
                      <a:pt x="498" y="1479"/>
                    </a:lnTo>
                    <a:lnTo>
                      <a:pt x="501" y="1477"/>
                    </a:lnTo>
                    <a:lnTo>
                      <a:pt x="501" y="1475"/>
                    </a:lnTo>
                    <a:lnTo>
                      <a:pt x="498" y="1469"/>
                    </a:lnTo>
                    <a:lnTo>
                      <a:pt x="497" y="1462"/>
                    </a:lnTo>
                    <a:lnTo>
                      <a:pt x="499" y="1456"/>
                    </a:lnTo>
                    <a:lnTo>
                      <a:pt x="501" y="1449"/>
                    </a:lnTo>
                    <a:lnTo>
                      <a:pt x="500" y="1443"/>
                    </a:lnTo>
                    <a:lnTo>
                      <a:pt x="497" y="1437"/>
                    </a:lnTo>
                    <a:lnTo>
                      <a:pt x="494" y="1434"/>
                    </a:lnTo>
                    <a:lnTo>
                      <a:pt x="489" y="1434"/>
                    </a:lnTo>
                    <a:lnTo>
                      <a:pt x="482" y="1434"/>
                    </a:lnTo>
                    <a:lnTo>
                      <a:pt x="475" y="1437"/>
                    </a:lnTo>
                    <a:lnTo>
                      <a:pt x="469" y="1439"/>
                    </a:lnTo>
                    <a:lnTo>
                      <a:pt x="459" y="1440"/>
                    </a:lnTo>
                    <a:lnTo>
                      <a:pt x="451" y="1439"/>
                    </a:lnTo>
                    <a:lnTo>
                      <a:pt x="448" y="1439"/>
                    </a:lnTo>
                    <a:lnTo>
                      <a:pt x="443" y="1443"/>
                    </a:lnTo>
                    <a:lnTo>
                      <a:pt x="441" y="1446"/>
                    </a:lnTo>
                    <a:lnTo>
                      <a:pt x="436" y="1447"/>
                    </a:lnTo>
                    <a:lnTo>
                      <a:pt x="427" y="1445"/>
                    </a:lnTo>
                    <a:lnTo>
                      <a:pt x="423" y="1439"/>
                    </a:lnTo>
                    <a:lnTo>
                      <a:pt x="413" y="1430"/>
                    </a:lnTo>
                    <a:lnTo>
                      <a:pt x="406" y="1428"/>
                    </a:lnTo>
                    <a:lnTo>
                      <a:pt x="401" y="1428"/>
                    </a:lnTo>
                    <a:lnTo>
                      <a:pt x="399" y="1431"/>
                    </a:lnTo>
                    <a:lnTo>
                      <a:pt x="399" y="1435"/>
                    </a:lnTo>
                    <a:lnTo>
                      <a:pt x="400" y="1441"/>
                    </a:lnTo>
                    <a:lnTo>
                      <a:pt x="402" y="1447"/>
                    </a:lnTo>
                    <a:lnTo>
                      <a:pt x="403" y="1454"/>
                    </a:lnTo>
                    <a:lnTo>
                      <a:pt x="401" y="1462"/>
                    </a:lnTo>
                    <a:lnTo>
                      <a:pt x="401" y="1467"/>
                    </a:lnTo>
                    <a:lnTo>
                      <a:pt x="402" y="1472"/>
                    </a:lnTo>
                    <a:lnTo>
                      <a:pt x="403" y="1475"/>
                    </a:lnTo>
                    <a:lnTo>
                      <a:pt x="402" y="1479"/>
                    </a:lnTo>
                    <a:lnTo>
                      <a:pt x="400" y="1486"/>
                    </a:lnTo>
                    <a:lnTo>
                      <a:pt x="396" y="1494"/>
                    </a:lnTo>
                    <a:lnTo>
                      <a:pt x="393" y="1494"/>
                    </a:lnTo>
                    <a:lnTo>
                      <a:pt x="389" y="1494"/>
                    </a:lnTo>
                    <a:lnTo>
                      <a:pt x="385" y="1491"/>
                    </a:lnTo>
                    <a:lnTo>
                      <a:pt x="382" y="1486"/>
                    </a:lnTo>
                    <a:lnTo>
                      <a:pt x="377" y="1481"/>
                    </a:lnTo>
                    <a:lnTo>
                      <a:pt x="374" y="1475"/>
                    </a:lnTo>
                    <a:lnTo>
                      <a:pt x="375" y="1471"/>
                    </a:lnTo>
                    <a:lnTo>
                      <a:pt x="375" y="1463"/>
                    </a:lnTo>
                    <a:lnTo>
                      <a:pt x="370" y="1456"/>
                    </a:lnTo>
                    <a:lnTo>
                      <a:pt x="363" y="1453"/>
                    </a:lnTo>
                    <a:lnTo>
                      <a:pt x="360" y="1448"/>
                    </a:lnTo>
                    <a:lnTo>
                      <a:pt x="357" y="1441"/>
                    </a:lnTo>
                    <a:lnTo>
                      <a:pt x="355" y="1436"/>
                    </a:lnTo>
                    <a:lnTo>
                      <a:pt x="353" y="1432"/>
                    </a:lnTo>
                    <a:lnTo>
                      <a:pt x="351" y="1428"/>
                    </a:lnTo>
                    <a:lnTo>
                      <a:pt x="347" y="1426"/>
                    </a:lnTo>
                    <a:lnTo>
                      <a:pt x="342" y="1426"/>
                    </a:lnTo>
                    <a:lnTo>
                      <a:pt x="335" y="1428"/>
                    </a:lnTo>
                    <a:lnTo>
                      <a:pt x="333" y="1428"/>
                    </a:lnTo>
                    <a:lnTo>
                      <a:pt x="326" y="1430"/>
                    </a:lnTo>
                    <a:lnTo>
                      <a:pt x="319" y="1433"/>
                    </a:lnTo>
                    <a:lnTo>
                      <a:pt x="316" y="1438"/>
                    </a:lnTo>
                    <a:lnTo>
                      <a:pt x="317" y="1444"/>
                    </a:lnTo>
                    <a:lnTo>
                      <a:pt x="319" y="1450"/>
                    </a:lnTo>
                    <a:lnTo>
                      <a:pt x="321" y="1454"/>
                    </a:lnTo>
                    <a:lnTo>
                      <a:pt x="323" y="1461"/>
                    </a:lnTo>
                    <a:lnTo>
                      <a:pt x="326" y="1469"/>
                    </a:lnTo>
                    <a:lnTo>
                      <a:pt x="329" y="1475"/>
                    </a:lnTo>
                    <a:lnTo>
                      <a:pt x="329" y="1481"/>
                    </a:lnTo>
                    <a:lnTo>
                      <a:pt x="332" y="1489"/>
                    </a:lnTo>
                    <a:lnTo>
                      <a:pt x="333" y="1494"/>
                    </a:lnTo>
                    <a:lnTo>
                      <a:pt x="332" y="1499"/>
                    </a:lnTo>
                    <a:lnTo>
                      <a:pt x="327" y="1503"/>
                    </a:lnTo>
                    <a:lnTo>
                      <a:pt x="320" y="1502"/>
                    </a:lnTo>
                    <a:lnTo>
                      <a:pt x="311" y="1498"/>
                    </a:lnTo>
                    <a:lnTo>
                      <a:pt x="300" y="1490"/>
                    </a:lnTo>
                    <a:lnTo>
                      <a:pt x="291" y="1488"/>
                    </a:lnTo>
                    <a:lnTo>
                      <a:pt x="286" y="1484"/>
                    </a:lnTo>
                    <a:lnTo>
                      <a:pt x="281" y="1480"/>
                    </a:lnTo>
                    <a:lnTo>
                      <a:pt x="271" y="1480"/>
                    </a:lnTo>
                    <a:lnTo>
                      <a:pt x="267" y="1485"/>
                    </a:lnTo>
                    <a:lnTo>
                      <a:pt x="266" y="1490"/>
                    </a:lnTo>
                    <a:lnTo>
                      <a:pt x="266" y="1498"/>
                    </a:lnTo>
                    <a:lnTo>
                      <a:pt x="267" y="1506"/>
                    </a:lnTo>
                    <a:lnTo>
                      <a:pt x="267" y="1513"/>
                    </a:lnTo>
                    <a:lnTo>
                      <a:pt x="267" y="1517"/>
                    </a:lnTo>
                    <a:lnTo>
                      <a:pt x="264" y="1522"/>
                    </a:lnTo>
                    <a:lnTo>
                      <a:pt x="256" y="1524"/>
                    </a:lnTo>
                    <a:lnTo>
                      <a:pt x="251" y="1524"/>
                    </a:lnTo>
                    <a:lnTo>
                      <a:pt x="237" y="1526"/>
                    </a:lnTo>
                    <a:lnTo>
                      <a:pt x="232" y="1532"/>
                    </a:lnTo>
                    <a:lnTo>
                      <a:pt x="232" y="1537"/>
                    </a:lnTo>
                    <a:lnTo>
                      <a:pt x="232" y="1546"/>
                    </a:lnTo>
                    <a:lnTo>
                      <a:pt x="234" y="1554"/>
                    </a:lnTo>
                    <a:lnTo>
                      <a:pt x="232" y="1560"/>
                    </a:lnTo>
                    <a:lnTo>
                      <a:pt x="229" y="1567"/>
                    </a:lnTo>
                    <a:lnTo>
                      <a:pt x="225" y="1572"/>
                    </a:lnTo>
                    <a:lnTo>
                      <a:pt x="211" y="1580"/>
                    </a:lnTo>
                    <a:lnTo>
                      <a:pt x="201" y="1584"/>
                    </a:lnTo>
                    <a:lnTo>
                      <a:pt x="191" y="1584"/>
                    </a:lnTo>
                    <a:lnTo>
                      <a:pt x="177" y="1577"/>
                    </a:lnTo>
                    <a:lnTo>
                      <a:pt x="168" y="1569"/>
                    </a:lnTo>
                    <a:lnTo>
                      <a:pt x="161" y="1557"/>
                    </a:lnTo>
                    <a:lnTo>
                      <a:pt x="153" y="1544"/>
                    </a:lnTo>
                    <a:lnTo>
                      <a:pt x="142" y="1533"/>
                    </a:lnTo>
                    <a:lnTo>
                      <a:pt x="130" y="1521"/>
                    </a:lnTo>
                    <a:lnTo>
                      <a:pt x="119" y="1505"/>
                    </a:lnTo>
                    <a:lnTo>
                      <a:pt x="113" y="1497"/>
                    </a:lnTo>
                    <a:lnTo>
                      <a:pt x="107" y="1482"/>
                    </a:lnTo>
                    <a:lnTo>
                      <a:pt x="101" y="1472"/>
                    </a:lnTo>
                    <a:lnTo>
                      <a:pt x="94" y="1466"/>
                    </a:lnTo>
                    <a:lnTo>
                      <a:pt x="88" y="1455"/>
                    </a:lnTo>
                    <a:lnTo>
                      <a:pt x="85" y="1444"/>
                    </a:lnTo>
                    <a:lnTo>
                      <a:pt x="90" y="1435"/>
                    </a:lnTo>
                    <a:lnTo>
                      <a:pt x="94" y="1423"/>
                    </a:lnTo>
                    <a:lnTo>
                      <a:pt x="95" y="1411"/>
                    </a:lnTo>
                    <a:lnTo>
                      <a:pt x="96" y="1403"/>
                    </a:lnTo>
                    <a:lnTo>
                      <a:pt x="97" y="1395"/>
                    </a:lnTo>
                    <a:lnTo>
                      <a:pt x="104" y="1381"/>
                    </a:lnTo>
                    <a:lnTo>
                      <a:pt x="103" y="1373"/>
                    </a:lnTo>
                    <a:lnTo>
                      <a:pt x="99" y="1365"/>
                    </a:lnTo>
                    <a:lnTo>
                      <a:pt x="103" y="1358"/>
                    </a:lnTo>
                    <a:lnTo>
                      <a:pt x="108" y="1356"/>
                    </a:lnTo>
                    <a:lnTo>
                      <a:pt x="117" y="1355"/>
                    </a:lnTo>
                    <a:lnTo>
                      <a:pt x="130" y="1351"/>
                    </a:lnTo>
                    <a:lnTo>
                      <a:pt x="138" y="1346"/>
                    </a:lnTo>
                    <a:lnTo>
                      <a:pt x="147" y="1341"/>
                    </a:lnTo>
                    <a:lnTo>
                      <a:pt x="156" y="1331"/>
                    </a:lnTo>
                    <a:lnTo>
                      <a:pt x="166" y="1319"/>
                    </a:lnTo>
                    <a:lnTo>
                      <a:pt x="171" y="1305"/>
                    </a:lnTo>
                    <a:lnTo>
                      <a:pt x="171" y="1292"/>
                    </a:lnTo>
                    <a:lnTo>
                      <a:pt x="170" y="1282"/>
                    </a:lnTo>
                    <a:lnTo>
                      <a:pt x="166" y="1275"/>
                    </a:lnTo>
                    <a:lnTo>
                      <a:pt x="164" y="1266"/>
                    </a:lnTo>
                    <a:lnTo>
                      <a:pt x="166" y="1258"/>
                    </a:lnTo>
                    <a:lnTo>
                      <a:pt x="173" y="1254"/>
                    </a:lnTo>
                    <a:lnTo>
                      <a:pt x="182" y="1252"/>
                    </a:lnTo>
                    <a:lnTo>
                      <a:pt x="186" y="1245"/>
                    </a:lnTo>
                    <a:lnTo>
                      <a:pt x="191" y="1243"/>
                    </a:lnTo>
                    <a:lnTo>
                      <a:pt x="202" y="1246"/>
                    </a:lnTo>
                    <a:lnTo>
                      <a:pt x="210" y="1247"/>
                    </a:lnTo>
                    <a:lnTo>
                      <a:pt x="220" y="1246"/>
                    </a:lnTo>
                    <a:lnTo>
                      <a:pt x="231" y="1241"/>
                    </a:lnTo>
                    <a:lnTo>
                      <a:pt x="236" y="1237"/>
                    </a:lnTo>
                    <a:lnTo>
                      <a:pt x="243" y="1231"/>
                    </a:lnTo>
                    <a:lnTo>
                      <a:pt x="244" y="1225"/>
                    </a:lnTo>
                    <a:lnTo>
                      <a:pt x="240" y="1220"/>
                    </a:lnTo>
                    <a:lnTo>
                      <a:pt x="233" y="1220"/>
                    </a:lnTo>
                    <a:lnTo>
                      <a:pt x="229" y="1222"/>
                    </a:lnTo>
                    <a:lnTo>
                      <a:pt x="217" y="1222"/>
                    </a:lnTo>
                    <a:lnTo>
                      <a:pt x="211" y="1223"/>
                    </a:lnTo>
                    <a:lnTo>
                      <a:pt x="203" y="1223"/>
                    </a:lnTo>
                    <a:lnTo>
                      <a:pt x="197" y="1219"/>
                    </a:lnTo>
                    <a:lnTo>
                      <a:pt x="191" y="1213"/>
                    </a:lnTo>
                    <a:lnTo>
                      <a:pt x="188" y="1207"/>
                    </a:lnTo>
                    <a:lnTo>
                      <a:pt x="184" y="1203"/>
                    </a:lnTo>
                    <a:lnTo>
                      <a:pt x="178" y="1200"/>
                    </a:lnTo>
                    <a:lnTo>
                      <a:pt x="175" y="1198"/>
                    </a:lnTo>
                    <a:lnTo>
                      <a:pt x="165" y="1195"/>
                    </a:lnTo>
                    <a:lnTo>
                      <a:pt x="156" y="1191"/>
                    </a:lnTo>
                    <a:lnTo>
                      <a:pt x="150" y="1188"/>
                    </a:lnTo>
                    <a:lnTo>
                      <a:pt x="145" y="1179"/>
                    </a:lnTo>
                    <a:lnTo>
                      <a:pt x="149" y="1173"/>
                    </a:lnTo>
                    <a:lnTo>
                      <a:pt x="151" y="1164"/>
                    </a:lnTo>
                    <a:lnTo>
                      <a:pt x="146" y="1161"/>
                    </a:lnTo>
                    <a:lnTo>
                      <a:pt x="134" y="1160"/>
                    </a:lnTo>
                    <a:lnTo>
                      <a:pt x="133" y="1155"/>
                    </a:lnTo>
                    <a:lnTo>
                      <a:pt x="138" y="1152"/>
                    </a:lnTo>
                    <a:lnTo>
                      <a:pt x="147" y="1148"/>
                    </a:lnTo>
                    <a:lnTo>
                      <a:pt x="153" y="1148"/>
                    </a:lnTo>
                    <a:lnTo>
                      <a:pt x="159" y="1148"/>
                    </a:lnTo>
                    <a:lnTo>
                      <a:pt x="166" y="1149"/>
                    </a:lnTo>
                    <a:lnTo>
                      <a:pt x="170" y="1145"/>
                    </a:lnTo>
                    <a:lnTo>
                      <a:pt x="168" y="1140"/>
                    </a:lnTo>
                    <a:lnTo>
                      <a:pt x="155" y="1135"/>
                    </a:lnTo>
                    <a:lnTo>
                      <a:pt x="145" y="1132"/>
                    </a:lnTo>
                    <a:lnTo>
                      <a:pt x="139" y="1130"/>
                    </a:lnTo>
                    <a:lnTo>
                      <a:pt x="133" y="1128"/>
                    </a:lnTo>
                    <a:lnTo>
                      <a:pt x="124" y="1126"/>
                    </a:lnTo>
                    <a:lnTo>
                      <a:pt x="117" y="1123"/>
                    </a:lnTo>
                    <a:lnTo>
                      <a:pt x="111" y="1122"/>
                    </a:lnTo>
                    <a:lnTo>
                      <a:pt x="111" y="1116"/>
                    </a:lnTo>
                    <a:lnTo>
                      <a:pt x="113" y="1109"/>
                    </a:lnTo>
                    <a:lnTo>
                      <a:pt x="119" y="1105"/>
                    </a:lnTo>
                    <a:lnTo>
                      <a:pt x="125" y="1102"/>
                    </a:lnTo>
                    <a:lnTo>
                      <a:pt x="137" y="1099"/>
                    </a:lnTo>
                    <a:lnTo>
                      <a:pt x="144" y="1099"/>
                    </a:lnTo>
                    <a:lnTo>
                      <a:pt x="151" y="1092"/>
                    </a:lnTo>
                    <a:lnTo>
                      <a:pt x="160" y="1083"/>
                    </a:lnTo>
                    <a:lnTo>
                      <a:pt x="166" y="1082"/>
                    </a:lnTo>
                    <a:lnTo>
                      <a:pt x="167" y="1076"/>
                    </a:lnTo>
                    <a:lnTo>
                      <a:pt x="165" y="1071"/>
                    </a:lnTo>
                    <a:lnTo>
                      <a:pt x="158" y="1067"/>
                    </a:lnTo>
                    <a:lnTo>
                      <a:pt x="153" y="1063"/>
                    </a:lnTo>
                    <a:lnTo>
                      <a:pt x="148" y="1060"/>
                    </a:lnTo>
                    <a:lnTo>
                      <a:pt x="145" y="1054"/>
                    </a:lnTo>
                    <a:lnTo>
                      <a:pt x="149" y="1046"/>
                    </a:lnTo>
                    <a:lnTo>
                      <a:pt x="156" y="1043"/>
                    </a:lnTo>
                    <a:lnTo>
                      <a:pt x="160" y="1045"/>
                    </a:lnTo>
                    <a:lnTo>
                      <a:pt x="169" y="1049"/>
                    </a:lnTo>
                    <a:lnTo>
                      <a:pt x="175" y="1049"/>
                    </a:lnTo>
                    <a:lnTo>
                      <a:pt x="177" y="1047"/>
                    </a:lnTo>
                    <a:lnTo>
                      <a:pt x="181" y="1042"/>
                    </a:lnTo>
                    <a:lnTo>
                      <a:pt x="186" y="1041"/>
                    </a:lnTo>
                    <a:lnTo>
                      <a:pt x="191" y="1046"/>
                    </a:lnTo>
                    <a:lnTo>
                      <a:pt x="197" y="1049"/>
                    </a:lnTo>
                    <a:lnTo>
                      <a:pt x="201" y="1053"/>
                    </a:lnTo>
                    <a:lnTo>
                      <a:pt x="205" y="1058"/>
                    </a:lnTo>
                    <a:lnTo>
                      <a:pt x="210" y="1063"/>
                    </a:lnTo>
                    <a:lnTo>
                      <a:pt x="213" y="1067"/>
                    </a:lnTo>
                    <a:lnTo>
                      <a:pt x="219" y="1070"/>
                    </a:lnTo>
                    <a:lnTo>
                      <a:pt x="225" y="1069"/>
                    </a:lnTo>
                    <a:lnTo>
                      <a:pt x="233" y="1066"/>
                    </a:lnTo>
                    <a:lnTo>
                      <a:pt x="243" y="1066"/>
                    </a:lnTo>
                    <a:lnTo>
                      <a:pt x="249" y="1067"/>
                    </a:lnTo>
                    <a:lnTo>
                      <a:pt x="256" y="1063"/>
                    </a:lnTo>
                    <a:lnTo>
                      <a:pt x="261" y="1058"/>
                    </a:lnTo>
                    <a:lnTo>
                      <a:pt x="261" y="1047"/>
                    </a:lnTo>
                    <a:lnTo>
                      <a:pt x="259" y="1043"/>
                    </a:lnTo>
                    <a:lnTo>
                      <a:pt x="253" y="1037"/>
                    </a:lnTo>
                    <a:lnTo>
                      <a:pt x="254" y="1032"/>
                    </a:lnTo>
                    <a:lnTo>
                      <a:pt x="259" y="1029"/>
                    </a:lnTo>
                    <a:lnTo>
                      <a:pt x="265" y="1027"/>
                    </a:lnTo>
                    <a:lnTo>
                      <a:pt x="270" y="1023"/>
                    </a:lnTo>
                    <a:lnTo>
                      <a:pt x="267" y="1013"/>
                    </a:lnTo>
                    <a:lnTo>
                      <a:pt x="265" y="1009"/>
                    </a:lnTo>
                    <a:lnTo>
                      <a:pt x="260" y="1005"/>
                    </a:lnTo>
                    <a:lnTo>
                      <a:pt x="254" y="1001"/>
                    </a:lnTo>
                    <a:lnTo>
                      <a:pt x="251" y="993"/>
                    </a:lnTo>
                    <a:lnTo>
                      <a:pt x="242" y="992"/>
                    </a:lnTo>
                    <a:lnTo>
                      <a:pt x="234" y="988"/>
                    </a:lnTo>
                    <a:lnTo>
                      <a:pt x="231" y="981"/>
                    </a:lnTo>
                    <a:lnTo>
                      <a:pt x="231" y="967"/>
                    </a:lnTo>
                    <a:lnTo>
                      <a:pt x="233" y="957"/>
                    </a:lnTo>
                    <a:lnTo>
                      <a:pt x="237" y="947"/>
                    </a:lnTo>
                    <a:lnTo>
                      <a:pt x="242" y="940"/>
                    </a:lnTo>
                    <a:lnTo>
                      <a:pt x="249" y="934"/>
                    </a:lnTo>
                    <a:lnTo>
                      <a:pt x="258" y="930"/>
                    </a:lnTo>
                    <a:lnTo>
                      <a:pt x="267" y="930"/>
                    </a:lnTo>
                    <a:lnTo>
                      <a:pt x="275" y="933"/>
                    </a:lnTo>
                    <a:lnTo>
                      <a:pt x="280" y="936"/>
                    </a:lnTo>
                    <a:lnTo>
                      <a:pt x="291" y="940"/>
                    </a:lnTo>
                    <a:lnTo>
                      <a:pt x="295" y="942"/>
                    </a:lnTo>
                    <a:lnTo>
                      <a:pt x="299" y="947"/>
                    </a:lnTo>
                    <a:lnTo>
                      <a:pt x="304" y="951"/>
                    </a:lnTo>
                    <a:lnTo>
                      <a:pt x="306" y="960"/>
                    </a:lnTo>
                    <a:lnTo>
                      <a:pt x="311" y="964"/>
                    </a:lnTo>
                    <a:lnTo>
                      <a:pt x="320" y="960"/>
                    </a:lnTo>
                    <a:lnTo>
                      <a:pt x="323" y="953"/>
                    </a:lnTo>
                    <a:lnTo>
                      <a:pt x="330" y="945"/>
                    </a:lnTo>
                    <a:lnTo>
                      <a:pt x="337" y="939"/>
                    </a:lnTo>
                    <a:lnTo>
                      <a:pt x="345" y="934"/>
                    </a:lnTo>
                    <a:lnTo>
                      <a:pt x="362" y="927"/>
                    </a:lnTo>
                    <a:lnTo>
                      <a:pt x="369" y="929"/>
                    </a:lnTo>
                    <a:lnTo>
                      <a:pt x="375" y="931"/>
                    </a:lnTo>
                    <a:lnTo>
                      <a:pt x="379" y="936"/>
                    </a:lnTo>
                    <a:lnTo>
                      <a:pt x="384" y="939"/>
                    </a:lnTo>
                    <a:lnTo>
                      <a:pt x="389" y="940"/>
                    </a:lnTo>
                    <a:lnTo>
                      <a:pt x="393" y="934"/>
                    </a:lnTo>
                    <a:lnTo>
                      <a:pt x="394" y="927"/>
                    </a:lnTo>
                    <a:lnTo>
                      <a:pt x="391" y="920"/>
                    </a:lnTo>
                    <a:lnTo>
                      <a:pt x="383" y="915"/>
                    </a:lnTo>
                    <a:lnTo>
                      <a:pt x="377" y="914"/>
                    </a:lnTo>
                    <a:lnTo>
                      <a:pt x="371" y="908"/>
                    </a:lnTo>
                    <a:lnTo>
                      <a:pt x="369" y="902"/>
                    </a:lnTo>
                    <a:lnTo>
                      <a:pt x="373" y="898"/>
                    </a:lnTo>
                    <a:lnTo>
                      <a:pt x="380" y="895"/>
                    </a:lnTo>
                    <a:lnTo>
                      <a:pt x="392" y="895"/>
                    </a:lnTo>
                    <a:lnTo>
                      <a:pt x="402" y="893"/>
                    </a:lnTo>
                    <a:lnTo>
                      <a:pt x="411" y="893"/>
                    </a:lnTo>
                    <a:lnTo>
                      <a:pt x="411" y="885"/>
                    </a:lnTo>
                    <a:lnTo>
                      <a:pt x="407" y="881"/>
                    </a:lnTo>
                    <a:lnTo>
                      <a:pt x="403" y="877"/>
                    </a:lnTo>
                    <a:lnTo>
                      <a:pt x="405" y="874"/>
                    </a:lnTo>
                    <a:lnTo>
                      <a:pt x="412" y="870"/>
                    </a:lnTo>
                    <a:lnTo>
                      <a:pt x="418" y="867"/>
                    </a:lnTo>
                    <a:lnTo>
                      <a:pt x="429" y="858"/>
                    </a:lnTo>
                    <a:lnTo>
                      <a:pt x="439" y="851"/>
                    </a:lnTo>
                    <a:lnTo>
                      <a:pt x="444" y="842"/>
                    </a:lnTo>
                    <a:lnTo>
                      <a:pt x="447" y="835"/>
                    </a:lnTo>
                    <a:lnTo>
                      <a:pt x="451" y="828"/>
                    </a:lnTo>
                    <a:lnTo>
                      <a:pt x="453" y="819"/>
                    </a:lnTo>
                    <a:lnTo>
                      <a:pt x="454" y="809"/>
                    </a:lnTo>
                    <a:lnTo>
                      <a:pt x="451" y="798"/>
                    </a:lnTo>
                    <a:lnTo>
                      <a:pt x="460" y="793"/>
                    </a:lnTo>
                    <a:lnTo>
                      <a:pt x="462" y="786"/>
                    </a:lnTo>
                    <a:lnTo>
                      <a:pt x="468" y="778"/>
                    </a:lnTo>
                    <a:lnTo>
                      <a:pt x="475" y="773"/>
                    </a:lnTo>
                    <a:lnTo>
                      <a:pt x="485" y="769"/>
                    </a:lnTo>
                    <a:lnTo>
                      <a:pt x="494" y="760"/>
                    </a:lnTo>
                    <a:lnTo>
                      <a:pt x="507" y="753"/>
                    </a:lnTo>
                    <a:lnTo>
                      <a:pt x="511" y="746"/>
                    </a:lnTo>
                    <a:lnTo>
                      <a:pt x="516" y="739"/>
                    </a:lnTo>
                    <a:lnTo>
                      <a:pt x="518" y="736"/>
                    </a:lnTo>
                    <a:lnTo>
                      <a:pt x="522" y="740"/>
                    </a:lnTo>
                    <a:lnTo>
                      <a:pt x="525" y="743"/>
                    </a:lnTo>
                    <a:lnTo>
                      <a:pt x="529" y="746"/>
                    </a:lnTo>
                    <a:lnTo>
                      <a:pt x="536" y="745"/>
                    </a:lnTo>
                    <a:lnTo>
                      <a:pt x="539" y="738"/>
                    </a:lnTo>
                    <a:lnTo>
                      <a:pt x="539" y="728"/>
                    </a:lnTo>
                    <a:lnTo>
                      <a:pt x="539" y="720"/>
                    </a:lnTo>
                    <a:lnTo>
                      <a:pt x="540" y="713"/>
                    </a:lnTo>
                    <a:lnTo>
                      <a:pt x="540" y="704"/>
                    </a:lnTo>
                    <a:lnTo>
                      <a:pt x="546" y="702"/>
                    </a:lnTo>
                    <a:lnTo>
                      <a:pt x="552" y="702"/>
                    </a:lnTo>
                    <a:lnTo>
                      <a:pt x="563" y="704"/>
                    </a:lnTo>
                    <a:lnTo>
                      <a:pt x="564" y="694"/>
                    </a:lnTo>
                    <a:lnTo>
                      <a:pt x="564" y="685"/>
                    </a:lnTo>
                    <a:lnTo>
                      <a:pt x="565" y="679"/>
                    </a:lnTo>
                    <a:lnTo>
                      <a:pt x="569" y="675"/>
                    </a:lnTo>
                    <a:lnTo>
                      <a:pt x="580" y="671"/>
                    </a:lnTo>
                    <a:lnTo>
                      <a:pt x="590" y="667"/>
                    </a:lnTo>
                    <a:lnTo>
                      <a:pt x="607" y="657"/>
                    </a:lnTo>
                    <a:lnTo>
                      <a:pt x="612" y="653"/>
                    </a:lnTo>
                    <a:lnTo>
                      <a:pt x="620" y="642"/>
                    </a:lnTo>
                    <a:lnTo>
                      <a:pt x="623" y="631"/>
                    </a:lnTo>
                    <a:lnTo>
                      <a:pt x="621" y="623"/>
                    </a:lnTo>
                    <a:lnTo>
                      <a:pt x="620" y="615"/>
                    </a:lnTo>
                    <a:lnTo>
                      <a:pt x="620" y="607"/>
                    </a:lnTo>
                    <a:lnTo>
                      <a:pt x="625" y="602"/>
                    </a:lnTo>
                    <a:lnTo>
                      <a:pt x="631" y="598"/>
                    </a:lnTo>
                    <a:lnTo>
                      <a:pt x="637" y="598"/>
                    </a:lnTo>
                    <a:lnTo>
                      <a:pt x="641" y="600"/>
                    </a:lnTo>
                    <a:lnTo>
                      <a:pt x="644" y="603"/>
                    </a:lnTo>
                    <a:lnTo>
                      <a:pt x="648" y="605"/>
                    </a:lnTo>
                    <a:lnTo>
                      <a:pt x="652" y="606"/>
                    </a:lnTo>
                    <a:lnTo>
                      <a:pt x="660" y="610"/>
                    </a:lnTo>
                    <a:lnTo>
                      <a:pt x="665" y="612"/>
                    </a:lnTo>
                    <a:lnTo>
                      <a:pt x="669" y="607"/>
                    </a:lnTo>
                    <a:lnTo>
                      <a:pt x="670" y="600"/>
                    </a:lnTo>
                    <a:lnTo>
                      <a:pt x="678" y="602"/>
                    </a:lnTo>
                    <a:lnTo>
                      <a:pt x="682" y="601"/>
                    </a:lnTo>
                    <a:lnTo>
                      <a:pt x="683" y="595"/>
                    </a:lnTo>
                    <a:lnTo>
                      <a:pt x="687" y="595"/>
                    </a:lnTo>
                    <a:lnTo>
                      <a:pt x="689" y="598"/>
                    </a:lnTo>
                    <a:lnTo>
                      <a:pt x="695" y="602"/>
                    </a:lnTo>
                    <a:lnTo>
                      <a:pt x="699" y="603"/>
                    </a:lnTo>
                    <a:lnTo>
                      <a:pt x="706" y="604"/>
                    </a:lnTo>
                    <a:lnTo>
                      <a:pt x="710" y="600"/>
                    </a:lnTo>
                    <a:lnTo>
                      <a:pt x="716" y="589"/>
                    </a:lnTo>
                    <a:lnTo>
                      <a:pt x="716" y="582"/>
                    </a:lnTo>
                    <a:lnTo>
                      <a:pt x="721" y="575"/>
                    </a:lnTo>
                    <a:lnTo>
                      <a:pt x="730" y="575"/>
                    </a:lnTo>
                    <a:lnTo>
                      <a:pt x="738" y="573"/>
                    </a:lnTo>
                    <a:lnTo>
                      <a:pt x="744" y="572"/>
                    </a:lnTo>
                    <a:lnTo>
                      <a:pt x="749" y="573"/>
                    </a:lnTo>
                    <a:lnTo>
                      <a:pt x="754" y="576"/>
                    </a:lnTo>
                    <a:lnTo>
                      <a:pt x="756" y="580"/>
                    </a:lnTo>
                    <a:lnTo>
                      <a:pt x="758" y="584"/>
                    </a:lnTo>
                    <a:lnTo>
                      <a:pt x="763" y="591"/>
                    </a:lnTo>
                    <a:lnTo>
                      <a:pt x="766" y="601"/>
                    </a:lnTo>
                    <a:lnTo>
                      <a:pt x="769" y="605"/>
                    </a:lnTo>
                    <a:lnTo>
                      <a:pt x="771" y="613"/>
                    </a:lnTo>
                    <a:lnTo>
                      <a:pt x="772" y="617"/>
                    </a:lnTo>
                    <a:lnTo>
                      <a:pt x="774" y="62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2" name="Freeform 359">
                <a:extLst>
                  <a:ext uri="{FF2B5EF4-FFF2-40B4-BE49-F238E27FC236}">
                    <a16:creationId xmlns:a16="http://schemas.microsoft.com/office/drawing/2014/main" id="{0DDF63A1-2032-4191-86AA-309380FA01BB}"/>
                  </a:ext>
                </a:extLst>
              </p:cNvPr>
              <p:cNvSpPr>
                <a:spLocks/>
              </p:cNvSpPr>
              <p:nvPr/>
            </p:nvSpPr>
            <p:spPr bwMode="auto">
              <a:xfrm>
                <a:off x="278" y="2187"/>
                <a:ext cx="729" cy="854"/>
              </a:xfrm>
              <a:custGeom>
                <a:avLst/>
                <a:gdLst>
                  <a:gd name="T0" fmla="*/ 854 w 1373"/>
                  <a:gd name="T1" fmla="*/ 629 h 1606"/>
                  <a:gd name="T2" fmla="*/ 905 w 1373"/>
                  <a:gd name="T3" fmla="*/ 653 h 1606"/>
                  <a:gd name="T4" fmla="*/ 907 w 1373"/>
                  <a:gd name="T5" fmla="*/ 553 h 1606"/>
                  <a:gd name="T6" fmla="*/ 925 w 1373"/>
                  <a:gd name="T7" fmla="*/ 382 h 1606"/>
                  <a:gd name="T8" fmla="*/ 1007 w 1373"/>
                  <a:gd name="T9" fmla="*/ 293 h 1606"/>
                  <a:gd name="T10" fmla="*/ 1130 w 1373"/>
                  <a:gd name="T11" fmla="*/ 210 h 1606"/>
                  <a:gd name="T12" fmla="*/ 1179 w 1373"/>
                  <a:gd name="T13" fmla="*/ 167 h 1606"/>
                  <a:gd name="T14" fmla="*/ 1237 w 1373"/>
                  <a:gd name="T15" fmla="*/ 127 h 1606"/>
                  <a:gd name="T16" fmla="*/ 1276 w 1373"/>
                  <a:gd name="T17" fmla="*/ 205 h 1606"/>
                  <a:gd name="T18" fmla="*/ 1371 w 1373"/>
                  <a:gd name="T19" fmla="*/ 182 h 1606"/>
                  <a:gd name="T20" fmla="*/ 1322 w 1373"/>
                  <a:gd name="T21" fmla="*/ 85 h 1606"/>
                  <a:gd name="T22" fmla="*/ 1249 w 1373"/>
                  <a:gd name="T23" fmla="*/ 0 h 1606"/>
                  <a:gd name="T24" fmla="*/ 1124 w 1373"/>
                  <a:gd name="T25" fmla="*/ 42 h 1606"/>
                  <a:gd name="T26" fmla="*/ 1051 w 1373"/>
                  <a:gd name="T27" fmla="*/ 72 h 1606"/>
                  <a:gd name="T28" fmla="*/ 964 w 1373"/>
                  <a:gd name="T29" fmla="*/ 128 h 1606"/>
                  <a:gd name="T30" fmla="*/ 870 w 1373"/>
                  <a:gd name="T31" fmla="*/ 227 h 1606"/>
                  <a:gd name="T32" fmla="*/ 779 w 1373"/>
                  <a:gd name="T33" fmla="*/ 280 h 1606"/>
                  <a:gd name="T34" fmla="*/ 727 w 1373"/>
                  <a:gd name="T35" fmla="*/ 335 h 1606"/>
                  <a:gd name="T36" fmla="*/ 658 w 1373"/>
                  <a:gd name="T37" fmla="*/ 283 h 1606"/>
                  <a:gd name="T38" fmla="*/ 634 w 1373"/>
                  <a:gd name="T39" fmla="*/ 347 h 1606"/>
                  <a:gd name="T40" fmla="*/ 551 w 1373"/>
                  <a:gd name="T41" fmla="*/ 353 h 1606"/>
                  <a:gd name="T42" fmla="*/ 461 w 1373"/>
                  <a:gd name="T43" fmla="*/ 405 h 1606"/>
                  <a:gd name="T44" fmla="*/ 420 w 1373"/>
                  <a:gd name="T45" fmla="*/ 433 h 1606"/>
                  <a:gd name="T46" fmla="*/ 382 w 1373"/>
                  <a:gd name="T47" fmla="*/ 443 h 1606"/>
                  <a:gd name="T48" fmla="*/ 396 w 1373"/>
                  <a:gd name="T49" fmla="*/ 488 h 1606"/>
                  <a:gd name="T50" fmla="*/ 399 w 1373"/>
                  <a:gd name="T51" fmla="*/ 558 h 1606"/>
                  <a:gd name="T52" fmla="*/ 347 w 1373"/>
                  <a:gd name="T53" fmla="*/ 610 h 1606"/>
                  <a:gd name="T54" fmla="*/ 294 w 1373"/>
                  <a:gd name="T55" fmla="*/ 611 h 1606"/>
                  <a:gd name="T56" fmla="*/ 275 w 1373"/>
                  <a:gd name="T57" fmla="*/ 625 h 1606"/>
                  <a:gd name="T58" fmla="*/ 277 w 1373"/>
                  <a:gd name="T59" fmla="*/ 661 h 1606"/>
                  <a:gd name="T60" fmla="*/ 276 w 1373"/>
                  <a:gd name="T61" fmla="*/ 729 h 1606"/>
                  <a:gd name="T62" fmla="*/ 229 w 1373"/>
                  <a:gd name="T63" fmla="*/ 725 h 1606"/>
                  <a:gd name="T64" fmla="*/ 202 w 1373"/>
                  <a:gd name="T65" fmla="*/ 693 h 1606"/>
                  <a:gd name="T66" fmla="*/ 173 w 1373"/>
                  <a:gd name="T67" fmla="*/ 734 h 1606"/>
                  <a:gd name="T68" fmla="*/ 151 w 1373"/>
                  <a:gd name="T69" fmla="*/ 791 h 1606"/>
                  <a:gd name="T70" fmla="*/ 104 w 1373"/>
                  <a:gd name="T71" fmla="*/ 814 h 1606"/>
                  <a:gd name="T72" fmla="*/ 92 w 1373"/>
                  <a:gd name="T73" fmla="*/ 769 h 1606"/>
                  <a:gd name="T74" fmla="*/ 55 w 1373"/>
                  <a:gd name="T75" fmla="*/ 729 h 1606"/>
                  <a:gd name="T76" fmla="*/ 39 w 1373"/>
                  <a:gd name="T77" fmla="*/ 799 h 1606"/>
                  <a:gd name="T78" fmla="*/ 26 w 1373"/>
                  <a:gd name="T79" fmla="*/ 852 h 1606"/>
                  <a:gd name="T80" fmla="*/ 426 w 1373"/>
                  <a:gd name="T81" fmla="*/ 1585 h 1606"/>
                  <a:gd name="T82" fmla="*/ 425 w 1373"/>
                  <a:gd name="T83" fmla="*/ 1486 h 1606"/>
                  <a:gd name="T84" fmla="*/ 470 w 1373"/>
                  <a:gd name="T85" fmla="*/ 1487 h 1606"/>
                  <a:gd name="T86" fmla="*/ 469 w 1373"/>
                  <a:gd name="T87" fmla="*/ 1439 h 1606"/>
                  <a:gd name="T88" fmla="*/ 403 w 1373"/>
                  <a:gd name="T89" fmla="*/ 1475 h 1606"/>
                  <a:gd name="T90" fmla="*/ 342 w 1373"/>
                  <a:gd name="T91" fmla="*/ 1426 h 1606"/>
                  <a:gd name="T92" fmla="*/ 291 w 1373"/>
                  <a:gd name="T93" fmla="*/ 1488 h 1606"/>
                  <a:gd name="T94" fmla="*/ 225 w 1373"/>
                  <a:gd name="T95" fmla="*/ 1572 h 1606"/>
                  <a:gd name="T96" fmla="*/ 96 w 1373"/>
                  <a:gd name="T97" fmla="*/ 1403 h 1606"/>
                  <a:gd name="T98" fmla="*/ 182 w 1373"/>
                  <a:gd name="T99" fmla="*/ 1252 h 1606"/>
                  <a:gd name="T100" fmla="*/ 178 w 1373"/>
                  <a:gd name="T101" fmla="*/ 1200 h 1606"/>
                  <a:gd name="T102" fmla="*/ 139 w 1373"/>
                  <a:gd name="T103" fmla="*/ 1130 h 1606"/>
                  <a:gd name="T104" fmla="*/ 149 w 1373"/>
                  <a:gd name="T105" fmla="*/ 1046 h 1606"/>
                  <a:gd name="T106" fmla="*/ 261 w 1373"/>
                  <a:gd name="T107" fmla="*/ 1058 h 1606"/>
                  <a:gd name="T108" fmla="*/ 249 w 1373"/>
                  <a:gd name="T109" fmla="*/ 934 h 1606"/>
                  <a:gd name="T110" fmla="*/ 384 w 1373"/>
                  <a:gd name="T111" fmla="*/ 939 h 1606"/>
                  <a:gd name="T112" fmla="*/ 429 w 1373"/>
                  <a:gd name="T113" fmla="*/ 858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2"/>
                    </a:moveTo>
                    <a:lnTo>
                      <a:pt x="774" y="622"/>
                    </a:lnTo>
                    <a:lnTo>
                      <a:pt x="776" y="628"/>
                    </a:lnTo>
                    <a:lnTo>
                      <a:pt x="780" y="634"/>
                    </a:lnTo>
                    <a:lnTo>
                      <a:pt x="787" y="641"/>
                    </a:lnTo>
                    <a:lnTo>
                      <a:pt x="795" y="646"/>
                    </a:lnTo>
                    <a:lnTo>
                      <a:pt x="803" y="647"/>
                    </a:lnTo>
                    <a:lnTo>
                      <a:pt x="809" y="649"/>
                    </a:lnTo>
                    <a:lnTo>
                      <a:pt x="817" y="648"/>
                    </a:lnTo>
                    <a:lnTo>
                      <a:pt x="826" y="640"/>
                    </a:lnTo>
                    <a:lnTo>
                      <a:pt x="832" y="635"/>
                    </a:lnTo>
                    <a:lnTo>
                      <a:pt x="836" y="631"/>
                    </a:lnTo>
                    <a:lnTo>
                      <a:pt x="839" y="627"/>
                    </a:lnTo>
                    <a:lnTo>
                      <a:pt x="842" y="622"/>
                    </a:lnTo>
                    <a:lnTo>
                      <a:pt x="848" y="619"/>
                    </a:lnTo>
                    <a:lnTo>
                      <a:pt x="852" y="617"/>
                    </a:lnTo>
                    <a:lnTo>
                      <a:pt x="854" y="619"/>
                    </a:lnTo>
                    <a:lnTo>
                      <a:pt x="856" y="622"/>
                    </a:lnTo>
                    <a:lnTo>
                      <a:pt x="855" y="626"/>
                    </a:lnTo>
                    <a:lnTo>
                      <a:pt x="854" y="629"/>
                    </a:lnTo>
                    <a:lnTo>
                      <a:pt x="854" y="633"/>
                    </a:lnTo>
                    <a:lnTo>
                      <a:pt x="854" y="638"/>
                    </a:lnTo>
                    <a:lnTo>
                      <a:pt x="854" y="642"/>
                    </a:lnTo>
                    <a:lnTo>
                      <a:pt x="855" y="647"/>
                    </a:lnTo>
                    <a:lnTo>
                      <a:pt x="855" y="651"/>
                    </a:lnTo>
                    <a:lnTo>
                      <a:pt x="854" y="655"/>
                    </a:lnTo>
                    <a:lnTo>
                      <a:pt x="852" y="661"/>
                    </a:lnTo>
                    <a:lnTo>
                      <a:pt x="850" y="666"/>
                    </a:lnTo>
                    <a:lnTo>
                      <a:pt x="852" y="672"/>
                    </a:lnTo>
                    <a:lnTo>
                      <a:pt x="856" y="676"/>
                    </a:lnTo>
                    <a:lnTo>
                      <a:pt x="862" y="678"/>
                    </a:lnTo>
                    <a:lnTo>
                      <a:pt x="868" y="680"/>
                    </a:lnTo>
                    <a:lnTo>
                      <a:pt x="873" y="681"/>
                    </a:lnTo>
                    <a:lnTo>
                      <a:pt x="878" y="683"/>
                    </a:lnTo>
                    <a:lnTo>
                      <a:pt x="883" y="685"/>
                    </a:lnTo>
                    <a:lnTo>
                      <a:pt x="889" y="685"/>
                    </a:lnTo>
                    <a:lnTo>
                      <a:pt x="897" y="679"/>
                    </a:lnTo>
                    <a:lnTo>
                      <a:pt x="904" y="671"/>
                    </a:lnTo>
                    <a:lnTo>
                      <a:pt x="905" y="662"/>
                    </a:lnTo>
                    <a:lnTo>
                      <a:pt x="905" y="653"/>
                    </a:lnTo>
                    <a:lnTo>
                      <a:pt x="903" y="644"/>
                    </a:lnTo>
                    <a:lnTo>
                      <a:pt x="905" y="637"/>
                    </a:lnTo>
                    <a:lnTo>
                      <a:pt x="905" y="630"/>
                    </a:lnTo>
                    <a:lnTo>
                      <a:pt x="903" y="624"/>
                    </a:lnTo>
                    <a:lnTo>
                      <a:pt x="895" y="621"/>
                    </a:lnTo>
                    <a:lnTo>
                      <a:pt x="892" y="622"/>
                    </a:lnTo>
                    <a:lnTo>
                      <a:pt x="879" y="624"/>
                    </a:lnTo>
                    <a:lnTo>
                      <a:pt x="874" y="621"/>
                    </a:lnTo>
                    <a:lnTo>
                      <a:pt x="873" y="615"/>
                    </a:lnTo>
                    <a:lnTo>
                      <a:pt x="872" y="607"/>
                    </a:lnTo>
                    <a:lnTo>
                      <a:pt x="868" y="604"/>
                    </a:lnTo>
                    <a:lnTo>
                      <a:pt x="867" y="600"/>
                    </a:lnTo>
                    <a:lnTo>
                      <a:pt x="870" y="593"/>
                    </a:lnTo>
                    <a:lnTo>
                      <a:pt x="879" y="589"/>
                    </a:lnTo>
                    <a:lnTo>
                      <a:pt x="886" y="588"/>
                    </a:lnTo>
                    <a:lnTo>
                      <a:pt x="890" y="585"/>
                    </a:lnTo>
                    <a:lnTo>
                      <a:pt x="899" y="579"/>
                    </a:lnTo>
                    <a:lnTo>
                      <a:pt x="903" y="570"/>
                    </a:lnTo>
                    <a:lnTo>
                      <a:pt x="906" y="562"/>
                    </a:lnTo>
                    <a:lnTo>
                      <a:pt x="907" y="553"/>
                    </a:lnTo>
                    <a:lnTo>
                      <a:pt x="901" y="544"/>
                    </a:lnTo>
                    <a:lnTo>
                      <a:pt x="895" y="534"/>
                    </a:lnTo>
                    <a:lnTo>
                      <a:pt x="893" y="529"/>
                    </a:lnTo>
                    <a:lnTo>
                      <a:pt x="893" y="522"/>
                    </a:lnTo>
                    <a:lnTo>
                      <a:pt x="897" y="515"/>
                    </a:lnTo>
                    <a:lnTo>
                      <a:pt x="901" y="504"/>
                    </a:lnTo>
                    <a:lnTo>
                      <a:pt x="900" y="495"/>
                    </a:lnTo>
                    <a:lnTo>
                      <a:pt x="902" y="484"/>
                    </a:lnTo>
                    <a:lnTo>
                      <a:pt x="906" y="477"/>
                    </a:lnTo>
                    <a:lnTo>
                      <a:pt x="911" y="471"/>
                    </a:lnTo>
                    <a:lnTo>
                      <a:pt x="921" y="459"/>
                    </a:lnTo>
                    <a:lnTo>
                      <a:pt x="926" y="451"/>
                    </a:lnTo>
                    <a:lnTo>
                      <a:pt x="923" y="441"/>
                    </a:lnTo>
                    <a:lnTo>
                      <a:pt x="921" y="431"/>
                    </a:lnTo>
                    <a:lnTo>
                      <a:pt x="922" y="419"/>
                    </a:lnTo>
                    <a:lnTo>
                      <a:pt x="925" y="408"/>
                    </a:lnTo>
                    <a:lnTo>
                      <a:pt x="926" y="398"/>
                    </a:lnTo>
                    <a:lnTo>
                      <a:pt x="929" y="390"/>
                    </a:lnTo>
                    <a:lnTo>
                      <a:pt x="929" y="387"/>
                    </a:lnTo>
                    <a:lnTo>
                      <a:pt x="925" y="382"/>
                    </a:lnTo>
                    <a:lnTo>
                      <a:pt x="928" y="381"/>
                    </a:lnTo>
                    <a:lnTo>
                      <a:pt x="934" y="381"/>
                    </a:lnTo>
                    <a:lnTo>
                      <a:pt x="941" y="380"/>
                    </a:lnTo>
                    <a:lnTo>
                      <a:pt x="945" y="373"/>
                    </a:lnTo>
                    <a:lnTo>
                      <a:pt x="950" y="367"/>
                    </a:lnTo>
                    <a:lnTo>
                      <a:pt x="956" y="361"/>
                    </a:lnTo>
                    <a:lnTo>
                      <a:pt x="962" y="359"/>
                    </a:lnTo>
                    <a:lnTo>
                      <a:pt x="966" y="360"/>
                    </a:lnTo>
                    <a:lnTo>
                      <a:pt x="975" y="359"/>
                    </a:lnTo>
                    <a:lnTo>
                      <a:pt x="982" y="351"/>
                    </a:lnTo>
                    <a:lnTo>
                      <a:pt x="988" y="345"/>
                    </a:lnTo>
                    <a:lnTo>
                      <a:pt x="990" y="337"/>
                    </a:lnTo>
                    <a:lnTo>
                      <a:pt x="987" y="331"/>
                    </a:lnTo>
                    <a:lnTo>
                      <a:pt x="986" y="326"/>
                    </a:lnTo>
                    <a:lnTo>
                      <a:pt x="990" y="319"/>
                    </a:lnTo>
                    <a:lnTo>
                      <a:pt x="996" y="318"/>
                    </a:lnTo>
                    <a:lnTo>
                      <a:pt x="1003" y="315"/>
                    </a:lnTo>
                    <a:lnTo>
                      <a:pt x="1007" y="308"/>
                    </a:lnTo>
                    <a:lnTo>
                      <a:pt x="1007" y="301"/>
                    </a:lnTo>
                    <a:lnTo>
                      <a:pt x="1007" y="293"/>
                    </a:lnTo>
                    <a:lnTo>
                      <a:pt x="1013" y="285"/>
                    </a:lnTo>
                    <a:lnTo>
                      <a:pt x="1018" y="275"/>
                    </a:lnTo>
                    <a:lnTo>
                      <a:pt x="1024" y="268"/>
                    </a:lnTo>
                    <a:lnTo>
                      <a:pt x="1030" y="259"/>
                    </a:lnTo>
                    <a:lnTo>
                      <a:pt x="1037" y="256"/>
                    </a:lnTo>
                    <a:lnTo>
                      <a:pt x="1048" y="254"/>
                    </a:lnTo>
                    <a:lnTo>
                      <a:pt x="1057" y="247"/>
                    </a:lnTo>
                    <a:lnTo>
                      <a:pt x="1064" y="240"/>
                    </a:lnTo>
                    <a:lnTo>
                      <a:pt x="1070" y="232"/>
                    </a:lnTo>
                    <a:lnTo>
                      <a:pt x="1076" y="226"/>
                    </a:lnTo>
                    <a:lnTo>
                      <a:pt x="1083" y="223"/>
                    </a:lnTo>
                    <a:lnTo>
                      <a:pt x="1088" y="224"/>
                    </a:lnTo>
                    <a:lnTo>
                      <a:pt x="1093" y="226"/>
                    </a:lnTo>
                    <a:lnTo>
                      <a:pt x="1099" y="226"/>
                    </a:lnTo>
                    <a:lnTo>
                      <a:pt x="1109" y="225"/>
                    </a:lnTo>
                    <a:lnTo>
                      <a:pt x="1116" y="226"/>
                    </a:lnTo>
                    <a:lnTo>
                      <a:pt x="1119" y="223"/>
                    </a:lnTo>
                    <a:lnTo>
                      <a:pt x="1119" y="219"/>
                    </a:lnTo>
                    <a:lnTo>
                      <a:pt x="1124" y="214"/>
                    </a:lnTo>
                    <a:lnTo>
                      <a:pt x="1130" y="210"/>
                    </a:lnTo>
                    <a:lnTo>
                      <a:pt x="1137" y="212"/>
                    </a:lnTo>
                    <a:lnTo>
                      <a:pt x="1143" y="213"/>
                    </a:lnTo>
                    <a:lnTo>
                      <a:pt x="1146" y="210"/>
                    </a:lnTo>
                    <a:lnTo>
                      <a:pt x="1151" y="205"/>
                    </a:lnTo>
                    <a:lnTo>
                      <a:pt x="1157" y="204"/>
                    </a:lnTo>
                    <a:lnTo>
                      <a:pt x="1165" y="204"/>
                    </a:lnTo>
                    <a:lnTo>
                      <a:pt x="1168" y="208"/>
                    </a:lnTo>
                    <a:lnTo>
                      <a:pt x="1171" y="208"/>
                    </a:lnTo>
                    <a:lnTo>
                      <a:pt x="1175" y="206"/>
                    </a:lnTo>
                    <a:lnTo>
                      <a:pt x="1177" y="200"/>
                    </a:lnTo>
                    <a:lnTo>
                      <a:pt x="1175" y="192"/>
                    </a:lnTo>
                    <a:lnTo>
                      <a:pt x="1171" y="190"/>
                    </a:lnTo>
                    <a:lnTo>
                      <a:pt x="1163" y="188"/>
                    </a:lnTo>
                    <a:lnTo>
                      <a:pt x="1157" y="187"/>
                    </a:lnTo>
                    <a:lnTo>
                      <a:pt x="1153" y="184"/>
                    </a:lnTo>
                    <a:lnTo>
                      <a:pt x="1153" y="180"/>
                    </a:lnTo>
                    <a:lnTo>
                      <a:pt x="1156" y="176"/>
                    </a:lnTo>
                    <a:lnTo>
                      <a:pt x="1161" y="172"/>
                    </a:lnTo>
                    <a:lnTo>
                      <a:pt x="1171" y="170"/>
                    </a:lnTo>
                    <a:lnTo>
                      <a:pt x="1179" y="167"/>
                    </a:lnTo>
                    <a:lnTo>
                      <a:pt x="1187" y="164"/>
                    </a:lnTo>
                    <a:lnTo>
                      <a:pt x="1193" y="164"/>
                    </a:lnTo>
                    <a:lnTo>
                      <a:pt x="1198" y="167"/>
                    </a:lnTo>
                    <a:lnTo>
                      <a:pt x="1203" y="168"/>
                    </a:lnTo>
                    <a:lnTo>
                      <a:pt x="1208" y="169"/>
                    </a:lnTo>
                    <a:lnTo>
                      <a:pt x="1218" y="170"/>
                    </a:lnTo>
                    <a:lnTo>
                      <a:pt x="1225" y="167"/>
                    </a:lnTo>
                    <a:lnTo>
                      <a:pt x="1227" y="163"/>
                    </a:lnTo>
                    <a:lnTo>
                      <a:pt x="1224" y="161"/>
                    </a:lnTo>
                    <a:lnTo>
                      <a:pt x="1219" y="159"/>
                    </a:lnTo>
                    <a:lnTo>
                      <a:pt x="1214" y="156"/>
                    </a:lnTo>
                    <a:lnTo>
                      <a:pt x="1213" y="151"/>
                    </a:lnTo>
                    <a:lnTo>
                      <a:pt x="1213" y="148"/>
                    </a:lnTo>
                    <a:lnTo>
                      <a:pt x="1217" y="142"/>
                    </a:lnTo>
                    <a:lnTo>
                      <a:pt x="1219" y="137"/>
                    </a:lnTo>
                    <a:lnTo>
                      <a:pt x="1220" y="130"/>
                    </a:lnTo>
                    <a:lnTo>
                      <a:pt x="1223" y="127"/>
                    </a:lnTo>
                    <a:lnTo>
                      <a:pt x="1230" y="125"/>
                    </a:lnTo>
                    <a:lnTo>
                      <a:pt x="1235" y="125"/>
                    </a:lnTo>
                    <a:lnTo>
                      <a:pt x="1237" y="127"/>
                    </a:lnTo>
                    <a:lnTo>
                      <a:pt x="1241" y="129"/>
                    </a:lnTo>
                    <a:lnTo>
                      <a:pt x="1243" y="130"/>
                    </a:lnTo>
                    <a:lnTo>
                      <a:pt x="1249" y="129"/>
                    </a:lnTo>
                    <a:lnTo>
                      <a:pt x="1257" y="128"/>
                    </a:lnTo>
                    <a:lnTo>
                      <a:pt x="1265" y="124"/>
                    </a:lnTo>
                    <a:lnTo>
                      <a:pt x="1269" y="125"/>
                    </a:lnTo>
                    <a:lnTo>
                      <a:pt x="1276" y="126"/>
                    </a:lnTo>
                    <a:lnTo>
                      <a:pt x="1280" y="132"/>
                    </a:lnTo>
                    <a:lnTo>
                      <a:pt x="1281" y="138"/>
                    </a:lnTo>
                    <a:lnTo>
                      <a:pt x="1282" y="147"/>
                    </a:lnTo>
                    <a:lnTo>
                      <a:pt x="1286" y="152"/>
                    </a:lnTo>
                    <a:lnTo>
                      <a:pt x="1288" y="157"/>
                    </a:lnTo>
                    <a:lnTo>
                      <a:pt x="1286" y="162"/>
                    </a:lnTo>
                    <a:lnTo>
                      <a:pt x="1281" y="169"/>
                    </a:lnTo>
                    <a:lnTo>
                      <a:pt x="1277" y="172"/>
                    </a:lnTo>
                    <a:lnTo>
                      <a:pt x="1275" y="177"/>
                    </a:lnTo>
                    <a:lnTo>
                      <a:pt x="1273" y="181"/>
                    </a:lnTo>
                    <a:lnTo>
                      <a:pt x="1273" y="190"/>
                    </a:lnTo>
                    <a:lnTo>
                      <a:pt x="1274" y="198"/>
                    </a:lnTo>
                    <a:lnTo>
                      <a:pt x="1276" y="205"/>
                    </a:lnTo>
                    <a:lnTo>
                      <a:pt x="1283" y="212"/>
                    </a:lnTo>
                    <a:lnTo>
                      <a:pt x="1291" y="214"/>
                    </a:lnTo>
                    <a:lnTo>
                      <a:pt x="1302" y="212"/>
                    </a:lnTo>
                    <a:lnTo>
                      <a:pt x="1310" y="210"/>
                    </a:lnTo>
                    <a:lnTo>
                      <a:pt x="1316" y="208"/>
                    </a:lnTo>
                    <a:lnTo>
                      <a:pt x="1319" y="204"/>
                    </a:lnTo>
                    <a:lnTo>
                      <a:pt x="1321" y="198"/>
                    </a:lnTo>
                    <a:lnTo>
                      <a:pt x="1322" y="194"/>
                    </a:lnTo>
                    <a:lnTo>
                      <a:pt x="1326" y="195"/>
                    </a:lnTo>
                    <a:lnTo>
                      <a:pt x="1331" y="200"/>
                    </a:lnTo>
                    <a:lnTo>
                      <a:pt x="1335" y="204"/>
                    </a:lnTo>
                    <a:lnTo>
                      <a:pt x="1341" y="207"/>
                    </a:lnTo>
                    <a:lnTo>
                      <a:pt x="1346" y="210"/>
                    </a:lnTo>
                    <a:lnTo>
                      <a:pt x="1349" y="211"/>
                    </a:lnTo>
                    <a:lnTo>
                      <a:pt x="1353" y="211"/>
                    </a:lnTo>
                    <a:lnTo>
                      <a:pt x="1358" y="206"/>
                    </a:lnTo>
                    <a:lnTo>
                      <a:pt x="1361" y="201"/>
                    </a:lnTo>
                    <a:lnTo>
                      <a:pt x="1364" y="196"/>
                    </a:lnTo>
                    <a:lnTo>
                      <a:pt x="1368" y="189"/>
                    </a:lnTo>
                    <a:lnTo>
                      <a:pt x="1371" y="182"/>
                    </a:lnTo>
                    <a:lnTo>
                      <a:pt x="1373" y="172"/>
                    </a:lnTo>
                    <a:lnTo>
                      <a:pt x="1373" y="165"/>
                    </a:lnTo>
                    <a:lnTo>
                      <a:pt x="1368" y="160"/>
                    </a:lnTo>
                    <a:lnTo>
                      <a:pt x="1365" y="156"/>
                    </a:lnTo>
                    <a:lnTo>
                      <a:pt x="1361" y="150"/>
                    </a:lnTo>
                    <a:lnTo>
                      <a:pt x="1356" y="149"/>
                    </a:lnTo>
                    <a:lnTo>
                      <a:pt x="1350" y="149"/>
                    </a:lnTo>
                    <a:lnTo>
                      <a:pt x="1344" y="147"/>
                    </a:lnTo>
                    <a:lnTo>
                      <a:pt x="1339" y="145"/>
                    </a:lnTo>
                    <a:lnTo>
                      <a:pt x="1336" y="140"/>
                    </a:lnTo>
                    <a:lnTo>
                      <a:pt x="1336" y="133"/>
                    </a:lnTo>
                    <a:lnTo>
                      <a:pt x="1330" y="126"/>
                    </a:lnTo>
                    <a:lnTo>
                      <a:pt x="1324" y="123"/>
                    </a:lnTo>
                    <a:lnTo>
                      <a:pt x="1323" y="119"/>
                    </a:lnTo>
                    <a:lnTo>
                      <a:pt x="1326" y="114"/>
                    </a:lnTo>
                    <a:lnTo>
                      <a:pt x="1331" y="110"/>
                    </a:lnTo>
                    <a:lnTo>
                      <a:pt x="1331" y="103"/>
                    </a:lnTo>
                    <a:lnTo>
                      <a:pt x="1330" y="96"/>
                    </a:lnTo>
                    <a:lnTo>
                      <a:pt x="1329" y="88"/>
                    </a:lnTo>
                    <a:lnTo>
                      <a:pt x="1322" y="85"/>
                    </a:lnTo>
                    <a:lnTo>
                      <a:pt x="1316" y="89"/>
                    </a:lnTo>
                    <a:lnTo>
                      <a:pt x="1310" y="90"/>
                    </a:lnTo>
                    <a:lnTo>
                      <a:pt x="1307" y="86"/>
                    </a:lnTo>
                    <a:lnTo>
                      <a:pt x="1307" y="83"/>
                    </a:lnTo>
                    <a:lnTo>
                      <a:pt x="1311" y="78"/>
                    </a:lnTo>
                    <a:lnTo>
                      <a:pt x="1314" y="72"/>
                    </a:lnTo>
                    <a:lnTo>
                      <a:pt x="1313" y="65"/>
                    </a:lnTo>
                    <a:lnTo>
                      <a:pt x="1312" y="57"/>
                    </a:lnTo>
                    <a:lnTo>
                      <a:pt x="1314" y="43"/>
                    </a:lnTo>
                    <a:lnTo>
                      <a:pt x="1314" y="34"/>
                    </a:lnTo>
                    <a:lnTo>
                      <a:pt x="1312" y="29"/>
                    </a:lnTo>
                    <a:lnTo>
                      <a:pt x="1308" y="23"/>
                    </a:lnTo>
                    <a:lnTo>
                      <a:pt x="1300" y="16"/>
                    </a:lnTo>
                    <a:lnTo>
                      <a:pt x="1291" y="10"/>
                    </a:lnTo>
                    <a:lnTo>
                      <a:pt x="1282" y="4"/>
                    </a:lnTo>
                    <a:lnTo>
                      <a:pt x="1273" y="1"/>
                    </a:lnTo>
                    <a:lnTo>
                      <a:pt x="1267" y="1"/>
                    </a:lnTo>
                    <a:lnTo>
                      <a:pt x="1260" y="3"/>
                    </a:lnTo>
                    <a:lnTo>
                      <a:pt x="1255" y="3"/>
                    </a:lnTo>
                    <a:lnTo>
                      <a:pt x="1249" y="0"/>
                    </a:lnTo>
                    <a:lnTo>
                      <a:pt x="1237" y="0"/>
                    </a:lnTo>
                    <a:lnTo>
                      <a:pt x="1226" y="5"/>
                    </a:lnTo>
                    <a:lnTo>
                      <a:pt x="1219" y="9"/>
                    </a:lnTo>
                    <a:lnTo>
                      <a:pt x="1215" y="12"/>
                    </a:lnTo>
                    <a:lnTo>
                      <a:pt x="1211" y="17"/>
                    </a:lnTo>
                    <a:lnTo>
                      <a:pt x="1207" y="21"/>
                    </a:lnTo>
                    <a:lnTo>
                      <a:pt x="1197" y="22"/>
                    </a:lnTo>
                    <a:lnTo>
                      <a:pt x="1191" y="25"/>
                    </a:lnTo>
                    <a:lnTo>
                      <a:pt x="1186" y="27"/>
                    </a:lnTo>
                    <a:lnTo>
                      <a:pt x="1179" y="27"/>
                    </a:lnTo>
                    <a:lnTo>
                      <a:pt x="1175" y="27"/>
                    </a:lnTo>
                    <a:lnTo>
                      <a:pt x="1169" y="30"/>
                    </a:lnTo>
                    <a:lnTo>
                      <a:pt x="1164" y="31"/>
                    </a:lnTo>
                    <a:lnTo>
                      <a:pt x="1154" y="33"/>
                    </a:lnTo>
                    <a:lnTo>
                      <a:pt x="1150" y="34"/>
                    </a:lnTo>
                    <a:lnTo>
                      <a:pt x="1146" y="37"/>
                    </a:lnTo>
                    <a:lnTo>
                      <a:pt x="1143" y="41"/>
                    </a:lnTo>
                    <a:lnTo>
                      <a:pt x="1139" y="43"/>
                    </a:lnTo>
                    <a:lnTo>
                      <a:pt x="1134" y="44"/>
                    </a:lnTo>
                    <a:lnTo>
                      <a:pt x="1124" y="42"/>
                    </a:lnTo>
                    <a:lnTo>
                      <a:pt x="1118" y="43"/>
                    </a:lnTo>
                    <a:lnTo>
                      <a:pt x="1112" y="44"/>
                    </a:lnTo>
                    <a:lnTo>
                      <a:pt x="1108" y="48"/>
                    </a:lnTo>
                    <a:lnTo>
                      <a:pt x="1104" y="55"/>
                    </a:lnTo>
                    <a:lnTo>
                      <a:pt x="1104" y="62"/>
                    </a:lnTo>
                    <a:lnTo>
                      <a:pt x="1104" y="65"/>
                    </a:lnTo>
                    <a:lnTo>
                      <a:pt x="1103" y="69"/>
                    </a:lnTo>
                    <a:lnTo>
                      <a:pt x="1097" y="73"/>
                    </a:lnTo>
                    <a:lnTo>
                      <a:pt x="1095" y="75"/>
                    </a:lnTo>
                    <a:lnTo>
                      <a:pt x="1093" y="80"/>
                    </a:lnTo>
                    <a:lnTo>
                      <a:pt x="1090" y="83"/>
                    </a:lnTo>
                    <a:lnTo>
                      <a:pt x="1085" y="86"/>
                    </a:lnTo>
                    <a:lnTo>
                      <a:pt x="1082" y="89"/>
                    </a:lnTo>
                    <a:lnTo>
                      <a:pt x="1077" y="92"/>
                    </a:lnTo>
                    <a:lnTo>
                      <a:pt x="1074" y="92"/>
                    </a:lnTo>
                    <a:lnTo>
                      <a:pt x="1068" y="90"/>
                    </a:lnTo>
                    <a:lnTo>
                      <a:pt x="1062" y="86"/>
                    </a:lnTo>
                    <a:lnTo>
                      <a:pt x="1059" y="78"/>
                    </a:lnTo>
                    <a:lnTo>
                      <a:pt x="1055" y="72"/>
                    </a:lnTo>
                    <a:lnTo>
                      <a:pt x="1051" y="72"/>
                    </a:lnTo>
                    <a:lnTo>
                      <a:pt x="1048" y="75"/>
                    </a:lnTo>
                    <a:lnTo>
                      <a:pt x="1044" y="79"/>
                    </a:lnTo>
                    <a:lnTo>
                      <a:pt x="1042" y="85"/>
                    </a:lnTo>
                    <a:lnTo>
                      <a:pt x="1045" y="90"/>
                    </a:lnTo>
                    <a:lnTo>
                      <a:pt x="1052" y="96"/>
                    </a:lnTo>
                    <a:lnTo>
                      <a:pt x="1054" y="101"/>
                    </a:lnTo>
                    <a:lnTo>
                      <a:pt x="1052" y="105"/>
                    </a:lnTo>
                    <a:lnTo>
                      <a:pt x="1050" y="110"/>
                    </a:lnTo>
                    <a:lnTo>
                      <a:pt x="1049" y="111"/>
                    </a:lnTo>
                    <a:lnTo>
                      <a:pt x="1046" y="111"/>
                    </a:lnTo>
                    <a:lnTo>
                      <a:pt x="1040" y="110"/>
                    </a:lnTo>
                    <a:lnTo>
                      <a:pt x="1033" y="110"/>
                    </a:lnTo>
                    <a:lnTo>
                      <a:pt x="1023" y="111"/>
                    </a:lnTo>
                    <a:lnTo>
                      <a:pt x="1014" y="112"/>
                    </a:lnTo>
                    <a:lnTo>
                      <a:pt x="1004" y="114"/>
                    </a:lnTo>
                    <a:lnTo>
                      <a:pt x="995" y="113"/>
                    </a:lnTo>
                    <a:lnTo>
                      <a:pt x="989" y="114"/>
                    </a:lnTo>
                    <a:lnTo>
                      <a:pt x="980" y="117"/>
                    </a:lnTo>
                    <a:lnTo>
                      <a:pt x="971" y="123"/>
                    </a:lnTo>
                    <a:lnTo>
                      <a:pt x="964" y="128"/>
                    </a:lnTo>
                    <a:lnTo>
                      <a:pt x="958" y="134"/>
                    </a:lnTo>
                    <a:lnTo>
                      <a:pt x="952" y="139"/>
                    </a:lnTo>
                    <a:lnTo>
                      <a:pt x="946" y="142"/>
                    </a:lnTo>
                    <a:lnTo>
                      <a:pt x="940" y="146"/>
                    </a:lnTo>
                    <a:lnTo>
                      <a:pt x="932" y="149"/>
                    </a:lnTo>
                    <a:lnTo>
                      <a:pt x="921" y="152"/>
                    </a:lnTo>
                    <a:lnTo>
                      <a:pt x="912" y="154"/>
                    </a:lnTo>
                    <a:lnTo>
                      <a:pt x="904" y="156"/>
                    </a:lnTo>
                    <a:lnTo>
                      <a:pt x="897" y="160"/>
                    </a:lnTo>
                    <a:lnTo>
                      <a:pt x="887" y="166"/>
                    </a:lnTo>
                    <a:lnTo>
                      <a:pt x="880" y="168"/>
                    </a:lnTo>
                    <a:lnTo>
                      <a:pt x="877" y="171"/>
                    </a:lnTo>
                    <a:lnTo>
                      <a:pt x="872" y="175"/>
                    </a:lnTo>
                    <a:lnTo>
                      <a:pt x="871" y="180"/>
                    </a:lnTo>
                    <a:lnTo>
                      <a:pt x="870" y="188"/>
                    </a:lnTo>
                    <a:lnTo>
                      <a:pt x="869" y="196"/>
                    </a:lnTo>
                    <a:lnTo>
                      <a:pt x="870" y="205"/>
                    </a:lnTo>
                    <a:lnTo>
                      <a:pt x="869" y="213"/>
                    </a:lnTo>
                    <a:lnTo>
                      <a:pt x="869" y="220"/>
                    </a:lnTo>
                    <a:lnTo>
                      <a:pt x="870" y="227"/>
                    </a:lnTo>
                    <a:lnTo>
                      <a:pt x="867" y="231"/>
                    </a:lnTo>
                    <a:lnTo>
                      <a:pt x="862" y="235"/>
                    </a:lnTo>
                    <a:lnTo>
                      <a:pt x="857" y="238"/>
                    </a:lnTo>
                    <a:lnTo>
                      <a:pt x="852" y="239"/>
                    </a:lnTo>
                    <a:lnTo>
                      <a:pt x="846" y="243"/>
                    </a:lnTo>
                    <a:lnTo>
                      <a:pt x="837" y="248"/>
                    </a:lnTo>
                    <a:lnTo>
                      <a:pt x="831" y="252"/>
                    </a:lnTo>
                    <a:lnTo>
                      <a:pt x="823" y="252"/>
                    </a:lnTo>
                    <a:lnTo>
                      <a:pt x="816" y="247"/>
                    </a:lnTo>
                    <a:lnTo>
                      <a:pt x="813" y="242"/>
                    </a:lnTo>
                    <a:lnTo>
                      <a:pt x="808" y="240"/>
                    </a:lnTo>
                    <a:lnTo>
                      <a:pt x="801" y="239"/>
                    </a:lnTo>
                    <a:lnTo>
                      <a:pt x="794" y="241"/>
                    </a:lnTo>
                    <a:lnTo>
                      <a:pt x="787" y="242"/>
                    </a:lnTo>
                    <a:lnTo>
                      <a:pt x="776" y="246"/>
                    </a:lnTo>
                    <a:lnTo>
                      <a:pt x="772" y="251"/>
                    </a:lnTo>
                    <a:lnTo>
                      <a:pt x="771" y="257"/>
                    </a:lnTo>
                    <a:lnTo>
                      <a:pt x="778" y="267"/>
                    </a:lnTo>
                    <a:lnTo>
                      <a:pt x="778" y="274"/>
                    </a:lnTo>
                    <a:lnTo>
                      <a:pt x="779" y="280"/>
                    </a:lnTo>
                    <a:lnTo>
                      <a:pt x="776" y="289"/>
                    </a:lnTo>
                    <a:lnTo>
                      <a:pt x="772" y="294"/>
                    </a:lnTo>
                    <a:lnTo>
                      <a:pt x="766" y="295"/>
                    </a:lnTo>
                    <a:lnTo>
                      <a:pt x="761" y="299"/>
                    </a:lnTo>
                    <a:lnTo>
                      <a:pt x="756" y="300"/>
                    </a:lnTo>
                    <a:lnTo>
                      <a:pt x="750" y="303"/>
                    </a:lnTo>
                    <a:lnTo>
                      <a:pt x="748" y="308"/>
                    </a:lnTo>
                    <a:lnTo>
                      <a:pt x="749" y="313"/>
                    </a:lnTo>
                    <a:lnTo>
                      <a:pt x="753" y="319"/>
                    </a:lnTo>
                    <a:lnTo>
                      <a:pt x="756" y="324"/>
                    </a:lnTo>
                    <a:lnTo>
                      <a:pt x="757" y="332"/>
                    </a:lnTo>
                    <a:lnTo>
                      <a:pt x="756" y="336"/>
                    </a:lnTo>
                    <a:lnTo>
                      <a:pt x="754" y="342"/>
                    </a:lnTo>
                    <a:lnTo>
                      <a:pt x="750" y="346"/>
                    </a:lnTo>
                    <a:lnTo>
                      <a:pt x="746" y="346"/>
                    </a:lnTo>
                    <a:lnTo>
                      <a:pt x="743" y="343"/>
                    </a:lnTo>
                    <a:lnTo>
                      <a:pt x="742" y="338"/>
                    </a:lnTo>
                    <a:lnTo>
                      <a:pt x="737" y="336"/>
                    </a:lnTo>
                    <a:lnTo>
                      <a:pt x="733" y="335"/>
                    </a:lnTo>
                    <a:lnTo>
                      <a:pt x="727" y="335"/>
                    </a:lnTo>
                    <a:lnTo>
                      <a:pt x="721" y="335"/>
                    </a:lnTo>
                    <a:lnTo>
                      <a:pt x="714" y="335"/>
                    </a:lnTo>
                    <a:lnTo>
                      <a:pt x="710" y="331"/>
                    </a:lnTo>
                    <a:lnTo>
                      <a:pt x="703" y="330"/>
                    </a:lnTo>
                    <a:lnTo>
                      <a:pt x="696" y="330"/>
                    </a:lnTo>
                    <a:lnTo>
                      <a:pt x="688" y="328"/>
                    </a:lnTo>
                    <a:lnTo>
                      <a:pt x="681" y="327"/>
                    </a:lnTo>
                    <a:lnTo>
                      <a:pt x="675" y="326"/>
                    </a:lnTo>
                    <a:lnTo>
                      <a:pt x="672" y="326"/>
                    </a:lnTo>
                    <a:lnTo>
                      <a:pt x="668" y="324"/>
                    </a:lnTo>
                    <a:lnTo>
                      <a:pt x="668" y="317"/>
                    </a:lnTo>
                    <a:lnTo>
                      <a:pt x="670" y="309"/>
                    </a:lnTo>
                    <a:lnTo>
                      <a:pt x="675" y="303"/>
                    </a:lnTo>
                    <a:lnTo>
                      <a:pt x="674" y="295"/>
                    </a:lnTo>
                    <a:lnTo>
                      <a:pt x="674" y="286"/>
                    </a:lnTo>
                    <a:lnTo>
                      <a:pt x="672" y="280"/>
                    </a:lnTo>
                    <a:lnTo>
                      <a:pt x="668" y="277"/>
                    </a:lnTo>
                    <a:lnTo>
                      <a:pt x="662" y="277"/>
                    </a:lnTo>
                    <a:lnTo>
                      <a:pt x="658" y="278"/>
                    </a:lnTo>
                    <a:lnTo>
                      <a:pt x="658" y="283"/>
                    </a:lnTo>
                    <a:lnTo>
                      <a:pt x="658" y="288"/>
                    </a:lnTo>
                    <a:lnTo>
                      <a:pt x="657" y="290"/>
                    </a:lnTo>
                    <a:lnTo>
                      <a:pt x="652" y="292"/>
                    </a:lnTo>
                    <a:lnTo>
                      <a:pt x="651" y="300"/>
                    </a:lnTo>
                    <a:lnTo>
                      <a:pt x="653" y="302"/>
                    </a:lnTo>
                    <a:lnTo>
                      <a:pt x="658" y="306"/>
                    </a:lnTo>
                    <a:lnTo>
                      <a:pt x="659" y="312"/>
                    </a:lnTo>
                    <a:lnTo>
                      <a:pt x="660" y="317"/>
                    </a:lnTo>
                    <a:lnTo>
                      <a:pt x="656" y="323"/>
                    </a:lnTo>
                    <a:lnTo>
                      <a:pt x="652" y="323"/>
                    </a:lnTo>
                    <a:lnTo>
                      <a:pt x="645" y="320"/>
                    </a:lnTo>
                    <a:lnTo>
                      <a:pt x="639" y="318"/>
                    </a:lnTo>
                    <a:lnTo>
                      <a:pt x="636" y="318"/>
                    </a:lnTo>
                    <a:lnTo>
                      <a:pt x="635" y="321"/>
                    </a:lnTo>
                    <a:lnTo>
                      <a:pt x="635" y="325"/>
                    </a:lnTo>
                    <a:lnTo>
                      <a:pt x="635" y="331"/>
                    </a:lnTo>
                    <a:lnTo>
                      <a:pt x="637" y="336"/>
                    </a:lnTo>
                    <a:lnTo>
                      <a:pt x="638" y="341"/>
                    </a:lnTo>
                    <a:lnTo>
                      <a:pt x="638" y="344"/>
                    </a:lnTo>
                    <a:lnTo>
                      <a:pt x="634" y="347"/>
                    </a:lnTo>
                    <a:lnTo>
                      <a:pt x="629" y="350"/>
                    </a:lnTo>
                    <a:lnTo>
                      <a:pt x="625" y="353"/>
                    </a:lnTo>
                    <a:lnTo>
                      <a:pt x="624" y="358"/>
                    </a:lnTo>
                    <a:lnTo>
                      <a:pt x="626" y="361"/>
                    </a:lnTo>
                    <a:lnTo>
                      <a:pt x="627" y="366"/>
                    </a:lnTo>
                    <a:lnTo>
                      <a:pt x="625" y="368"/>
                    </a:lnTo>
                    <a:lnTo>
                      <a:pt x="621" y="369"/>
                    </a:lnTo>
                    <a:lnTo>
                      <a:pt x="615" y="368"/>
                    </a:lnTo>
                    <a:lnTo>
                      <a:pt x="610" y="366"/>
                    </a:lnTo>
                    <a:lnTo>
                      <a:pt x="604" y="366"/>
                    </a:lnTo>
                    <a:lnTo>
                      <a:pt x="598" y="365"/>
                    </a:lnTo>
                    <a:lnTo>
                      <a:pt x="592" y="365"/>
                    </a:lnTo>
                    <a:lnTo>
                      <a:pt x="584" y="360"/>
                    </a:lnTo>
                    <a:lnTo>
                      <a:pt x="580" y="357"/>
                    </a:lnTo>
                    <a:lnTo>
                      <a:pt x="573" y="355"/>
                    </a:lnTo>
                    <a:lnTo>
                      <a:pt x="566" y="356"/>
                    </a:lnTo>
                    <a:lnTo>
                      <a:pt x="564" y="359"/>
                    </a:lnTo>
                    <a:lnTo>
                      <a:pt x="559" y="360"/>
                    </a:lnTo>
                    <a:lnTo>
                      <a:pt x="556" y="357"/>
                    </a:lnTo>
                    <a:lnTo>
                      <a:pt x="551" y="353"/>
                    </a:lnTo>
                    <a:lnTo>
                      <a:pt x="545" y="356"/>
                    </a:lnTo>
                    <a:lnTo>
                      <a:pt x="542" y="361"/>
                    </a:lnTo>
                    <a:lnTo>
                      <a:pt x="535" y="364"/>
                    </a:lnTo>
                    <a:lnTo>
                      <a:pt x="531" y="367"/>
                    </a:lnTo>
                    <a:lnTo>
                      <a:pt x="528" y="370"/>
                    </a:lnTo>
                    <a:lnTo>
                      <a:pt x="525" y="373"/>
                    </a:lnTo>
                    <a:lnTo>
                      <a:pt x="520" y="376"/>
                    </a:lnTo>
                    <a:lnTo>
                      <a:pt x="517" y="376"/>
                    </a:lnTo>
                    <a:lnTo>
                      <a:pt x="513" y="380"/>
                    </a:lnTo>
                    <a:lnTo>
                      <a:pt x="508" y="384"/>
                    </a:lnTo>
                    <a:lnTo>
                      <a:pt x="502" y="387"/>
                    </a:lnTo>
                    <a:lnTo>
                      <a:pt x="498" y="390"/>
                    </a:lnTo>
                    <a:lnTo>
                      <a:pt x="494" y="393"/>
                    </a:lnTo>
                    <a:lnTo>
                      <a:pt x="489" y="395"/>
                    </a:lnTo>
                    <a:lnTo>
                      <a:pt x="485" y="399"/>
                    </a:lnTo>
                    <a:lnTo>
                      <a:pt x="480" y="402"/>
                    </a:lnTo>
                    <a:lnTo>
                      <a:pt x="476" y="404"/>
                    </a:lnTo>
                    <a:lnTo>
                      <a:pt x="469" y="404"/>
                    </a:lnTo>
                    <a:lnTo>
                      <a:pt x="463" y="404"/>
                    </a:lnTo>
                    <a:lnTo>
                      <a:pt x="461" y="405"/>
                    </a:lnTo>
                    <a:lnTo>
                      <a:pt x="457" y="406"/>
                    </a:lnTo>
                    <a:lnTo>
                      <a:pt x="454" y="409"/>
                    </a:lnTo>
                    <a:lnTo>
                      <a:pt x="452" y="413"/>
                    </a:lnTo>
                    <a:lnTo>
                      <a:pt x="451" y="417"/>
                    </a:lnTo>
                    <a:lnTo>
                      <a:pt x="451" y="422"/>
                    </a:lnTo>
                    <a:lnTo>
                      <a:pt x="449" y="426"/>
                    </a:lnTo>
                    <a:lnTo>
                      <a:pt x="449" y="430"/>
                    </a:lnTo>
                    <a:lnTo>
                      <a:pt x="452" y="433"/>
                    </a:lnTo>
                    <a:lnTo>
                      <a:pt x="452" y="437"/>
                    </a:lnTo>
                    <a:lnTo>
                      <a:pt x="450" y="440"/>
                    </a:lnTo>
                    <a:lnTo>
                      <a:pt x="447" y="444"/>
                    </a:lnTo>
                    <a:lnTo>
                      <a:pt x="442" y="444"/>
                    </a:lnTo>
                    <a:lnTo>
                      <a:pt x="442" y="441"/>
                    </a:lnTo>
                    <a:lnTo>
                      <a:pt x="443" y="436"/>
                    </a:lnTo>
                    <a:lnTo>
                      <a:pt x="440" y="435"/>
                    </a:lnTo>
                    <a:lnTo>
                      <a:pt x="435" y="436"/>
                    </a:lnTo>
                    <a:lnTo>
                      <a:pt x="431" y="437"/>
                    </a:lnTo>
                    <a:lnTo>
                      <a:pt x="427" y="439"/>
                    </a:lnTo>
                    <a:lnTo>
                      <a:pt x="422" y="434"/>
                    </a:lnTo>
                    <a:lnTo>
                      <a:pt x="420" y="433"/>
                    </a:lnTo>
                    <a:lnTo>
                      <a:pt x="418" y="430"/>
                    </a:lnTo>
                    <a:lnTo>
                      <a:pt x="415" y="426"/>
                    </a:lnTo>
                    <a:lnTo>
                      <a:pt x="410" y="424"/>
                    </a:lnTo>
                    <a:lnTo>
                      <a:pt x="407" y="425"/>
                    </a:lnTo>
                    <a:lnTo>
                      <a:pt x="401" y="426"/>
                    </a:lnTo>
                    <a:lnTo>
                      <a:pt x="401" y="428"/>
                    </a:lnTo>
                    <a:lnTo>
                      <a:pt x="403" y="433"/>
                    </a:lnTo>
                    <a:lnTo>
                      <a:pt x="401" y="435"/>
                    </a:lnTo>
                    <a:lnTo>
                      <a:pt x="397" y="432"/>
                    </a:lnTo>
                    <a:lnTo>
                      <a:pt x="394" y="428"/>
                    </a:lnTo>
                    <a:lnTo>
                      <a:pt x="393" y="425"/>
                    </a:lnTo>
                    <a:lnTo>
                      <a:pt x="391" y="423"/>
                    </a:lnTo>
                    <a:lnTo>
                      <a:pt x="389" y="425"/>
                    </a:lnTo>
                    <a:lnTo>
                      <a:pt x="388" y="427"/>
                    </a:lnTo>
                    <a:lnTo>
                      <a:pt x="388" y="430"/>
                    </a:lnTo>
                    <a:lnTo>
                      <a:pt x="387" y="433"/>
                    </a:lnTo>
                    <a:lnTo>
                      <a:pt x="384" y="433"/>
                    </a:lnTo>
                    <a:lnTo>
                      <a:pt x="381" y="436"/>
                    </a:lnTo>
                    <a:lnTo>
                      <a:pt x="380" y="439"/>
                    </a:lnTo>
                    <a:lnTo>
                      <a:pt x="382" y="443"/>
                    </a:lnTo>
                    <a:lnTo>
                      <a:pt x="384" y="444"/>
                    </a:lnTo>
                    <a:lnTo>
                      <a:pt x="388" y="447"/>
                    </a:lnTo>
                    <a:lnTo>
                      <a:pt x="395" y="450"/>
                    </a:lnTo>
                    <a:lnTo>
                      <a:pt x="397" y="453"/>
                    </a:lnTo>
                    <a:lnTo>
                      <a:pt x="401" y="455"/>
                    </a:lnTo>
                    <a:lnTo>
                      <a:pt x="405" y="459"/>
                    </a:lnTo>
                    <a:lnTo>
                      <a:pt x="409" y="463"/>
                    </a:lnTo>
                    <a:lnTo>
                      <a:pt x="409" y="468"/>
                    </a:lnTo>
                    <a:lnTo>
                      <a:pt x="411" y="472"/>
                    </a:lnTo>
                    <a:lnTo>
                      <a:pt x="415" y="475"/>
                    </a:lnTo>
                    <a:lnTo>
                      <a:pt x="422" y="477"/>
                    </a:lnTo>
                    <a:lnTo>
                      <a:pt x="424" y="479"/>
                    </a:lnTo>
                    <a:lnTo>
                      <a:pt x="424" y="483"/>
                    </a:lnTo>
                    <a:lnTo>
                      <a:pt x="422" y="487"/>
                    </a:lnTo>
                    <a:lnTo>
                      <a:pt x="419" y="488"/>
                    </a:lnTo>
                    <a:lnTo>
                      <a:pt x="412" y="488"/>
                    </a:lnTo>
                    <a:lnTo>
                      <a:pt x="407" y="487"/>
                    </a:lnTo>
                    <a:lnTo>
                      <a:pt x="401" y="484"/>
                    </a:lnTo>
                    <a:lnTo>
                      <a:pt x="396" y="484"/>
                    </a:lnTo>
                    <a:lnTo>
                      <a:pt x="396" y="488"/>
                    </a:lnTo>
                    <a:lnTo>
                      <a:pt x="398" y="494"/>
                    </a:lnTo>
                    <a:lnTo>
                      <a:pt x="398" y="499"/>
                    </a:lnTo>
                    <a:lnTo>
                      <a:pt x="397" y="504"/>
                    </a:lnTo>
                    <a:lnTo>
                      <a:pt x="403" y="505"/>
                    </a:lnTo>
                    <a:lnTo>
                      <a:pt x="407" y="506"/>
                    </a:lnTo>
                    <a:lnTo>
                      <a:pt x="408" y="510"/>
                    </a:lnTo>
                    <a:lnTo>
                      <a:pt x="408" y="512"/>
                    </a:lnTo>
                    <a:lnTo>
                      <a:pt x="403" y="513"/>
                    </a:lnTo>
                    <a:lnTo>
                      <a:pt x="396" y="514"/>
                    </a:lnTo>
                    <a:lnTo>
                      <a:pt x="391" y="517"/>
                    </a:lnTo>
                    <a:lnTo>
                      <a:pt x="389" y="522"/>
                    </a:lnTo>
                    <a:lnTo>
                      <a:pt x="392" y="528"/>
                    </a:lnTo>
                    <a:lnTo>
                      <a:pt x="397" y="531"/>
                    </a:lnTo>
                    <a:lnTo>
                      <a:pt x="403" y="532"/>
                    </a:lnTo>
                    <a:lnTo>
                      <a:pt x="407" y="536"/>
                    </a:lnTo>
                    <a:lnTo>
                      <a:pt x="407" y="541"/>
                    </a:lnTo>
                    <a:lnTo>
                      <a:pt x="406" y="544"/>
                    </a:lnTo>
                    <a:lnTo>
                      <a:pt x="405" y="550"/>
                    </a:lnTo>
                    <a:lnTo>
                      <a:pt x="402" y="555"/>
                    </a:lnTo>
                    <a:lnTo>
                      <a:pt x="399" y="558"/>
                    </a:lnTo>
                    <a:lnTo>
                      <a:pt x="393" y="561"/>
                    </a:lnTo>
                    <a:lnTo>
                      <a:pt x="388" y="561"/>
                    </a:lnTo>
                    <a:lnTo>
                      <a:pt x="381" y="560"/>
                    </a:lnTo>
                    <a:lnTo>
                      <a:pt x="377" y="560"/>
                    </a:lnTo>
                    <a:lnTo>
                      <a:pt x="371" y="561"/>
                    </a:lnTo>
                    <a:lnTo>
                      <a:pt x="367" y="563"/>
                    </a:lnTo>
                    <a:lnTo>
                      <a:pt x="362" y="570"/>
                    </a:lnTo>
                    <a:lnTo>
                      <a:pt x="365" y="573"/>
                    </a:lnTo>
                    <a:lnTo>
                      <a:pt x="364" y="578"/>
                    </a:lnTo>
                    <a:lnTo>
                      <a:pt x="362" y="583"/>
                    </a:lnTo>
                    <a:lnTo>
                      <a:pt x="360" y="588"/>
                    </a:lnTo>
                    <a:lnTo>
                      <a:pt x="360" y="591"/>
                    </a:lnTo>
                    <a:lnTo>
                      <a:pt x="362" y="595"/>
                    </a:lnTo>
                    <a:lnTo>
                      <a:pt x="365" y="599"/>
                    </a:lnTo>
                    <a:lnTo>
                      <a:pt x="367" y="604"/>
                    </a:lnTo>
                    <a:lnTo>
                      <a:pt x="365" y="609"/>
                    </a:lnTo>
                    <a:lnTo>
                      <a:pt x="361" y="611"/>
                    </a:lnTo>
                    <a:lnTo>
                      <a:pt x="355" y="611"/>
                    </a:lnTo>
                    <a:lnTo>
                      <a:pt x="351" y="611"/>
                    </a:lnTo>
                    <a:lnTo>
                      <a:pt x="347" y="610"/>
                    </a:lnTo>
                    <a:lnTo>
                      <a:pt x="342" y="611"/>
                    </a:lnTo>
                    <a:lnTo>
                      <a:pt x="339" y="614"/>
                    </a:lnTo>
                    <a:lnTo>
                      <a:pt x="335" y="614"/>
                    </a:lnTo>
                    <a:lnTo>
                      <a:pt x="331" y="610"/>
                    </a:lnTo>
                    <a:lnTo>
                      <a:pt x="326" y="611"/>
                    </a:lnTo>
                    <a:lnTo>
                      <a:pt x="323" y="615"/>
                    </a:lnTo>
                    <a:lnTo>
                      <a:pt x="322" y="619"/>
                    </a:lnTo>
                    <a:lnTo>
                      <a:pt x="322" y="623"/>
                    </a:lnTo>
                    <a:lnTo>
                      <a:pt x="323" y="627"/>
                    </a:lnTo>
                    <a:lnTo>
                      <a:pt x="324" y="632"/>
                    </a:lnTo>
                    <a:lnTo>
                      <a:pt x="321" y="634"/>
                    </a:lnTo>
                    <a:lnTo>
                      <a:pt x="316" y="632"/>
                    </a:lnTo>
                    <a:lnTo>
                      <a:pt x="311" y="629"/>
                    </a:lnTo>
                    <a:lnTo>
                      <a:pt x="311" y="624"/>
                    </a:lnTo>
                    <a:lnTo>
                      <a:pt x="307" y="618"/>
                    </a:lnTo>
                    <a:lnTo>
                      <a:pt x="302" y="619"/>
                    </a:lnTo>
                    <a:lnTo>
                      <a:pt x="297" y="619"/>
                    </a:lnTo>
                    <a:lnTo>
                      <a:pt x="294" y="621"/>
                    </a:lnTo>
                    <a:lnTo>
                      <a:pt x="292" y="614"/>
                    </a:lnTo>
                    <a:lnTo>
                      <a:pt x="294" y="611"/>
                    </a:lnTo>
                    <a:cubicBezTo>
                      <a:pt x="294" y="611"/>
                      <a:pt x="296" y="611"/>
                      <a:pt x="298" y="609"/>
                    </a:cubicBezTo>
                    <a:cubicBezTo>
                      <a:pt x="300" y="608"/>
                      <a:pt x="303" y="605"/>
                      <a:pt x="303" y="605"/>
                    </a:cubicBezTo>
                    <a:lnTo>
                      <a:pt x="307" y="599"/>
                    </a:lnTo>
                    <a:lnTo>
                      <a:pt x="306" y="594"/>
                    </a:lnTo>
                    <a:lnTo>
                      <a:pt x="303" y="593"/>
                    </a:lnTo>
                    <a:lnTo>
                      <a:pt x="300" y="595"/>
                    </a:lnTo>
                    <a:lnTo>
                      <a:pt x="297" y="598"/>
                    </a:lnTo>
                    <a:lnTo>
                      <a:pt x="294" y="600"/>
                    </a:lnTo>
                    <a:lnTo>
                      <a:pt x="289" y="596"/>
                    </a:lnTo>
                    <a:lnTo>
                      <a:pt x="285" y="596"/>
                    </a:lnTo>
                    <a:lnTo>
                      <a:pt x="283" y="600"/>
                    </a:lnTo>
                    <a:lnTo>
                      <a:pt x="283" y="604"/>
                    </a:lnTo>
                    <a:lnTo>
                      <a:pt x="282" y="608"/>
                    </a:lnTo>
                    <a:lnTo>
                      <a:pt x="280" y="611"/>
                    </a:lnTo>
                    <a:lnTo>
                      <a:pt x="279" y="615"/>
                    </a:lnTo>
                    <a:lnTo>
                      <a:pt x="281" y="618"/>
                    </a:lnTo>
                    <a:lnTo>
                      <a:pt x="284" y="620"/>
                    </a:lnTo>
                    <a:lnTo>
                      <a:pt x="284" y="624"/>
                    </a:lnTo>
                    <a:lnTo>
                      <a:pt x="279" y="625"/>
                    </a:lnTo>
                    <a:lnTo>
                      <a:pt x="275" y="625"/>
                    </a:lnTo>
                    <a:lnTo>
                      <a:pt x="271" y="622"/>
                    </a:lnTo>
                    <a:lnTo>
                      <a:pt x="266" y="620"/>
                    </a:lnTo>
                    <a:lnTo>
                      <a:pt x="263" y="621"/>
                    </a:lnTo>
                    <a:lnTo>
                      <a:pt x="262" y="623"/>
                    </a:lnTo>
                    <a:lnTo>
                      <a:pt x="262" y="626"/>
                    </a:lnTo>
                    <a:lnTo>
                      <a:pt x="259" y="629"/>
                    </a:lnTo>
                    <a:lnTo>
                      <a:pt x="258" y="633"/>
                    </a:lnTo>
                    <a:lnTo>
                      <a:pt x="260" y="633"/>
                    </a:lnTo>
                    <a:lnTo>
                      <a:pt x="260" y="636"/>
                    </a:lnTo>
                    <a:lnTo>
                      <a:pt x="254" y="635"/>
                    </a:lnTo>
                    <a:lnTo>
                      <a:pt x="253" y="639"/>
                    </a:lnTo>
                    <a:lnTo>
                      <a:pt x="257" y="644"/>
                    </a:lnTo>
                    <a:lnTo>
                      <a:pt x="260" y="646"/>
                    </a:lnTo>
                    <a:lnTo>
                      <a:pt x="257" y="651"/>
                    </a:lnTo>
                    <a:lnTo>
                      <a:pt x="257" y="654"/>
                    </a:lnTo>
                    <a:lnTo>
                      <a:pt x="257" y="658"/>
                    </a:lnTo>
                    <a:lnTo>
                      <a:pt x="258" y="660"/>
                    </a:lnTo>
                    <a:lnTo>
                      <a:pt x="261" y="664"/>
                    </a:lnTo>
                    <a:lnTo>
                      <a:pt x="268" y="663"/>
                    </a:lnTo>
                    <a:lnTo>
                      <a:pt x="277" y="661"/>
                    </a:lnTo>
                    <a:lnTo>
                      <a:pt x="280" y="656"/>
                    </a:lnTo>
                    <a:lnTo>
                      <a:pt x="284" y="656"/>
                    </a:lnTo>
                    <a:lnTo>
                      <a:pt x="288" y="665"/>
                    </a:lnTo>
                    <a:lnTo>
                      <a:pt x="288" y="671"/>
                    </a:lnTo>
                    <a:lnTo>
                      <a:pt x="283" y="671"/>
                    </a:lnTo>
                    <a:lnTo>
                      <a:pt x="282" y="675"/>
                    </a:lnTo>
                    <a:lnTo>
                      <a:pt x="282" y="680"/>
                    </a:lnTo>
                    <a:lnTo>
                      <a:pt x="277" y="683"/>
                    </a:lnTo>
                    <a:lnTo>
                      <a:pt x="271" y="682"/>
                    </a:lnTo>
                    <a:lnTo>
                      <a:pt x="266" y="680"/>
                    </a:lnTo>
                    <a:lnTo>
                      <a:pt x="260" y="680"/>
                    </a:lnTo>
                    <a:lnTo>
                      <a:pt x="252" y="684"/>
                    </a:lnTo>
                    <a:lnTo>
                      <a:pt x="250" y="690"/>
                    </a:lnTo>
                    <a:lnTo>
                      <a:pt x="251" y="698"/>
                    </a:lnTo>
                    <a:lnTo>
                      <a:pt x="251" y="702"/>
                    </a:lnTo>
                    <a:lnTo>
                      <a:pt x="255" y="707"/>
                    </a:lnTo>
                    <a:lnTo>
                      <a:pt x="265" y="712"/>
                    </a:lnTo>
                    <a:lnTo>
                      <a:pt x="271" y="718"/>
                    </a:lnTo>
                    <a:lnTo>
                      <a:pt x="275" y="723"/>
                    </a:lnTo>
                    <a:lnTo>
                      <a:pt x="276" y="729"/>
                    </a:lnTo>
                    <a:lnTo>
                      <a:pt x="270" y="736"/>
                    </a:lnTo>
                    <a:lnTo>
                      <a:pt x="267" y="743"/>
                    </a:lnTo>
                    <a:lnTo>
                      <a:pt x="266" y="748"/>
                    </a:lnTo>
                    <a:lnTo>
                      <a:pt x="261" y="753"/>
                    </a:lnTo>
                    <a:lnTo>
                      <a:pt x="257" y="757"/>
                    </a:lnTo>
                    <a:lnTo>
                      <a:pt x="251" y="760"/>
                    </a:lnTo>
                    <a:lnTo>
                      <a:pt x="246" y="756"/>
                    </a:lnTo>
                    <a:lnTo>
                      <a:pt x="244" y="751"/>
                    </a:lnTo>
                    <a:lnTo>
                      <a:pt x="242" y="745"/>
                    </a:lnTo>
                    <a:lnTo>
                      <a:pt x="242" y="739"/>
                    </a:lnTo>
                    <a:lnTo>
                      <a:pt x="242" y="733"/>
                    </a:lnTo>
                    <a:lnTo>
                      <a:pt x="239" y="731"/>
                    </a:lnTo>
                    <a:lnTo>
                      <a:pt x="235" y="736"/>
                    </a:lnTo>
                    <a:lnTo>
                      <a:pt x="235" y="740"/>
                    </a:lnTo>
                    <a:lnTo>
                      <a:pt x="234" y="744"/>
                    </a:lnTo>
                    <a:lnTo>
                      <a:pt x="232" y="747"/>
                    </a:lnTo>
                    <a:lnTo>
                      <a:pt x="228" y="743"/>
                    </a:lnTo>
                    <a:lnTo>
                      <a:pt x="226" y="737"/>
                    </a:lnTo>
                    <a:lnTo>
                      <a:pt x="226" y="731"/>
                    </a:lnTo>
                    <a:lnTo>
                      <a:pt x="229" y="725"/>
                    </a:lnTo>
                    <a:lnTo>
                      <a:pt x="229" y="721"/>
                    </a:lnTo>
                    <a:lnTo>
                      <a:pt x="228" y="715"/>
                    </a:lnTo>
                    <a:lnTo>
                      <a:pt x="226" y="708"/>
                    </a:lnTo>
                    <a:lnTo>
                      <a:pt x="222" y="699"/>
                    </a:lnTo>
                    <a:lnTo>
                      <a:pt x="218" y="695"/>
                    </a:lnTo>
                    <a:lnTo>
                      <a:pt x="214" y="689"/>
                    </a:lnTo>
                    <a:lnTo>
                      <a:pt x="213" y="684"/>
                    </a:lnTo>
                    <a:lnTo>
                      <a:pt x="212" y="677"/>
                    </a:lnTo>
                    <a:lnTo>
                      <a:pt x="210" y="671"/>
                    </a:lnTo>
                    <a:lnTo>
                      <a:pt x="208" y="664"/>
                    </a:lnTo>
                    <a:lnTo>
                      <a:pt x="205" y="665"/>
                    </a:lnTo>
                    <a:lnTo>
                      <a:pt x="204" y="669"/>
                    </a:lnTo>
                    <a:lnTo>
                      <a:pt x="202" y="673"/>
                    </a:lnTo>
                    <a:lnTo>
                      <a:pt x="202" y="677"/>
                    </a:lnTo>
                    <a:lnTo>
                      <a:pt x="200" y="677"/>
                    </a:lnTo>
                    <a:lnTo>
                      <a:pt x="196" y="677"/>
                    </a:lnTo>
                    <a:lnTo>
                      <a:pt x="195" y="680"/>
                    </a:lnTo>
                    <a:lnTo>
                      <a:pt x="197" y="684"/>
                    </a:lnTo>
                    <a:lnTo>
                      <a:pt x="201" y="690"/>
                    </a:lnTo>
                    <a:lnTo>
                      <a:pt x="202" y="693"/>
                    </a:lnTo>
                    <a:lnTo>
                      <a:pt x="202" y="700"/>
                    </a:lnTo>
                    <a:lnTo>
                      <a:pt x="201" y="706"/>
                    </a:lnTo>
                    <a:lnTo>
                      <a:pt x="203" y="712"/>
                    </a:lnTo>
                    <a:lnTo>
                      <a:pt x="204" y="716"/>
                    </a:lnTo>
                    <a:lnTo>
                      <a:pt x="204" y="720"/>
                    </a:lnTo>
                    <a:lnTo>
                      <a:pt x="201" y="722"/>
                    </a:lnTo>
                    <a:lnTo>
                      <a:pt x="196" y="723"/>
                    </a:lnTo>
                    <a:lnTo>
                      <a:pt x="190" y="723"/>
                    </a:lnTo>
                    <a:lnTo>
                      <a:pt x="189" y="717"/>
                    </a:lnTo>
                    <a:lnTo>
                      <a:pt x="189" y="713"/>
                    </a:lnTo>
                    <a:lnTo>
                      <a:pt x="184" y="713"/>
                    </a:lnTo>
                    <a:lnTo>
                      <a:pt x="182" y="710"/>
                    </a:lnTo>
                    <a:lnTo>
                      <a:pt x="178" y="713"/>
                    </a:lnTo>
                    <a:lnTo>
                      <a:pt x="177" y="716"/>
                    </a:lnTo>
                    <a:lnTo>
                      <a:pt x="174" y="718"/>
                    </a:lnTo>
                    <a:lnTo>
                      <a:pt x="173" y="722"/>
                    </a:lnTo>
                    <a:lnTo>
                      <a:pt x="172" y="725"/>
                    </a:lnTo>
                    <a:lnTo>
                      <a:pt x="172" y="729"/>
                    </a:lnTo>
                    <a:lnTo>
                      <a:pt x="170" y="730"/>
                    </a:lnTo>
                    <a:lnTo>
                      <a:pt x="173" y="734"/>
                    </a:lnTo>
                    <a:lnTo>
                      <a:pt x="176" y="736"/>
                    </a:lnTo>
                    <a:lnTo>
                      <a:pt x="178" y="739"/>
                    </a:lnTo>
                    <a:lnTo>
                      <a:pt x="178" y="744"/>
                    </a:lnTo>
                    <a:lnTo>
                      <a:pt x="177" y="748"/>
                    </a:lnTo>
                    <a:lnTo>
                      <a:pt x="177" y="752"/>
                    </a:lnTo>
                    <a:lnTo>
                      <a:pt x="174" y="752"/>
                    </a:lnTo>
                    <a:lnTo>
                      <a:pt x="170" y="755"/>
                    </a:lnTo>
                    <a:lnTo>
                      <a:pt x="171" y="759"/>
                    </a:lnTo>
                    <a:lnTo>
                      <a:pt x="173" y="762"/>
                    </a:lnTo>
                    <a:lnTo>
                      <a:pt x="173" y="766"/>
                    </a:lnTo>
                    <a:lnTo>
                      <a:pt x="170" y="769"/>
                    </a:lnTo>
                    <a:lnTo>
                      <a:pt x="168" y="774"/>
                    </a:lnTo>
                    <a:lnTo>
                      <a:pt x="164" y="777"/>
                    </a:lnTo>
                    <a:lnTo>
                      <a:pt x="160" y="777"/>
                    </a:lnTo>
                    <a:lnTo>
                      <a:pt x="158" y="776"/>
                    </a:lnTo>
                    <a:lnTo>
                      <a:pt x="153" y="774"/>
                    </a:lnTo>
                    <a:lnTo>
                      <a:pt x="151" y="779"/>
                    </a:lnTo>
                    <a:lnTo>
                      <a:pt x="152" y="784"/>
                    </a:lnTo>
                    <a:lnTo>
                      <a:pt x="153" y="789"/>
                    </a:lnTo>
                    <a:lnTo>
                      <a:pt x="151" y="791"/>
                    </a:lnTo>
                    <a:lnTo>
                      <a:pt x="148" y="789"/>
                    </a:lnTo>
                    <a:lnTo>
                      <a:pt x="144" y="786"/>
                    </a:lnTo>
                    <a:lnTo>
                      <a:pt x="144" y="781"/>
                    </a:lnTo>
                    <a:lnTo>
                      <a:pt x="141" y="778"/>
                    </a:lnTo>
                    <a:lnTo>
                      <a:pt x="137" y="781"/>
                    </a:lnTo>
                    <a:lnTo>
                      <a:pt x="133" y="776"/>
                    </a:lnTo>
                    <a:lnTo>
                      <a:pt x="130" y="774"/>
                    </a:lnTo>
                    <a:lnTo>
                      <a:pt x="128" y="776"/>
                    </a:lnTo>
                    <a:lnTo>
                      <a:pt x="128" y="781"/>
                    </a:lnTo>
                    <a:lnTo>
                      <a:pt x="128" y="784"/>
                    </a:lnTo>
                    <a:lnTo>
                      <a:pt x="126" y="788"/>
                    </a:lnTo>
                    <a:lnTo>
                      <a:pt x="127" y="792"/>
                    </a:lnTo>
                    <a:lnTo>
                      <a:pt x="128" y="797"/>
                    </a:lnTo>
                    <a:lnTo>
                      <a:pt x="122" y="800"/>
                    </a:lnTo>
                    <a:lnTo>
                      <a:pt x="117" y="799"/>
                    </a:lnTo>
                    <a:lnTo>
                      <a:pt x="113" y="802"/>
                    </a:lnTo>
                    <a:lnTo>
                      <a:pt x="113" y="806"/>
                    </a:lnTo>
                    <a:lnTo>
                      <a:pt x="113" y="810"/>
                    </a:lnTo>
                    <a:lnTo>
                      <a:pt x="110" y="812"/>
                    </a:lnTo>
                    <a:lnTo>
                      <a:pt x="104" y="814"/>
                    </a:lnTo>
                    <a:lnTo>
                      <a:pt x="97" y="813"/>
                    </a:lnTo>
                    <a:lnTo>
                      <a:pt x="93" y="809"/>
                    </a:lnTo>
                    <a:lnTo>
                      <a:pt x="94" y="802"/>
                    </a:lnTo>
                    <a:lnTo>
                      <a:pt x="97" y="797"/>
                    </a:lnTo>
                    <a:lnTo>
                      <a:pt x="98" y="792"/>
                    </a:lnTo>
                    <a:lnTo>
                      <a:pt x="98" y="786"/>
                    </a:lnTo>
                    <a:lnTo>
                      <a:pt x="93" y="786"/>
                    </a:lnTo>
                    <a:lnTo>
                      <a:pt x="88" y="790"/>
                    </a:lnTo>
                    <a:lnTo>
                      <a:pt x="85" y="793"/>
                    </a:lnTo>
                    <a:lnTo>
                      <a:pt x="81" y="796"/>
                    </a:lnTo>
                    <a:lnTo>
                      <a:pt x="77" y="791"/>
                    </a:lnTo>
                    <a:lnTo>
                      <a:pt x="81" y="787"/>
                    </a:lnTo>
                    <a:lnTo>
                      <a:pt x="83" y="783"/>
                    </a:lnTo>
                    <a:lnTo>
                      <a:pt x="85" y="779"/>
                    </a:lnTo>
                    <a:lnTo>
                      <a:pt x="81" y="774"/>
                    </a:lnTo>
                    <a:lnTo>
                      <a:pt x="82" y="770"/>
                    </a:lnTo>
                    <a:lnTo>
                      <a:pt x="85" y="769"/>
                    </a:lnTo>
                    <a:lnTo>
                      <a:pt x="87" y="772"/>
                    </a:lnTo>
                    <a:lnTo>
                      <a:pt x="90" y="773"/>
                    </a:lnTo>
                    <a:lnTo>
                      <a:pt x="92" y="769"/>
                    </a:lnTo>
                    <a:lnTo>
                      <a:pt x="94" y="764"/>
                    </a:lnTo>
                    <a:lnTo>
                      <a:pt x="93" y="760"/>
                    </a:lnTo>
                    <a:lnTo>
                      <a:pt x="88" y="756"/>
                    </a:lnTo>
                    <a:lnTo>
                      <a:pt x="85" y="753"/>
                    </a:lnTo>
                    <a:lnTo>
                      <a:pt x="80" y="753"/>
                    </a:lnTo>
                    <a:lnTo>
                      <a:pt x="79" y="758"/>
                    </a:lnTo>
                    <a:lnTo>
                      <a:pt x="79" y="763"/>
                    </a:lnTo>
                    <a:lnTo>
                      <a:pt x="77" y="765"/>
                    </a:lnTo>
                    <a:lnTo>
                      <a:pt x="73" y="761"/>
                    </a:lnTo>
                    <a:lnTo>
                      <a:pt x="71" y="756"/>
                    </a:lnTo>
                    <a:lnTo>
                      <a:pt x="71" y="752"/>
                    </a:lnTo>
                    <a:lnTo>
                      <a:pt x="67" y="751"/>
                    </a:lnTo>
                    <a:lnTo>
                      <a:pt x="65" y="747"/>
                    </a:lnTo>
                    <a:lnTo>
                      <a:pt x="64" y="742"/>
                    </a:lnTo>
                    <a:lnTo>
                      <a:pt x="59" y="742"/>
                    </a:lnTo>
                    <a:lnTo>
                      <a:pt x="61" y="738"/>
                    </a:lnTo>
                    <a:lnTo>
                      <a:pt x="64" y="732"/>
                    </a:lnTo>
                    <a:lnTo>
                      <a:pt x="63" y="729"/>
                    </a:lnTo>
                    <a:lnTo>
                      <a:pt x="58" y="727"/>
                    </a:lnTo>
                    <a:lnTo>
                      <a:pt x="55" y="729"/>
                    </a:lnTo>
                    <a:lnTo>
                      <a:pt x="49" y="728"/>
                    </a:lnTo>
                    <a:lnTo>
                      <a:pt x="44" y="728"/>
                    </a:lnTo>
                    <a:lnTo>
                      <a:pt x="36" y="726"/>
                    </a:lnTo>
                    <a:lnTo>
                      <a:pt x="34" y="729"/>
                    </a:lnTo>
                    <a:lnTo>
                      <a:pt x="34" y="733"/>
                    </a:lnTo>
                    <a:lnTo>
                      <a:pt x="35" y="738"/>
                    </a:lnTo>
                    <a:lnTo>
                      <a:pt x="33" y="744"/>
                    </a:lnTo>
                    <a:lnTo>
                      <a:pt x="31" y="748"/>
                    </a:lnTo>
                    <a:lnTo>
                      <a:pt x="30" y="752"/>
                    </a:lnTo>
                    <a:lnTo>
                      <a:pt x="30" y="758"/>
                    </a:lnTo>
                    <a:lnTo>
                      <a:pt x="30" y="763"/>
                    </a:lnTo>
                    <a:lnTo>
                      <a:pt x="28" y="769"/>
                    </a:lnTo>
                    <a:lnTo>
                      <a:pt x="24" y="771"/>
                    </a:lnTo>
                    <a:lnTo>
                      <a:pt x="24" y="774"/>
                    </a:lnTo>
                    <a:lnTo>
                      <a:pt x="24" y="779"/>
                    </a:lnTo>
                    <a:lnTo>
                      <a:pt x="28" y="784"/>
                    </a:lnTo>
                    <a:lnTo>
                      <a:pt x="32" y="787"/>
                    </a:lnTo>
                    <a:lnTo>
                      <a:pt x="35" y="790"/>
                    </a:lnTo>
                    <a:lnTo>
                      <a:pt x="38" y="794"/>
                    </a:lnTo>
                    <a:lnTo>
                      <a:pt x="39" y="799"/>
                    </a:lnTo>
                    <a:lnTo>
                      <a:pt x="38" y="803"/>
                    </a:lnTo>
                    <a:lnTo>
                      <a:pt x="33" y="803"/>
                    </a:lnTo>
                    <a:lnTo>
                      <a:pt x="30" y="798"/>
                    </a:lnTo>
                    <a:lnTo>
                      <a:pt x="26" y="794"/>
                    </a:lnTo>
                    <a:lnTo>
                      <a:pt x="22" y="796"/>
                    </a:lnTo>
                    <a:lnTo>
                      <a:pt x="19" y="800"/>
                    </a:lnTo>
                    <a:lnTo>
                      <a:pt x="19" y="805"/>
                    </a:lnTo>
                    <a:lnTo>
                      <a:pt x="17" y="809"/>
                    </a:lnTo>
                    <a:lnTo>
                      <a:pt x="19" y="813"/>
                    </a:lnTo>
                    <a:lnTo>
                      <a:pt x="21" y="817"/>
                    </a:lnTo>
                    <a:lnTo>
                      <a:pt x="19" y="820"/>
                    </a:lnTo>
                    <a:lnTo>
                      <a:pt x="14" y="820"/>
                    </a:lnTo>
                    <a:lnTo>
                      <a:pt x="10" y="821"/>
                    </a:lnTo>
                    <a:lnTo>
                      <a:pt x="9" y="825"/>
                    </a:lnTo>
                    <a:lnTo>
                      <a:pt x="10" y="833"/>
                    </a:lnTo>
                    <a:lnTo>
                      <a:pt x="12" y="839"/>
                    </a:lnTo>
                    <a:lnTo>
                      <a:pt x="15" y="845"/>
                    </a:lnTo>
                    <a:lnTo>
                      <a:pt x="18" y="848"/>
                    </a:lnTo>
                    <a:lnTo>
                      <a:pt x="20" y="852"/>
                    </a:lnTo>
                    <a:lnTo>
                      <a:pt x="26" y="852"/>
                    </a:lnTo>
                    <a:lnTo>
                      <a:pt x="32" y="854"/>
                    </a:lnTo>
                    <a:lnTo>
                      <a:pt x="37" y="856"/>
                    </a:lnTo>
                    <a:lnTo>
                      <a:pt x="41" y="863"/>
                    </a:lnTo>
                    <a:lnTo>
                      <a:pt x="38" y="867"/>
                    </a:lnTo>
                    <a:lnTo>
                      <a:pt x="32" y="868"/>
                    </a:lnTo>
                    <a:lnTo>
                      <a:pt x="27" y="871"/>
                    </a:lnTo>
                    <a:lnTo>
                      <a:pt x="23" y="873"/>
                    </a:lnTo>
                    <a:lnTo>
                      <a:pt x="18" y="873"/>
                    </a:lnTo>
                    <a:lnTo>
                      <a:pt x="14" y="870"/>
                    </a:lnTo>
                    <a:lnTo>
                      <a:pt x="10" y="866"/>
                    </a:lnTo>
                    <a:lnTo>
                      <a:pt x="6" y="856"/>
                    </a:lnTo>
                    <a:lnTo>
                      <a:pt x="4" y="853"/>
                    </a:lnTo>
                    <a:lnTo>
                      <a:pt x="4" y="848"/>
                    </a:lnTo>
                    <a:lnTo>
                      <a:pt x="1" y="842"/>
                    </a:lnTo>
                    <a:lnTo>
                      <a:pt x="0" y="841"/>
                    </a:lnTo>
                    <a:lnTo>
                      <a:pt x="0" y="1605"/>
                    </a:lnTo>
                    <a:lnTo>
                      <a:pt x="429" y="1606"/>
                    </a:lnTo>
                    <a:lnTo>
                      <a:pt x="428" y="1604"/>
                    </a:lnTo>
                    <a:lnTo>
                      <a:pt x="423" y="1592"/>
                    </a:lnTo>
                    <a:lnTo>
                      <a:pt x="426" y="1585"/>
                    </a:lnTo>
                    <a:lnTo>
                      <a:pt x="430" y="1573"/>
                    </a:lnTo>
                    <a:lnTo>
                      <a:pt x="429" y="1562"/>
                    </a:lnTo>
                    <a:lnTo>
                      <a:pt x="422" y="1557"/>
                    </a:lnTo>
                    <a:lnTo>
                      <a:pt x="415" y="1553"/>
                    </a:lnTo>
                    <a:lnTo>
                      <a:pt x="405" y="1548"/>
                    </a:lnTo>
                    <a:lnTo>
                      <a:pt x="400" y="1541"/>
                    </a:lnTo>
                    <a:lnTo>
                      <a:pt x="391" y="1536"/>
                    </a:lnTo>
                    <a:lnTo>
                      <a:pt x="393" y="1529"/>
                    </a:lnTo>
                    <a:lnTo>
                      <a:pt x="396" y="1522"/>
                    </a:lnTo>
                    <a:lnTo>
                      <a:pt x="394" y="1514"/>
                    </a:lnTo>
                    <a:lnTo>
                      <a:pt x="396" y="1507"/>
                    </a:lnTo>
                    <a:lnTo>
                      <a:pt x="401" y="1503"/>
                    </a:lnTo>
                    <a:lnTo>
                      <a:pt x="405" y="1502"/>
                    </a:lnTo>
                    <a:lnTo>
                      <a:pt x="409" y="1504"/>
                    </a:lnTo>
                    <a:lnTo>
                      <a:pt x="414" y="1507"/>
                    </a:lnTo>
                    <a:lnTo>
                      <a:pt x="419" y="1508"/>
                    </a:lnTo>
                    <a:lnTo>
                      <a:pt x="422" y="1502"/>
                    </a:lnTo>
                    <a:lnTo>
                      <a:pt x="418" y="1495"/>
                    </a:lnTo>
                    <a:lnTo>
                      <a:pt x="421" y="1487"/>
                    </a:lnTo>
                    <a:lnTo>
                      <a:pt x="425" y="1486"/>
                    </a:lnTo>
                    <a:lnTo>
                      <a:pt x="429" y="1489"/>
                    </a:lnTo>
                    <a:lnTo>
                      <a:pt x="434" y="1487"/>
                    </a:lnTo>
                    <a:lnTo>
                      <a:pt x="436" y="1490"/>
                    </a:lnTo>
                    <a:lnTo>
                      <a:pt x="440" y="1492"/>
                    </a:lnTo>
                    <a:lnTo>
                      <a:pt x="445" y="1493"/>
                    </a:lnTo>
                    <a:lnTo>
                      <a:pt x="445" y="1497"/>
                    </a:lnTo>
                    <a:lnTo>
                      <a:pt x="444" y="1502"/>
                    </a:lnTo>
                    <a:lnTo>
                      <a:pt x="444" y="1510"/>
                    </a:lnTo>
                    <a:lnTo>
                      <a:pt x="450" y="1517"/>
                    </a:lnTo>
                    <a:lnTo>
                      <a:pt x="458" y="1524"/>
                    </a:lnTo>
                    <a:lnTo>
                      <a:pt x="462" y="1531"/>
                    </a:lnTo>
                    <a:lnTo>
                      <a:pt x="466" y="1535"/>
                    </a:lnTo>
                    <a:lnTo>
                      <a:pt x="470" y="1536"/>
                    </a:lnTo>
                    <a:lnTo>
                      <a:pt x="473" y="1531"/>
                    </a:lnTo>
                    <a:lnTo>
                      <a:pt x="473" y="1523"/>
                    </a:lnTo>
                    <a:lnTo>
                      <a:pt x="471" y="1515"/>
                    </a:lnTo>
                    <a:lnTo>
                      <a:pt x="470" y="1508"/>
                    </a:lnTo>
                    <a:lnTo>
                      <a:pt x="470" y="1499"/>
                    </a:lnTo>
                    <a:lnTo>
                      <a:pt x="469" y="1491"/>
                    </a:lnTo>
                    <a:lnTo>
                      <a:pt x="470" y="1487"/>
                    </a:lnTo>
                    <a:lnTo>
                      <a:pt x="474" y="1491"/>
                    </a:lnTo>
                    <a:lnTo>
                      <a:pt x="477" y="1495"/>
                    </a:lnTo>
                    <a:lnTo>
                      <a:pt x="483" y="1496"/>
                    </a:lnTo>
                    <a:lnTo>
                      <a:pt x="488" y="1493"/>
                    </a:lnTo>
                    <a:lnTo>
                      <a:pt x="489" y="1490"/>
                    </a:lnTo>
                    <a:lnTo>
                      <a:pt x="491" y="1484"/>
                    </a:lnTo>
                    <a:lnTo>
                      <a:pt x="498" y="1479"/>
                    </a:lnTo>
                    <a:lnTo>
                      <a:pt x="501" y="1477"/>
                    </a:lnTo>
                    <a:lnTo>
                      <a:pt x="501" y="1475"/>
                    </a:lnTo>
                    <a:lnTo>
                      <a:pt x="498" y="1469"/>
                    </a:lnTo>
                    <a:lnTo>
                      <a:pt x="497" y="1462"/>
                    </a:lnTo>
                    <a:lnTo>
                      <a:pt x="499" y="1456"/>
                    </a:lnTo>
                    <a:lnTo>
                      <a:pt x="501" y="1449"/>
                    </a:lnTo>
                    <a:lnTo>
                      <a:pt x="500" y="1443"/>
                    </a:lnTo>
                    <a:lnTo>
                      <a:pt x="497" y="1437"/>
                    </a:lnTo>
                    <a:lnTo>
                      <a:pt x="494" y="1434"/>
                    </a:lnTo>
                    <a:lnTo>
                      <a:pt x="489" y="1434"/>
                    </a:lnTo>
                    <a:lnTo>
                      <a:pt x="482" y="1434"/>
                    </a:lnTo>
                    <a:lnTo>
                      <a:pt x="475" y="1437"/>
                    </a:lnTo>
                    <a:lnTo>
                      <a:pt x="469" y="1439"/>
                    </a:lnTo>
                    <a:lnTo>
                      <a:pt x="459" y="1440"/>
                    </a:lnTo>
                    <a:lnTo>
                      <a:pt x="451" y="1439"/>
                    </a:lnTo>
                    <a:lnTo>
                      <a:pt x="448" y="1439"/>
                    </a:lnTo>
                    <a:lnTo>
                      <a:pt x="443" y="1443"/>
                    </a:lnTo>
                    <a:lnTo>
                      <a:pt x="441" y="1446"/>
                    </a:lnTo>
                    <a:lnTo>
                      <a:pt x="436" y="1447"/>
                    </a:lnTo>
                    <a:lnTo>
                      <a:pt x="427" y="1445"/>
                    </a:lnTo>
                    <a:lnTo>
                      <a:pt x="423" y="1439"/>
                    </a:lnTo>
                    <a:lnTo>
                      <a:pt x="413" y="1430"/>
                    </a:lnTo>
                    <a:lnTo>
                      <a:pt x="406" y="1428"/>
                    </a:lnTo>
                    <a:lnTo>
                      <a:pt x="401" y="1428"/>
                    </a:lnTo>
                    <a:lnTo>
                      <a:pt x="399" y="1431"/>
                    </a:lnTo>
                    <a:lnTo>
                      <a:pt x="399" y="1435"/>
                    </a:lnTo>
                    <a:lnTo>
                      <a:pt x="400" y="1441"/>
                    </a:lnTo>
                    <a:lnTo>
                      <a:pt x="402" y="1447"/>
                    </a:lnTo>
                    <a:lnTo>
                      <a:pt x="403" y="1454"/>
                    </a:lnTo>
                    <a:lnTo>
                      <a:pt x="401" y="1462"/>
                    </a:lnTo>
                    <a:lnTo>
                      <a:pt x="401" y="1467"/>
                    </a:lnTo>
                    <a:lnTo>
                      <a:pt x="402" y="1472"/>
                    </a:lnTo>
                    <a:lnTo>
                      <a:pt x="403" y="1475"/>
                    </a:lnTo>
                    <a:lnTo>
                      <a:pt x="402" y="1479"/>
                    </a:lnTo>
                    <a:lnTo>
                      <a:pt x="400" y="1486"/>
                    </a:lnTo>
                    <a:lnTo>
                      <a:pt x="396" y="1494"/>
                    </a:lnTo>
                    <a:lnTo>
                      <a:pt x="393" y="1494"/>
                    </a:lnTo>
                    <a:lnTo>
                      <a:pt x="389" y="1494"/>
                    </a:lnTo>
                    <a:lnTo>
                      <a:pt x="385" y="1491"/>
                    </a:lnTo>
                    <a:lnTo>
                      <a:pt x="382" y="1486"/>
                    </a:lnTo>
                    <a:lnTo>
                      <a:pt x="377" y="1481"/>
                    </a:lnTo>
                    <a:lnTo>
                      <a:pt x="374" y="1475"/>
                    </a:lnTo>
                    <a:lnTo>
                      <a:pt x="375" y="1471"/>
                    </a:lnTo>
                    <a:lnTo>
                      <a:pt x="375" y="1463"/>
                    </a:lnTo>
                    <a:lnTo>
                      <a:pt x="370" y="1456"/>
                    </a:lnTo>
                    <a:lnTo>
                      <a:pt x="363" y="1453"/>
                    </a:lnTo>
                    <a:lnTo>
                      <a:pt x="360" y="1448"/>
                    </a:lnTo>
                    <a:lnTo>
                      <a:pt x="357" y="1441"/>
                    </a:lnTo>
                    <a:lnTo>
                      <a:pt x="355" y="1436"/>
                    </a:lnTo>
                    <a:lnTo>
                      <a:pt x="353" y="1432"/>
                    </a:lnTo>
                    <a:lnTo>
                      <a:pt x="351" y="1428"/>
                    </a:lnTo>
                    <a:lnTo>
                      <a:pt x="347" y="1426"/>
                    </a:lnTo>
                    <a:lnTo>
                      <a:pt x="342" y="1426"/>
                    </a:lnTo>
                    <a:lnTo>
                      <a:pt x="335" y="1428"/>
                    </a:lnTo>
                    <a:lnTo>
                      <a:pt x="333" y="1428"/>
                    </a:lnTo>
                    <a:lnTo>
                      <a:pt x="326" y="1430"/>
                    </a:lnTo>
                    <a:lnTo>
                      <a:pt x="319" y="1433"/>
                    </a:lnTo>
                    <a:lnTo>
                      <a:pt x="316" y="1438"/>
                    </a:lnTo>
                    <a:lnTo>
                      <a:pt x="317" y="1444"/>
                    </a:lnTo>
                    <a:lnTo>
                      <a:pt x="319" y="1450"/>
                    </a:lnTo>
                    <a:lnTo>
                      <a:pt x="321" y="1454"/>
                    </a:lnTo>
                    <a:lnTo>
                      <a:pt x="323" y="1461"/>
                    </a:lnTo>
                    <a:lnTo>
                      <a:pt x="326" y="1469"/>
                    </a:lnTo>
                    <a:lnTo>
                      <a:pt x="329" y="1475"/>
                    </a:lnTo>
                    <a:lnTo>
                      <a:pt x="329" y="1481"/>
                    </a:lnTo>
                    <a:lnTo>
                      <a:pt x="332" y="1489"/>
                    </a:lnTo>
                    <a:lnTo>
                      <a:pt x="333" y="1494"/>
                    </a:lnTo>
                    <a:lnTo>
                      <a:pt x="332" y="1499"/>
                    </a:lnTo>
                    <a:lnTo>
                      <a:pt x="327" y="1503"/>
                    </a:lnTo>
                    <a:lnTo>
                      <a:pt x="320" y="1502"/>
                    </a:lnTo>
                    <a:lnTo>
                      <a:pt x="311" y="1498"/>
                    </a:lnTo>
                    <a:lnTo>
                      <a:pt x="300" y="1490"/>
                    </a:lnTo>
                    <a:lnTo>
                      <a:pt x="291" y="1488"/>
                    </a:lnTo>
                    <a:lnTo>
                      <a:pt x="286" y="1484"/>
                    </a:lnTo>
                    <a:lnTo>
                      <a:pt x="281" y="1480"/>
                    </a:lnTo>
                    <a:lnTo>
                      <a:pt x="271" y="1480"/>
                    </a:lnTo>
                    <a:lnTo>
                      <a:pt x="267" y="1485"/>
                    </a:lnTo>
                    <a:lnTo>
                      <a:pt x="266" y="1490"/>
                    </a:lnTo>
                    <a:lnTo>
                      <a:pt x="266" y="1498"/>
                    </a:lnTo>
                    <a:lnTo>
                      <a:pt x="267" y="1506"/>
                    </a:lnTo>
                    <a:lnTo>
                      <a:pt x="267" y="1513"/>
                    </a:lnTo>
                    <a:lnTo>
                      <a:pt x="267" y="1517"/>
                    </a:lnTo>
                    <a:lnTo>
                      <a:pt x="264" y="1522"/>
                    </a:lnTo>
                    <a:lnTo>
                      <a:pt x="256" y="1524"/>
                    </a:lnTo>
                    <a:lnTo>
                      <a:pt x="251" y="1524"/>
                    </a:lnTo>
                    <a:lnTo>
                      <a:pt x="237" y="1526"/>
                    </a:lnTo>
                    <a:lnTo>
                      <a:pt x="232" y="1532"/>
                    </a:lnTo>
                    <a:lnTo>
                      <a:pt x="232" y="1537"/>
                    </a:lnTo>
                    <a:lnTo>
                      <a:pt x="232" y="1546"/>
                    </a:lnTo>
                    <a:lnTo>
                      <a:pt x="234" y="1554"/>
                    </a:lnTo>
                    <a:lnTo>
                      <a:pt x="232" y="1560"/>
                    </a:lnTo>
                    <a:lnTo>
                      <a:pt x="229" y="1567"/>
                    </a:lnTo>
                    <a:lnTo>
                      <a:pt x="225" y="1572"/>
                    </a:lnTo>
                    <a:lnTo>
                      <a:pt x="211" y="1580"/>
                    </a:lnTo>
                    <a:lnTo>
                      <a:pt x="201" y="1584"/>
                    </a:lnTo>
                    <a:lnTo>
                      <a:pt x="191" y="1584"/>
                    </a:lnTo>
                    <a:lnTo>
                      <a:pt x="177" y="1577"/>
                    </a:lnTo>
                    <a:lnTo>
                      <a:pt x="168" y="1569"/>
                    </a:lnTo>
                    <a:lnTo>
                      <a:pt x="161" y="1557"/>
                    </a:lnTo>
                    <a:lnTo>
                      <a:pt x="153" y="1544"/>
                    </a:lnTo>
                    <a:lnTo>
                      <a:pt x="142" y="1533"/>
                    </a:lnTo>
                    <a:lnTo>
                      <a:pt x="130" y="1521"/>
                    </a:lnTo>
                    <a:lnTo>
                      <a:pt x="119" y="1505"/>
                    </a:lnTo>
                    <a:lnTo>
                      <a:pt x="113" y="1497"/>
                    </a:lnTo>
                    <a:lnTo>
                      <a:pt x="107" y="1482"/>
                    </a:lnTo>
                    <a:lnTo>
                      <a:pt x="101" y="1472"/>
                    </a:lnTo>
                    <a:lnTo>
                      <a:pt x="94" y="1466"/>
                    </a:lnTo>
                    <a:lnTo>
                      <a:pt x="88" y="1455"/>
                    </a:lnTo>
                    <a:lnTo>
                      <a:pt x="85" y="1444"/>
                    </a:lnTo>
                    <a:lnTo>
                      <a:pt x="90" y="1435"/>
                    </a:lnTo>
                    <a:lnTo>
                      <a:pt x="94" y="1423"/>
                    </a:lnTo>
                    <a:lnTo>
                      <a:pt x="95" y="1411"/>
                    </a:lnTo>
                    <a:lnTo>
                      <a:pt x="96" y="1403"/>
                    </a:lnTo>
                    <a:lnTo>
                      <a:pt x="97" y="1395"/>
                    </a:lnTo>
                    <a:lnTo>
                      <a:pt x="104" y="1381"/>
                    </a:lnTo>
                    <a:lnTo>
                      <a:pt x="103" y="1373"/>
                    </a:lnTo>
                    <a:lnTo>
                      <a:pt x="99" y="1365"/>
                    </a:lnTo>
                    <a:lnTo>
                      <a:pt x="103" y="1358"/>
                    </a:lnTo>
                    <a:lnTo>
                      <a:pt x="108" y="1356"/>
                    </a:lnTo>
                    <a:lnTo>
                      <a:pt x="117" y="1355"/>
                    </a:lnTo>
                    <a:lnTo>
                      <a:pt x="130" y="1351"/>
                    </a:lnTo>
                    <a:lnTo>
                      <a:pt x="138" y="1346"/>
                    </a:lnTo>
                    <a:lnTo>
                      <a:pt x="147" y="1341"/>
                    </a:lnTo>
                    <a:lnTo>
                      <a:pt x="156" y="1331"/>
                    </a:lnTo>
                    <a:lnTo>
                      <a:pt x="166" y="1319"/>
                    </a:lnTo>
                    <a:lnTo>
                      <a:pt x="171" y="1305"/>
                    </a:lnTo>
                    <a:lnTo>
                      <a:pt x="171" y="1292"/>
                    </a:lnTo>
                    <a:lnTo>
                      <a:pt x="170" y="1282"/>
                    </a:lnTo>
                    <a:lnTo>
                      <a:pt x="166" y="1275"/>
                    </a:lnTo>
                    <a:lnTo>
                      <a:pt x="164" y="1266"/>
                    </a:lnTo>
                    <a:lnTo>
                      <a:pt x="166" y="1258"/>
                    </a:lnTo>
                    <a:lnTo>
                      <a:pt x="173" y="1254"/>
                    </a:lnTo>
                    <a:lnTo>
                      <a:pt x="182" y="1252"/>
                    </a:lnTo>
                    <a:lnTo>
                      <a:pt x="186" y="1245"/>
                    </a:lnTo>
                    <a:lnTo>
                      <a:pt x="191" y="1243"/>
                    </a:lnTo>
                    <a:lnTo>
                      <a:pt x="202" y="1246"/>
                    </a:lnTo>
                    <a:lnTo>
                      <a:pt x="210" y="1247"/>
                    </a:lnTo>
                    <a:lnTo>
                      <a:pt x="220" y="1246"/>
                    </a:lnTo>
                    <a:lnTo>
                      <a:pt x="231" y="1241"/>
                    </a:lnTo>
                    <a:lnTo>
                      <a:pt x="236" y="1237"/>
                    </a:lnTo>
                    <a:lnTo>
                      <a:pt x="243" y="1231"/>
                    </a:lnTo>
                    <a:lnTo>
                      <a:pt x="244" y="1225"/>
                    </a:lnTo>
                    <a:lnTo>
                      <a:pt x="240" y="1220"/>
                    </a:lnTo>
                    <a:lnTo>
                      <a:pt x="233" y="1220"/>
                    </a:lnTo>
                    <a:lnTo>
                      <a:pt x="229" y="1222"/>
                    </a:lnTo>
                    <a:lnTo>
                      <a:pt x="217" y="1222"/>
                    </a:lnTo>
                    <a:lnTo>
                      <a:pt x="211" y="1223"/>
                    </a:lnTo>
                    <a:lnTo>
                      <a:pt x="203" y="1223"/>
                    </a:lnTo>
                    <a:lnTo>
                      <a:pt x="197" y="1219"/>
                    </a:lnTo>
                    <a:lnTo>
                      <a:pt x="191" y="1213"/>
                    </a:lnTo>
                    <a:lnTo>
                      <a:pt x="188" y="1207"/>
                    </a:lnTo>
                    <a:lnTo>
                      <a:pt x="184" y="1203"/>
                    </a:lnTo>
                    <a:lnTo>
                      <a:pt x="178" y="1200"/>
                    </a:lnTo>
                    <a:lnTo>
                      <a:pt x="175" y="1198"/>
                    </a:lnTo>
                    <a:lnTo>
                      <a:pt x="165" y="1195"/>
                    </a:lnTo>
                    <a:lnTo>
                      <a:pt x="156" y="1191"/>
                    </a:lnTo>
                    <a:lnTo>
                      <a:pt x="150" y="1188"/>
                    </a:lnTo>
                    <a:lnTo>
                      <a:pt x="145" y="1179"/>
                    </a:lnTo>
                    <a:lnTo>
                      <a:pt x="149" y="1173"/>
                    </a:lnTo>
                    <a:lnTo>
                      <a:pt x="151" y="1164"/>
                    </a:lnTo>
                    <a:lnTo>
                      <a:pt x="146" y="1161"/>
                    </a:lnTo>
                    <a:lnTo>
                      <a:pt x="134" y="1160"/>
                    </a:lnTo>
                    <a:lnTo>
                      <a:pt x="133" y="1155"/>
                    </a:lnTo>
                    <a:lnTo>
                      <a:pt x="138" y="1152"/>
                    </a:lnTo>
                    <a:lnTo>
                      <a:pt x="147" y="1148"/>
                    </a:lnTo>
                    <a:lnTo>
                      <a:pt x="153" y="1148"/>
                    </a:lnTo>
                    <a:lnTo>
                      <a:pt x="159" y="1148"/>
                    </a:lnTo>
                    <a:lnTo>
                      <a:pt x="166" y="1149"/>
                    </a:lnTo>
                    <a:lnTo>
                      <a:pt x="170" y="1145"/>
                    </a:lnTo>
                    <a:lnTo>
                      <a:pt x="168" y="1140"/>
                    </a:lnTo>
                    <a:lnTo>
                      <a:pt x="155" y="1135"/>
                    </a:lnTo>
                    <a:lnTo>
                      <a:pt x="145" y="1132"/>
                    </a:lnTo>
                    <a:lnTo>
                      <a:pt x="139" y="1130"/>
                    </a:lnTo>
                    <a:lnTo>
                      <a:pt x="133" y="1128"/>
                    </a:lnTo>
                    <a:lnTo>
                      <a:pt x="124" y="1126"/>
                    </a:lnTo>
                    <a:lnTo>
                      <a:pt x="117" y="1123"/>
                    </a:lnTo>
                    <a:lnTo>
                      <a:pt x="111" y="1122"/>
                    </a:lnTo>
                    <a:lnTo>
                      <a:pt x="111" y="1116"/>
                    </a:lnTo>
                    <a:lnTo>
                      <a:pt x="113" y="1109"/>
                    </a:lnTo>
                    <a:lnTo>
                      <a:pt x="119" y="1105"/>
                    </a:lnTo>
                    <a:lnTo>
                      <a:pt x="125" y="1102"/>
                    </a:lnTo>
                    <a:lnTo>
                      <a:pt x="137" y="1099"/>
                    </a:lnTo>
                    <a:lnTo>
                      <a:pt x="144" y="1099"/>
                    </a:lnTo>
                    <a:lnTo>
                      <a:pt x="151" y="1092"/>
                    </a:lnTo>
                    <a:lnTo>
                      <a:pt x="160" y="1083"/>
                    </a:lnTo>
                    <a:lnTo>
                      <a:pt x="166" y="1082"/>
                    </a:lnTo>
                    <a:lnTo>
                      <a:pt x="167" y="1076"/>
                    </a:lnTo>
                    <a:lnTo>
                      <a:pt x="165" y="1071"/>
                    </a:lnTo>
                    <a:lnTo>
                      <a:pt x="158" y="1067"/>
                    </a:lnTo>
                    <a:lnTo>
                      <a:pt x="153" y="1063"/>
                    </a:lnTo>
                    <a:lnTo>
                      <a:pt x="148" y="1060"/>
                    </a:lnTo>
                    <a:lnTo>
                      <a:pt x="145" y="1054"/>
                    </a:lnTo>
                    <a:lnTo>
                      <a:pt x="149" y="1046"/>
                    </a:lnTo>
                    <a:lnTo>
                      <a:pt x="156" y="1043"/>
                    </a:lnTo>
                    <a:lnTo>
                      <a:pt x="160" y="1045"/>
                    </a:lnTo>
                    <a:lnTo>
                      <a:pt x="169" y="1049"/>
                    </a:lnTo>
                    <a:lnTo>
                      <a:pt x="175" y="1049"/>
                    </a:lnTo>
                    <a:lnTo>
                      <a:pt x="177" y="1047"/>
                    </a:lnTo>
                    <a:lnTo>
                      <a:pt x="181" y="1042"/>
                    </a:lnTo>
                    <a:lnTo>
                      <a:pt x="186" y="1041"/>
                    </a:lnTo>
                    <a:lnTo>
                      <a:pt x="191" y="1046"/>
                    </a:lnTo>
                    <a:lnTo>
                      <a:pt x="197" y="1049"/>
                    </a:lnTo>
                    <a:lnTo>
                      <a:pt x="201" y="1053"/>
                    </a:lnTo>
                    <a:lnTo>
                      <a:pt x="205" y="1058"/>
                    </a:lnTo>
                    <a:lnTo>
                      <a:pt x="210" y="1063"/>
                    </a:lnTo>
                    <a:lnTo>
                      <a:pt x="213" y="1067"/>
                    </a:lnTo>
                    <a:lnTo>
                      <a:pt x="219" y="1070"/>
                    </a:lnTo>
                    <a:lnTo>
                      <a:pt x="225" y="1069"/>
                    </a:lnTo>
                    <a:lnTo>
                      <a:pt x="233" y="1066"/>
                    </a:lnTo>
                    <a:lnTo>
                      <a:pt x="243" y="1066"/>
                    </a:lnTo>
                    <a:lnTo>
                      <a:pt x="249" y="1067"/>
                    </a:lnTo>
                    <a:lnTo>
                      <a:pt x="256" y="1063"/>
                    </a:lnTo>
                    <a:lnTo>
                      <a:pt x="261" y="1058"/>
                    </a:lnTo>
                    <a:lnTo>
                      <a:pt x="261" y="1047"/>
                    </a:lnTo>
                    <a:lnTo>
                      <a:pt x="259" y="1043"/>
                    </a:lnTo>
                    <a:lnTo>
                      <a:pt x="253" y="1037"/>
                    </a:lnTo>
                    <a:lnTo>
                      <a:pt x="254" y="1032"/>
                    </a:lnTo>
                    <a:lnTo>
                      <a:pt x="259" y="1029"/>
                    </a:lnTo>
                    <a:lnTo>
                      <a:pt x="265" y="1027"/>
                    </a:lnTo>
                    <a:lnTo>
                      <a:pt x="270" y="1023"/>
                    </a:lnTo>
                    <a:lnTo>
                      <a:pt x="267" y="1013"/>
                    </a:lnTo>
                    <a:lnTo>
                      <a:pt x="265" y="1009"/>
                    </a:lnTo>
                    <a:lnTo>
                      <a:pt x="260" y="1005"/>
                    </a:lnTo>
                    <a:lnTo>
                      <a:pt x="254" y="1001"/>
                    </a:lnTo>
                    <a:lnTo>
                      <a:pt x="251" y="993"/>
                    </a:lnTo>
                    <a:lnTo>
                      <a:pt x="242" y="992"/>
                    </a:lnTo>
                    <a:lnTo>
                      <a:pt x="234" y="988"/>
                    </a:lnTo>
                    <a:lnTo>
                      <a:pt x="231" y="981"/>
                    </a:lnTo>
                    <a:lnTo>
                      <a:pt x="231" y="967"/>
                    </a:lnTo>
                    <a:lnTo>
                      <a:pt x="233" y="957"/>
                    </a:lnTo>
                    <a:lnTo>
                      <a:pt x="237" y="947"/>
                    </a:lnTo>
                    <a:lnTo>
                      <a:pt x="242" y="940"/>
                    </a:lnTo>
                    <a:lnTo>
                      <a:pt x="249" y="934"/>
                    </a:lnTo>
                    <a:lnTo>
                      <a:pt x="258" y="930"/>
                    </a:lnTo>
                    <a:lnTo>
                      <a:pt x="267" y="930"/>
                    </a:lnTo>
                    <a:lnTo>
                      <a:pt x="275" y="933"/>
                    </a:lnTo>
                    <a:lnTo>
                      <a:pt x="280" y="936"/>
                    </a:lnTo>
                    <a:lnTo>
                      <a:pt x="291" y="940"/>
                    </a:lnTo>
                    <a:lnTo>
                      <a:pt x="295" y="942"/>
                    </a:lnTo>
                    <a:lnTo>
                      <a:pt x="299" y="947"/>
                    </a:lnTo>
                    <a:lnTo>
                      <a:pt x="304" y="951"/>
                    </a:lnTo>
                    <a:lnTo>
                      <a:pt x="306" y="960"/>
                    </a:lnTo>
                    <a:lnTo>
                      <a:pt x="311" y="964"/>
                    </a:lnTo>
                    <a:lnTo>
                      <a:pt x="320" y="960"/>
                    </a:lnTo>
                    <a:lnTo>
                      <a:pt x="323" y="953"/>
                    </a:lnTo>
                    <a:lnTo>
                      <a:pt x="330" y="945"/>
                    </a:lnTo>
                    <a:lnTo>
                      <a:pt x="337" y="939"/>
                    </a:lnTo>
                    <a:lnTo>
                      <a:pt x="345" y="934"/>
                    </a:lnTo>
                    <a:lnTo>
                      <a:pt x="362" y="927"/>
                    </a:lnTo>
                    <a:lnTo>
                      <a:pt x="369" y="929"/>
                    </a:lnTo>
                    <a:lnTo>
                      <a:pt x="375" y="931"/>
                    </a:lnTo>
                    <a:lnTo>
                      <a:pt x="379" y="936"/>
                    </a:lnTo>
                    <a:lnTo>
                      <a:pt x="384" y="939"/>
                    </a:lnTo>
                    <a:lnTo>
                      <a:pt x="389" y="940"/>
                    </a:lnTo>
                    <a:lnTo>
                      <a:pt x="393" y="934"/>
                    </a:lnTo>
                    <a:lnTo>
                      <a:pt x="394" y="927"/>
                    </a:lnTo>
                    <a:lnTo>
                      <a:pt x="391" y="920"/>
                    </a:lnTo>
                    <a:lnTo>
                      <a:pt x="383" y="915"/>
                    </a:lnTo>
                    <a:lnTo>
                      <a:pt x="377" y="914"/>
                    </a:lnTo>
                    <a:lnTo>
                      <a:pt x="371" y="908"/>
                    </a:lnTo>
                    <a:lnTo>
                      <a:pt x="369" y="902"/>
                    </a:lnTo>
                    <a:lnTo>
                      <a:pt x="373" y="898"/>
                    </a:lnTo>
                    <a:lnTo>
                      <a:pt x="380" y="895"/>
                    </a:lnTo>
                    <a:lnTo>
                      <a:pt x="392" y="895"/>
                    </a:lnTo>
                    <a:lnTo>
                      <a:pt x="402" y="893"/>
                    </a:lnTo>
                    <a:lnTo>
                      <a:pt x="411" y="893"/>
                    </a:lnTo>
                    <a:lnTo>
                      <a:pt x="411" y="885"/>
                    </a:lnTo>
                    <a:lnTo>
                      <a:pt x="407" y="881"/>
                    </a:lnTo>
                    <a:lnTo>
                      <a:pt x="403" y="877"/>
                    </a:lnTo>
                    <a:lnTo>
                      <a:pt x="405" y="874"/>
                    </a:lnTo>
                    <a:lnTo>
                      <a:pt x="412" y="870"/>
                    </a:lnTo>
                    <a:lnTo>
                      <a:pt x="418" y="867"/>
                    </a:lnTo>
                    <a:lnTo>
                      <a:pt x="429" y="858"/>
                    </a:lnTo>
                    <a:lnTo>
                      <a:pt x="439" y="851"/>
                    </a:lnTo>
                    <a:lnTo>
                      <a:pt x="444" y="842"/>
                    </a:lnTo>
                    <a:lnTo>
                      <a:pt x="447" y="835"/>
                    </a:lnTo>
                    <a:lnTo>
                      <a:pt x="451" y="828"/>
                    </a:lnTo>
                    <a:lnTo>
                      <a:pt x="453" y="819"/>
                    </a:lnTo>
                    <a:lnTo>
                      <a:pt x="454" y="809"/>
                    </a:lnTo>
                    <a:lnTo>
                      <a:pt x="451" y="798"/>
                    </a:lnTo>
                    <a:lnTo>
                      <a:pt x="460" y="793"/>
                    </a:lnTo>
                    <a:lnTo>
                      <a:pt x="462" y="786"/>
                    </a:lnTo>
                    <a:lnTo>
                      <a:pt x="468" y="778"/>
                    </a:lnTo>
                    <a:lnTo>
                      <a:pt x="475" y="773"/>
                    </a:lnTo>
                    <a:lnTo>
                      <a:pt x="485" y="769"/>
                    </a:lnTo>
                    <a:lnTo>
                      <a:pt x="494" y="760"/>
                    </a:lnTo>
                    <a:lnTo>
                      <a:pt x="507" y="753"/>
                    </a:lnTo>
                    <a:lnTo>
                      <a:pt x="511" y="746"/>
                    </a:lnTo>
                    <a:lnTo>
                      <a:pt x="516" y="739"/>
                    </a:lnTo>
                    <a:lnTo>
                      <a:pt x="518" y="736"/>
                    </a:lnTo>
                    <a:lnTo>
                      <a:pt x="522" y="740"/>
                    </a:lnTo>
                    <a:lnTo>
                      <a:pt x="525" y="743"/>
                    </a:lnTo>
                    <a:lnTo>
                      <a:pt x="529" y="746"/>
                    </a:lnTo>
                    <a:lnTo>
                      <a:pt x="536" y="745"/>
                    </a:lnTo>
                    <a:lnTo>
                      <a:pt x="539" y="738"/>
                    </a:lnTo>
                    <a:lnTo>
                      <a:pt x="539" y="728"/>
                    </a:lnTo>
                    <a:lnTo>
                      <a:pt x="539" y="720"/>
                    </a:lnTo>
                    <a:lnTo>
                      <a:pt x="540" y="713"/>
                    </a:lnTo>
                    <a:lnTo>
                      <a:pt x="540" y="704"/>
                    </a:lnTo>
                    <a:lnTo>
                      <a:pt x="546" y="702"/>
                    </a:lnTo>
                    <a:lnTo>
                      <a:pt x="552" y="702"/>
                    </a:lnTo>
                    <a:lnTo>
                      <a:pt x="563" y="704"/>
                    </a:lnTo>
                    <a:lnTo>
                      <a:pt x="564" y="694"/>
                    </a:lnTo>
                    <a:lnTo>
                      <a:pt x="564" y="685"/>
                    </a:lnTo>
                    <a:lnTo>
                      <a:pt x="565" y="679"/>
                    </a:lnTo>
                    <a:lnTo>
                      <a:pt x="569" y="675"/>
                    </a:lnTo>
                    <a:lnTo>
                      <a:pt x="580" y="671"/>
                    </a:lnTo>
                    <a:lnTo>
                      <a:pt x="590" y="667"/>
                    </a:lnTo>
                    <a:lnTo>
                      <a:pt x="607" y="657"/>
                    </a:lnTo>
                    <a:lnTo>
                      <a:pt x="612" y="653"/>
                    </a:lnTo>
                    <a:lnTo>
                      <a:pt x="620" y="642"/>
                    </a:lnTo>
                    <a:lnTo>
                      <a:pt x="623" y="631"/>
                    </a:lnTo>
                    <a:lnTo>
                      <a:pt x="621" y="623"/>
                    </a:lnTo>
                    <a:lnTo>
                      <a:pt x="620" y="615"/>
                    </a:lnTo>
                    <a:lnTo>
                      <a:pt x="620" y="607"/>
                    </a:lnTo>
                    <a:lnTo>
                      <a:pt x="625" y="602"/>
                    </a:lnTo>
                    <a:lnTo>
                      <a:pt x="631" y="598"/>
                    </a:lnTo>
                    <a:lnTo>
                      <a:pt x="637" y="598"/>
                    </a:lnTo>
                    <a:lnTo>
                      <a:pt x="641" y="600"/>
                    </a:lnTo>
                    <a:lnTo>
                      <a:pt x="644" y="603"/>
                    </a:lnTo>
                    <a:lnTo>
                      <a:pt x="648" y="605"/>
                    </a:lnTo>
                    <a:lnTo>
                      <a:pt x="652" y="606"/>
                    </a:lnTo>
                    <a:lnTo>
                      <a:pt x="660" y="610"/>
                    </a:lnTo>
                    <a:lnTo>
                      <a:pt x="665" y="612"/>
                    </a:lnTo>
                    <a:lnTo>
                      <a:pt x="669" y="607"/>
                    </a:lnTo>
                    <a:lnTo>
                      <a:pt x="670" y="600"/>
                    </a:lnTo>
                    <a:lnTo>
                      <a:pt x="678" y="602"/>
                    </a:lnTo>
                    <a:lnTo>
                      <a:pt x="682" y="601"/>
                    </a:lnTo>
                    <a:lnTo>
                      <a:pt x="683" y="595"/>
                    </a:lnTo>
                    <a:lnTo>
                      <a:pt x="687" y="595"/>
                    </a:lnTo>
                    <a:lnTo>
                      <a:pt x="689" y="598"/>
                    </a:lnTo>
                    <a:lnTo>
                      <a:pt x="695" y="602"/>
                    </a:lnTo>
                    <a:lnTo>
                      <a:pt x="699" y="603"/>
                    </a:lnTo>
                    <a:lnTo>
                      <a:pt x="706" y="604"/>
                    </a:lnTo>
                    <a:lnTo>
                      <a:pt x="710" y="600"/>
                    </a:lnTo>
                    <a:lnTo>
                      <a:pt x="716" y="589"/>
                    </a:lnTo>
                    <a:lnTo>
                      <a:pt x="716" y="582"/>
                    </a:lnTo>
                    <a:lnTo>
                      <a:pt x="721" y="575"/>
                    </a:lnTo>
                    <a:lnTo>
                      <a:pt x="730" y="575"/>
                    </a:lnTo>
                    <a:lnTo>
                      <a:pt x="738" y="573"/>
                    </a:lnTo>
                    <a:lnTo>
                      <a:pt x="744" y="572"/>
                    </a:lnTo>
                    <a:lnTo>
                      <a:pt x="749" y="573"/>
                    </a:lnTo>
                    <a:lnTo>
                      <a:pt x="754" y="576"/>
                    </a:lnTo>
                    <a:lnTo>
                      <a:pt x="756" y="580"/>
                    </a:lnTo>
                    <a:lnTo>
                      <a:pt x="758" y="584"/>
                    </a:lnTo>
                    <a:lnTo>
                      <a:pt x="763" y="591"/>
                    </a:lnTo>
                    <a:lnTo>
                      <a:pt x="766" y="601"/>
                    </a:lnTo>
                    <a:lnTo>
                      <a:pt x="769" y="605"/>
                    </a:lnTo>
                    <a:lnTo>
                      <a:pt x="771" y="613"/>
                    </a:lnTo>
                    <a:lnTo>
                      <a:pt x="772" y="617"/>
                    </a:lnTo>
                    <a:lnTo>
                      <a:pt x="774" y="62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23" name="Freeform 360">
                <a:extLst>
                  <a:ext uri="{FF2B5EF4-FFF2-40B4-BE49-F238E27FC236}">
                    <a16:creationId xmlns:a16="http://schemas.microsoft.com/office/drawing/2014/main" id="{B3EDCE3F-C09A-4510-93D7-4D9F4BD17D0C}"/>
                  </a:ext>
                </a:extLst>
              </p:cNvPr>
              <p:cNvSpPr>
                <a:spLocks/>
              </p:cNvSpPr>
              <p:nvPr/>
            </p:nvSpPr>
            <p:spPr bwMode="auto">
              <a:xfrm>
                <a:off x="278" y="2134"/>
                <a:ext cx="30" cy="25"/>
              </a:xfrm>
              <a:custGeom>
                <a:avLst/>
                <a:gdLst>
                  <a:gd name="T0" fmla="*/ 56 w 56"/>
                  <a:gd name="T1" fmla="*/ 0 h 47"/>
                  <a:gd name="T2" fmla="*/ 56 w 56"/>
                  <a:gd name="T3" fmla="*/ 0 h 47"/>
                  <a:gd name="T4" fmla="*/ 20 w 56"/>
                  <a:gd name="T5" fmla="*/ 0 h 47"/>
                  <a:gd name="T6" fmla="*/ 17 w 56"/>
                  <a:gd name="T7" fmla="*/ 5 h 47"/>
                  <a:gd name="T8" fmla="*/ 16 w 56"/>
                  <a:gd name="T9" fmla="*/ 8 h 47"/>
                  <a:gd name="T10" fmla="*/ 14 w 56"/>
                  <a:gd name="T11" fmla="*/ 11 h 47"/>
                  <a:gd name="T12" fmla="*/ 12 w 56"/>
                  <a:gd name="T13" fmla="*/ 14 h 47"/>
                  <a:gd name="T14" fmla="*/ 9 w 56"/>
                  <a:gd name="T15" fmla="*/ 18 h 47"/>
                  <a:gd name="T16" fmla="*/ 7 w 56"/>
                  <a:gd name="T17" fmla="*/ 22 h 47"/>
                  <a:gd name="T18" fmla="*/ 4 w 56"/>
                  <a:gd name="T19" fmla="*/ 25 h 47"/>
                  <a:gd name="T20" fmla="*/ 1 w 56"/>
                  <a:gd name="T21" fmla="*/ 28 h 47"/>
                  <a:gd name="T22" fmla="*/ 0 w 56"/>
                  <a:gd name="T23" fmla="*/ 30 h 47"/>
                  <a:gd name="T24" fmla="*/ 0 w 56"/>
                  <a:gd name="T25" fmla="*/ 47 h 47"/>
                  <a:gd name="T26" fmla="*/ 6 w 56"/>
                  <a:gd name="T27" fmla="*/ 44 h 47"/>
                  <a:gd name="T28" fmla="*/ 13 w 56"/>
                  <a:gd name="T29" fmla="*/ 41 h 47"/>
                  <a:gd name="T30" fmla="*/ 19 w 56"/>
                  <a:gd name="T31" fmla="*/ 38 h 47"/>
                  <a:gd name="T32" fmla="*/ 26 w 56"/>
                  <a:gd name="T33" fmla="*/ 34 h 47"/>
                  <a:gd name="T34" fmla="*/ 33 w 56"/>
                  <a:gd name="T35" fmla="*/ 29 h 47"/>
                  <a:gd name="T36" fmla="*/ 38 w 56"/>
                  <a:gd name="T37" fmla="*/ 24 h 47"/>
                  <a:gd name="T38" fmla="*/ 43 w 56"/>
                  <a:gd name="T39" fmla="*/ 21 h 47"/>
                  <a:gd name="T40" fmla="*/ 48 w 56"/>
                  <a:gd name="T41" fmla="*/ 15 h 47"/>
                  <a:gd name="T42" fmla="*/ 53 w 56"/>
                  <a:gd name="T43" fmla="*/ 7 h 47"/>
                  <a:gd name="T44" fmla="*/ 56 w 56"/>
                  <a:gd name="T45" fmla="*/ 0 h 47"/>
                  <a:gd name="T46" fmla="*/ 56 w 56"/>
                  <a:gd name="T4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7">
                    <a:moveTo>
                      <a:pt x="56" y="0"/>
                    </a:moveTo>
                    <a:lnTo>
                      <a:pt x="56" y="0"/>
                    </a:lnTo>
                    <a:lnTo>
                      <a:pt x="20" y="0"/>
                    </a:lnTo>
                    <a:lnTo>
                      <a:pt x="17" y="5"/>
                    </a:lnTo>
                    <a:lnTo>
                      <a:pt x="16" y="8"/>
                    </a:lnTo>
                    <a:lnTo>
                      <a:pt x="14" y="11"/>
                    </a:lnTo>
                    <a:lnTo>
                      <a:pt x="12" y="14"/>
                    </a:lnTo>
                    <a:lnTo>
                      <a:pt x="9" y="18"/>
                    </a:lnTo>
                    <a:lnTo>
                      <a:pt x="7" y="22"/>
                    </a:lnTo>
                    <a:lnTo>
                      <a:pt x="4" y="25"/>
                    </a:lnTo>
                    <a:lnTo>
                      <a:pt x="1" y="28"/>
                    </a:lnTo>
                    <a:lnTo>
                      <a:pt x="0" y="30"/>
                    </a:lnTo>
                    <a:lnTo>
                      <a:pt x="0" y="47"/>
                    </a:lnTo>
                    <a:lnTo>
                      <a:pt x="6" y="44"/>
                    </a:lnTo>
                    <a:lnTo>
                      <a:pt x="13" y="41"/>
                    </a:lnTo>
                    <a:lnTo>
                      <a:pt x="19" y="38"/>
                    </a:lnTo>
                    <a:lnTo>
                      <a:pt x="26" y="34"/>
                    </a:lnTo>
                    <a:lnTo>
                      <a:pt x="33" y="29"/>
                    </a:lnTo>
                    <a:lnTo>
                      <a:pt x="38" y="24"/>
                    </a:lnTo>
                    <a:lnTo>
                      <a:pt x="43" y="21"/>
                    </a:lnTo>
                    <a:lnTo>
                      <a:pt x="48" y="15"/>
                    </a:lnTo>
                    <a:lnTo>
                      <a:pt x="53" y="7"/>
                    </a:lnTo>
                    <a:lnTo>
                      <a:pt x="56" y="0"/>
                    </a:lnTo>
                    <a:lnTo>
                      <a:pt x="5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4" name="Freeform 361">
                <a:extLst>
                  <a:ext uri="{FF2B5EF4-FFF2-40B4-BE49-F238E27FC236}">
                    <a16:creationId xmlns:a16="http://schemas.microsoft.com/office/drawing/2014/main" id="{6B1E50C0-57D2-47D5-B04C-611C8070FEA1}"/>
                  </a:ext>
                </a:extLst>
              </p:cNvPr>
              <p:cNvSpPr>
                <a:spLocks/>
              </p:cNvSpPr>
              <p:nvPr/>
            </p:nvSpPr>
            <p:spPr bwMode="auto">
              <a:xfrm>
                <a:off x="278" y="2134"/>
                <a:ext cx="30" cy="25"/>
              </a:xfrm>
              <a:custGeom>
                <a:avLst/>
                <a:gdLst>
                  <a:gd name="T0" fmla="*/ 56 w 56"/>
                  <a:gd name="T1" fmla="*/ 0 h 47"/>
                  <a:gd name="T2" fmla="*/ 56 w 56"/>
                  <a:gd name="T3" fmla="*/ 0 h 47"/>
                  <a:gd name="T4" fmla="*/ 20 w 56"/>
                  <a:gd name="T5" fmla="*/ 0 h 47"/>
                  <a:gd name="T6" fmla="*/ 17 w 56"/>
                  <a:gd name="T7" fmla="*/ 5 h 47"/>
                  <a:gd name="T8" fmla="*/ 16 w 56"/>
                  <a:gd name="T9" fmla="*/ 8 h 47"/>
                  <a:gd name="T10" fmla="*/ 14 w 56"/>
                  <a:gd name="T11" fmla="*/ 11 h 47"/>
                  <a:gd name="T12" fmla="*/ 12 w 56"/>
                  <a:gd name="T13" fmla="*/ 14 h 47"/>
                  <a:gd name="T14" fmla="*/ 9 w 56"/>
                  <a:gd name="T15" fmla="*/ 18 h 47"/>
                  <a:gd name="T16" fmla="*/ 7 w 56"/>
                  <a:gd name="T17" fmla="*/ 22 h 47"/>
                  <a:gd name="T18" fmla="*/ 4 w 56"/>
                  <a:gd name="T19" fmla="*/ 25 h 47"/>
                  <a:gd name="T20" fmla="*/ 1 w 56"/>
                  <a:gd name="T21" fmla="*/ 28 h 47"/>
                  <a:gd name="T22" fmla="*/ 0 w 56"/>
                  <a:gd name="T23" fmla="*/ 30 h 47"/>
                  <a:gd name="T24" fmla="*/ 0 w 56"/>
                  <a:gd name="T25" fmla="*/ 47 h 47"/>
                  <a:gd name="T26" fmla="*/ 6 w 56"/>
                  <a:gd name="T27" fmla="*/ 44 h 47"/>
                  <a:gd name="T28" fmla="*/ 13 w 56"/>
                  <a:gd name="T29" fmla="*/ 41 h 47"/>
                  <a:gd name="T30" fmla="*/ 19 w 56"/>
                  <a:gd name="T31" fmla="*/ 38 h 47"/>
                  <a:gd name="T32" fmla="*/ 26 w 56"/>
                  <a:gd name="T33" fmla="*/ 34 h 47"/>
                  <a:gd name="T34" fmla="*/ 33 w 56"/>
                  <a:gd name="T35" fmla="*/ 29 h 47"/>
                  <a:gd name="T36" fmla="*/ 38 w 56"/>
                  <a:gd name="T37" fmla="*/ 24 h 47"/>
                  <a:gd name="T38" fmla="*/ 43 w 56"/>
                  <a:gd name="T39" fmla="*/ 21 h 47"/>
                  <a:gd name="T40" fmla="*/ 48 w 56"/>
                  <a:gd name="T41" fmla="*/ 15 h 47"/>
                  <a:gd name="T42" fmla="*/ 53 w 56"/>
                  <a:gd name="T43" fmla="*/ 7 h 47"/>
                  <a:gd name="T44" fmla="*/ 56 w 56"/>
                  <a:gd name="T45" fmla="*/ 0 h 47"/>
                  <a:gd name="T46" fmla="*/ 56 w 56"/>
                  <a:gd name="T4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7">
                    <a:moveTo>
                      <a:pt x="56" y="0"/>
                    </a:moveTo>
                    <a:lnTo>
                      <a:pt x="56" y="0"/>
                    </a:lnTo>
                    <a:lnTo>
                      <a:pt x="20" y="0"/>
                    </a:lnTo>
                    <a:lnTo>
                      <a:pt x="17" y="5"/>
                    </a:lnTo>
                    <a:lnTo>
                      <a:pt x="16" y="8"/>
                    </a:lnTo>
                    <a:lnTo>
                      <a:pt x="14" y="11"/>
                    </a:lnTo>
                    <a:lnTo>
                      <a:pt x="12" y="14"/>
                    </a:lnTo>
                    <a:lnTo>
                      <a:pt x="9" y="18"/>
                    </a:lnTo>
                    <a:lnTo>
                      <a:pt x="7" y="22"/>
                    </a:lnTo>
                    <a:lnTo>
                      <a:pt x="4" y="25"/>
                    </a:lnTo>
                    <a:lnTo>
                      <a:pt x="1" y="28"/>
                    </a:lnTo>
                    <a:lnTo>
                      <a:pt x="0" y="30"/>
                    </a:lnTo>
                    <a:lnTo>
                      <a:pt x="0" y="47"/>
                    </a:lnTo>
                    <a:lnTo>
                      <a:pt x="6" y="44"/>
                    </a:lnTo>
                    <a:lnTo>
                      <a:pt x="13" y="41"/>
                    </a:lnTo>
                    <a:lnTo>
                      <a:pt x="19" y="38"/>
                    </a:lnTo>
                    <a:lnTo>
                      <a:pt x="26" y="34"/>
                    </a:lnTo>
                    <a:lnTo>
                      <a:pt x="33" y="29"/>
                    </a:lnTo>
                    <a:lnTo>
                      <a:pt x="38" y="24"/>
                    </a:lnTo>
                    <a:lnTo>
                      <a:pt x="43" y="21"/>
                    </a:lnTo>
                    <a:lnTo>
                      <a:pt x="48" y="15"/>
                    </a:lnTo>
                    <a:lnTo>
                      <a:pt x="53" y="7"/>
                    </a:lnTo>
                    <a:lnTo>
                      <a:pt x="56" y="0"/>
                    </a:lnTo>
                    <a:lnTo>
                      <a:pt x="5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25" name="Freeform 362">
                <a:extLst>
                  <a:ext uri="{FF2B5EF4-FFF2-40B4-BE49-F238E27FC236}">
                    <a16:creationId xmlns:a16="http://schemas.microsoft.com/office/drawing/2014/main" id="{37F570E1-BCC4-4FFC-8112-675E44F95AED}"/>
                  </a:ext>
                </a:extLst>
              </p:cNvPr>
              <p:cNvSpPr>
                <a:spLocks/>
              </p:cNvSpPr>
              <p:nvPr/>
            </p:nvSpPr>
            <p:spPr bwMode="auto">
              <a:xfrm>
                <a:off x="332" y="2190"/>
                <a:ext cx="37" cy="34"/>
              </a:xfrm>
              <a:custGeom>
                <a:avLst/>
                <a:gdLst>
                  <a:gd name="T0" fmla="*/ 16 w 69"/>
                  <a:gd name="T1" fmla="*/ 1 h 64"/>
                  <a:gd name="T2" fmla="*/ 16 w 69"/>
                  <a:gd name="T3" fmla="*/ 1 h 64"/>
                  <a:gd name="T4" fmla="*/ 13 w 69"/>
                  <a:gd name="T5" fmla="*/ 0 h 64"/>
                  <a:gd name="T6" fmla="*/ 9 w 69"/>
                  <a:gd name="T7" fmla="*/ 0 h 64"/>
                  <a:gd name="T8" fmla="*/ 5 w 69"/>
                  <a:gd name="T9" fmla="*/ 1 h 64"/>
                  <a:gd name="T10" fmla="*/ 3 w 69"/>
                  <a:gd name="T11" fmla="*/ 6 h 64"/>
                  <a:gd name="T12" fmla="*/ 1 w 69"/>
                  <a:gd name="T13" fmla="*/ 10 h 64"/>
                  <a:gd name="T14" fmla="*/ 1 w 69"/>
                  <a:gd name="T15" fmla="*/ 13 h 64"/>
                  <a:gd name="T16" fmla="*/ 1 w 69"/>
                  <a:gd name="T17" fmla="*/ 17 h 64"/>
                  <a:gd name="T18" fmla="*/ 1 w 69"/>
                  <a:gd name="T19" fmla="*/ 20 h 64"/>
                  <a:gd name="T20" fmla="*/ 1 w 69"/>
                  <a:gd name="T21" fmla="*/ 24 h 64"/>
                  <a:gd name="T22" fmla="*/ 0 w 69"/>
                  <a:gd name="T23" fmla="*/ 28 h 64"/>
                  <a:gd name="T24" fmla="*/ 2 w 69"/>
                  <a:gd name="T25" fmla="*/ 32 h 64"/>
                  <a:gd name="T26" fmla="*/ 3 w 69"/>
                  <a:gd name="T27" fmla="*/ 37 h 64"/>
                  <a:gd name="T28" fmla="*/ 4 w 69"/>
                  <a:gd name="T29" fmla="*/ 40 h 64"/>
                  <a:gd name="T30" fmla="*/ 5 w 69"/>
                  <a:gd name="T31" fmla="*/ 44 h 64"/>
                  <a:gd name="T32" fmla="*/ 5 w 69"/>
                  <a:gd name="T33" fmla="*/ 48 h 64"/>
                  <a:gd name="T34" fmla="*/ 5 w 69"/>
                  <a:gd name="T35" fmla="*/ 53 h 64"/>
                  <a:gd name="T36" fmla="*/ 3 w 69"/>
                  <a:gd name="T37" fmla="*/ 56 h 64"/>
                  <a:gd name="T38" fmla="*/ 1 w 69"/>
                  <a:gd name="T39" fmla="*/ 59 h 64"/>
                  <a:gd name="T40" fmla="*/ 2 w 69"/>
                  <a:gd name="T41" fmla="*/ 62 h 64"/>
                  <a:gd name="T42" fmla="*/ 5 w 69"/>
                  <a:gd name="T43" fmla="*/ 64 h 64"/>
                  <a:gd name="T44" fmla="*/ 9 w 69"/>
                  <a:gd name="T45" fmla="*/ 64 h 64"/>
                  <a:gd name="T46" fmla="*/ 14 w 69"/>
                  <a:gd name="T47" fmla="*/ 64 h 64"/>
                  <a:gd name="T48" fmla="*/ 18 w 69"/>
                  <a:gd name="T49" fmla="*/ 64 h 64"/>
                  <a:gd name="T50" fmla="*/ 24 w 69"/>
                  <a:gd name="T51" fmla="*/ 62 h 64"/>
                  <a:gd name="T52" fmla="*/ 30 w 69"/>
                  <a:gd name="T53" fmla="*/ 61 h 64"/>
                  <a:gd name="T54" fmla="*/ 35 w 69"/>
                  <a:gd name="T55" fmla="*/ 60 h 64"/>
                  <a:gd name="T56" fmla="*/ 39 w 69"/>
                  <a:gd name="T57" fmla="*/ 56 h 64"/>
                  <a:gd name="T58" fmla="*/ 43 w 69"/>
                  <a:gd name="T59" fmla="*/ 53 h 64"/>
                  <a:gd name="T60" fmla="*/ 48 w 69"/>
                  <a:gd name="T61" fmla="*/ 52 h 64"/>
                  <a:gd name="T62" fmla="*/ 54 w 69"/>
                  <a:gd name="T63" fmla="*/ 50 h 64"/>
                  <a:gd name="T64" fmla="*/ 58 w 69"/>
                  <a:gd name="T65" fmla="*/ 50 h 64"/>
                  <a:gd name="T66" fmla="*/ 63 w 69"/>
                  <a:gd name="T67" fmla="*/ 53 h 64"/>
                  <a:gd name="T68" fmla="*/ 65 w 69"/>
                  <a:gd name="T69" fmla="*/ 52 h 64"/>
                  <a:gd name="T70" fmla="*/ 69 w 69"/>
                  <a:gd name="T71" fmla="*/ 48 h 64"/>
                  <a:gd name="T72" fmla="*/ 69 w 69"/>
                  <a:gd name="T73" fmla="*/ 43 h 64"/>
                  <a:gd name="T74" fmla="*/ 69 w 69"/>
                  <a:gd name="T75" fmla="*/ 39 h 64"/>
                  <a:gd name="T76" fmla="*/ 69 w 69"/>
                  <a:gd name="T77" fmla="*/ 35 h 64"/>
                  <a:gd name="T78" fmla="*/ 66 w 69"/>
                  <a:gd name="T79" fmla="*/ 32 h 64"/>
                  <a:gd name="T80" fmla="*/ 63 w 69"/>
                  <a:gd name="T81" fmla="*/ 29 h 64"/>
                  <a:gd name="T82" fmla="*/ 58 w 69"/>
                  <a:gd name="T83" fmla="*/ 25 h 64"/>
                  <a:gd name="T84" fmla="*/ 54 w 69"/>
                  <a:gd name="T85" fmla="*/ 21 h 64"/>
                  <a:gd name="T86" fmla="*/ 52 w 69"/>
                  <a:gd name="T87" fmla="*/ 19 h 64"/>
                  <a:gd name="T88" fmla="*/ 52 w 69"/>
                  <a:gd name="T89" fmla="*/ 15 h 64"/>
                  <a:gd name="T90" fmla="*/ 50 w 69"/>
                  <a:gd name="T91" fmla="*/ 10 h 64"/>
                  <a:gd name="T92" fmla="*/ 47 w 69"/>
                  <a:gd name="T93" fmla="*/ 8 h 64"/>
                  <a:gd name="T94" fmla="*/ 43 w 69"/>
                  <a:gd name="T95" fmla="*/ 7 h 64"/>
                  <a:gd name="T96" fmla="*/ 37 w 69"/>
                  <a:gd name="T97" fmla="*/ 7 h 64"/>
                  <a:gd name="T98" fmla="*/ 34 w 69"/>
                  <a:gd name="T99" fmla="*/ 10 h 64"/>
                  <a:gd name="T100" fmla="*/ 30 w 69"/>
                  <a:gd name="T101" fmla="*/ 15 h 64"/>
                  <a:gd name="T102" fmla="*/ 26 w 69"/>
                  <a:gd name="T103" fmla="*/ 13 h 64"/>
                  <a:gd name="T104" fmla="*/ 21 w 69"/>
                  <a:gd name="T105" fmla="*/ 11 h 64"/>
                  <a:gd name="T106" fmla="*/ 18 w 69"/>
                  <a:gd name="T107" fmla="*/ 7 h 64"/>
                  <a:gd name="T108" fmla="*/ 16 w 69"/>
                  <a:gd name="T109" fmla="*/ 1 h 64"/>
                  <a:gd name="T110" fmla="*/ 16 w 69"/>
                  <a:gd name="T111"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4">
                    <a:moveTo>
                      <a:pt x="16" y="1"/>
                    </a:moveTo>
                    <a:lnTo>
                      <a:pt x="16" y="1"/>
                    </a:lnTo>
                    <a:lnTo>
                      <a:pt x="13" y="0"/>
                    </a:lnTo>
                    <a:lnTo>
                      <a:pt x="9" y="0"/>
                    </a:lnTo>
                    <a:lnTo>
                      <a:pt x="5" y="1"/>
                    </a:lnTo>
                    <a:lnTo>
                      <a:pt x="3" y="6"/>
                    </a:lnTo>
                    <a:lnTo>
                      <a:pt x="1" y="10"/>
                    </a:lnTo>
                    <a:lnTo>
                      <a:pt x="1" y="13"/>
                    </a:lnTo>
                    <a:lnTo>
                      <a:pt x="1" y="17"/>
                    </a:lnTo>
                    <a:lnTo>
                      <a:pt x="1" y="20"/>
                    </a:lnTo>
                    <a:lnTo>
                      <a:pt x="1" y="24"/>
                    </a:lnTo>
                    <a:lnTo>
                      <a:pt x="0" y="28"/>
                    </a:lnTo>
                    <a:lnTo>
                      <a:pt x="2" y="32"/>
                    </a:lnTo>
                    <a:lnTo>
                      <a:pt x="3" y="37"/>
                    </a:lnTo>
                    <a:lnTo>
                      <a:pt x="4" y="40"/>
                    </a:lnTo>
                    <a:lnTo>
                      <a:pt x="5" y="44"/>
                    </a:lnTo>
                    <a:lnTo>
                      <a:pt x="5" y="48"/>
                    </a:lnTo>
                    <a:lnTo>
                      <a:pt x="5" y="53"/>
                    </a:lnTo>
                    <a:lnTo>
                      <a:pt x="3" y="56"/>
                    </a:lnTo>
                    <a:lnTo>
                      <a:pt x="1" y="59"/>
                    </a:lnTo>
                    <a:lnTo>
                      <a:pt x="2" y="62"/>
                    </a:lnTo>
                    <a:lnTo>
                      <a:pt x="5" y="64"/>
                    </a:lnTo>
                    <a:lnTo>
                      <a:pt x="9" y="64"/>
                    </a:lnTo>
                    <a:lnTo>
                      <a:pt x="14" y="64"/>
                    </a:lnTo>
                    <a:lnTo>
                      <a:pt x="18" y="64"/>
                    </a:lnTo>
                    <a:lnTo>
                      <a:pt x="24" y="62"/>
                    </a:lnTo>
                    <a:lnTo>
                      <a:pt x="30" y="61"/>
                    </a:lnTo>
                    <a:lnTo>
                      <a:pt x="35" y="60"/>
                    </a:lnTo>
                    <a:lnTo>
                      <a:pt x="39" y="56"/>
                    </a:lnTo>
                    <a:lnTo>
                      <a:pt x="43" y="53"/>
                    </a:lnTo>
                    <a:lnTo>
                      <a:pt x="48" y="52"/>
                    </a:lnTo>
                    <a:lnTo>
                      <a:pt x="54" y="50"/>
                    </a:lnTo>
                    <a:lnTo>
                      <a:pt x="58" y="50"/>
                    </a:lnTo>
                    <a:lnTo>
                      <a:pt x="63" y="53"/>
                    </a:lnTo>
                    <a:lnTo>
                      <a:pt x="65" y="52"/>
                    </a:lnTo>
                    <a:lnTo>
                      <a:pt x="69" y="48"/>
                    </a:lnTo>
                    <a:lnTo>
                      <a:pt x="69" y="43"/>
                    </a:lnTo>
                    <a:lnTo>
                      <a:pt x="69" y="39"/>
                    </a:lnTo>
                    <a:lnTo>
                      <a:pt x="69" y="35"/>
                    </a:lnTo>
                    <a:lnTo>
                      <a:pt x="66" y="32"/>
                    </a:lnTo>
                    <a:lnTo>
                      <a:pt x="63" y="29"/>
                    </a:lnTo>
                    <a:lnTo>
                      <a:pt x="58" y="25"/>
                    </a:lnTo>
                    <a:lnTo>
                      <a:pt x="54" y="21"/>
                    </a:lnTo>
                    <a:lnTo>
                      <a:pt x="52" y="19"/>
                    </a:lnTo>
                    <a:lnTo>
                      <a:pt x="52" y="15"/>
                    </a:lnTo>
                    <a:lnTo>
                      <a:pt x="50" y="10"/>
                    </a:lnTo>
                    <a:lnTo>
                      <a:pt x="47" y="8"/>
                    </a:lnTo>
                    <a:lnTo>
                      <a:pt x="43" y="7"/>
                    </a:lnTo>
                    <a:lnTo>
                      <a:pt x="37" y="7"/>
                    </a:lnTo>
                    <a:lnTo>
                      <a:pt x="34" y="10"/>
                    </a:lnTo>
                    <a:lnTo>
                      <a:pt x="30" y="15"/>
                    </a:lnTo>
                    <a:lnTo>
                      <a:pt x="26" y="13"/>
                    </a:lnTo>
                    <a:lnTo>
                      <a:pt x="21" y="11"/>
                    </a:lnTo>
                    <a:lnTo>
                      <a:pt x="18" y="7"/>
                    </a:lnTo>
                    <a:lnTo>
                      <a:pt x="16" y="1"/>
                    </a:lnTo>
                    <a:lnTo>
                      <a:pt x="16"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6" name="Freeform 363">
                <a:extLst>
                  <a:ext uri="{FF2B5EF4-FFF2-40B4-BE49-F238E27FC236}">
                    <a16:creationId xmlns:a16="http://schemas.microsoft.com/office/drawing/2014/main" id="{D6C0C612-FFE3-4B32-A5E3-05DE7C98BDC8}"/>
                  </a:ext>
                </a:extLst>
              </p:cNvPr>
              <p:cNvSpPr>
                <a:spLocks/>
              </p:cNvSpPr>
              <p:nvPr/>
            </p:nvSpPr>
            <p:spPr bwMode="auto">
              <a:xfrm>
                <a:off x="332" y="2190"/>
                <a:ext cx="37" cy="34"/>
              </a:xfrm>
              <a:custGeom>
                <a:avLst/>
                <a:gdLst>
                  <a:gd name="T0" fmla="*/ 16 w 69"/>
                  <a:gd name="T1" fmla="*/ 1 h 64"/>
                  <a:gd name="T2" fmla="*/ 16 w 69"/>
                  <a:gd name="T3" fmla="*/ 1 h 64"/>
                  <a:gd name="T4" fmla="*/ 13 w 69"/>
                  <a:gd name="T5" fmla="*/ 0 h 64"/>
                  <a:gd name="T6" fmla="*/ 9 w 69"/>
                  <a:gd name="T7" fmla="*/ 0 h 64"/>
                  <a:gd name="T8" fmla="*/ 5 w 69"/>
                  <a:gd name="T9" fmla="*/ 1 h 64"/>
                  <a:gd name="T10" fmla="*/ 3 w 69"/>
                  <a:gd name="T11" fmla="*/ 6 h 64"/>
                  <a:gd name="T12" fmla="*/ 1 w 69"/>
                  <a:gd name="T13" fmla="*/ 10 h 64"/>
                  <a:gd name="T14" fmla="*/ 1 w 69"/>
                  <a:gd name="T15" fmla="*/ 13 h 64"/>
                  <a:gd name="T16" fmla="*/ 1 w 69"/>
                  <a:gd name="T17" fmla="*/ 17 h 64"/>
                  <a:gd name="T18" fmla="*/ 1 w 69"/>
                  <a:gd name="T19" fmla="*/ 20 h 64"/>
                  <a:gd name="T20" fmla="*/ 1 w 69"/>
                  <a:gd name="T21" fmla="*/ 24 h 64"/>
                  <a:gd name="T22" fmla="*/ 0 w 69"/>
                  <a:gd name="T23" fmla="*/ 28 h 64"/>
                  <a:gd name="T24" fmla="*/ 2 w 69"/>
                  <a:gd name="T25" fmla="*/ 32 h 64"/>
                  <a:gd name="T26" fmla="*/ 3 w 69"/>
                  <a:gd name="T27" fmla="*/ 37 h 64"/>
                  <a:gd name="T28" fmla="*/ 4 w 69"/>
                  <a:gd name="T29" fmla="*/ 40 h 64"/>
                  <a:gd name="T30" fmla="*/ 5 w 69"/>
                  <a:gd name="T31" fmla="*/ 44 h 64"/>
                  <a:gd name="T32" fmla="*/ 5 w 69"/>
                  <a:gd name="T33" fmla="*/ 48 h 64"/>
                  <a:gd name="T34" fmla="*/ 5 w 69"/>
                  <a:gd name="T35" fmla="*/ 53 h 64"/>
                  <a:gd name="T36" fmla="*/ 3 w 69"/>
                  <a:gd name="T37" fmla="*/ 56 h 64"/>
                  <a:gd name="T38" fmla="*/ 1 w 69"/>
                  <a:gd name="T39" fmla="*/ 59 h 64"/>
                  <a:gd name="T40" fmla="*/ 2 w 69"/>
                  <a:gd name="T41" fmla="*/ 62 h 64"/>
                  <a:gd name="T42" fmla="*/ 5 w 69"/>
                  <a:gd name="T43" fmla="*/ 64 h 64"/>
                  <a:gd name="T44" fmla="*/ 9 w 69"/>
                  <a:gd name="T45" fmla="*/ 64 h 64"/>
                  <a:gd name="T46" fmla="*/ 14 w 69"/>
                  <a:gd name="T47" fmla="*/ 64 h 64"/>
                  <a:gd name="T48" fmla="*/ 18 w 69"/>
                  <a:gd name="T49" fmla="*/ 64 h 64"/>
                  <a:gd name="T50" fmla="*/ 24 w 69"/>
                  <a:gd name="T51" fmla="*/ 62 h 64"/>
                  <a:gd name="T52" fmla="*/ 30 w 69"/>
                  <a:gd name="T53" fmla="*/ 61 h 64"/>
                  <a:gd name="T54" fmla="*/ 35 w 69"/>
                  <a:gd name="T55" fmla="*/ 60 h 64"/>
                  <a:gd name="T56" fmla="*/ 39 w 69"/>
                  <a:gd name="T57" fmla="*/ 56 h 64"/>
                  <a:gd name="T58" fmla="*/ 43 w 69"/>
                  <a:gd name="T59" fmla="*/ 53 h 64"/>
                  <a:gd name="T60" fmla="*/ 48 w 69"/>
                  <a:gd name="T61" fmla="*/ 52 h 64"/>
                  <a:gd name="T62" fmla="*/ 54 w 69"/>
                  <a:gd name="T63" fmla="*/ 50 h 64"/>
                  <a:gd name="T64" fmla="*/ 58 w 69"/>
                  <a:gd name="T65" fmla="*/ 50 h 64"/>
                  <a:gd name="T66" fmla="*/ 63 w 69"/>
                  <a:gd name="T67" fmla="*/ 53 h 64"/>
                  <a:gd name="T68" fmla="*/ 65 w 69"/>
                  <a:gd name="T69" fmla="*/ 52 h 64"/>
                  <a:gd name="T70" fmla="*/ 69 w 69"/>
                  <a:gd name="T71" fmla="*/ 48 h 64"/>
                  <a:gd name="T72" fmla="*/ 69 w 69"/>
                  <a:gd name="T73" fmla="*/ 43 h 64"/>
                  <a:gd name="T74" fmla="*/ 69 w 69"/>
                  <a:gd name="T75" fmla="*/ 39 h 64"/>
                  <a:gd name="T76" fmla="*/ 69 w 69"/>
                  <a:gd name="T77" fmla="*/ 35 h 64"/>
                  <a:gd name="T78" fmla="*/ 66 w 69"/>
                  <a:gd name="T79" fmla="*/ 32 h 64"/>
                  <a:gd name="T80" fmla="*/ 63 w 69"/>
                  <a:gd name="T81" fmla="*/ 29 h 64"/>
                  <a:gd name="T82" fmla="*/ 58 w 69"/>
                  <a:gd name="T83" fmla="*/ 25 h 64"/>
                  <a:gd name="T84" fmla="*/ 54 w 69"/>
                  <a:gd name="T85" fmla="*/ 21 h 64"/>
                  <a:gd name="T86" fmla="*/ 52 w 69"/>
                  <a:gd name="T87" fmla="*/ 19 h 64"/>
                  <a:gd name="T88" fmla="*/ 52 w 69"/>
                  <a:gd name="T89" fmla="*/ 15 h 64"/>
                  <a:gd name="T90" fmla="*/ 50 w 69"/>
                  <a:gd name="T91" fmla="*/ 10 h 64"/>
                  <a:gd name="T92" fmla="*/ 47 w 69"/>
                  <a:gd name="T93" fmla="*/ 8 h 64"/>
                  <a:gd name="T94" fmla="*/ 43 w 69"/>
                  <a:gd name="T95" fmla="*/ 7 h 64"/>
                  <a:gd name="T96" fmla="*/ 37 w 69"/>
                  <a:gd name="T97" fmla="*/ 7 h 64"/>
                  <a:gd name="T98" fmla="*/ 34 w 69"/>
                  <a:gd name="T99" fmla="*/ 10 h 64"/>
                  <a:gd name="T100" fmla="*/ 30 w 69"/>
                  <a:gd name="T101" fmla="*/ 15 h 64"/>
                  <a:gd name="T102" fmla="*/ 26 w 69"/>
                  <a:gd name="T103" fmla="*/ 13 h 64"/>
                  <a:gd name="T104" fmla="*/ 21 w 69"/>
                  <a:gd name="T105" fmla="*/ 11 h 64"/>
                  <a:gd name="T106" fmla="*/ 18 w 69"/>
                  <a:gd name="T107" fmla="*/ 7 h 64"/>
                  <a:gd name="T108" fmla="*/ 16 w 69"/>
                  <a:gd name="T109" fmla="*/ 1 h 64"/>
                  <a:gd name="T110" fmla="*/ 16 w 69"/>
                  <a:gd name="T111"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4">
                    <a:moveTo>
                      <a:pt x="16" y="1"/>
                    </a:moveTo>
                    <a:lnTo>
                      <a:pt x="16" y="1"/>
                    </a:lnTo>
                    <a:lnTo>
                      <a:pt x="13" y="0"/>
                    </a:lnTo>
                    <a:lnTo>
                      <a:pt x="9" y="0"/>
                    </a:lnTo>
                    <a:lnTo>
                      <a:pt x="5" y="1"/>
                    </a:lnTo>
                    <a:lnTo>
                      <a:pt x="3" y="6"/>
                    </a:lnTo>
                    <a:lnTo>
                      <a:pt x="1" y="10"/>
                    </a:lnTo>
                    <a:lnTo>
                      <a:pt x="1" y="13"/>
                    </a:lnTo>
                    <a:lnTo>
                      <a:pt x="1" y="17"/>
                    </a:lnTo>
                    <a:lnTo>
                      <a:pt x="1" y="20"/>
                    </a:lnTo>
                    <a:lnTo>
                      <a:pt x="1" y="24"/>
                    </a:lnTo>
                    <a:lnTo>
                      <a:pt x="0" y="28"/>
                    </a:lnTo>
                    <a:lnTo>
                      <a:pt x="2" y="32"/>
                    </a:lnTo>
                    <a:lnTo>
                      <a:pt x="3" y="37"/>
                    </a:lnTo>
                    <a:lnTo>
                      <a:pt x="4" y="40"/>
                    </a:lnTo>
                    <a:lnTo>
                      <a:pt x="5" y="44"/>
                    </a:lnTo>
                    <a:lnTo>
                      <a:pt x="5" y="48"/>
                    </a:lnTo>
                    <a:lnTo>
                      <a:pt x="5" y="53"/>
                    </a:lnTo>
                    <a:lnTo>
                      <a:pt x="3" y="56"/>
                    </a:lnTo>
                    <a:lnTo>
                      <a:pt x="1" y="59"/>
                    </a:lnTo>
                    <a:lnTo>
                      <a:pt x="2" y="62"/>
                    </a:lnTo>
                    <a:lnTo>
                      <a:pt x="5" y="64"/>
                    </a:lnTo>
                    <a:lnTo>
                      <a:pt x="9" y="64"/>
                    </a:lnTo>
                    <a:lnTo>
                      <a:pt x="14" y="64"/>
                    </a:lnTo>
                    <a:lnTo>
                      <a:pt x="18" y="64"/>
                    </a:lnTo>
                    <a:lnTo>
                      <a:pt x="24" y="62"/>
                    </a:lnTo>
                    <a:lnTo>
                      <a:pt x="30" y="61"/>
                    </a:lnTo>
                    <a:lnTo>
                      <a:pt x="35" y="60"/>
                    </a:lnTo>
                    <a:lnTo>
                      <a:pt x="39" y="56"/>
                    </a:lnTo>
                    <a:lnTo>
                      <a:pt x="43" y="53"/>
                    </a:lnTo>
                    <a:lnTo>
                      <a:pt x="48" y="52"/>
                    </a:lnTo>
                    <a:lnTo>
                      <a:pt x="54" y="50"/>
                    </a:lnTo>
                    <a:lnTo>
                      <a:pt x="58" y="50"/>
                    </a:lnTo>
                    <a:lnTo>
                      <a:pt x="63" y="53"/>
                    </a:lnTo>
                    <a:lnTo>
                      <a:pt x="65" y="52"/>
                    </a:lnTo>
                    <a:lnTo>
                      <a:pt x="69" y="48"/>
                    </a:lnTo>
                    <a:lnTo>
                      <a:pt x="69" y="43"/>
                    </a:lnTo>
                    <a:lnTo>
                      <a:pt x="69" y="39"/>
                    </a:lnTo>
                    <a:lnTo>
                      <a:pt x="69" y="35"/>
                    </a:lnTo>
                    <a:lnTo>
                      <a:pt x="66" y="32"/>
                    </a:lnTo>
                    <a:lnTo>
                      <a:pt x="63" y="29"/>
                    </a:lnTo>
                    <a:lnTo>
                      <a:pt x="58" y="25"/>
                    </a:lnTo>
                    <a:lnTo>
                      <a:pt x="54" y="21"/>
                    </a:lnTo>
                    <a:lnTo>
                      <a:pt x="52" y="19"/>
                    </a:lnTo>
                    <a:lnTo>
                      <a:pt x="52" y="15"/>
                    </a:lnTo>
                    <a:lnTo>
                      <a:pt x="50" y="10"/>
                    </a:lnTo>
                    <a:lnTo>
                      <a:pt x="47" y="8"/>
                    </a:lnTo>
                    <a:lnTo>
                      <a:pt x="43" y="7"/>
                    </a:lnTo>
                    <a:lnTo>
                      <a:pt x="37" y="7"/>
                    </a:lnTo>
                    <a:lnTo>
                      <a:pt x="34" y="10"/>
                    </a:lnTo>
                    <a:lnTo>
                      <a:pt x="30" y="15"/>
                    </a:lnTo>
                    <a:lnTo>
                      <a:pt x="26" y="13"/>
                    </a:lnTo>
                    <a:lnTo>
                      <a:pt x="21" y="11"/>
                    </a:lnTo>
                    <a:lnTo>
                      <a:pt x="18" y="7"/>
                    </a:lnTo>
                    <a:lnTo>
                      <a:pt x="16" y="1"/>
                    </a:lnTo>
                    <a:lnTo>
                      <a:pt x="16"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27" name="Freeform 364">
                <a:extLst>
                  <a:ext uri="{FF2B5EF4-FFF2-40B4-BE49-F238E27FC236}">
                    <a16:creationId xmlns:a16="http://schemas.microsoft.com/office/drawing/2014/main" id="{C7ADE6B5-7ACA-4600-BDA6-9D456B0766EF}"/>
                  </a:ext>
                </a:extLst>
              </p:cNvPr>
              <p:cNvSpPr>
                <a:spLocks/>
              </p:cNvSpPr>
              <p:nvPr/>
            </p:nvSpPr>
            <p:spPr bwMode="auto">
              <a:xfrm>
                <a:off x="484" y="2439"/>
                <a:ext cx="4" cy="4"/>
              </a:xfrm>
              <a:custGeom>
                <a:avLst/>
                <a:gdLst>
                  <a:gd name="T0" fmla="*/ 6 w 8"/>
                  <a:gd name="T1" fmla="*/ 0 h 8"/>
                  <a:gd name="T2" fmla="*/ 6 w 8"/>
                  <a:gd name="T3" fmla="*/ 0 h 8"/>
                  <a:gd name="T4" fmla="*/ 3 w 8"/>
                  <a:gd name="T5" fmla="*/ 0 h 8"/>
                  <a:gd name="T6" fmla="*/ 0 w 8"/>
                  <a:gd name="T7" fmla="*/ 1 h 8"/>
                  <a:gd name="T8" fmla="*/ 0 w 8"/>
                  <a:gd name="T9" fmla="*/ 4 h 8"/>
                  <a:gd name="T10" fmla="*/ 1 w 8"/>
                  <a:gd name="T11" fmla="*/ 7 h 8"/>
                  <a:gd name="T12" fmla="*/ 4 w 8"/>
                  <a:gd name="T13" fmla="*/ 8 h 8"/>
                  <a:gd name="T14" fmla="*/ 6 w 8"/>
                  <a:gd name="T15" fmla="*/ 8 h 8"/>
                  <a:gd name="T16" fmla="*/ 8 w 8"/>
                  <a:gd name="T17" fmla="*/ 5 h 8"/>
                  <a:gd name="T18" fmla="*/ 6 w 8"/>
                  <a:gd name="T19" fmla="*/ 0 h 8"/>
                  <a:gd name="T20" fmla="*/ 6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6" y="0"/>
                    </a:moveTo>
                    <a:lnTo>
                      <a:pt x="6" y="0"/>
                    </a:lnTo>
                    <a:lnTo>
                      <a:pt x="3" y="0"/>
                    </a:lnTo>
                    <a:lnTo>
                      <a:pt x="0" y="1"/>
                    </a:lnTo>
                    <a:lnTo>
                      <a:pt x="0" y="4"/>
                    </a:lnTo>
                    <a:lnTo>
                      <a:pt x="1" y="7"/>
                    </a:lnTo>
                    <a:lnTo>
                      <a:pt x="4" y="8"/>
                    </a:lnTo>
                    <a:lnTo>
                      <a:pt x="6" y="8"/>
                    </a:lnTo>
                    <a:lnTo>
                      <a:pt x="8" y="5"/>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28" name="Freeform 365">
                <a:extLst>
                  <a:ext uri="{FF2B5EF4-FFF2-40B4-BE49-F238E27FC236}">
                    <a16:creationId xmlns:a16="http://schemas.microsoft.com/office/drawing/2014/main" id="{18682EBD-A0B9-44A1-82ED-EB56BF39D495}"/>
                  </a:ext>
                </a:extLst>
              </p:cNvPr>
              <p:cNvSpPr>
                <a:spLocks/>
              </p:cNvSpPr>
              <p:nvPr/>
            </p:nvSpPr>
            <p:spPr bwMode="auto">
              <a:xfrm>
                <a:off x="484" y="2439"/>
                <a:ext cx="4" cy="4"/>
              </a:xfrm>
              <a:custGeom>
                <a:avLst/>
                <a:gdLst>
                  <a:gd name="T0" fmla="*/ 6 w 8"/>
                  <a:gd name="T1" fmla="*/ 0 h 8"/>
                  <a:gd name="T2" fmla="*/ 6 w 8"/>
                  <a:gd name="T3" fmla="*/ 0 h 8"/>
                  <a:gd name="T4" fmla="*/ 3 w 8"/>
                  <a:gd name="T5" fmla="*/ 0 h 8"/>
                  <a:gd name="T6" fmla="*/ 0 w 8"/>
                  <a:gd name="T7" fmla="*/ 1 h 8"/>
                  <a:gd name="T8" fmla="*/ 0 w 8"/>
                  <a:gd name="T9" fmla="*/ 4 h 8"/>
                  <a:gd name="T10" fmla="*/ 1 w 8"/>
                  <a:gd name="T11" fmla="*/ 7 h 8"/>
                  <a:gd name="T12" fmla="*/ 4 w 8"/>
                  <a:gd name="T13" fmla="*/ 8 h 8"/>
                  <a:gd name="T14" fmla="*/ 6 w 8"/>
                  <a:gd name="T15" fmla="*/ 8 h 8"/>
                  <a:gd name="T16" fmla="*/ 8 w 8"/>
                  <a:gd name="T17" fmla="*/ 5 h 8"/>
                  <a:gd name="T18" fmla="*/ 6 w 8"/>
                  <a:gd name="T19" fmla="*/ 0 h 8"/>
                  <a:gd name="T20" fmla="*/ 6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6" y="0"/>
                    </a:moveTo>
                    <a:lnTo>
                      <a:pt x="6" y="0"/>
                    </a:lnTo>
                    <a:lnTo>
                      <a:pt x="3" y="0"/>
                    </a:lnTo>
                    <a:lnTo>
                      <a:pt x="0" y="1"/>
                    </a:lnTo>
                    <a:lnTo>
                      <a:pt x="0" y="4"/>
                    </a:lnTo>
                    <a:lnTo>
                      <a:pt x="1" y="7"/>
                    </a:lnTo>
                    <a:lnTo>
                      <a:pt x="4" y="8"/>
                    </a:lnTo>
                    <a:lnTo>
                      <a:pt x="6" y="8"/>
                    </a:lnTo>
                    <a:lnTo>
                      <a:pt x="8" y="5"/>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29" name="Freeform 366">
                <a:extLst>
                  <a:ext uri="{FF2B5EF4-FFF2-40B4-BE49-F238E27FC236}">
                    <a16:creationId xmlns:a16="http://schemas.microsoft.com/office/drawing/2014/main" id="{F916D3B0-971E-4BD3-9CFF-56C2C357A364}"/>
                  </a:ext>
                </a:extLst>
              </p:cNvPr>
              <p:cNvSpPr>
                <a:spLocks/>
              </p:cNvSpPr>
              <p:nvPr/>
            </p:nvSpPr>
            <p:spPr bwMode="auto">
              <a:xfrm>
                <a:off x="480" y="2442"/>
                <a:ext cx="4" cy="4"/>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7 h 7"/>
                  <a:gd name="T12" fmla="*/ 7 w 7"/>
                  <a:gd name="T13" fmla="*/ 5 h 7"/>
                  <a:gd name="T14" fmla="*/ 7 w 7"/>
                  <a:gd name="T15" fmla="*/ 2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7"/>
                    </a:lnTo>
                    <a:lnTo>
                      <a:pt x="7" y="5"/>
                    </a:lnTo>
                    <a:lnTo>
                      <a:pt x="7" y="2"/>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30" name="Freeform 367">
                <a:extLst>
                  <a:ext uri="{FF2B5EF4-FFF2-40B4-BE49-F238E27FC236}">
                    <a16:creationId xmlns:a16="http://schemas.microsoft.com/office/drawing/2014/main" id="{6C024F42-F845-480C-A269-3CBD30C948A5}"/>
                  </a:ext>
                </a:extLst>
              </p:cNvPr>
              <p:cNvSpPr>
                <a:spLocks/>
              </p:cNvSpPr>
              <p:nvPr/>
            </p:nvSpPr>
            <p:spPr bwMode="auto">
              <a:xfrm>
                <a:off x="480" y="2442"/>
                <a:ext cx="4" cy="4"/>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7 h 7"/>
                  <a:gd name="T12" fmla="*/ 7 w 7"/>
                  <a:gd name="T13" fmla="*/ 5 h 7"/>
                  <a:gd name="T14" fmla="*/ 7 w 7"/>
                  <a:gd name="T15" fmla="*/ 2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7"/>
                    </a:lnTo>
                    <a:lnTo>
                      <a:pt x="7" y="5"/>
                    </a:lnTo>
                    <a:lnTo>
                      <a:pt x="7" y="2"/>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1" name="Freeform 368">
                <a:extLst>
                  <a:ext uri="{FF2B5EF4-FFF2-40B4-BE49-F238E27FC236}">
                    <a16:creationId xmlns:a16="http://schemas.microsoft.com/office/drawing/2014/main" id="{0FE5DB03-7A90-46C0-B756-2EF021B064C8}"/>
                  </a:ext>
                </a:extLst>
              </p:cNvPr>
              <p:cNvSpPr>
                <a:spLocks/>
              </p:cNvSpPr>
              <p:nvPr/>
            </p:nvSpPr>
            <p:spPr bwMode="auto">
              <a:xfrm>
                <a:off x="472" y="2444"/>
                <a:ext cx="4" cy="4"/>
              </a:xfrm>
              <a:custGeom>
                <a:avLst/>
                <a:gdLst>
                  <a:gd name="T0" fmla="*/ 5 w 8"/>
                  <a:gd name="T1" fmla="*/ 0 h 7"/>
                  <a:gd name="T2" fmla="*/ 5 w 8"/>
                  <a:gd name="T3" fmla="*/ 0 h 7"/>
                  <a:gd name="T4" fmla="*/ 2 w 8"/>
                  <a:gd name="T5" fmla="*/ 2 h 7"/>
                  <a:gd name="T6" fmla="*/ 0 w 8"/>
                  <a:gd name="T7" fmla="*/ 3 h 7"/>
                  <a:gd name="T8" fmla="*/ 1 w 8"/>
                  <a:gd name="T9" fmla="*/ 5 h 7"/>
                  <a:gd name="T10" fmla="*/ 3 w 8"/>
                  <a:gd name="T11" fmla="*/ 7 h 7"/>
                  <a:gd name="T12" fmla="*/ 6 w 8"/>
                  <a:gd name="T13" fmla="*/ 7 h 7"/>
                  <a:gd name="T14" fmla="*/ 7 w 8"/>
                  <a:gd name="T15" fmla="*/ 5 h 7"/>
                  <a:gd name="T16" fmla="*/ 8 w 8"/>
                  <a:gd name="T17" fmla="*/ 1 h 7"/>
                  <a:gd name="T18" fmla="*/ 8 w 8"/>
                  <a:gd name="T19" fmla="*/ 0 h 7"/>
                  <a:gd name="T20" fmla="*/ 5 w 8"/>
                  <a:gd name="T21" fmla="*/ 0 h 7"/>
                  <a:gd name="T22" fmla="*/ 5 w 8"/>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7">
                    <a:moveTo>
                      <a:pt x="5" y="0"/>
                    </a:moveTo>
                    <a:lnTo>
                      <a:pt x="5" y="0"/>
                    </a:lnTo>
                    <a:lnTo>
                      <a:pt x="2" y="2"/>
                    </a:lnTo>
                    <a:lnTo>
                      <a:pt x="0" y="3"/>
                    </a:lnTo>
                    <a:lnTo>
                      <a:pt x="1" y="5"/>
                    </a:lnTo>
                    <a:lnTo>
                      <a:pt x="3" y="7"/>
                    </a:lnTo>
                    <a:lnTo>
                      <a:pt x="6" y="7"/>
                    </a:lnTo>
                    <a:lnTo>
                      <a:pt x="7" y="5"/>
                    </a:lnTo>
                    <a:lnTo>
                      <a:pt x="8" y="1"/>
                    </a:lnTo>
                    <a:lnTo>
                      <a:pt x="8" y="0"/>
                    </a:lnTo>
                    <a:lnTo>
                      <a:pt x="5" y="0"/>
                    </a:lnTo>
                    <a:lnTo>
                      <a:pt x="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32" name="Freeform 369">
                <a:extLst>
                  <a:ext uri="{FF2B5EF4-FFF2-40B4-BE49-F238E27FC236}">
                    <a16:creationId xmlns:a16="http://schemas.microsoft.com/office/drawing/2014/main" id="{83387FA7-DCF7-4A9C-B00F-A67C94853472}"/>
                  </a:ext>
                </a:extLst>
              </p:cNvPr>
              <p:cNvSpPr>
                <a:spLocks/>
              </p:cNvSpPr>
              <p:nvPr/>
            </p:nvSpPr>
            <p:spPr bwMode="auto">
              <a:xfrm>
                <a:off x="472" y="2444"/>
                <a:ext cx="4" cy="4"/>
              </a:xfrm>
              <a:custGeom>
                <a:avLst/>
                <a:gdLst>
                  <a:gd name="T0" fmla="*/ 5 w 8"/>
                  <a:gd name="T1" fmla="*/ 0 h 7"/>
                  <a:gd name="T2" fmla="*/ 5 w 8"/>
                  <a:gd name="T3" fmla="*/ 0 h 7"/>
                  <a:gd name="T4" fmla="*/ 2 w 8"/>
                  <a:gd name="T5" fmla="*/ 2 h 7"/>
                  <a:gd name="T6" fmla="*/ 0 w 8"/>
                  <a:gd name="T7" fmla="*/ 3 h 7"/>
                  <a:gd name="T8" fmla="*/ 1 w 8"/>
                  <a:gd name="T9" fmla="*/ 5 h 7"/>
                  <a:gd name="T10" fmla="*/ 3 w 8"/>
                  <a:gd name="T11" fmla="*/ 7 h 7"/>
                  <a:gd name="T12" fmla="*/ 6 w 8"/>
                  <a:gd name="T13" fmla="*/ 7 h 7"/>
                  <a:gd name="T14" fmla="*/ 7 w 8"/>
                  <a:gd name="T15" fmla="*/ 5 h 7"/>
                  <a:gd name="T16" fmla="*/ 8 w 8"/>
                  <a:gd name="T17" fmla="*/ 1 h 7"/>
                  <a:gd name="T18" fmla="*/ 8 w 8"/>
                  <a:gd name="T19" fmla="*/ 0 h 7"/>
                  <a:gd name="T20" fmla="*/ 5 w 8"/>
                  <a:gd name="T21" fmla="*/ 0 h 7"/>
                  <a:gd name="T22" fmla="*/ 5 w 8"/>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7">
                    <a:moveTo>
                      <a:pt x="5" y="0"/>
                    </a:moveTo>
                    <a:lnTo>
                      <a:pt x="5" y="0"/>
                    </a:lnTo>
                    <a:lnTo>
                      <a:pt x="2" y="2"/>
                    </a:lnTo>
                    <a:lnTo>
                      <a:pt x="0" y="3"/>
                    </a:lnTo>
                    <a:lnTo>
                      <a:pt x="1" y="5"/>
                    </a:lnTo>
                    <a:lnTo>
                      <a:pt x="3" y="7"/>
                    </a:lnTo>
                    <a:lnTo>
                      <a:pt x="6" y="7"/>
                    </a:lnTo>
                    <a:lnTo>
                      <a:pt x="7" y="5"/>
                    </a:lnTo>
                    <a:lnTo>
                      <a:pt x="8" y="1"/>
                    </a:lnTo>
                    <a:lnTo>
                      <a:pt x="8" y="0"/>
                    </a:lnTo>
                    <a:lnTo>
                      <a:pt x="5" y="0"/>
                    </a:lnTo>
                    <a:lnTo>
                      <a:pt x="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3" name="Freeform 370">
                <a:extLst>
                  <a:ext uri="{FF2B5EF4-FFF2-40B4-BE49-F238E27FC236}">
                    <a16:creationId xmlns:a16="http://schemas.microsoft.com/office/drawing/2014/main" id="{8D959275-2307-49D9-AFAD-3E6FB0B5AF8E}"/>
                  </a:ext>
                </a:extLst>
              </p:cNvPr>
              <p:cNvSpPr>
                <a:spLocks/>
              </p:cNvSpPr>
              <p:nvPr/>
            </p:nvSpPr>
            <p:spPr bwMode="auto">
              <a:xfrm>
                <a:off x="481" y="2451"/>
                <a:ext cx="7" cy="5"/>
              </a:xfrm>
              <a:custGeom>
                <a:avLst/>
                <a:gdLst>
                  <a:gd name="T0" fmla="*/ 7 w 13"/>
                  <a:gd name="T1" fmla="*/ 0 h 9"/>
                  <a:gd name="T2" fmla="*/ 7 w 13"/>
                  <a:gd name="T3" fmla="*/ 0 h 9"/>
                  <a:gd name="T4" fmla="*/ 4 w 13"/>
                  <a:gd name="T5" fmla="*/ 1 h 9"/>
                  <a:gd name="T6" fmla="*/ 0 w 13"/>
                  <a:gd name="T7" fmla="*/ 4 h 9"/>
                  <a:gd name="T8" fmla="*/ 0 w 13"/>
                  <a:gd name="T9" fmla="*/ 6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1"/>
                    </a:lnTo>
                    <a:lnTo>
                      <a:pt x="0" y="4"/>
                    </a:lnTo>
                    <a:lnTo>
                      <a:pt x="0" y="6"/>
                    </a:lnTo>
                    <a:lnTo>
                      <a:pt x="2" y="9"/>
                    </a:lnTo>
                    <a:lnTo>
                      <a:pt x="4" y="9"/>
                    </a:lnTo>
                    <a:lnTo>
                      <a:pt x="7" y="9"/>
                    </a:lnTo>
                    <a:lnTo>
                      <a:pt x="11" y="9"/>
                    </a:lnTo>
                    <a:lnTo>
                      <a:pt x="13" y="4"/>
                    </a:lnTo>
                    <a:lnTo>
                      <a:pt x="11" y="2"/>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34" name="Freeform 371">
                <a:extLst>
                  <a:ext uri="{FF2B5EF4-FFF2-40B4-BE49-F238E27FC236}">
                    <a16:creationId xmlns:a16="http://schemas.microsoft.com/office/drawing/2014/main" id="{067B3633-EE25-4565-8592-7A2390639C76}"/>
                  </a:ext>
                </a:extLst>
              </p:cNvPr>
              <p:cNvSpPr>
                <a:spLocks/>
              </p:cNvSpPr>
              <p:nvPr/>
            </p:nvSpPr>
            <p:spPr bwMode="auto">
              <a:xfrm>
                <a:off x="481" y="2451"/>
                <a:ext cx="7" cy="5"/>
              </a:xfrm>
              <a:custGeom>
                <a:avLst/>
                <a:gdLst>
                  <a:gd name="T0" fmla="*/ 7 w 13"/>
                  <a:gd name="T1" fmla="*/ 0 h 9"/>
                  <a:gd name="T2" fmla="*/ 7 w 13"/>
                  <a:gd name="T3" fmla="*/ 0 h 9"/>
                  <a:gd name="T4" fmla="*/ 4 w 13"/>
                  <a:gd name="T5" fmla="*/ 1 h 9"/>
                  <a:gd name="T6" fmla="*/ 0 w 13"/>
                  <a:gd name="T7" fmla="*/ 4 h 9"/>
                  <a:gd name="T8" fmla="*/ 0 w 13"/>
                  <a:gd name="T9" fmla="*/ 6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1"/>
                    </a:lnTo>
                    <a:lnTo>
                      <a:pt x="0" y="4"/>
                    </a:lnTo>
                    <a:lnTo>
                      <a:pt x="0" y="6"/>
                    </a:lnTo>
                    <a:lnTo>
                      <a:pt x="2" y="9"/>
                    </a:lnTo>
                    <a:lnTo>
                      <a:pt x="4" y="9"/>
                    </a:lnTo>
                    <a:lnTo>
                      <a:pt x="7" y="9"/>
                    </a:lnTo>
                    <a:lnTo>
                      <a:pt x="11" y="9"/>
                    </a:lnTo>
                    <a:lnTo>
                      <a:pt x="13" y="4"/>
                    </a:lnTo>
                    <a:lnTo>
                      <a:pt x="11" y="2"/>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5" name="Freeform 372">
                <a:extLst>
                  <a:ext uri="{FF2B5EF4-FFF2-40B4-BE49-F238E27FC236}">
                    <a16:creationId xmlns:a16="http://schemas.microsoft.com/office/drawing/2014/main" id="{0ABC185C-CE07-4749-9174-008AA5EF8D12}"/>
                  </a:ext>
                </a:extLst>
              </p:cNvPr>
              <p:cNvSpPr>
                <a:spLocks/>
              </p:cNvSpPr>
              <p:nvPr/>
            </p:nvSpPr>
            <p:spPr bwMode="auto">
              <a:xfrm>
                <a:off x="360"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6" name="Freeform 373">
                <a:extLst>
                  <a:ext uri="{FF2B5EF4-FFF2-40B4-BE49-F238E27FC236}">
                    <a16:creationId xmlns:a16="http://schemas.microsoft.com/office/drawing/2014/main" id="{F1BD1643-34D4-4D51-B0E7-CFAB864AD5A7}"/>
                  </a:ext>
                </a:extLst>
              </p:cNvPr>
              <p:cNvSpPr>
                <a:spLocks/>
              </p:cNvSpPr>
              <p:nvPr/>
            </p:nvSpPr>
            <p:spPr bwMode="auto">
              <a:xfrm>
                <a:off x="482"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7" name="Freeform 374">
                <a:extLst>
                  <a:ext uri="{FF2B5EF4-FFF2-40B4-BE49-F238E27FC236}">
                    <a16:creationId xmlns:a16="http://schemas.microsoft.com/office/drawing/2014/main" id="{6464A4E2-6006-4AAC-9286-351D56B87D61}"/>
                  </a:ext>
                </a:extLst>
              </p:cNvPr>
              <p:cNvSpPr>
                <a:spLocks/>
              </p:cNvSpPr>
              <p:nvPr/>
            </p:nvSpPr>
            <p:spPr bwMode="auto">
              <a:xfrm>
                <a:off x="605"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8" name="Freeform 375">
                <a:extLst>
                  <a:ext uri="{FF2B5EF4-FFF2-40B4-BE49-F238E27FC236}">
                    <a16:creationId xmlns:a16="http://schemas.microsoft.com/office/drawing/2014/main" id="{05C0E71B-F24B-41CA-8E41-7DA51B756712}"/>
                  </a:ext>
                </a:extLst>
              </p:cNvPr>
              <p:cNvSpPr>
                <a:spLocks/>
              </p:cNvSpPr>
              <p:nvPr/>
            </p:nvSpPr>
            <p:spPr bwMode="auto">
              <a:xfrm>
                <a:off x="728"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39" name="Freeform 376">
                <a:extLst>
                  <a:ext uri="{FF2B5EF4-FFF2-40B4-BE49-F238E27FC236}">
                    <a16:creationId xmlns:a16="http://schemas.microsoft.com/office/drawing/2014/main" id="{1D379B5D-BB98-4E40-8D24-F86AB137756B}"/>
                  </a:ext>
                </a:extLst>
              </p:cNvPr>
              <p:cNvSpPr>
                <a:spLocks/>
              </p:cNvSpPr>
              <p:nvPr/>
            </p:nvSpPr>
            <p:spPr bwMode="auto">
              <a:xfrm>
                <a:off x="852"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0" name="Freeform 377">
                <a:extLst>
                  <a:ext uri="{FF2B5EF4-FFF2-40B4-BE49-F238E27FC236}">
                    <a16:creationId xmlns:a16="http://schemas.microsoft.com/office/drawing/2014/main" id="{AE539F1D-353D-4C4A-A4AF-2A06D91A1B86}"/>
                  </a:ext>
                </a:extLst>
              </p:cNvPr>
              <p:cNvSpPr>
                <a:spLocks/>
              </p:cNvSpPr>
              <p:nvPr/>
            </p:nvSpPr>
            <p:spPr bwMode="auto">
              <a:xfrm>
                <a:off x="975"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1" name="Freeform 378">
                <a:extLst>
                  <a:ext uri="{FF2B5EF4-FFF2-40B4-BE49-F238E27FC236}">
                    <a16:creationId xmlns:a16="http://schemas.microsoft.com/office/drawing/2014/main" id="{B2A321DE-B449-42C8-AC3B-6C020FDCB924}"/>
                  </a:ext>
                </a:extLst>
              </p:cNvPr>
              <p:cNvSpPr>
                <a:spLocks/>
              </p:cNvSpPr>
              <p:nvPr/>
            </p:nvSpPr>
            <p:spPr bwMode="auto">
              <a:xfrm>
                <a:off x="1098" y="2134"/>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2" name="Freeform 379">
                <a:extLst>
                  <a:ext uri="{FF2B5EF4-FFF2-40B4-BE49-F238E27FC236}">
                    <a16:creationId xmlns:a16="http://schemas.microsoft.com/office/drawing/2014/main" id="{87632CD9-3739-4A7C-99EB-7FF51E136CEC}"/>
                  </a:ext>
                </a:extLst>
              </p:cNvPr>
              <p:cNvSpPr>
                <a:spLocks/>
              </p:cNvSpPr>
              <p:nvPr/>
            </p:nvSpPr>
            <p:spPr bwMode="auto">
              <a:xfrm>
                <a:off x="278" y="2974"/>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3" name="Freeform 380">
                <a:extLst>
                  <a:ext uri="{FF2B5EF4-FFF2-40B4-BE49-F238E27FC236}">
                    <a16:creationId xmlns:a16="http://schemas.microsoft.com/office/drawing/2014/main" id="{16AA4067-3F7E-407A-BF77-90644FF0BEA9}"/>
                  </a:ext>
                </a:extLst>
              </p:cNvPr>
              <p:cNvSpPr>
                <a:spLocks/>
              </p:cNvSpPr>
              <p:nvPr/>
            </p:nvSpPr>
            <p:spPr bwMode="auto">
              <a:xfrm>
                <a:off x="278" y="2827"/>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4" name="Freeform 381">
                <a:extLst>
                  <a:ext uri="{FF2B5EF4-FFF2-40B4-BE49-F238E27FC236}">
                    <a16:creationId xmlns:a16="http://schemas.microsoft.com/office/drawing/2014/main" id="{29121FB5-00BD-4707-A948-D4232659B886}"/>
                  </a:ext>
                </a:extLst>
              </p:cNvPr>
              <p:cNvSpPr>
                <a:spLocks/>
              </p:cNvSpPr>
              <p:nvPr/>
            </p:nvSpPr>
            <p:spPr bwMode="auto">
              <a:xfrm>
                <a:off x="278" y="2683"/>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5" name="Freeform 382">
                <a:extLst>
                  <a:ext uri="{FF2B5EF4-FFF2-40B4-BE49-F238E27FC236}">
                    <a16:creationId xmlns:a16="http://schemas.microsoft.com/office/drawing/2014/main" id="{CFE19EF1-D976-430B-8D71-186C25F235F4}"/>
                  </a:ext>
                </a:extLst>
              </p:cNvPr>
              <p:cNvSpPr>
                <a:spLocks/>
              </p:cNvSpPr>
              <p:nvPr/>
            </p:nvSpPr>
            <p:spPr bwMode="auto">
              <a:xfrm>
                <a:off x="278" y="2542"/>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6" name="Freeform 383">
                <a:extLst>
                  <a:ext uri="{FF2B5EF4-FFF2-40B4-BE49-F238E27FC236}">
                    <a16:creationId xmlns:a16="http://schemas.microsoft.com/office/drawing/2014/main" id="{59C6C00C-97D4-4B97-80BC-0751AF000514}"/>
                  </a:ext>
                </a:extLst>
              </p:cNvPr>
              <p:cNvSpPr>
                <a:spLocks/>
              </p:cNvSpPr>
              <p:nvPr/>
            </p:nvSpPr>
            <p:spPr bwMode="auto">
              <a:xfrm>
                <a:off x="278" y="2403"/>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7" name="Freeform 384">
                <a:extLst>
                  <a:ext uri="{FF2B5EF4-FFF2-40B4-BE49-F238E27FC236}">
                    <a16:creationId xmlns:a16="http://schemas.microsoft.com/office/drawing/2014/main" id="{0DF5475C-6CA2-4F2C-8339-B03A1564363A}"/>
                  </a:ext>
                </a:extLst>
              </p:cNvPr>
              <p:cNvSpPr>
                <a:spLocks/>
              </p:cNvSpPr>
              <p:nvPr/>
            </p:nvSpPr>
            <p:spPr bwMode="auto">
              <a:xfrm>
                <a:off x="278" y="2267"/>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8" name="Freeform 385">
                <a:extLst>
                  <a:ext uri="{FF2B5EF4-FFF2-40B4-BE49-F238E27FC236}">
                    <a16:creationId xmlns:a16="http://schemas.microsoft.com/office/drawing/2014/main" id="{8D910FB1-C1E2-42CF-86F6-AA5699F58C87}"/>
                  </a:ext>
                </a:extLst>
              </p:cNvPr>
              <p:cNvSpPr>
                <a:spLocks/>
              </p:cNvSpPr>
              <p:nvPr/>
            </p:nvSpPr>
            <p:spPr bwMode="auto">
              <a:xfrm>
                <a:off x="279" y="2135"/>
                <a:ext cx="942" cy="906"/>
              </a:xfrm>
              <a:custGeom>
                <a:avLst/>
                <a:gdLst>
                  <a:gd name="T0" fmla="*/ 0 w 1776"/>
                  <a:gd name="T1" fmla="*/ 0 h 1704"/>
                  <a:gd name="T2" fmla="*/ 0 w 1776"/>
                  <a:gd name="T3" fmla="*/ 0 h 1704"/>
                  <a:gd name="T4" fmla="*/ 1776 w 1776"/>
                  <a:gd name="T5" fmla="*/ 0 h 1704"/>
                  <a:gd name="T6" fmla="*/ 1776 w 1776"/>
                  <a:gd name="T7" fmla="*/ 1704 h 1704"/>
                  <a:gd name="T8" fmla="*/ 0 w 1776"/>
                  <a:gd name="T9" fmla="*/ 1704 h 1704"/>
                  <a:gd name="T10" fmla="*/ 0 w 1776"/>
                  <a:gd name="T11" fmla="*/ 0 h 1704"/>
                </a:gdLst>
                <a:ahLst/>
                <a:cxnLst>
                  <a:cxn ang="0">
                    <a:pos x="T0" y="T1"/>
                  </a:cxn>
                  <a:cxn ang="0">
                    <a:pos x="T2" y="T3"/>
                  </a:cxn>
                  <a:cxn ang="0">
                    <a:pos x="T4" y="T5"/>
                  </a:cxn>
                  <a:cxn ang="0">
                    <a:pos x="T6" y="T7"/>
                  </a:cxn>
                  <a:cxn ang="0">
                    <a:pos x="T8" y="T9"/>
                  </a:cxn>
                  <a:cxn ang="0">
                    <a:pos x="T10" y="T11"/>
                  </a:cxn>
                </a:cxnLst>
                <a:rect l="0" t="0" r="r" b="b"/>
                <a:pathLst>
                  <a:path w="1776" h="1704">
                    <a:moveTo>
                      <a:pt x="0" y="0"/>
                    </a:moveTo>
                    <a:lnTo>
                      <a:pt x="0" y="0"/>
                    </a:lnTo>
                    <a:lnTo>
                      <a:pt x="1776" y="0"/>
                    </a:lnTo>
                    <a:lnTo>
                      <a:pt x="1776" y="1704"/>
                    </a:lnTo>
                    <a:lnTo>
                      <a:pt x="0" y="1704"/>
                    </a:lnTo>
                    <a:lnTo>
                      <a:pt x="0" y="0"/>
                    </a:ln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49" name="Freeform 386">
                <a:extLst>
                  <a:ext uri="{FF2B5EF4-FFF2-40B4-BE49-F238E27FC236}">
                    <a16:creationId xmlns:a16="http://schemas.microsoft.com/office/drawing/2014/main" id="{DC8425AC-EFEC-4D2A-98A6-5559DDC8840A}"/>
                  </a:ext>
                </a:extLst>
              </p:cNvPr>
              <p:cNvSpPr>
                <a:spLocks/>
              </p:cNvSpPr>
              <p:nvPr/>
            </p:nvSpPr>
            <p:spPr bwMode="auto">
              <a:xfrm>
                <a:off x="280" y="1178"/>
                <a:ext cx="941" cy="905"/>
              </a:xfrm>
              <a:custGeom>
                <a:avLst/>
                <a:gdLst>
                  <a:gd name="T0" fmla="*/ 0 w 1774"/>
                  <a:gd name="T1" fmla="*/ 0 h 1702"/>
                  <a:gd name="T2" fmla="*/ 0 w 1774"/>
                  <a:gd name="T3" fmla="*/ 0 h 1702"/>
                  <a:gd name="T4" fmla="*/ 1774 w 1774"/>
                  <a:gd name="T5" fmla="*/ 0 h 1702"/>
                  <a:gd name="T6" fmla="*/ 1774 w 1774"/>
                  <a:gd name="T7" fmla="*/ 1702 h 1702"/>
                  <a:gd name="T8" fmla="*/ 0 w 1774"/>
                  <a:gd name="T9" fmla="*/ 1702 h 1702"/>
                  <a:gd name="T10" fmla="*/ 0 w 1774"/>
                  <a:gd name="T11" fmla="*/ 0 h 1702"/>
                </a:gdLst>
                <a:ahLst/>
                <a:cxnLst>
                  <a:cxn ang="0">
                    <a:pos x="T0" y="T1"/>
                  </a:cxn>
                  <a:cxn ang="0">
                    <a:pos x="T2" y="T3"/>
                  </a:cxn>
                  <a:cxn ang="0">
                    <a:pos x="T4" y="T5"/>
                  </a:cxn>
                  <a:cxn ang="0">
                    <a:pos x="T6" y="T7"/>
                  </a:cxn>
                  <a:cxn ang="0">
                    <a:pos x="T8" y="T9"/>
                  </a:cxn>
                  <a:cxn ang="0">
                    <a:pos x="T10" y="T11"/>
                  </a:cxn>
                </a:cxnLst>
                <a:rect l="0" t="0" r="r" b="b"/>
                <a:pathLst>
                  <a:path w="1774" h="1702">
                    <a:moveTo>
                      <a:pt x="0" y="0"/>
                    </a:moveTo>
                    <a:lnTo>
                      <a:pt x="0" y="0"/>
                    </a:lnTo>
                    <a:lnTo>
                      <a:pt x="1774" y="0"/>
                    </a:lnTo>
                    <a:lnTo>
                      <a:pt x="1774" y="1702"/>
                    </a:lnTo>
                    <a:lnTo>
                      <a:pt x="0" y="1702"/>
                    </a:lnTo>
                    <a:lnTo>
                      <a:pt x="0" y="0"/>
                    </a:lnTo>
                    <a:close/>
                  </a:path>
                </a:pathLst>
              </a:custGeom>
              <a:solidFill>
                <a:srgbClr val="F7F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0" name="Freeform 387">
                <a:extLst>
                  <a:ext uri="{FF2B5EF4-FFF2-40B4-BE49-F238E27FC236}">
                    <a16:creationId xmlns:a16="http://schemas.microsoft.com/office/drawing/2014/main" id="{66F0792A-14DD-4056-9436-2F6C24D44526}"/>
                  </a:ext>
                </a:extLst>
              </p:cNvPr>
              <p:cNvSpPr>
                <a:spLocks/>
              </p:cNvSpPr>
              <p:nvPr/>
            </p:nvSpPr>
            <p:spPr bwMode="auto">
              <a:xfrm>
                <a:off x="280" y="1178"/>
                <a:ext cx="941" cy="905"/>
              </a:xfrm>
              <a:custGeom>
                <a:avLst/>
                <a:gdLst>
                  <a:gd name="T0" fmla="*/ 0 w 1774"/>
                  <a:gd name="T1" fmla="*/ 0 h 1702"/>
                  <a:gd name="T2" fmla="*/ 0 w 1774"/>
                  <a:gd name="T3" fmla="*/ 0 h 1702"/>
                  <a:gd name="T4" fmla="*/ 1774 w 1774"/>
                  <a:gd name="T5" fmla="*/ 0 h 1702"/>
                  <a:gd name="T6" fmla="*/ 1774 w 1774"/>
                  <a:gd name="T7" fmla="*/ 1702 h 1702"/>
                  <a:gd name="T8" fmla="*/ 0 w 1774"/>
                  <a:gd name="T9" fmla="*/ 1702 h 1702"/>
                  <a:gd name="T10" fmla="*/ 0 w 1774"/>
                  <a:gd name="T11" fmla="*/ 0 h 1702"/>
                </a:gdLst>
                <a:ahLst/>
                <a:cxnLst>
                  <a:cxn ang="0">
                    <a:pos x="T0" y="T1"/>
                  </a:cxn>
                  <a:cxn ang="0">
                    <a:pos x="T2" y="T3"/>
                  </a:cxn>
                  <a:cxn ang="0">
                    <a:pos x="T4" y="T5"/>
                  </a:cxn>
                  <a:cxn ang="0">
                    <a:pos x="T6" y="T7"/>
                  </a:cxn>
                  <a:cxn ang="0">
                    <a:pos x="T8" y="T9"/>
                  </a:cxn>
                  <a:cxn ang="0">
                    <a:pos x="T10" y="T11"/>
                  </a:cxn>
                </a:cxnLst>
                <a:rect l="0" t="0" r="r" b="b"/>
                <a:pathLst>
                  <a:path w="1774" h="1702">
                    <a:moveTo>
                      <a:pt x="0" y="0"/>
                    </a:moveTo>
                    <a:lnTo>
                      <a:pt x="0" y="0"/>
                    </a:lnTo>
                    <a:lnTo>
                      <a:pt x="1774" y="0"/>
                    </a:lnTo>
                    <a:lnTo>
                      <a:pt x="1774" y="1702"/>
                    </a:lnTo>
                    <a:lnTo>
                      <a:pt x="0" y="1702"/>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51" name="Freeform 388">
                <a:extLst>
                  <a:ext uri="{FF2B5EF4-FFF2-40B4-BE49-F238E27FC236}">
                    <a16:creationId xmlns:a16="http://schemas.microsoft.com/office/drawing/2014/main" id="{2D1110AD-B7EA-47D4-B417-9037F8C53C13}"/>
                  </a:ext>
                </a:extLst>
              </p:cNvPr>
              <p:cNvSpPr>
                <a:spLocks/>
              </p:cNvSpPr>
              <p:nvPr/>
            </p:nvSpPr>
            <p:spPr bwMode="auto">
              <a:xfrm>
                <a:off x="289" y="1455"/>
                <a:ext cx="580" cy="624"/>
              </a:xfrm>
              <a:custGeom>
                <a:avLst/>
                <a:gdLst>
                  <a:gd name="T0" fmla="*/ 402 w 1093"/>
                  <a:gd name="T1" fmla="*/ 1046 h 1174"/>
                  <a:gd name="T2" fmla="*/ 486 w 1093"/>
                  <a:gd name="T3" fmla="*/ 1018 h 1174"/>
                  <a:gd name="T4" fmla="*/ 497 w 1093"/>
                  <a:gd name="T5" fmla="*/ 1022 h 1174"/>
                  <a:gd name="T6" fmla="*/ 509 w 1093"/>
                  <a:gd name="T7" fmla="*/ 1020 h 1174"/>
                  <a:gd name="T8" fmla="*/ 518 w 1093"/>
                  <a:gd name="T9" fmla="*/ 1032 h 1174"/>
                  <a:gd name="T10" fmla="*/ 520 w 1093"/>
                  <a:gd name="T11" fmla="*/ 1009 h 1174"/>
                  <a:gd name="T12" fmla="*/ 525 w 1093"/>
                  <a:gd name="T13" fmla="*/ 1029 h 1174"/>
                  <a:gd name="T14" fmla="*/ 536 w 1093"/>
                  <a:gd name="T15" fmla="*/ 1016 h 1174"/>
                  <a:gd name="T16" fmla="*/ 542 w 1093"/>
                  <a:gd name="T17" fmla="*/ 994 h 1174"/>
                  <a:gd name="T18" fmla="*/ 547 w 1093"/>
                  <a:gd name="T19" fmla="*/ 1002 h 1174"/>
                  <a:gd name="T20" fmla="*/ 548 w 1093"/>
                  <a:gd name="T21" fmla="*/ 1027 h 1174"/>
                  <a:gd name="T22" fmla="*/ 555 w 1093"/>
                  <a:gd name="T23" fmla="*/ 1042 h 1174"/>
                  <a:gd name="T24" fmla="*/ 562 w 1093"/>
                  <a:gd name="T25" fmla="*/ 1023 h 1174"/>
                  <a:gd name="T26" fmla="*/ 574 w 1093"/>
                  <a:gd name="T27" fmla="*/ 1009 h 1174"/>
                  <a:gd name="T28" fmla="*/ 587 w 1093"/>
                  <a:gd name="T29" fmla="*/ 1007 h 1174"/>
                  <a:gd name="T30" fmla="*/ 601 w 1093"/>
                  <a:gd name="T31" fmla="*/ 980 h 1174"/>
                  <a:gd name="T32" fmla="*/ 608 w 1093"/>
                  <a:gd name="T33" fmla="*/ 959 h 1174"/>
                  <a:gd name="T34" fmla="*/ 636 w 1093"/>
                  <a:gd name="T35" fmla="*/ 951 h 1174"/>
                  <a:gd name="T36" fmla="*/ 648 w 1093"/>
                  <a:gd name="T37" fmla="*/ 919 h 1174"/>
                  <a:gd name="T38" fmla="*/ 663 w 1093"/>
                  <a:gd name="T39" fmla="*/ 898 h 1174"/>
                  <a:gd name="T40" fmla="*/ 668 w 1093"/>
                  <a:gd name="T41" fmla="*/ 870 h 1174"/>
                  <a:gd name="T42" fmla="*/ 659 w 1093"/>
                  <a:gd name="T43" fmla="*/ 853 h 1174"/>
                  <a:gd name="T44" fmla="*/ 675 w 1093"/>
                  <a:gd name="T45" fmla="*/ 839 h 1174"/>
                  <a:gd name="T46" fmla="*/ 683 w 1093"/>
                  <a:gd name="T47" fmla="*/ 806 h 1174"/>
                  <a:gd name="T48" fmla="*/ 693 w 1093"/>
                  <a:gd name="T49" fmla="*/ 772 h 1174"/>
                  <a:gd name="T50" fmla="*/ 705 w 1093"/>
                  <a:gd name="T51" fmla="*/ 733 h 1174"/>
                  <a:gd name="T52" fmla="*/ 714 w 1093"/>
                  <a:gd name="T53" fmla="*/ 702 h 1174"/>
                  <a:gd name="T54" fmla="*/ 709 w 1093"/>
                  <a:gd name="T55" fmla="*/ 682 h 1174"/>
                  <a:gd name="T56" fmla="*/ 704 w 1093"/>
                  <a:gd name="T57" fmla="*/ 654 h 1174"/>
                  <a:gd name="T58" fmla="*/ 701 w 1093"/>
                  <a:gd name="T59" fmla="*/ 631 h 1174"/>
                  <a:gd name="T60" fmla="*/ 693 w 1093"/>
                  <a:gd name="T61" fmla="*/ 575 h 1174"/>
                  <a:gd name="T62" fmla="*/ 698 w 1093"/>
                  <a:gd name="T63" fmla="*/ 553 h 1174"/>
                  <a:gd name="T64" fmla="*/ 676 w 1093"/>
                  <a:gd name="T65" fmla="*/ 534 h 1174"/>
                  <a:gd name="T66" fmla="*/ 663 w 1093"/>
                  <a:gd name="T67" fmla="*/ 508 h 1174"/>
                  <a:gd name="T68" fmla="*/ 663 w 1093"/>
                  <a:gd name="T69" fmla="*/ 477 h 1174"/>
                  <a:gd name="T70" fmla="*/ 673 w 1093"/>
                  <a:gd name="T71" fmla="*/ 455 h 1174"/>
                  <a:gd name="T72" fmla="*/ 666 w 1093"/>
                  <a:gd name="T73" fmla="*/ 421 h 1174"/>
                  <a:gd name="T74" fmla="*/ 681 w 1093"/>
                  <a:gd name="T75" fmla="*/ 384 h 1174"/>
                  <a:gd name="T76" fmla="*/ 701 w 1093"/>
                  <a:gd name="T77" fmla="*/ 355 h 1174"/>
                  <a:gd name="T78" fmla="*/ 715 w 1093"/>
                  <a:gd name="T79" fmla="*/ 332 h 1174"/>
                  <a:gd name="T80" fmla="*/ 718 w 1093"/>
                  <a:gd name="T81" fmla="*/ 308 h 1174"/>
                  <a:gd name="T82" fmla="*/ 701 w 1093"/>
                  <a:gd name="T83" fmla="*/ 304 h 1174"/>
                  <a:gd name="T84" fmla="*/ 692 w 1093"/>
                  <a:gd name="T85" fmla="*/ 294 h 1174"/>
                  <a:gd name="T86" fmla="*/ 710 w 1093"/>
                  <a:gd name="T87" fmla="*/ 264 h 1174"/>
                  <a:gd name="T88" fmla="*/ 724 w 1093"/>
                  <a:gd name="T89" fmla="*/ 283 h 1174"/>
                  <a:gd name="T90" fmla="*/ 745 w 1093"/>
                  <a:gd name="T91" fmla="*/ 287 h 1174"/>
                  <a:gd name="T92" fmla="*/ 771 w 1093"/>
                  <a:gd name="T93" fmla="*/ 258 h 1174"/>
                  <a:gd name="T94" fmla="*/ 814 w 1093"/>
                  <a:gd name="T95" fmla="*/ 245 h 1174"/>
                  <a:gd name="T96" fmla="*/ 892 w 1093"/>
                  <a:gd name="T97" fmla="*/ 212 h 1174"/>
                  <a:gd name="T98" fmla="*/ 935 w 1093"/>
                  <a:gd name="T99" fmla="*/ 205 h 1174"/>
                  <a:gd name="T100" fmla="*/ 969 w 1093"/>
                  <a:gd name="T101" fmla="*/ 197 h 1174"/>
                  <a:gd name="T102" fmla="*/ 998 w 1093"/>
                  <a:gd name="T103" fmla="*/ 181 h 1174"/>
                  <a:gd name="T104" fmla="*/ 1018 w 1093"/>
                  <a:gd name="T105" fmla="*/ 161 h 1174"/>
                  <a:gd name="T106" fmla="*/ 984 w 1093"/>
                  <a:gd name="T107" fmla="*/ 50 h 1174"/>
                  <a:gd name="T108" fmla="*/ 965 w 1093"/>
                  <a:gd name="T109" fmla="*/ 47 h 1174"/>
                  <a:gd name="T110" fmla="*/ 954 w 1093"/>
                  <a:gd name="T111" fmla="*/ 29 h 1174"/>
                  <a:gd name="T112" fmla="*/ 920 w 1093"/>
                  <a:gd name="T113" fmla="*/ 33 h 1174"/>
                  <a:gd name="T114" fmla="*/ 284 w 1093"/>
                  <a:gd name="T115" fmla="*/ 432 h 1174"/>
                  <a:gd name="T116" fmla="*/ 172 w 1093"/>
                  <a:gd name="T117"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3" h="1174">
                    <a:moveTo>
                      <a:pt x="351" y="1091"/>
                    </a:moveTo>
                    <a:lnTo>
                      <a:pt x="351" y="1091"/>
                    </a:lnTo>
                    <a:lnTo>
                      <a:pt x="388" y="1071"/>
                    </a:lnTo>
                    <a:lnTo>
                      <a:pt x="402" y="1046"/>
                    </a:lnTo>
                    <a:lnTo>
                      <a:pt x="454" y="1031"/>
                    </a:lnTo>
                    <a:lnTo>
                      <a:pt x="477" y="1015"/>
                    </a:lnTo>
                    <a:lnTo>
                      <a:pt x="481" y="1014"/>
                    </a:lnTo>
                    <a:lnTo>
                      <a:pt x="486" y="1018"/>
                    </a:lnTo>
                    <a:lnTo>
                      <a:pt x="491" y="1019"/>
                    </a:lnTo>
                    <a:lnTo>
                      <a:pt x="493" y="1016"/>
                    </a:lnTo>
                    <a:lnTo>
                      <a:pt x="496" y="1018"/>
                    </a:lnTo>
                    <a:lnTo>
                      <a:pt x="497" y="1022"/>
                    </a:lnTo>
                    <a:lnTo>
                      <a:pt x="501" y="1027"/>
                    </a:lnTo>
                    <a:lnTo>
                      <a:pt x="504" y="1023"/>
                    </a:lnTo>
                    <a:lnTo>
                      <a:pt x="507" y="1018"/>
                    </a:lnTo>
                    <a:lnTo>
                      <a:pt x="509" y="1020"/>
                    </a:lnTo>
                    <a:lnTo>
                      <a:pt x="507" y="1023"/>
                    </a:lnTo>
                    <a:lnTo>
                      <a:pt x="509" y="1027"/>
                    </a:lnTo>
                    <a:lnTo>
                      <a:pt x="511" y="1032"/>
                    </a:lnTo>
                    <a:lnTo>
                      <a:pt x="518" y="1032"/>
                    </a:lnTo>
                    <a:lnTo>
                      <a:pt x="520" y="1027"/>
                    </a:lnTo>
                    <a:lnTo>
                      <a:pt x="521" y="1023"/>
                    </a:lnTo>
                    <a:lnTo>
                      <a:pt x="520" y="1016"/>
                    </a:lnTo>
                    <a:lnTo>
                      <a:pt x="520" y="1009"/>
                    </a:lnTo>
                    <a:lnTo>
                      <a:pt x="523" y="1011"/>
                    </a:lnTo>
                    <a:lnTo>
                      <a:pt x="522" y="1019"/>
                    </a:lnTo>
                    <a:lnTo>
                      <a:pt x="523" y="1024"/>
                    </a:lnTo>
                    <a:lnTo>
                      <a:pt x="525" y="1029"/>
                    </a:lnTo>
                    <a:lnTo>
                      <a:pt x="527" y="1030"/>
                    </a:lnTo>
                    <a:lnTo>
                      <a:pt x="531" y="1025"/>
                    </a:lnTo>
                    <a:lnTo>
                      <a:pt x="533" y="1020"/>
                    </a:lnTo>
                    <a:lnTo>
                      <a:pt x="536" y="1016"/>
                    </a:lnTo>
                    <a:lnTo>
                      <a:pt x="539" y="1009"/>
                    </a:lnTo>
                    <a:lnTo>
                      <a:pt x="542" y="1004"/>
                    </a:lnTo>
                    <a:lnTo>
                      <a:pt x="542" y="999"/>
                    </a:lnTo>
                    <a:lnTo>
                      <a:pt x="542" y="994"/>
                    </a:lnTo>
                    <a:lnTo>
                      <a:pt x="542" y="990"/>
                    </a:lnTo>
                    <a:lnTo>
                      <a:pt x="545" y="987"/>
                    </a:lnTo>
                    <a:lnTo>
                      <a:pt x="548" y="995"/>
                    </a:lnTo>
                    <a:lnTo>
                      <a:pt x="547" y="1002"/>
                    </a:lnTo>
                    <a:lnTo>
                      <a:pt x="547" y="1006"/>
                    </a:lnTo>
                    <a:lnTo>
                      <a:pt x="547" y="1011"/>
                    </a:lnTo>
                    <a:lnTo>
                      <a:pt x="547" y="1016"/>
                    </a:lnTo>
                    <a:lnTo>
                      <a:pt x="548" y="1027"/>
                    </a:lnTo>
                    <a:lnTo>
                      <a:pt x="549" y="1031"/>
                    </a:lnTo>
                    <a:lnTo>
                      <a:pt x="549" y="1036"/>
                    </a:lnTo>
                    <a:lnTo>
                      <a:pt x="553" y="1041"/>
                    </a:lnTo>
                    <a:lnTo>
                      <a:pt x="555" y="1042"/>
                    </a:lnTo>
                    <a:lnTo>
                      <a:pt x="558" y="1039"/>
                    </a:lnTo>
                    <a:lnTo>
                      <a:pt x="559" y="1034"/>
                    </a:lnTo>
                    <a:lnTo>
                      <a:pt x="561" y="1029"/>
                    </a:lnTo>
                    <a:lnTo>
                      <a:pt x="562" y="1023"/>
                    </a:lnTo>
                    <a:lnTo>
                      <a:pt x="564" y="1018"/>
                    </a:lnTo>
                    <a:lnTo>
                      <a:pt x="568" y="1013"/>
                    </a:lnTo>
                    <a:lnTo>
                      <a:pt x="571" y="1009"/>
                    </a:lnTo>
                    <a:lnTo>
                      <a:pt x="574" y="1009"/>
                    </a:lnTo>
                    <a:lnTo>
                      <a:pt x="575" y="1015"/>
                    </a:lnTo>
                    <a:lnTo>
                      <a:pt x="581" y="1015"/>
                    </a:lnTo>
                    <a:lnTo>
                      <a:pt x="585" y="1011"/>
                    </a:lnTo>
                    <a:lnTo>
                      <a:pt x="587" y="1007"/>
                    </a:lnTo>
                    <a:lnTo>
                      <a:pt x="587" y="1002"/>
                    </a:lnTo>
                    <a:lnTo>
                      <a:pt x="592" y="995"/>
                    </a:lnTo>
                    <a:lnTo>
                      <a:pt x="596" y="988"/>
                    </a:lnTo>
                    <a:lnTo>
                      <a:pt x="601" y="980"/>
                    </a:lnTo>
                    <a:lnTo>
                      <a:pt x="605" y="972"/>
                    </a:lnTo>
                    <a:lnTo>
                      <a:pt x="605" y="965"/>
                    </a:lnTo>
                    <a:lnTo>
                      <a:pt x="606" y="961"/>
                    </a:lnTo>
                    <a:lnTo>
                      <a:pt x="608" y="959"/>
                    </a:lnTo>
                    <a:lnTo>
                      <a:pt x="616" y="962"/>
                    </a:lnTo>
                    <a:lnTo>
                      <a:pt x="621" y="959"/>
                    </a:lnTo>
                    <a:lnTo>
                      <a:pt x="629" y="956"/>
                    </a:lnTo>
                    <a:lnTo>
                      <a:pt x="636" y="951"/>
                    </a:lnTo>
                    <a:lnTo>
                      <a:pt x="639" y="944"/>
                    </a:lnTo>
                    <a:lnTo>
                      <a:pt x="641" y="937"/>
                    </a:lnTo>
                    <a:lnTo>
                      <a:pt x="644" y="930"/>
                    </a:lnTo>
                    <a:lnTo>
                      <a:pt x="648" y="919"/>
                    </a:lnTo>
                    <a:lnTo>
                      <a:pt x="652" y="910"/>
                    </a:lnTo>
                    <a:lnTo>
                      <a:pt x="654" y="903"/>
                    </a:lnTo>
                    <a:lnTo>
                      <a:pt x="657" y="901"/>
                    </a:lnTo>
                    <a:lnTo>
                      <a:pt x="663" y="898"/>
                    </a:lnTo>
                    <a:lnTo>
                      <a:pt x="663" y="891"/>
                    </a:lnTo>
                    <a:lnTo>
                      <a:pt x="665" y="884"/>
                    </a:lnTo>
                    <a:lnTo>
                      <a:pt x="666" y="877"/>
                    </a:lnTo>
                    <a:lnTo>
                      <a:pt x="668" y="870"/>
                    </a:lnTo>
                    <a:lnTo>
                      <a:pt x="669" y="866"/>
                    </a:lnTo>
                    <a:lnTo>
                      <a:pt x="666" y="860"/>
                    </a:lnTo>
                    <a:lnTo>
                      <a:pt x="663" y="855"/>
                    </a:lnTo>
                    <a:lnTo>
                      <a:pt x="659" y="853"/>
                    </a:lnTo>
                    <a:lnTo>
                      <a:pt x="662" y="850"/>
                    </a:lnTo>
                    <a:lnTo>
                      <a:pt x="668" y="850"/>
                    </a:lnTo>
                    <a:lnTo>
                      <a:pt x="672" y="845"/>
                    </a:lnTo>
                    <a:lnTo>
                      <a:pt x="675" y="839"/>
                    </a:lnTo>
                    <a:lnTo>
                      <a:pt x="676" y="831"/>
                    </a:lnTo>
                    <a:lnTo>
                      <a:pt x="676" y="822"/>
                    </a:lnTo>
                    <a:lnTo>
                      <a:pt x="681" y="811"/>
                    </a:lnTo>
                    <a:lnTo>
                      <a:pt x="683" y="806"/>
                    </a:lnTo>
                    <a:lnTo>
                      <a:pt x="684" y="801"/>
                    </a:lnTo>
                    <a:lnTo>
                      <a:pt x="687" y="792"/>
                    </a:lnTo>
                    <a:lnTo>
                      <a:pt x="690" y="781"/>
                    </a:lnTo>
                    <a:lnTo>
                      <a:pt x="693" y="772"/>
                    </a:lnTo>
                    <a:lnTo>
                      <a:pt x="696" y="762"/>
                    </a:lnTo>
                    <a:lnTo>
                      <a:pt x="701" y="752"/>
                    </a:lnTo>
                    <a:lnTo>
                      <a:pt x="704" y="741"/>
                    </a:lnTo>
                    <a:lnTo>
                      <a:pt x="705" y="733"/>
                    </a:lnTo>
                    <a:lnTo>
                      <a:pt x="707" y="723"/>
                    </a:lnTo>
                    <a:lnTo>
                      <a:pt x="709" y="717"/>
                    </a:lnTo>
                    <a:lnTo>
                      <a:pt x="712" y="712"/>
                    </a:lnTo>
                    <a:lnTo>
                      <a:pt x="714" y="702"/>
                    </a:lnTo>
                    <a:lnTo>
                      <a:pt x="713" y="696"/>
                    </a:lnTo>
                    <a:lnTo>
                      <a:pt x="713" y="689"/>
                    </a:lnTo>
                    <a:lnTo>
                      <a:pt x="713" y="684"/>
                    </a:lnTo>
                    <a:lnTo>
                      <a:pt x="709" y="682"/>
                    </a:lnTo>
                    <a:lnTo>
                      <a:pt x="706" y="675"/>
                    </a:lnTo>
                    <a:lnTo>
                      <a:pt x="706" y="671"/>
                    </a:lnTo>
                    <a:lnTo>
                      <a:pt x="704" y="662"/>
                    </a:lnTo>
                    <a:lnTo>
                      <a:pt x="704" y="654"/>
                    </a:lnTo>
                    <a:lnTo>
                      <a:pt x="701" y="649"/>
                    </a:lnTo>
                    <a:lnTo>
                      <a:pt x="698" y="645"/>
                    </a:lnTo>
                    <a:lnTo>
                      <a:pt x="698" y="639"/>
                    </a:lnTo>
                    <a:lnTo>
                      <a:pt x="701" y="631"/>
                    </a:lnTo>
                    <a:lnTo>
                      <a:pt x="695" y="593"/>
                    </a:lnTo>
                    <a:lnTo>
                      <a:pt x="695" y="585"/>
                    </a:lnTo>
                    <a:lnTo>
                      <a:pt x="693" y="580"/>
                    </a:lnTo>
                    <a:lnTo>
                      <a:pt x="693" y="575"/>
                    </a:lnTo>
                    <a:lnTo>
                      <a:pt x="693" y="569"/>
                    </a:lnTo>
                    <a:lnTo>
                      <a:pt x="697" y="566"/>
                    </a:lnTo>
                    <a:lnTo>
                      <a:pt x="701" y="564"/>
                    </a:lnTo>
                    <a:lnTo>
                      <a:pt x="698" y="553"/>
                    </a:lnTo>
                    <a:lnTo>
                      <a:pt x="696" y="550"/>
                    </a:lnTo>
                    <a:lnTo>
                      <a:pt x="687" y="544"/>
                    </a:lnTo>
                    <a:lnTo>
                      <a:pt x="681" y="540"/>
                    </a:lnTo>
                    <a:lnTo>
                      <a:pt x="676" y="534"/>
                    </a:lnTo>
                    <a:lnTo>
                      <a:pt x="670" y="526"/>
                    </a:lnTo>
                    <a:lnTo>
                      <a:pt x="666" y="522"/>
                    </a:lnTo>
                    <a:lnTo>
                      <a:pt x="666" y="517"/>
                    </a:lnTo>
                    <a:lnTo>
                      <a:pt x="663" y="508"/>
                    </a:lnTo>
                    <a:lnTo>
                      <a:pt x="661" y="502"/>
                    </a:lnTo>
                    <a:lnTo>
                      <a:pt x="660" y="491"/>
                    </a:lnTo>
                    <a:lnTo>
                      <a:pt x="660" y="485"/>
                    </a:lnTo>
                    <a:lnTo>
                      <a:pt x="663" y="477"/>
                    </a:lnTo>
                    <a:lnTo>
                      <a:pt x="670" y="472"/>
                    </a:lnTo>
                    <a:lnTo>
                      <a:pt x="672" y="467"/>
                    </a:lnTo>
                    <a:lnTo>
                      <a:pt x="671" y="463"/>
                    </a:lnTo>
                    <a:lnTo>
                      <a:pt x="673" y="455"/>
                    </a:lnTo>
                    <a:lnTo>
                      <a:pt x="671" y="448"/>
                    </a:lnTo>
                    <a:lnTo>
                      <a:pt x="668" y="441"/>
                    </a:lnTo>
                    <a:lnTo>
                      <a:pt x="666" y="429"/>
                    </a:lnTo>
                    <a:lnTo>
                      <a:pt x="666" y="421"/>
                    </a:lnTo>
                    <a:lnTo>
                      <a:pt x="669" y="415"/>
                    </a:lnTo>
                    <a:lnTo>
                      <a:pt x="671" y="405"/>
                    </a:lnTo>
                    <a:lnTo>
                      <a:pt x="675" y="396"/>
                    </a:lnTo>
                    <a:lnTo>
                      <a:pt x="681" y="384"/>
                    </a:lnTo>
                    <a:lnTo>
                      <a:pt x="683" y="375"/>
                    </a:lnTo>
                    <a:lnTo>
                      <a:pt x="687" y="369"/>
                    </a:lnTo>
                    <a:lnTo>
                      <a:pt x="693" y="362"/>
                    </a:lnTo>
                    <a:lnTo>
                      <a:pt x="701" y="355"/>
                    </a:lnTo>
                    <a:lnTo>
                      <a:pt x="703" y="350"/>
                    </a:lnTo>
                    <a:lnTo>
                      <a:pt x="707" y="345"/>
                    </a:lnTo>
                    <a:lnTo>
                      <a:pt x="711" y="339"/>
                    </a:lnTo>
                    <a:lnTo>
                      <a:pt x="715" y="332"/>
                    </a:lnTo>
                    <a:lnTo>
                      <a:pt x="718" y="325"/>
                    </a:lnTo>
                    <a:lnTo>
                      <a:pt x="721" y="320"/>
                    </a:lnTo>
                    <a:lnTo>
                      <a:pt x="723" y="311"/>
                    </a:lnTo>
                    <a:lnTo>
                      <a:pt x="718" y="308"/>
                    </a:lnTo>
                    <a:lnTo>
                      <a:pt x="712" y="302"/>
                    </a:lnTo>
                    <a:lnTo>
                      <a:pt x="708" y="299"/>
                    </a:lnTo>
                    <a:lnTo>
                      <a:pt x="705" y="302"/>
                    </a:lnTo>
                    <a:lnTo>
                      <a:pt x="701" y="304"/>
                    </a:lnTo>
                    <a:lnTo>
                      <a:pt x="701" y="299"/>
                    </a:lnTo>
                    <a:lnTo>
                      <a:pt x="701" y="295"/>
                    </a:lnTo>
                    <a:lnTo>
                      <a:pt x="695" y="297"/>
                    </a:lnTo>
                    <a:lnTo>
                      <a:pt x="692" y="294"/>
                    </a:lnTo>
                    <a:lnTo>
                      <a:pt x="686" y="287"/>
                    </a:lnTo>
                    <a:lnTo>
                      <a:pt x="699" y="268"/>
                    </a:lnTo>
                    <a:lnTo>
                      <a:pt x="705" y="265"/>
                    </a:lnTo>
                    <a:lnTo>
                      <a:pt x="710" y="264"/>
                    </a:lnTo>
                    <a:lnTo>
                      <a:pt x="715" y="265"/>
                    </a:lnTo>
                    <a:lnTo>
                      <a:pt x="718" y="270"/>
                    </a:lnTo>
                    <a:lnTo>
                      <a:pt x="720" y="277"/>
                    </a:lnTo>
                    <a:lnTo>
                      <a:pt x="724" y="283"/>
                    </a:lnTo>
                    <a:lnTo>
                      <a:pt x="729" y="284"/>
                    </a:lnTo>
                    <a:lnTo>
                      <a:pt x="735" y="287"/>
                    </a:lnTo>
                    <a:lnTo>
                      <a:pt x="741" y="289"/>
                    </a:lnTo>
                    <a:lnTo>
                      <a:pt x="745" y="287"/>
                    </a:lnTo>
                    <a:lnTo>
                      <a:pt x="750" y="280"/>
                    </a:lnTo>
                    <a:lnTo>
                      <a:pt x="756" y="273"/>
                    </a:lnTo>
                    <a:lnTo>
                      <a:pt x="763" y="265"/>
                    </a:lnTo>
                    <a:lnTo>
                      <a:pt x="771" y="258"/>
                    </a:lnTo>
                    <a:lnTo>
                      <a:pt x="780" y="250"/>
                    </a:lnTo>
                    <a:lnTo>
                      <a:pt x="790" y="246"/>
                    </a:lnTo>
                    <a:lnTo>
                      <a:pt x="802" y="244"/>
                    </a:lnTo>
                    <a:lnTo>
                      <a:pt x="814" y="245"/>
                    </a:lnTo>
                    <a:lnTo>
                      <a:pt x="829" y="245"/>
                    </a:lnTo>
                    <a:lnTo>
                      <a:pt x="840" y="244"/>
                    </a:lnTo>
                    <a:lnTo>
                      <a:pt x="882" y="214"/>
                    </a:lnTo>
                    <a:lnTo>
                      <a:pt x="892" y="212"/>
                    </a:lnTo>
                    <a:lnTo>
                      <a:pt x="905" y="212"/>
                    </a:lnTo>
                    <a:lnTo>
                      <a:pt x="916" y="212"/>
                    </a:lnTo>
                    <a:lnTo>
                      <a:pt x="927" y="210"/>
                    </a:lnTo>
                    <a:lnTo>
                      <a:pt x="935" y="205"/>
                    </a:lnTo>
                    <a:lnTo>
                      <a:pt x="942" y="201"/>
                    </a:lnTo>
                    <a:lnTo>
                      <a:pt x="950" y="201"/>
                    </a:lnTo>
                    <a:lnTo>
                      <a:pt x="960" y="201"/>
                    </a:lnTo>
                    <a:lnTo>
                      <a:pt x="969" y="197"/>
                    </a:lnTo>
                    <a:lnTo>
                      <a:pt x="976" y="191"/>
                    </a:lnTo>
                    <a:lnTo>
                      <a:pt x="984" y="185"/>
                    </a:lnTo>
                    <a:lnTo>
                      <a:pt x="990" y="182"/>
                    </a:lnTo>
                    <a:lnTo>
                      <a:pt x="998" y="181"/>
                    </a:lnTo>
                    <a:lnTo>
                      <a:pt x="1004" y="180"/>
                    </a:lnTo>
                    <a:lnTo>
                      <a:pt x="1008" y="178"/>
                    </a:lnTo>
                    <a:lnTo>
                      <a:pt x="1011" y="174"/>
                    </a:lnTo>
                    <a:lnTo>
                      <a:pt x="1018" y="161"/>
                    </a:lnTo>
                    <a:lnTo>
                      <a:pt x="1093" y="127"/>
                    </a:lnTo>
                    <a:lnTo>
                      <a:pt x="1085" y="88"/>
                    </a:lnTo>
                    <a:lnTo>
                      <a:pt x="1040" y="0"/>
                    </a:lnTo>
                    <a:lnTo>
                      <a:pt x="984" y="50"/>
                    </a:lnTo>
                    <a:lnTo>
                      <a:pt x="979" y="57"/>
                    </a:lnTo>
                    <a:lnTo>
                      <a:pt x="972" y="57"/>
                    </a:lnTo>
                    <a:lnTo>
                      <a:pt x="967" y="53"/>
                    </a:lnTo>
                    <a:lnTo>
                      <a:pt x="965" y="47"/>
                    </a:lnTo>
                    <a:lnTo>
                      <a:pt x="962" y="40"/>
                    </a:lnTo>
                    <a:lnTo>
                      <a:pt x="962" y="34"/>
                    </a:lnTo>
                    <a:lnTo>
                      <a:pt x="959" y="30"/>
                    </a:lnTo>
                    <a:lnTo>
                      <a:pt x="954" y="29"/>
                    </a:lnTo>
                    <a:lnTo>
                      <a:pt x="948" y="29"/>
                    </a:lnTo>
                    <a:lnTo>
                      <a:pt x="941" y="30"/>
                    </a:lnTo>
                    <a:lnTo>
                      <a:pt x="930" y="32"/>
                    </a:lnTo>
                    <a:lnTo>
                      <a:pt x="920" y="33"/>
                    </a:lnTo>
                    <a:lnTo>
                      <a:pt x="912" y="34"/>
                    </a:lnTo>
                    <a:lnTo>
                      <a:pt x="898" y="35"/>
                    </a:lnTo>
                    <a:lnTo>
                      <a:pt x="587" y="141"/>
                    </a:lnTo>
                    <a:lnTo>
                      <a:pt x="284" y="432"/>
                    </a:lnTo>
                    <a:lnTo>
                      <a:pt x="17" y="655"/>
                    </a:lnTo>
                    <a:lnTo>
                      <a:pt x="0" y="892"/>
                    </a:lnTo>
                    <a:lnTo>
                      <a:pt x="44" y="1115"/>
                    </a:lnTo>
                    <a:lnTo>
                      <a:pt x="172" y="1174"/>
                    </a:lnTo>
                    <a:lnTo>
                      <a:pt x="231" y="1165"/>
                    </a:lnTo>
                    <a:lnTo>
                      <a:pt x="345" y="1096"/>
                    </a:lnTo>
                    <a:lnTo>
                      <a:pt x="351" y="1091"/>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2" name="Freeform 389">
                <a:extLst>
                  <a:ext uri="{FF2B5EF4-FFF2-40B4-BE49-F238E27FC236}">
                    <a16:creationId xmlns:a16="http://schemas.microsoft.com/office/drawing/2014/main" id="{76E49163-FBAE-4A44-90F0-4BF887FC2B5B}"/>
                  </a:ext>
                </a:extLst>
              </p:cNvPr>
              <p:cNvSpPr>
                <a:spLocks/>
              </p:cNvSpPr>
              <p:nvPr/>
            </p:nvSpPr>
            <p:spPr bwMode="auto">
              <a:xfrm>
                <a:off x="296" y="1680"/>
                <a:ext cx="319" cy="399"/>
              </a:xfrm>
              <a:custGeom>
                <a:avLst/>
                <a:gdLst>
                  <a:gd name="T0" fmla="*/ 438 w 600"/>
                  <a:gd name="T1" fmla="*/ 614 h 750"/>
                  <a:gd name="T2" fmla="*/ 438 w 600"/>
                  <a:gd name="T3" fmla="*/ 614 h 750"/>
                  <a:gd name="T4" fmla="*/ 456 w 600"/>
                  <a:gd name="T5" fmla="*/ 591 h 750"/>
                  <a:gd name="T6" fmla="*/ 460 w 600"/>
                  <a:gd name="T7" fmla="*/ 583 h 750"/>
                  <a:gd name="T8" fmla="*/ 456 w 600"/>
                  <a:gd name="T9" fmla="*/ 569 h 750"/>
                  <a:gd name="T10" fmla="*/ 452 w 600"/>
                  <a:gd name="T11" fmla="*/ 555 h 750"/>
                  <a:gd name="T12" fmla="*/ 447 w 600"/>
                  <a:gd name="T13" fmla="*/ 543 h 750"/>
                  <a:gd name="T14" fmla="*/ 442 w 600"/>
                  <a:gd name="T15" fmla="*/ 533 h 750"/>
                  <a:gd name="T16" fmla="*/ 438 w 600"/>
                  <a:gd name="T17" fmla="*/ 517 h 750"/>
                  <a:gd name="T18" fmla="*/ 434 w 600"/>
                  <a:gd name="T19" fmla="*/ 501 h 750"/>
                  <a:gd name="T20" fmla="*/ 430 w 600"/>
                  <a:gd name="T21" fmla="*/ 486 h 750"/>
                  <a:gd name="T22" fmla="*/ 423 w 600"/>
                  <a:gd name="T23" fmla="*/ 471 h 750"/>
                  <a:gd name="T24" fmla="*/ 413 w 600"/>
                  <a:gd name="T25" fmla="*/ 451 h 750"/>
                  <a:gd name="T26" fmla="*/ 410 w 600"/>
                  <a:gd name="T27" fmla="*/ 436 h 750"/>
                  <a:gd name="T28" fmla="*/ 404 w 600"/>
                  <a:gd name="T29" fmla="*/ 424 h 750"/>
                  <a:gd name="T30" fmla="*/ 400 w 600"/>
                  <a:gd name="T31" fmla="*/ 409 h 750"/>
                  <a:gd name="T32" fmla="*/ 396 w 600"/>
                  <a:gd name="T33" fmla="*/ 391 h 750"/>
                  <a:gd name="T34" fmla="*/ 396 w 600"/>
                  <a:gd name="T35" fmla="*/ 367 h 750"/>
                  <a:gd name="T36" fmla="*/ 399 w 600"/>
                  <a:gd name="T37" fmla="*/ 348 h 750"/>
                  <a:gd name="T38" fmla="*/ 399 w 600"/>
                  <a:gd name="T39" fmla="*/ 331 h 750"/>
                  <a:gd name="T40" fmla="*/ 408 w 600"/>
                  <a:gd name="T41" fmla="*/ 309 h 750"/>
                  <a:gd name="T42" fmla="*/ 416 w 600"/>
                  <a:gd name="T43" fmla="*/ 282 h 750"/>
                  <a:gd name="T44" fmla="*/ 434 w 600"/>
                  <a:gd name="T45" fmla="*/ 252 h 750"/>
                  <a:gd name="T46" fmla="*/ 451 w 600"/>
                  <a:gd name="T47" fmla="*/ 218 h 750"/>
                  <a:gd name="T48" fmla="*/ 465 w 600"/>
                  <a:gd name="T49" fmla="*/ 203 h 750"/>
                  <a:gd name="T50" fmla="*/ 482 w 600"/>
                  <a:gd name="T51" fmla="*/ 188 h 750"/>
                  <a:gd name="T52" fmla="*/ 498 w 600"/>
                  <a:gd name="T53" fmla="*/ 173 h 750"/>
                  <a:gd name="T54" fmla="*/ 513 w 600"/>
                  <a:gd name="T55" fmla="*/ 165 h 750"/>
                  <a:gd name="T56" fmla="*/ 528 w 600"/>
                  <a:gd name="T57" fmla="*/ 161 h 750"/>
                  <a:gd name="T58" fmla="*/ 543 w 600"/>
                  <a:gd name="T59" fmla="*/ 160 h 750"/>
                  <a:gd name="T60" fmla="*/ 557 w 600"/>
                  <a:gd name="T61" fmla="*/ 160 h 750"/>
                  <a:gd name="T62" fmla="*/ 568 w 600"/>
                  <a:gd name="T63" fmla="*/ 161 h 750"/>
                  <a:gd name="T64" fmla="*/ 583 w 600"/>
                  <a:gd name="T65" fmla="*/ 165 h 750"/>
                  <a:gd name="T66" fmla="*/ 600 w 600"/>
                  <a:gd name="T67" fmla="*/ 153 h 750"/>
                  <a:gd name="T68" fmla="*/ 545 w 600"/>
                  <a:gd name="T69" fmla="*/ 103 h 750"/>
                  <a:gd name="T70" fmla="*/ 554 w 600"/>
                  <a:gd name="T71" fmla="*/ 75 h 750"/>
                  <a:gd name="T72" fmla="*/ 543 w 600"/>
                  <a:gd name="T73" fmla="*/ 72 h 750"/>
                  <a:gd name="T74" fmla="*/ 531 w 600"/>
                  <a:gd name="T75" fmla="*/ 71 h 750"/>
                  <a:gd name="T76" fmla="*/ 519 w 600"/>
                  <a:gd name="T77" fmla="*/ 67 h 750"/>
                  <a:gd name="T78" fmla="*/ 507 w 600"/>
                  <a:gd name="T79" fmla="*/ 65 h 750"/>
                  <a:gd name="T80" fmla="*/ 493 w 600"/>
                  <a:gd name="T81" fmla="*/ 57 h 750"/>
                  <a:gd name="T82" fmla="*/ 475 w 600"/>
                  <a:gd name="T83" fmla="*/ 48 h 750"/>
                  <a:gd name="T84" fmla="*/ 463 w 600"/>
                  <a:gd name="T85" fmla="*/ 43 h 750"/>
                  <a:gd name="T86" fmla="*/ 456 w 600"/>
                  <a:gd name="T87" fmla="*/ 35 h 750"/>
                  <a:gd name="T88" fmla="*/ 449 w 600"/>
                  <a:gd name="T89" fmla="*/ 27 h 750"/>
                  <a:gd name="T90" fmla="*/ 438 w 600"/>
                  <a:gd name="T91" fmla="*/ 18 h 750"/>
                  <a:gd name="T92" fmla="*/ 436 w 600"/>
                  <a:gd name="T93" fmla="*/ 12 h 750"/>
                  <a:gd name="T94" fmla="*/ 430 w 600"/>
                  <a:gd name="T95" fmla="*/ 8 h 750"/>
                  <a:gd name="T96" fmla="*/ 419 w 600"/>
                  <a:gd name="T97" fmla="*/ 6 h 750"/>
                  <a:gd name="T98" fmla="*/ 411 w 600"/>
                  <a:gd name="T99" fmla="*/ 4 h 750"/>
                  <a:gd name="T100" fmla="*/ 399 w 600"/>
                  <a:gd name="T101" fmla="*/ 0 h 750"/>
                  <a:gd name="T102" fmla="*/ 194 w 600"/>
                  <a:gd name="T103" fmla="*/ 27 h 750"/>
                  <a:gd name="T104" fmla="*/ 22 w 600"/>
                  <a:gd name="T105" fmla="*/ 199 h 750"/>
                  <a:gd name="T106" fmla="*/ 0 w 600"/>
                  <a:gd name="T107" fmla="*/ 610 h 750"/>
                  <a:gd name="T108" fmla="*/ 149 w 600"/>
                  <a:gd name="T109" fmla="*/ 750 h 750"/>
                  <a:gd name="T110" fmla="*/ 194 w 600"/>
                  <a:gd name="T111" fmla="*/ 744 h 750"/>
                  <a:gd name="T112" fmla="*/ 357 w 600"/>
                  <a:gd name="T113" fmla="*/ 658 h 750"/>
                  <a:gd name="T114" fmla="*/ 391 w 600"/>
                  <a:gd name="T115" fmla="*/ 622 h 750"/>
                  <a:gd name="T116" fmla="*/ 423 w 600"/>
                  <a:gd name="T117" fmla="*/ 617 h 750"/>
                  <a:gd name="T118" fmla="*/ 438 w 600"/>
                  <a:gd name="T119" fmla="*/ 614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00" h="750">
                    <a:moveTo>
                      <a:pt x="438" y="614"/>
                    </a:moveTo>
                    <a:lnTo>
                      <a:pt x="438" y="614"/>
                    </a:lnTo>
                    <a:lnTo>
                      <a:pt x="456" y="591"/>
                    </a:lnTo>
                    <a:lnTo>
                      <a:pt x="460" y="583"/>
                    </a:lnTo>
                    <a:lnTo>
                      <a:pt x="456" y="569"/>
                    </a:lnTo>
                    <a:lnTo>
                      <a:pt x="452" y="555"/>
                    </a:lnTo>
                    <a:lnTo>
                      <a:pt x="447" y="543"/>
                    </a:lnTo>
                    <a:lnTo>
                      <a:pt x="442" y="533"/>
                    </a:lnTo>
                    <a:lnTo>
                      <a:pt x="438" y="517"/>
                    </a:lnTo>
                    <a:lnTo>
                      <a:pt x="434" y="501"/>
                    </a:lnTo>
                    <a:lnTo>
                      <a:pt x="430" y="486"/>
                    </a:lnTo>
                    <a:lnTo>
                      <a:pt x="423" y="471"/>
                    </a:lnTo>
                    <a:lnTo>
                      <a:pt x="413" y="451"/>
                    </a:lnTo>
                    <a:lnTo>
                      <a:pt x="410" y="436"/>
                    </a:lnTo>
                    <a:lnTo>
                      <a:pt x="404" y="424"/>
                    </a:lnTo>
                    <a:lnTo>
                      <a:pt x="400" y="409"/>
                    </a:lnTo>
                    <a:lnTo>
                      <a:pt x="396" y="391"/>
                    </a:lnTo>
                    <a:lnTo>
                      <a:pt x="396" y="367"/>
                    </a:lnTo>
                    <a:lnTo>
                      <a:pt x="399" y="348"/>
                    </a:lnTo>
                    <a:lnTo>
                      <a:pt x="399" y="331"/>
                    </a:lnTo>
                    <a:lnTo>
                      <a:pt x="408" y="309"/>
                    </a:lnTo>
                    <a:lnTo>
                      <a:pt x="416" y="282"/>
                    </a:lnTo>
                    <a:lnTo>
                      <a:pt x="434" y="252"/>
                    </a:lnTo>
                    <a:lnTo>
                      <a:pt x="451" y="218"/>
                    </a:lnTo>
                    <a:lnTo>
                      <a:pt x="465" y="203"/>
                    </a:lnTo>
                    <a:lnTo>
                      <a:pt x="482" y="188"/>
                    </a:lnTo>
                    <a:lnTo>
                      <a:pt x="498" y="173"/>
                    </a:lnTo>
                    <a:lnTo>
                      <a:pt x="513" y="165"/>
                    </a:lnTo>
                    <a:lnTo>
                      <a:pt x="528" y="161"/>
                    </a:lnTo>
                    <a:lnTo>
                      <a:pt x="543" y="160"/>
                    </a:lnTo>
                    <a:lnTo>
                      <a:pt x="557" y="160"/>
                    </a:lnTo>
                    <a:lnTo>
                      <a:pt x="568" y="161"/>
                    </a:lnTo>
                    <a:lnTo>
                      <a:pt x="583" y="165"/>
                    </a:lnTo>
                    <a:lnTo>
                      <a:pt x="600" y="153"/>
                    </a:lnTo>
                    <a:lnTo>
                      <a:pt x="545" y="103"/>
                    </a:lnTo>
                    <a:lnTo>
                      <a:pt x="554" y="75"/>
                    </a:lnTo>
                    <a:lnTo>
                      <a:pt x="543" y="72"/>
                    </a:lnTo>
                    <a:lnTo>
                      <a:pt x="531" y="71"/>
                    </a:lnTo>
                    <a:lnTo>
                      <a:pt x="519" y="67"/>
                    </a:lnTo>
                    <a:lnTo>
                      <a:pt x="507" y="65"/>
                    </a:lnTo>
                    <a:lnTo>
                      <a:pt x="493" y="57"/>
                    </a:lnTo>
                    <a:lnTo>
                      <a:pt x="475" y="48"/>
                    </a:lnTo>
                    <a:lnTo>
                      <a:pt x="463" y="43"/>
                    </a:lnTo>
                    <a:lnTo>
                      <a:pt x="456" y="35"/>
                    </a:lnTo>
                    <a:lnTo>
                      <a:pt x="449" y="27"/>
                    </a:lnTo>
                    <a:lnTo>
                      <a:pt x="438" y="18"/>
                    </a:lnTo>
                    <a:lnTo>
                      <a:pt x="436" y="12"/>
                    </a:lnTo>
                    <a:lnTo>
                      <a:pt x="430" y="8"/>
                    </a:lnTo>
                    <a:lnTo>
                      <a:pt x="419" y="6"/>
                    </a:lnTo>
                    <a:lnTo>
                      <a:pt x="411" y="4"/>
                    </a:lnTo>
                    <a:lnTo>
                      <a:pt x="399" y="0"/>
                    </a:lnTo>
                    <a:lnTo>
                      <a:pt x="194" y="27"/>
                    </a:lnTo>
                    <a:lnTo>
                      <a:pt x="22" y="199"/>
                    </a:lnTo>
                    <a:lnTo>
                      <a:pt x="0" y="610"/>
                    </a:lnTo>
                    <a:lnTo>
                      <a:pt x="149" y="750"/>
                    </a:lnTo>
                    <a:lnTo>
                      <a:pt x="194" y="744"/>
                    </a:lnTo>
                    <a:lnTo>
                      <a:pt x="357" y="658"/>
                    </a:lnTo>
                    <a:lnTo>
                      <a:pt x="391" y="622"/>
                    </a:lnTo>
                    <a:lnTo>
                      <a:pt x="423" y="617"/>
                    </a:lnTo>
                    <a:lnTo>
                      <a:pt x="438" y="614"/>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3" name="Freeform 390">
                <a:extLst>
                  <a:ext uri="{FF2B5EF4-FFF2-40B4-BE49-F238E27FC236}">
                    <a16:creationId xmlns:a16="http://schemas.microsoft.com/office/drawing/2014/main" id="{EA4C4B6F-0400-401D-8E4B-5F05640E150E}"/>
                  </a:ext>
                </a:extLst>
              </p:cNvPr>
              <p:cNvSpPr>
                <a:spLocks/>
              </p:cNvSpPr>
              <p:nvPr/>
            </p:nvSpPr>
            <p:spPr bwMode="auto">
              <a:xfrm>
                <a:off x="384" y="1716"/>
                <a:ext cx="61" cy="47"/>
              </a:xfrm>
              <a:custGeom>
                <a:avLst/>
                <a:gdLst>
                  <a:gd name="T0" fmla="*/ 105 w 114"/>
                  <a:gd name="T1" fmla="*/ 36 h 89"/>
                  <a:gd name="T2" fmla="*/ 105 w 114"/>
                  <a:gd name="T3" fmla="*/ 36 h 89"/>
                  <a:gd name="T4" fmla="*/ 101 w 114"/>
                  <a:gd name="T5" fmla="*/ 37 h 89"/>
                  <a:gd name="T6" fmla="*/ 97 w 114"/>
                  <a:gd name="T7" fmla="*/ 36 h 89"/>
                  <a:gd name="T8" fmla="*/ 94 w 114"/>
                  <a:gd name="T9" fmla="*/ 34 h 89"/>
                  <a:gd name="T10" fmla="*/ 90 w 114"/>
                  <a:gd name="T11" fmla="*/ 32 h 89"/>
                  <a:gd name="T12" fmla="*/ 87 w 114"/>
                  <a:gd name="T13" fmla="*/ 32 h 89"/>
                  <a:gd name="T14" fmla="*/ 85 w 114"/>
                  <a:gd name="T15" fmla="*/ 35 h 89"/>
                  <a:gd name="T16" fmla="*/ 82 w 114"/>
                  <a:gd name="T17" fmla="*/ 36 h 89"/>
                  <a:gd name="T18" fmla="*/ 79 w 114"/>
                  <a:gd name="T19" fmla="*/ 38 h 89"/>
                  <a:gd name="T20" fmla="*/ 76 w 114"/>
                  <a:gd name="T21" fmla="*/ 41 h 89"/>
                  <a:gd name="T22" fmla="*/ 74 w 114"/>
                  <a:gd name="T23" fmla="*/ 42 h 89"/>
                  <a:gd name="T24" fmla="*/ 70 w 114"/>
                  <a:gd name="T25" fmla="*/ 44 h 89"/>
                  <a:gd name="T26" fmla="*/ 67 w 114"/>
                  <a:gd name="T27" fmla="*/ 45 h 89"/>
                  <a:gd name="T28" fmla="*/ 63 w 114"/>
                  <a:gd name="T29" fmla="*/ 47 h 89"/>
                  <a:gd name="T30" fmla="*/ 60 w 114"/>
                  <a:gd name="T31" fmla="*/ 49 h 89"/>
                  <a:gd name="T32" fmla="*/ 55 w 114"/>
                  <a:gd name="T33" fmla="*/ 51 h 89"/>
                  <a:gd name="T34" fmla="*/ 52 w 114"/>
                  <a:gd name="T35" fmla="*/ 53 h 89"/>
                  <a:gd name="T36" fmla="*/ 50 w 114"/>
                  <a:gd name="T37" fmla="*/ 55 h 89"/>
                  <a:gd name="T38" fmla="*/ 49 w 114"/>
                  <a:gd name="T39" fmla="*/ 60 h 89"/>
                  <a:gd name="T40" fmla="*/ 49 w 114"/>
                  <a:gd name="T41" fmla="*/ 63 h 89"/>
                  <a:gd name="T42" fmla="*/ 49 w 114"/>
                  <a:gd name="T43" fmla="*/ 68 h 89"/>
                  <a:gd name="T44" fmla="*/ 50 w 114"/>
                  <a:gd name="T45" fmla="*/ 71 h 89"/>
                  <a:gd name="T46" fmla="*/ 51 w 114"/>
                  <a:gd name="T47" fmla="*/ 75 h 89"/>
                  <a:gd name="T48" fmla="*/ 51 w 114"/>
                  <a:gd name="T49" fmla="*/ 78 h 89"/>
                  <a:gd name="T50" fmla="*/ 40 w 114"/>
                  <a:gd name="T51" fmla="*/ 89 h 89"/>
                  <a:gd name="T52" fmla="*/ 0 w 114"/>
                  <a:gd name="T53" fmla="*/ 69 h 89"/>
                  <a:gd name="T54" fmla="*/ 34 w 114"/>
                  <a:gd name="T55" fmla="*/ 4 h 89"/>
                  <a:gd name="T56" fmla="*/ 103 w 114"/>
                  <a:gd name="T57" fmla="*/ 0 h 89"/>
                  <a:gd name="T58" fmla="*/ 114 w 114"/>
                  <a:gd name="T59" fmla="*/ 18 h 89"/>
                  <a:gd name="T60" fmla="*/ 105 w 114"/>
                  <a:gd name="T61" fmla="*/ 36 h 89"/>
                  <a:gd name="T62" fmla="*/ 105 w 114"/>
                  <a:gd name="T63" fmla="*/ 3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89">
                    <a:moveTo>
                      <a:pt x="105" y="36"/>
                    </a:moveTo>
                    <a:lnTo>
                      <a:pt x="105" y="36"/>
                    </a:lnTo>
                    <a:lnTo>
                      <a:pt x="101" y="37"/>
                    </a:lnTo>
                    <a:lnTo>
                      <a:pt x="97" y="36"/>
                    </a:lnTo>
                    <a:lnTo>
                      <a:pt x="94" y="34"/>
                    </a:lnTo>
                    <a:lnTo>
                      <a:pt x="90" y="32"/>
                    </a:lnTo>
                    <a:lnTo>
                      <a:pt x="87" y="32"/>
                    </a:lnTo>
                    <a:lnTo>
                      <a:pt x="85" y="35"/>
                    </a:lnTo>
                    <a:lnTo>
                      <a:pt x="82" y="36"/>
                    </a:lnTo>
                    <a:lnTo>
                      <a:pt x="79" y="38"/>
                    </a:lnTo>
                    <a:lnTo>
                      <a:pt x="76" y="41"/>
                    </a:lnTo>
                    <a:lnTo>
                      <a:pt x="74" y="42"/>
                    </a:lnTo>
                    <a:lnTo>
                      <a:pt x="70" y="44"/>
                    </a:lnTo>
                    <a:lnTo>
                      <a:pt x="67" y="45"/>
                    </a:lnTo>
                    <a:lnTo>
                      <a:pt x="63" y="47"/>
                    </a:lnTo>
                    <a:lnTo>
                      <a:pt x="60" y="49"/>
                    </a:lnTo>
                    <a:lnTo>
                      <a:pt x="55" y="51"/>
                    </a:lnTo>
                    <a:lnTo>
                      <a:pt x="52" y="53"/>
                    </a:lnTo>
                    <a:lnTo>
                      <a:pt x="50" y="55"/>
                    </a:lnTo>
                    <a:lnTo>
                      <a:pt x="49" y="60"/>
                    </a:lnTo>
                    <a:lnTo>
                      <a:pt x="49" y="63"/>
                    </a:lnTo>
                    <a:lnTo>
                      <a:pt x="49" y="68"/>
                    </a:lnTo>
                    <a:lnTo>
                      <a:pt x="50" y="71"/>
                    </a:lnTo>
                    <a:lnTo>
                      <a:pt x="51" y="75"/>
                    </a:lnTo>
                    <a:lnTo>
                      <a:pt x="51" y="78"/>
                    </a:lnTo>
                    <a:lnTo>
                      <a:pt x="40" y="89"/>
                    </a:lnTo>
                    <a:lnTo>
                      <a:pt x="0" y="69"/>
                    </a:lnTo>
                    <a:lnTo>
                      <a:pt x="34" y="4"/>
                    </a:lnTo>
                    <a:lnTo>
                      <a:pt x="103" y="0"/>
                    </a:lnTo>
                    <a:lnTo>
                      <a:pt x="114" y="18"/>
                    </a:lnTo>
                    <a:lnTo>
                      <a:pt x="105" y="36"/>
                    </a:lnTo>
                    <a:lnTo>
                      <a:pt x="105" y="36"/>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4" name="Freeform 391">
                <a:extLst>
                  <a:ext uri="{FF2B5EF4-FFF2-40B4-BE49-F238E27FC236}">
                    <a16:creationId xmlns:a16="http://schemas.microsoft.com/office/drawing/2014/main" id="{C75F92F1-6A3D-4020-B32D-247E08AFA7E9}"/>
                  </a:ext>
                </a:extLst>
              </p:cNvPr>
              <p:cNvSpPr>
                <a:spLocks/>
              </p:cNvSpPr>
              <p:nvPr/>
            </p:nvSpPr>
            <p:spPr bwMode="auto">
              <a:xfrm>
                <a:off x="465" y="1680"/>
                <a:ext cx="170" cy="94"/>
              </a:xfrm>
              <a:custGeom>
                <a:avLst/>
                <a:gdLst>
                  <a:gd name="T0" fmla="*/ 14 w 321"/>
                  <a:gd name="T1" fmla="*/ 84 h 177"/>
                  <a:gd name="T2" fmla="*/ 22 w 321"/>
                  <a:gd name="T3" fmla="*/ 98 h 177"/>
                  <a:gd name="T4" fmla="*/ 27 w 321"/>
                  <a:gd name="T5" fmla="*/ 107 h 177"/>
                  <a:gd name="T6" fmla="*/ 38 w 321"/>
                  <a:gd name="T7" fmla="*/ 115 h 177"/>
                  <a:gd name="T8" fmla="*/ 51 w 321"/>
                  <a:gd name="T9" fmla="*/ 126 h 177"/>
                  <a:gd name="T10" fmla="*/ 59 w 321"/>
                  <a:gd name="T11" fmla="*/ 137 h 177"/>
                  <a:gd name="T12" fmla="*/ 67 w 321"/>
                  <a:gd name="T13" fmla="*/ 135 h 177"/>
                  <a:gd name="T14" fmla="*/ 79 w 321"/>
                  <a:gd name="T15" fmla="*/ 129 h 177"/>
                  <a:gd name="T16" fmla="*/ 91 w 321"/>
                  <a:gd name="T17" fmla="*/ 135 h 177"/>
                  <a:gd name="T18" fmla="*/ 109 w 321"/>
                  <a:gd name="T19" fmla="*/ 135 h 177"/>
                  <a:gd name="T20" fmla="*/ 122 w 321"/>
                  <a:gd name="T21" fmla="*/ 135 h 177"/>
                  <a:gd name="T22" fmla="*/ 139 w 321"/>
                  <a:gd name="T23" fmla="*/ 135 h 177"/>
                  <a:gd name="T24" fmla="*/ 163 w 321"/>
                  <a:gd name="T25" fmla="*/ 129 h 177"/>
                  <a:gd name="T26" fmla="*/ 174 w 321"/>
                  <a:gd name="T27" fmla="*/ 127 h 177"/>
                  <a:gd name="T28" fmla="*/ 183 w 321"/>
                  <a:gd name="T29" fmla="*/ 122 h 177"/>
                  <a:gd name="T30" fmla="*/ 198 w 321"/>
                  <a:gd name="T31" fmla="*/ 124 h 177"/>
                  <a:gd name="T32" fmla="*/ 209 w 321"/>
                  <a:gd name="T33" fmla="*/ 126 h 177"/>
                  <a:gd name="T34" fmla="*/ 225 w 321"/>
                  <a:gd name="T35" fmla="*/ 132 h 177"/>
                  <a:gd name="T36" fmla="*/ 236 w 321"/>
                  <a:gd name="T37" fmla="*/ 136 h 177"/>
                  <a:gd name="T38" fmla="*/ 244 w 321"/>
                  <a:gd name="T39" fmla="*/ 145 h 177"/>
                  <a:gd name="T40" fmla="*/ 258 w 321"/>
                  <a:gd name="T41" fmla="*/ 149 h 177"/>
                  <a:gd name="T42" fmla="*/ 263 w 321"/>
                  <a:gd name="T43" fmla="*/ 160 h 177"/>
                  <a:gd name="T44" fmla="*/ 269 w 321"/>
                  <a:gd name="T45" fmla="*/ 171 h 177"/>
                  <a:gd name="T46" fmla="*/ 287 w 321"/>
                  <a:gd name="T47" fmla="*/ 177 h 177"/>
                  <a:gd name="T48" fmla="*/ 303 w 321"/>
                  <a:gd name="T49" fmla="*/ 172 h 177"/>
                  <a:gd name="T50" fmla="*/ 321 w 321"/>
                  <a:gd name="T51" fmla="*/ 157 h 177"/>
                  <a:gd name="T52" fmla="*/ 314 w 321"/>
                  <a:gd name="T53" fmla="*/ 138 h 177"/>
                  <a:gd name="T54" fmla="*/ 302 w 321"/>
                  <a:gd name="T55" fmla="*/ 140 h 177"/>
                  <a:gd name="T56" fmla="*/ 287 w 321"/>
                  <a:gd name="T57" fmla="*/ 133 h 177"/>
                  <a:gd name="T58" fmla="*/ 273 w 321"/>
                  <a:gd name="T59" fmla="*/ 126 h 177"/>
                  <a:gd name="T60" fmla="*/ 265 w 321"/>
                  <a:gd name="T61" fmla="*/ 114 h 177"/>
                  <a:gd name="T62" fmla="*/ 266 w 321"/>
                  <a:gd name="T63" fmla="*/ 102 h 177"/>
                  <a:gd name="T64" fmla="*/ 264 w 321"/>
                  <a:gd name="T65" fmla="*/ 93 h 177"/>
                  <a:gd name="T66" fmla="*/ 254 w 321"/>
                  <a:gd name="T67" fmla="*/ 87 h 177"/>
                  <a:gd name="T68" fmla="*/ 250 w 321"/>
                  <a:gd name="T69" fmla="*/ 77 h 177"/>
                  <a:gd name="T70" fmla="*/ 243 w 321"/>
                  <a:gd name="T71" fmla="*/ 71 h 177"/>
                  <a:gd name="T72" fmla="*/ 234 w 321"/>
                  <a:gd name="T73" fmla="*/ 74 h 177"/>
                  <a:gd name="T74" fmla="*/ 221 w 321"/>
                  <a:gd name="T75" fmla="*/ 78 h 177"/>
                  <a:gd name="T76" fmla="*/ 202 w 321"/>
                  <a:gd name="T77" fmla="*/ 78 h 177"/>
                  <a:gd name="T78" fmla="*/ 184 w 321"/>
                  <a:gd name="T79" fmla="*/ 75 h 177"/>
                  <a:gd name="T80" fmla="*/ 165 w 321"/>
                  <a:gd name="T81" fmla="*/ 74 h 177"/>
                  <a:gd name="T82" fmla="*/ 143 w 321"/>
                  <a:gd name="T83" fmla="*/ 66 h 177"/>
                  <a:gd name="T84" fmla="*/ 123 w 321"/>
                  <a:gd name="T85" fmla="*/ 60 h 177"/>
                  <a:gd name="T86" fmla="*/ 109 w 321"/>
                  <a:gd name="T87" fmla="*/ 52 h 177"/>
                  <a:gd name="T88" fmla="*/ 98 w 321"/>
                  <a:gd name="T89" fmla="*/ 48 h 177"/>
                  <a:gd name="T90" fmla="*/ 85 w 321"/>
                  <a:gd name="T91" fmla="*/ 42 h 177"/>
                  <a:gd name="T92" fmla="*/ 76 w 321"/>
                  <a:gd name="T93" fmla="*/ 31 h 177"/>
                  <a:gd name="T94" fmla="*/ 72 w 321"/>
                  <a:gd name="T95" fmla="*/ 21 h 177"/>
                  <a:gd name="T96" fmla="*/ 51 w 321"/>
                  <a:gd name="T97" fmla="*/ 0 h 177"/>
                  <a:gd name="T98" fmla="*/ 10 w 321"/>
                  <a:gd name="T99" fmla="*/ 8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77">
                    <a:moveTo>
                      <a:pt x="10" y="80"/>
                    </a:moveTo>
                    <a:lnTo>
                      <a:pt x="10" y="80"/>
                    </a:lnTo>
                    <a:lnTo>
                      <a:pt x="14" y="84"/>
                    </a:lnTo>
                    <a:lnTo>
                      <a:pt x="18" y="87"/>
                    </a:lnTo>
                    <a:lnTo>
                      <a:pt x="21" y="93"/>
                    </a:lnTo>
                    <a:lnTo>
                      <a:pt x="22" y="98"/>
                    </a:lnTo>
                    <a:lnTo>
                      <a:pt x="22" y="103"/>
                    </a:lnTo>
                    <a:lnTo>
                      <a:pt x="23" y="105"/>
                    </a:lnTo>
                    <a:lnTo>
                      <a:pt x="27" y="107"/>
                    </a:lnTo>
                    <a:lnTo>
                      <a:pt x="30" y="110"/>
                    </a:lnTo>
                    <a:lnTo>
                      <a:pt x="36" y="112"/>
                    </a:lnTo>
                    <a:lnTo>
                      <a:pt x="38" y="115"/>
                    </a:lnTo>
                    <a:lnTo>
                      <a:pt x="43" y="119"/>
                    </a:lnTo>
                    <a:lnTo>
                      <a:pt x="47" y="123"/>
                    </a:lnTo>
                    <a:lnTo>
                      <a:pt x="51" y="126"/>
                    </a:lnTo>
                    <a:lnTo>
                      <a:pt x="55" y="132"/>
                    </a:lnTo>
                    <a:lnTo>
                      <a:pt x="57" y="135"/>
                    </a:lnTo>
                    <a:lnTo>
                      <a:pt x="59" y="137"/>
                    </a:lnTo>
                    <a:lnTo>
                      <a:pt x="59" y="140"/>
                    </a:lnTo>
                    <a:lnTo>
                      <a:pt x="62" y="138"/>
                    </a:lnTo>
                    <a:lnTo>
                      <a:pt x="67" y="135"/>
                    </a:lnTo>
                    <a:lnTo>
                      <a:pt x="71" y="132"/>
                    </a:lnTo>
                    <a:lnTo>
                      <a:pt x="76" y="129"/>
                    </a:lnTo>
                    <a:lnTo>
                      <a:pt x="79" y="129"/>
                    </a:lnTo>
                    <a:lnTo>
                      <a:pt x="82" y="132"/>
                    </a:lnTo>
                    <a:lnTo>
                      <a:pt x="87" y="132"/>
                    </a:lnTo>
                    <a:lnTo>
                      <a:pt x="91" y="135"/>
                    </a:lnTo>
                    <a:lnTo>
                      <a:pt x="97" y="134"/>
                    </a:lnTo>
                    <a:lnTo>
                      <a:pt x="103" y="132"/>
                    </a:lnTo>
                    <a:lnTo>
                      <a:pt x="109" y="135"/>
                    </a:lnTo>
                    <a:lnTo>
                      <a:pt x="112" y="136"/>
                    </a:lnTo>
                    <a:lnTo>
                      <a:pt x="118" y="135"/>
                    </a:lnTo>
                    <a:lnTo>
                      <a:pt x="122" y="135"/>
                    </a:lnTo>
                    <a:lnTo>
                      <a:pt x="129" y="136"/>
                    </a:lnTo>
                    <a:lnTo>
                      <a:pt x="135" y="136"/>
                    </a:lnTo>
                    <a:lnTo>
                      <a:pt x="139" y="135"/>
                    </a:lnTo>
                    <a:lnTo>
                      <a:pt x="147" y="132"/>
                    </a:lnTo>
                    <a:lnTo>
                      <a:pt x="155" y="130"/>
                    </a:lnTo>
                    <a:lnTo>
                      <a:pt x="163" y="129"/>
                    </a:lnTo>
                    <a:lnTo>
                      <a:pt x="165" y="127"/>
                    </a:lnTo>
                    <a:lnTo>
                      <a:pt x="171" y="127"/>
                    </a:lnTo>
                    <a:lnTo>
                      <a:pt x="174" y="127"/>
                    </a:lnTo>
                    <a:lnTo>
                      <a:pt x="180" y="127"/>
                    </a:lnTo>
                    <a:lnTo>
                      <a:pt x="183" y="126"/>
                    </a:lnTo>
                    <a:lnTo>
                      <a:pt x="183" y="122"/>
                    </a:lnTo>
                    <a:lnTo>
                      <a:pt x="186" y="122"/>
                    </a:lnTo>
                    <a:lnTo>
                      <a:pt x="191" y="122"/>
                    </a:lnTo>
                    <a:lnTo>
                      <a:pt x="198" y="124"/>
                    </a:lnTo>
                    <a:lnTo>
                      <a:pt x="202" y="126"/>
                    </a:lnTo>
                    <a:lnTo>
                      <a:pt x="206" y="126"/>
                    </a:lnTo>
                    <a:lnTo>
                      <a:pt x="209" y="126"/>
                    </a:lnTo>
                    <a:lnTo>
                      <a:pt x="217" y="127"/>
                    </a:lnTo>
                    <a:lnTo>
                      <a:pt x="220" y="129"/>
                    </a:lnTo>
                    <a:lnTo>
                      <a:pt x="225" y="132"/>
                    </a:lnTo>
                    <a:lnTo>
                      <a:pt x="229" y="132"/>
                    </a:lnTo>
                    <a:lnTo>
                      <a:pt x="234" y="135"/>
                    </a:lnTo>
                    <a:lnTo>
                      <a:pt x="236" y="136"/>
                    </a:lnTo>
                    <a:lnTo>
                      <a:pt x="240" y="138"/>
                    </a:lnTo>
                    <a:lnTo>
                      <a:pt x="243" y="142"/>
                    </a:lnTo>
                    <a:lnTo>
                      <a:pt x="244" y="145"/>
                    </a:lnTo>
                    <a:lnTo>
                      <a:pt x="249" y="146"/>
                    </a:lnTo>
                    <a:lnTo>
                      <a:pt x="254" y="146"/>
                    </a:lnTo>
                    <a:lnTo>
                      <a:pt x="258" y="149"/>
                    </a:lnTo>
                    <a:lnTo>
                      <a:pt x="261" y="152"/>
                    </a:lnTo>
                    <a:lnTo>
                      <a:pt x="263" y="156"/>
                    </a:lnTo>
                    <a:lnTo>
                      <a:pt x="263" y="160"/>
                    </a:lnTo>
                    <a:lnTo>
                      <a:pt x="263" y="165"/>
                    </a:lnTo>
                    <a:lnTo>
                      <a:pt x="265" y="169"/>
                    </a:lnTo>
                    <a:lnTo>
                      <a:pt x="269" y="171"/>
                    </a:lnTo>
                    <a:lnTo>
                      <a:pt x="274" y="174"/>
                    </a:lnTo>
                    <a:lnTo>
                      <a:pt x="280" y="177"/>
                    </a:lnTo>
                    <a:lnTo>
                      <a:pt x="287" y="177"/>
                    </a:lnTo>
                    <a:lnTo>
                      <a:pt x="292" y="174"/>
                    </a:lnTo>
                    <a:lnTo>
                      <a:pt x="297" y="174"/>
                    </a:lnTo>
                    <a:lnTo>
                      <a:pt x="303" y="172"/>
                    </a:lnTo>
                    <a:lnTo>
                      <a:pt x="307" y="171"/>
                    </a:lnTo>
                    <a:lnTo>
                      <a:pt x="309" y="169"/>
                    </a:lnTo>
                    <a:lnTo>
                      <a:pt x="321" y="157"/>
                    </a:lnTo>
                    <a:lnTo>
                      <a:pt x="319" y="140"/>
                    </a:lnTo>
                    <a:lnTo>
                      <a:pt x="317" y="138"/>
                    </a:lnTo>
                    <a:lnTo>
                      <a:pt x="314" y="138"/>
                    </a:lnTo>
                    <a:lnTo>
                      <a:pt x="310" y="140"/>
                    </a:lnTo>
                    <a:lnTo>
                      <a:pt x="307" y="140"/>
                    </a:lnTo>
                    <a:lnTo>
                      <a:pt x="302" y="140"/>
                    </a:lnTo>
                    <a:lnTo>
                      <a:pt x="297" y="137"/>
                    </a:lnTo>
                    <a:lnTo>
                      <a:pt x="293" y="135"/>
                    </a:lnTo>
                    <a:lnTo>
                      <a:pt x="287" y="133"/>
                    </a:lnTo>
                    <a:lnTo>
                      <a:pt x="282" y="130"/>
                    </a:lnTo>
                    <a:lnTo>
                      <a:pt x="276" y="127"/>
                    </a:lnTo>
                    <a:lnTo>
                      <a:pt x="273" y="126"/>
                    </a:lnTo>
                    <a:lnTo>
                      <a:pt x="269" y="121"/>
                    </a:lnTo>
                    <a:lnTo>
                      <a:pt x="265" y="116"/>
                    </a:lnTo>
                    <a:lnTo>
                      <a:pt x="265" y="114"/>
                    </a:lnTo>
                    <a:lnTo>
                      <a:pt x="263" y="110"/>
                    </a:lnTo>
                    <a:lnTo>
                      <a:pt x="265" y="105"/>
                    </a:lnTo>
                    <a:lnTo>
                      <a:pt x="266" y="102"/>
                    </a:lnTo>
                    <a:lnTo>
                      <a:pt x="267" y="99"/>
                    </a:lnTo>
                    <a:lnTo>
                      <a:pt x="266" y="93"/>
                    </a:lnTo>
                    <a:lnTo>
                      <a:pt x="264" y="93"/>
                    </a:lnTo>
                    <a:lnTo>
                      <a:pt x="261" y="90"/>
                    </a:lnTo>
                    <a:lnTo>
                      <a:pt x="257" y="90"/>
                    </a:lnTo>
                    <a:lnTo>
                      <a:pt x="254" y="87"/>
                    </a:lnTo>
                    <a:lnTo>
                      <a:pt x="251" y="85"/>
                    </a:lnTo>
                    <a:lnTo>
                      <a:pt x="249" y="80"/>
                    </a:lnTo>
                    <a:lnTo>
                      <a:pt x="250" y="77"/>
                    </a:lnTo>
                    <a:lnTo>
                      <a:pt x="249" y="73"/>
                    </a:lnTo>
                    <a:lnTo>
                      <a:pt x="247" y="71"/>
                    </a:lnTo>
                    <a:lnTo>
                      <a:pt x="243" y="71"/>
                    </a:lnTo>
                    <a:lnTo>
                      <a:pt x="240" y="72"/>
                    </a:lnTo>
                    <a:lnTo>
                      <a:pt x="237" y="73"/>
                    </a:lnTo>
                    <a:lnTo>
                      <a:pt x="234" y="74"/>
                    </a:lnTo>
                    <a:lnTo>
                      <a:pt x="229" y="75"/>
                    </a:lnTo>
                    <a:lnTo>
                      <a:pt x="225" y="77"/>
                    </a:lnTo>
                    <a:lnTo>
                      <a:pt x="221" y="78"/>
                    </a:lnTo>
                    <a:lnTo>
                      <a:pt x="214" y="78"/>
                    </a:lnTo>
                    <a:lnTo>
                      <a:pt x="208" y="78"/>
                    </a:lnTo>
                    <a:lnTo>
                      <a:pt x="202" y="78"/>
                    </a:lnTo>
                    <a:lnTo>
                      <a:pt x="196" y="78"/>
                    </a:lnTo>
                    <a:lnTo>
                      <a:pt x="191" y="76"/>
                    </a:lnTo>
                    <a:lnTo>
                      <a:pt x="184" y="75"/>
                    </a:lnTo>
                    <a:lnTo>
                      <a:pt x="178" y="75"/>
                    </a:lnTo>
                    <a:lnTo>
                      <a:pt x="173" y="76"/>
                    </a:lnTo>
                    <a:lnTo>
                      <a:pt x="165" y="74"/>
                    </a:lnTo>
                    <a:lnTo>
                      <a:pt x="158" y="71"/>
                    </a:lnTo>
                    <a:lnTo>
                      <a:pt x="149" y="67"/>
                    </a:lnTo>
                    <a:lnTo>
                      <a:pt x="143" y="66"/>
                    </a:lnTo>
                    <a:lnTo>
                      <a:pt x="136" y="63"/>
                    </a:lnTo>
                    <a:lnTo>
                      <a:pt x="129" y="61"/>
                    </a:lnTo>
                    <a:lnTo>
                      <a:pt x="123" y="60"/>
                    </a:lnTo>
                    <a:lnTo>
                      <a:pt x="118" y="59"/>
                    </a:lnTo>
                    <a:lnTo>
                      <a:pt x="111" y="56"/>
                    </a:lnTo>
                    <a:lnTo>
                      <a:pt x="109" y="52"/>
                    </a:lnTo>
                    <a:lnTo>
                      <a:pt x="106" y="50"/>
                    </a:lnTo>
                    <a:lnTo>
                      <a:pt x="102" y="49"/>
                    </a:lnTo>
                    <a:lnTo>
                      <a:pt x="98" y="48"/>
                    </a:lnTo>
                    <a:lnTo>
                      <a:pt x="92" y="47"/>
                    </a:lnTo>
                    <a:lnTo>
                      <a:pt x="87" y="45"/>
                    </a:lnTo>
                    <a:lnTo>
                      <a:pt x="85" y="42"/>
                    </a:lnTo>
                    <a:lnTo>
                      <a:pt x="80" y="38"/>
                    </a:lnTo>
                    <a:lnTo>
                      <a:pt x="78" y="34"/>
                    </a:lnTo>
                    <a:lnTo>
                      <a:pt x="76" y="31"/>
                    </a:lnTo>
                    <a:lnTo>
                      <a:pt x="72" y="29"/>
                    </a:lnTo>
                    <a:lnTo>
                      <a:pt x="71" y="27"/>
                    </a:lnTo>
                    <a:lnTo>
                      <a:pt x="72" y="21"/>
                    </a:lnTo>
                    <a:lnTo>
                      <a:pt x="74" y="16"/>
                    </a:lnTo>
                    <a:lnTo>
                      <a:pt x="76" y="12"/>
                    </a:lnTo>
                    <a:lnTo>
                      <a:pt x="51" y="0"/>
                    </a:lnTo>
                    <a:lnTo>
                      <a:pt x="0" y="65"/>
                    </a:lnTo>
                    <a:lnTo>
                      <a:pt x="10" y="80"/>
                    </a:lnTo>
                    <a:lnTo>
                      <a:pt x="10" y="80"/>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5" name="Freeform 392">
                <a:extLst>
                  <a:ext uri="{FF2B5EF4-FFF2-40B4-BE49-F238E27FC236}">
                    <a16:creationId xmlns:a16="http://schemas.microsoft.com/office/drawing/2014/main" id="{10EC7C3B-6076-4E7D-A5B2-14AD7D11F939}"/>
                  </a:ext>
                </a:extLst>
              </p:cNvPr>
              <p:cNvSpPr>
                <a:spLocks/>
              </p:cNvSpPr>
              <p:nvPr/>
            </p:nvSpPr>
            <p:spPr bwMode="auto">
              <a:xfrm>
                <a:off x="815" y="1455"/>
                <a:ext cx="39" cy="43"/>
              </a:xfrm>
              <a:custGeom>
                <a:avLst/>
                <a:gdLst>
                  <a:gd name="T0" fmla="*/ 0 w 74"/>
                  <a:gd name="T1" fmla="*/ 47 h 80"/>
                  <a:gd name="T2" fmla="*/ 0 w 74"/>
                  <a:gd name="T3" fmla="*/ 47 h 80"/>
                  <a:gd name="T4" fmla="*/ 12 w 74"/>
                  <a:gd name="T5" fmla="*/ 53 h 80"/>
                  <a:gd name="T6" fmla="*/ 18 w 74"/>
                  <a:gd name="T7" fmla="*/ 59 h 80"/>
                  <a:gd name="T8" fmla="*/ 24 w 74"/>
                  <a:gd name="T9" fmla="*/ 65 h 80"/>
                  <a:gd name="T10" fmla="*/ 32 w 74"/>
                  <a:gd name="T11" fmla="*/ 72 h 80"/>
                  <a:gd name="T12" fmla="*/ 40 w 74"/>
                  <a:gd name="T13" fmla="*/ 80 h 80"/>
                  <a:gd name="T14" fmla="*/ 65 w 74"/>
                  <a:gd name="T15" fmla="*/ 70 h 80"/>
                  <a:gd name="T16" fmla="*/ 74 w 74"/>
                  <a:gd name="T17" fmla="*/ 17 h 80"/>
                  <a:gd name="T18" fmla="*/ 41 w 74"/>
                  <a:gd name="T19" fmla="*/ 0 h 80"/>
                  <a:gd name="T20" fmla="*/ 9 w 74"/>
                  <a:gd name="T21" fmla="*/ 17 h 80"/>
                  <a:gd name="T22" fmla="*/ 2 w 74"/>
                  <a:gd name="T23" fmla="*/ 34 h 80"/>
                  <a:gd name="T24" fmla="*/ 0 w 74"/>
                  <a:gd name="T25" fmla="*/ 4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0">
                    <a:moveTo>
                      <a:pt x="0" y="47"/>
                    </a:moveTo>
                    <a:lnTo>
                      <a:pt x="0" y="47"/>
                    </a:lnTo>
                    <a:lnTo>
                      <a:pt x="12" y="53"/>
                    </a:lnTo>
                    <a:lnTo>
                      <a:pt x="18" y="59"/>
                    </a:lnTo>
                    <a:lnTo>
                      <a:pt x="24" y="65"/>
                    </a:lnTo>
                    <a:lnTo>
                      <a:pt x="32" y="72"/>
                    </a:lnTo>
                    <a:lnTo>
                      <a:pt x="40" y="80"/>
                    </a:lnTo>
                    <a:lnTo>
                      <a:pt x="65" y="70"/>
                    </a:lnTo>
                    <a:lnTo>
                      <a:pt x="74" y="17"/>
                    </a:lnTo>
                    <a:lnTo>
                      <a:pt x="41" y="0"/>
                    </a:lnTo>
                    <a:lnTo>
                      <a:pt x="9" y="17"/>
                    </a:lnTo>
                    <a:lnTo>
                      <a:pt x="2" y="34"/>
                    </a:lnTo>
                    <a:lnTo>
                      <a:pt x="0" y="47"/>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6" name="Freeform 393">
                <a:extLst>
                  <a:ext uri="{FF2B5EF4-FFF2-40B4-BE49-F238E27FC236}">
                    <a16:creationId xmlns:a16="http://schemas.microsoft.com/office/drawing/2014/main" id="{69E7F9EC-28A0-44AB-936B-37D236C66D93}"/>
                  </a:ext>
                </a:extLst>
              </p:cNvPr>
              <p:cNvSpPr>
                <a:spLocks/>
              </p:cNvSpPr>
              <p:nvPr/>
            </p:nvSpPr>
            <p:spPr bwMode="auto">
              <a:xfrm>
                <a:off x="730" y="1536"/>
                <a:ext cx="23" cy="29"/>
              </a:xfrm>
              <a:custGeom>
                <a:avLst/>
                <a:gdLst>
                  <a:gd name="T0" fmla="*/ 31 w 45"/>
                  <a:gd name="T1" fmla="*/ 0 h 55"/>
                  <a:gd name="T2" fmla="*/ 31 w 45"/>
                  <a:gd name="T3" fmla="*/ 0 h 55"/>
                  <a:gd name="T4" fmla="*/ 35 w 45"/>
                  <a:gd name="T5" fmla="*/ 10 h 55"/>
                  <a:gd name="T6" fmla="*/ 39 w 45"/>
                  <a:gd name="T7" fmla="*/ 20 h 55"/>
                  <a:gd name="T8" fmla="*/ 42 w 45"/>
                  <a:gd name="T9" fmla="*/ 33 h 55"/>
                  <a:gd name="T10" fmla="*/ 44 w 45"/>
                  <a:gd name="T11" fmla="*/ 43 h 55"/>
                  <a:gd name="T12" fmla="*/ 45 w 45"/>
                  <a:gd name="T13" fmla="*/ 52 h 55"/>
                  <a:gd name="T14" fmla="*/ 17 w 45"/>
                  <a:gd name="T15" fmla="*/ 55 h 55"/>
                  <a:gd name="T16" fmla="*/ 0 w 45"/>
                  <a:gd name="T17" fmla="*/ 6 h 55"/>
                  <a:gd name="T18" fmla="*/ 19 w 45"/>
                  <a:gd name="T19" fmla="*/ 0 h 55"/>
                  <a:gd name="T20" fmla="*/ 31 w 45"/>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55">
                    <a:moveTo>
                      <a:pt x="31" y="0"/>
                    </a:moveTo>
                    <a:lnTo>
                      <a:pt x="31" y="0"/>
                    </a:lnTo>
                    <a:lnTo>
                      <a:pt x="35" y="10"/>
                    </a:lnTo>
                    <a:lnTo>
                      <a:pt x="39" y="20"/>
                    </a:lnTo>
                    <a:lnTo>
                      <a:pt x="42" y="33"/>
                    </a:lnTo>
                    <a:lnTo>
                      <a:pt x="44" y="43"/>
                    </a:lnTo>
                    <a:lnTo>
                      <a:pt x="45" y="52"/>
                    </a:lnTo>
                    <a:lnTo>
                      <a:pt x="17" y="55"/>
                    </a:lnTo>
                    <a:lnTo>
                      <a:pt x="0" y="6"/>
                    </a:lnTo>
                    <a:lnTo>
                      <a:pt x="19" y="0"/>
                    </a:lnTo>
                    <a:lnTo>
                      <a:pt x="31" y="0"/>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7" name="Freeform 394">
                <a:extLst>
                  <a:ext uri="{FF2B5EF4-FFF2-40B4-BE49-F238E27FC236}">
                    <a16:creationId xmlns:a16="http://schemas.microsoft.com/office/drawing/2014/main" id="{A21D3637-04B0-4A8A-863C-DB4543F5692D}"/>
                  </a:ext>
                </a:extLst>
              </p:cNvPr>
              <p:cNvSpPr>
                <a:spLocks/>
              </p:cNvSpPr>
              <p:nvPr/>
            </p:nvSpPr>
            <p:spPr bwMode="auto">
              <a:xfrm>
                <a:off x="313" y="1882"/>
                <a:ext cx="239" cy="201"/>
              </a:xfrm>
              <a:custGeom>
                <a:avLst/>
                <a:gdLst>
                  <a:gd name="T0" fmla="*/ 179 w 451"/>
                  <a:gd name="T1" fmla="*/ 5 h 378"/>
                  <a:gd name="T2" fmla="*/ 170 w 451"/>
                  <a:gd name="T3" fmla="*/ 15 h 378"/>
                  <a:gd name="T4" fmla="*/ 164 w 451"/>
                  <a:gd name="T5" fmla="*/ 26 h 378"/>
                  <a:gd name="T6" fmla="*/ 158 w 451"/>
                  <a:gd name="T7" fmla="*/ 37 h 378"/>
                  <a:gd name="T8" fmla="*/ 163 w 451"/>
                  <a:gd name="T9" fmla="*/ 48 h 378"/>
                  <a:gd name="T10" fmla="*/ 170 w 451"/>
                  <a:gd name="T11" fmla="*/ 59 h 378"/>
                  <a:gd name="T12" fmla="*/ 177 w 451"/>
                  <a:gd name="T13" fmla="*/ 71 h 378"/>
                  <a:gd name="T14" fmla="*/ 181 w 451"/>
                  <a:gd name="T15" fmla="*/ 86 h 378"/>
                  <a:gd name="T16" fmla="*/ 194 w 451"/>
                  <a:gd name="T17" fmla="*/ 100 h 378"/>
                  <a:gd name="T18" fmla="*/ 203 w 451"/>
                  <a:gd name="T19" fmla="*/ 112 h 378"/>
                  <a:gd name="T20" fmla="*/ 217 w 451"/>
                  <a:gd name="T21" fmla="*/ 124 h 378"/>
                  <a:gd name="T22" fmla="*/ 233 w 451"/>
                  <a:gd name="T23" fmla="*/ 133 h 378"/>
                  <a:gd name="T24" fmla="*/ 253 w 451"/>
                  <a:gd name="T25" fmla="*/ 140 h 378"/>
                  <a:gd name="T26" fmla="*/ 274 w 451"/>
                  <a:gd name="T27" fmla="*/ 149 h 378"/>
                  <a:gd name="T28" fmla="*/ 292 w 451"/>
                  <a:gd name="T29" fmla="*/ 158 h 378"/>
                  <a:gd name="T30" fmla="*/ 308 w 451"/>
                  <a:gd name="T31" fmla="*/ 166 h 378"/>
                  <a:gd name="T32" fmla="*/ 322 w 451"/>
                  <a:gd name="T33" fmla="*/ 175 h 378"/>
                  <a:gd name="T34" fmla="*/ 332 w 451"/>
                  <a:gd name="T35" fmla="*/ 185 h 378"/>
                  <a:gd name="T36" fmla="*/ 330 w 451"/>
                  <a:gd name="T37" fmla="*/ 190 h 378"/>
                  <a:gd name="T38" fmla="*/ 341 w 451"/>
                  <a:gd name="T39" fmla="*/ 194 h 378"/>
                  <a:gd name="T40" fmla="*/ 353 w 451"/>
                  <a:gd name="T41" fmla="*/ 197 h 378"/>
                  <a:gd name="T42" fmla="*/ 364 w 451"/>
                  <a:gd name="T43" fmla="*/ 204 h 378"/>
                  <a:gd name="T44" fmla="*/ 375 w 451"/>
                  <a:gd name="T45" fmla="*/ 198 h 378"/>
                  <a:gd name="T46" fmla="*/ 384 w 451"/>
                  <a:gd name="T47" fmla="*/ 197 h 378"/>
                  <a:gd name="T48" fmla="*/ 397 w 451"/>
                  <a:gd name="T49" fmla="*/ 202 h 378"/>
                  <a:gd name="T50" fmla="*/ 410 w 451"/>
                  <a:gd name="T51" fmla="*/ 206 h 378"/>
                  <a:gd name="T52" fmla="*/ 428 w 451"/>
                  <a:gd name="T53" fmla="*/ 206 h 378"/>
                  <a:gd name="T54" fmla="*/ 436 w 451"/>
                  <a:gd name="T55" fmla="*/ 216 h 378"/>
                  <a:gd name="T56" fmla="*/ 434 w 451"/>
                  <a:gd name="T57" fmla="*/ 229 h 378"/>
                  <a:gd name="T58" fmla="*/ 433 w 451"/>
                  <a:gd name="T59" fmla="*/ 240 h 378"/>
                  <a:gd name="T60" fmla="*/ 436 w 451"/>
                  <a:gd name="T61" fmla="*/ 249 h 378"/>
                  <a:gd name="T62" fmla="*/ 425 w 451"/>
                  <a:gd name="T63" fmla="*/ 256 h 378"/>
                  <a:gd name="T64" fmla="*/ 427 w 451"/>
                  <a:gd name="T65" fmla="*/ 266 h 378"/>
                  <a:gd name="T66" fmla="*/ 425 w 451"/>
                  <a:gd name="T67" fmla="*/ 276 h 378"/>
                  <a:gd name="T68" fmla="*/ 430 w 451"/>
                  <a:gd name="T69" fmla="*/ 291 h 378"/>
                  <a:gd name="T70" fmla="*/ 436 w 451"/>
                  <a:gd name="T71" fmla="*/ 302 h 378"/>
                  <a:gd name="T72" fmla="*/ 451 w 451"/>
                  <a:gd name="T73" fmla="*/ 311 h 378"/>
                  <a:gd name="T74" fmla="*/ 449 w 451"/>
                  <a:gd name="T75" fmla="*/ 327 h 378"/>
                  <a:gd name="T76" fmla="*/ 447 w 451"/>
                  <a:gd name="T77" fmla="*/ 342 h 378"/>
                  <a:gd name="T78" fmla="*/ 451 w 451"/>
                  <a:gd name="T79" fmla="*/ 359 h 378"/>
                  <a:gd name="T80" fmla="*/ 450 w 451"/>
                  <a:gd name="T81" fmla="*/ 372 h 378"/>
                  <a:gd name="T82" fmla="*/ 345 w 451"/>
                  <a:gd name="T83" fmla="*/ 369 h 378"/>
                  <a:gd name="T84" fmla="*/ 179 w 451"/>
                  <a:gd name="T85"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1" h="378">
                    <a:moveTo>
                      <a:pt x="179" y="0"/>
                    </a:moveTo>
                    <a:lnTo>
                      <a:pt x="179" y="0"/>
                    </a:lnTo>
                    <a:lnTo>
                      <a:pt x="179" y="5"/>
                    </a:lnTo>
                    <a:lnTo>
                      <a:pt x="175" y="8"/>
                    </a:lnTo>
                    <a:lnTo>
                      <a:pt x="172" y="12"/>
                    </a:lnTo>
                    <a:lnTo>
                      <a:pt x="170" y="15"/>
                    </a:lnTo>
                    <a:lnTo>
                      <a:pt x="168" y="18"/>
                    </a:lnTo>
                    <a:lnTo>
                      <a:pt x="166" y="22"/>
                    </a:lnTo>
                    <a:lnTo>
                      <a:pt x="164" y="26"/>
                    </a:lnTo>
                    <a:lnTo>
                      <a:pt x="161" y="29"/>
                    </a:lnTo>
                    <a:lnTo>
                      <a:pt x="160" y="32"/>
                    </a:lnTo>
                    <a:lnTo>
                      <a:pt x="158" y="37"/>
                    </a:lnTo>
                    <a:lnTo>
                      <a:pt x="158" y="41"/>
                    </a:lnTo>
                    <a:lnTo>
                      <a:pt x="160" y="46"/>
                    </a:lnTo>
                    <a:lnTo>
                      <a:pt x="163" y="48"/>
                    </a:lnTo>
                    <a:lnTo>
                      <a:pt x="164" y="53"/>
                    </a:lnTo>
                    <a:lnTo>
                      <a:pt x="167" y="57"/>
                    </a:lnTo>
                    <a:lnTo>
                      <a:pt x="170" y="59"/>
                    </a:lnTo>
                    <a:lnTo>
                      <a:pt x="172" y="63"/>
                    </a:lnTo>
                    <a:lnTo>
                      <a:pt x="175" y="68"/>
                    </a:lnTo>
                    <a:lnTo>
                      <a:pt x="177" y="71"/>
                    </a:lnTo>
                    <a:lnTo>
                      <a:pt x="179" y="77"/>
                    </a:lnTo>
                    <a:lnTo>
                      <a:pt x="180" y="81"/>
                    </a:lnTo>
                    <a:lnTo>
                      <a:pt x="181" y="86"/>
                    </a:lnTo>
                    <a:lnTo>
                      <a:pt x="186" y="92"/>
                    </a:lnTo>
                    <a:lnTo>
                      <a:pt x="189" y="96"/>
                    </a:lnTo>
                    <a:lnTo>
                      <a:pt x="194" y="100"/>
                    </a:lnTo>
                    <a:lnTo>
                      <a:pt x="199" y="104"/>
                    </a:lnTo>
                    <a:lnTo>
                      <a:pt x="199" y="108"/>
                    </a:lnTo>
                    <a:lnTo>
                      <a:pt x="203" y="112"/>
                    </a:lnTo>
                    <a:lnTo>
                      <a:pt x="207" y="117"/>
                    </a:lnTo>
                    <a:lnTo>
                      <a:pt x="211" y="120"/>
                    </a:lnTo>
                    <a:lnTo>
                      <a:pt x="217" y="124"/>
                    </a:lnTo>
                    <a:lnTo>
                      <a:pt x="221" y="128"/>
                    </a:lnTo>
                    <a:lnTo>
                      <a:pt x="228" y="130"/>
                    </a:lnTo>
                    <a:lnTo>
                      <a:pt x="233" y="133"/>
                    </a:lnTo>
                    <a:lnTo>
                      <a:pt x="240" y="137"/>
                    </a:lnTo>
                    <a:lnTo>
                      <a:pt x="246" y="139"/>
                    </a:lnTo>
                    <a:lnTo>
                      <a:pt x="253" y="140"/>
                    </a:lnTo>
                    <a:lnTo>
                      <a:pt x="260" y="143"/>
                    </a:lnTo>
                    <a:lnTo>
                      <a:pt x="267" y="146"/>
                    </a:lnTo>
                    <a:lnTo>
                      <a:pt x="274" y="149"/>
                    </a:lnTo>
                    <a:lnTo>
                      <a:pt x="283" y="151"/>
                    </a:lnTo>
                    <a:lnTo>
                      <a:pt x="287" y="154"/>
                    </a:lnTo>
                    <a:lnTo>
                      <a:pt x="292" y="158"/>
                    </a:lnTo>
                    <a:lnTo>
                      <a:pt x="298" y="160"/>
                    </a:lnTo>
                    <a:lnTo>
                      <a:pt x="304" y="163"/>
                    </a:lnTo>
                    <a:lnTo>
                      <a:pt x="308" y="166"/>
                    </a:lnTo>
                    <a:lnTo>
                      <a:pt x="314" y="170"/>
                    </a:lnTo>
                    <a:lnTo>
                      <a:pt x="318" y="174"/>
                    </a:lnTo>
                    <a:lnTo>
                      <a:pt x="322" y="175"/>
                    </a:lnTo>
                    <a:lnTo>
                      <a:pt x="326" y="179"/>
                    </a:lnTo>
                    <a:lnTo>
                      <a:pt x="329" y="182"/>
                    </a:lnTo>
                    <a:lnTo>
                      <a:pt x="332" y="185"/>
                    </a:lnTo>
                    <a:lnTo>
                      <a:pt x="332" y="188"/>
                    </a:lnTo>
                    <a:lnTo>
                      <a:pt x="330" y="188"/>
                    </a:lnTo>
                    <a:lnTo>
                      <a:pt x="330" y="190"/>
                    </a:lnTo>
                    <a:lnTo>
                      <a:pt x="332" y="193"/>
                    </a:lnTo>
                    <a:lnTo>
                      <a:pt x="336" y="194"/>
                    </a:lnTo>
                    <a:lnTo>
                      <a:pt x="341" y="194"/>
                    </a:lnTo>
                    <a:lnTo>
                      <a:pt x="345" y="195"/>
                    </a:lnTo>
                    <a:lnTo>
                      <a:pt x="350" y="196"/>
                    </a:lnTo>
                    <a:lnTo>
                      <a:pt x="353" y="197"/>
                    </a:lnTo>
                    <a:lnTo>
                      <a:pt x="356" y="200"/>
                    </a:lnTo>
                    <a:lnTo>
                      <a:pt x="359" y="204"/>
                    </a:lnTo>
                    <a:lnTo>
                      <a:pt x="364" y="204"/>
                    </a:lnTo>
                    <a:lnTo>
                      <a:pt x="369" y="202"/>
                    </a:lnTo>
                    <a:lnTo>
                      <a:pt x="373" y="200"/>
                    </a:lnTo>
                    <a:lnTo>
                      <a:pt x="375" y="198"/>
                    </a:lnTo>
                    <a:lnTo>
                      <a:pt x="376" y="194"/>
                    </a:lnTo>
                    <a:lnTo>
                      <a:pt x="380" y="194"/>
                    </a:lnTo>
                    <a:lnTo>
                      <a:pt x="384" y="197"/>
                    </a:lnTo>
                    <a:lnTo>
                      <a:pt x="387" y="199"/>
                    </a:lnTo>
                    <a:lnTo>
                      <a:pt x="392" y="201"/>
                    </a:lnTo>
                    <a:lnTo>
                      <a:pt x="397" y="202"/>
                    </a:lnTo>
                    <a:lnTo>
                      <a:pt x="402" y="204"/>
                    </a:lnTo>
                    <a:lnTo>
                      <a:pt x="405" y="204"/>
                    </a:lnTo>
                    <a:lnTo>
                      <a:pt x="410" y="206"/>
                    </a:lnTo>
                    <a:lnTo>
                      <a:pt x="416" y="207"/>
                    </a:lnTo>
                    <a:lnTo>
                      <a:pt x="422" y="206"/>
                    </a:lnTo>
                    <a:lnTo>
                      <a:pt x="428" y="206"/>
                    </a:lnTo>
                    <a:lnTo>
                      <a:pt x="432" y="209"/>
                    </a:lnTo>
                    <a:lnTo>
                      <a:pt x="434" y="213"/>
                    </a:lnTo>
                    <a:lnTo>
                      <a:pt x="436" y="216"/>
                    </a:lnTo>
                    <a:lnTo>
                      <a:pt x="436" y="222"/>
                    </a:lnTo>
                    <a:lnTo>
                      <a:pt x="436" y="226"/>
                    </a:lnTo>
                    <a:lnTo>
                      <a:pt x="434" y="229"/>
                    </a:lnTo>
                    <a:lnTo>
                      <a:pt x="433" y="232"/>
                    </a:lnTo>
                    <a:lnTo>
                      <a:pt x="432" y="236"/>
                    </a:lnTo>
                    <a:lnTo>
                      <a:pt x="433" y="240"/>
                    </a:lnTo>
                    <a:lnTo>
                      <a:pt x="434" y="244"/>
                    </a:lnTo>
                    <a:lnTo>
                      <a:pt x="436" y="247"/>
                    </a:lnTo>
                    <a:lnTo>
                      <a:pt x="436" y="249"/>
                    </a:lnTo>
                    <a:lnTo>
                      <a:pt x="433" y="251"/>
                    </a:lnTo>
                    <a:lnTo>
                      <a:pt x="429" y="254"/>
                    </a:lnTo>
                    <a:lnTo>
                      <a:pt x="425" y="256"/>
                    </a:lnTo>
                    <a:lnTo>
                      <a:pt x="424" y="259"/>
                    </a:lnTo>
                    <a:lnTo>
                      <a:pt x="425" y="263"/>
                    </a:lnTo>
                    <a:lnTo>
                      <a:pt x="427" y="266"/>
                    </a:lnTo>
                    <a:lnTo>
                      <a:pt x="428" y="269"/>
                    </a:lnTo>
                    <a:lnTo>
                      <a:pt x="425" y="271"/>
                    </a:lnTo>
                    <a:lnTo>
                      <a:pt x="425" y="276"/>
                    </a:lnTo>
                    <a:lnTo>
                      <a:pt x="426" y="281"/>
                    </a:lnTo>
                    <a:lnTo>
                      <a:pt x="427" y="285"/>
                    </a:lnTo>
                    <a:lnTo>
                      <a:pt x="430" y="291"/>
                    </a:lnTo>
                    <a:lnTo>
                      <a:pt x="431" y="294"/>
                    </a:lnTo>
                    <a:lnTo>
                      <a:pt x="433" y="299"/>
                    </a:lnTo>
                    <a:lnTo>
                      <a:pt x="436" y="302"/>
                    </a:lnTo>
                    <a:lnTo>
                      <a:pt x="441" y="303"/>
                    </a:lnTo>
                    <a:lnTo>
                      <a:pt x="446" y="306"/>
                    </a:lnTo>
                    <a:lnTo>
                      <a:pt x="451" y="311"/>
                    </a:lnTo>
                    <a:lnTo>
                      <a:pt x="451" y="316"/>
                    </a:lnTo>
                    <a:lnTo>
                      <a:pt x="451" y="322"/>
                    </a:lnTo>
                    <a:lnTo>
                      <a:pt x="449" y="327"/>
                    </a:lnTo>
                    <a:lnTo>
                      <a:pt x="447" y="332"/>
                    </a:lnTo>
                    <a:lnTo>
                      <a:pt x="447" y="338"/>
                    </a:lnTo>
                    <a:lnTo>
                      <a:pt x="447" y="342"/>
                    </a:lnTo>
                    <a:lnTo>
                      <a:pt x="449" y="348"/>
                    </a:lnTo>
                    <a:lnTo>
                      <a:pt x="451" y="353"/>
                    </a:lnTo>
                    <a:lnTo>
                      <a:pt x="451" y="359"/>
                    </a:lnTo>
                    <a:lnTo>
                      <a:pt x="451" y="364"/>
                    </a:lnTo>
                    <a:lnTo>
                      <a:pt x="450" y="369"/>
                    </a:lnTo>
                    <a:lnTo>
                      <a:pt x="450" y="372"/>
                    </a:lnTo>
                    <a:lnTo>
                      <a:pt x="450" y="378"/>
                    </a:lnTo>
                    <a:lnTo>
                      <a:pt x="363" y="378"/>
                    </a:lnTo>
                    <a:lnTo>
                      <a:pt x="345" y="369"/>
                    </a:lnTo>
                    <a:lnTo>
                      <a:pt x="1" y="369"/>
                    </a:lnTo>
                    <a:lnTo>
                      <a:pt x="0" y="1"/>
                    </a:lnTo>
                    <a:lnTo>
                      <a:pt x="179" y="0"/>
                    </a:lnTo>
                    <a:close/>
                  </a:path>
                </a:pathLst>
              </a:custGeom>
              <a:solidFill>
                <a:srgbClr val="699E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8" name="Freeform 395">
                <a:extLst>
                  <a:ext uri="{FF2B5EF4-FFF2-40B4-BE49-F238E27FC236}">
                    <a16:creationId xmlns:a16="http://schemas.microsoft.com/office/drawing/2014/main" id="{8994AB4F-A819-4696-980F-E54610B0F17F}"/>
                  </a:ext>
                </a:extLst>
              </p:cNvPr>
              <p:cNvSpPr>
                <a:spLocks/>
              </p:cNvSpPr>
              <p:nvPr/>
            </p:nvSpPr>
            <p:spPr bwMode="auto">
              <a:xfrm>
                <a:off x="627" y="1755"/>
                <a:ext cx="47" cy="43"/>
              </a:xfrm>
              <a:custGeom>
                <a:avLst/>
                <a:gdLst>
                  <a:gd name="T0" fmla="*/ 0 w 90"/>
                  <a:gd name="T1" fmla="*/ 15 h 81"/>
                  <a:gd name="T2" fmla="*/ 1 w 90"/>
                  <a:gd name="T3" fmla="*/ 8 h 81"/>
                  <a:gd name="T4" fmla="*/ 7 w 90"/>
                  <a:gd name="T5" fmla="*/ 3 h 81"/>
                  <a:gd name="T6" fmla="*/ 16 w 90"/>
                  <a:gd name="T7" fmla="*/ 0 h 81"/>
                  <a:gd name="T8" fmla="*/ 27 w 90"/>
                  <a:gd name="T9" fmla="*/ 0 h 81"/>
                  <a:gd name="T10" fmla="*/ 35 w 90"/>
                  <a:gd name="T11" fmla="*/ 3 h 81"/>
                  <a:gd name="T12" fmla="*/ 44 w 90"/>
                  <a:gd name="T13" fmla="*/ 7 h 81"/>
                  <a:gd name="T14" fmla="*/ 52 w 90"/>
                  <a:gd name="T15" fmla="*/ 13 h 81"/>
                  <a:gd name="T16" fmla="*/ 57 w 90"/>
                  <a:gd name="T17" fmla="*/ 20 h 81"/>
                  <a:gd name="T18" fmla="*/ 62 w 90"/>
                  <a:gd name="T19" fmla="*/ 27 h 81"/>
                  <a:gd name="T20" fmla="*/ 67 w 90"/>
                  <a:gd name="T21" fmla="*/ 34 h 81"/>
                  <a:gd name="T22" fmla="*/ 71 w 90"/>
                  <a:gd name="T23" fmla="*/ 39 h 81"/>
                  <a:gd name="T24" fmla="*/ 76 w 90"/>
                  <a:gd name="T25" fmla="*/ 44 h 81"/>
                  <a:gd name="T26" fmla="*/ 79 w 90"/>
                  <a:gd name="T27" fmla="*/ 50 h 81"/>
                  <a:gd name="T28" fmla="*/ 81 w 90"/>
                  <a:gd name="T29" fmla="*/ 56 h 81"/>
                  <a:gd name="T30" fmla="*/ 85 w 90"/>
                  <a:gd name="T31" fmla="*/ 61 h 81"/>
                  <a:gd name="T32" fmla="*/ 88 w 90"/>
                  <a:gd name="T33" fmla="*/ 66 h 81"/>
                  <a:gd name="T34" fmla="*/ 89 w 90"/>
                  <a:gd name="T35" fmla="*/ 73 h 81"/>
                  <a:gd name="T36" fmla="*/ 87 w 90"/>
                  <a:gd name="T37" fmla="*/ 77 h 81"/>
                  <a:gd name="T38" fmla="*/ 81 w 90"/>
                  <a:gd name="T39" fmla="*/ 80 h 81"/>
                  <a:gd name="T40" fmla="*/ 77 w 90"/>
                  <a:gd name="T41" fmla="*/ 81 h 81"/>
                  <a:gd name="T42" fmla="*/ 72 w 90"/>
                  <a:gd name="T43" fmla="*/ 79 h 81"/>
                  <a:gd name="T44" fmla="*/ 66 w 90"/>
                  <a:gd name="T45" fmla="*/ 77 h 81"/>
                  <a:gd name="T46" fmla="*/ 62 w 90"/>
                  <a:gd name="T47" fmla="*/ 74 h 81"/>
                  <a:gd name="T48" fmla="*/ 57 w 90"/>
                  <a:gd name="T49" fmla="*/ 69 h 81"/>
                  <a:gd name="T50" fmla="*/ 53 w 90"/>
                  <a:gd name="T51" fmla="*/ 64 h 81"/>
                  <a:gd name="T52" fmla="*/ 50 w 90"/>
                  <a:gd name="T53" fmla="*/ 60 h 81"/>
                  <a:gd name="T54" fmla="*/ 46 w 90"/>
                  <a:gd name="T55" fmla="*/ 54 h 81"/>
                  <a:gd name="T56" fmla="*/ 40 w 90"/>
                  <a:gd name="T57" fmla="*/ 51 h 81"/>
                  <a:gd name="T58" fmla="*/ 36 w 90"/>
                  <a:gd name="T59" fmla="*/ 49 h 81"/>
                  <a:gd name="T60" fmla="*/ 30 w 90"/>
                  <a:gd name="T61" fmla="*/ 50 h 81"/>
                  <a:gd name="T62" fmla="*/ 26 w 90"/>
                  <a:gd name="T63" fmla="*/ 51 h 81"/>
                  <a:gd name="T64" fmla="*/ 20 w 90"/>
                  <a:gd name="T65" fmla="*/ 48 h 81"/>
                  <a:gd name="T66" fmla="*/ 14 w 90"/>
                  <a:gd name="T67" fmla="*/ 42 h 81"/>
                  <a:gd name="T68" fmla="*/ 10 w 90"/>
                  <a:gd name="T69" fmla="*/ 37 h 81"/>
                  <a:gd name="T70" fmla="*/ 6 w 90"/>
                  <a:gd name="T71" fmla="*/ 32 h 81"/>
                  <a:gd name="T72" fmla="*/ 3 w 90"/>
                  <a:gd name="T73" fmla="*/ 29 h 81"/>
                  <a:gd name="T74" fmla="*/ 0 w 90"/>
                  <a:gd name="T75" fmla="*/ 23 h 81"/>
                  <a:gd name="T76" fmla="*/ 0 w 90"/>
                  <a:gd name="T77"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1">
                    <a:moveTo>
                      <a:pt x="0" y="15"/>
                    </a:moveTo>
                    <a:lnTo>
                      <a:pt x="0" y="15"/>
                    </a:lnTo>
                    <a:lnTo>
                      <a:pt x="1" y="12"/>
                    </a:lnTo>
                    <a:lnTo>
                      <a:pt x="1" y="8"/>
                    </a:lnTo>
                    <a:lnTo>
                      <a:pt x="4" y="5"/>
                    </a:lnTo>
                    <a:lnTo>
                      <a:pt x="7" y="3"/>
                    </a:lnTo>
                    <a:lnTo>
                      <a:pt x="12" y="1"/>
                    </a:lnTo>
                    <a:lnTo>
                      <a:pt x="16" y="0"/>
                    </a:lnTo>
                    <a:lnTo>
                      <a:pt x="20" y="0"/>
                    </a:lnTo>
                    <a:lnTo>
                      <a:pt x="27" y="0"/>
                    </a:lnTo>
                    <a:lnTo>
                      <a:pt x="30" y="2"/>
                    </a:lnTo>
                    <a:lnTo>
                      <a:pt x="35" y="3"/>
                    </a:lnTo>
                    <a:lnTo>
                      <a:pt x="40" y="5"/>
                    </a:lnTo>
                    <a:lnTo>
                      <a:pt x="44" y="7"/>
                    </a:lnTo>
                    <a:lnTo>
                      <a:pt x="49" y="11"/>
                    </a:lnTo>
                    <a:lnTo>
                      <a:pt x="52" y="13"/>
                    </a:lnTo>
                    <a:lnTo>
                      <a:pt x="54" y="17"/>
                    </a:lnTo>
                    <a:lnTo>
                      <a:pt x="57" y="20"/>
                    </a:lnTo>
                    <a:lnTo>
                      <a:pt x="60" y="24"/>
                    </a:lnTo>
                    <a:lnTo>
                      <a:pt x="62" y="27"/>
                    </a:lnTo>
                    <a:lnTo>
                      <a:pt x="64" y="30"/>
                    </a:lnTo>
                    <a:lnTo>
                      <a:pt x="67" y="34"/>
                    </a:lnTo>
                    <a:lnTo>
                      <a:pt x="69" y="37"/>
                    </a:lnTo>
                    <a:lnTo>
                      <a:pt x="71" y="39"/>
                    </a:lnTo>
                    <a:lnTo>
                      <a:pt x="73" y="42"/>
                    </a:lnTo>
                    <a:lnTo>
                      <a:pt x="76" y="44"/>
                    </a:lnTo>
                    <a:lnTo>
                      <a:pt x="78" y="48"/>
                    </a:lnTo>
                    <a:lnTo>
                      <a:pt x="79" y="50"/>
                    </a:lnTo>
                    <a:lnTo>
                      <a:pt x="79" y="54"/>
                    </a:lnTo>
                    <a:lnTo>
                      <a:pt x="81" y="56"/>
                    </a:lnTo>
                    <a:lnTo>
                      <a:pt x="84" y="59"/>
                    </a:lnTo>
                    <a:lnTo>
                      <a:pt x="85" y="61"/>
                    </a:lnTo>
                    <a:lnTo>
                      <a:pt x="86" y="63"/>
                    </a:lnTo>
                    <a:lnTo>
                      <a:pt x="88" y="66"/>
                    </a:lnTo>
                    <a:lnTo>
                      <a:pt x="90" y="69"/>
                    </a:lnTo>
                    <a:lnTo>
                      <a:pt x="89" y="73"/>
                    </a:lnTo>
                    <a:lnTo>
                      <a:pt x="88" y="75"/>
                    </a:lnTo>
                    <a:lnTo>
                      <a:pt x="87" y="77"/>
                    </a:lnTo>
                    <a:lnTo>
                      <a:pt x="84" y="79"/>
                    </a:lnTo>
                    <a:lnTo>
                      <a:pt x="81" y="80"/>
                    </a:lnTo>
                    <a:lnTo>
                      <a:pt x="79" y="81"/>
                    </a:lnTo>
                    <a:lnTo>
                      <a:pt x="77" y="81"/>
                    </a:lnTo>
                    <a:lnTo>
                      <a:pt x="74" y="81"/>
                    </a:lnTo>
                    <a:lnTo>
                      <a:pt x="72" y="79"/>
                    </a:lnTo>
                    <a:lnTo>
                      <a:pt x="69" y="78"/>
                    </a:lnTo>
                    <a:lnTo>
                      <a:pt x="66" y="77"/>
                    </a:lnTo>
                    <a:lnTo>
                      <a:pt x="64" y="75"/>
                    </a:lnTo>
                    <a:lnTo>
                      <a:pt x="62" y="74"/>
                    </a:lnTo>
                    <a:lnTo>
                      <a:pt x="59" y="72"/>
                    </a:lnTo>
                    <a:lnTo>
                      <a:pt x="57" y="69"/>
                    </a:lnTo>
                    <a:lnTo>
                      <a:pt x="55" y="66"/>
                    </a:lnTo>
                    <a:lnTo>
                      <a:pt x="53" y="64"/>
                    </a:lnTo>
                    <a:lnTo>
                      <a:pt x="52" y="61"/>
                    </a:lnTo>
                    <a:lnTo>
                      <a:pt x="50" y="60"/>
                    </a:lnTo>
                    <a:lnTo>
                      <a:pt x="48" y="57"/>
                    </a:lnTo>
                    <a:lnTo>
                      <a:pt x="46" y="54"/>
                    </a:lnTo>
                    <a:lnTo>
                      <a:pt x="43" y="52"/>
                    </a:lnTo>
                    <a:lnTo>
                      <a:pt x="40" y="51"/>
                    </a:lnTo>
                    <a:lnTo>
                      <a:pt x="38" y="50"/>
                    </a:lnTo>
                    <a:lnTo>
                      <a:pt x="36" y="49"/>
                    </a:lnTo>
                    <a:lnTo>
                      <a:pt x="34" y="49"/>
                    </a:lnTo>
                    <a:lnTo>
                      <a:pt x="30" y="50"/>
                    </a:lnTo>
                    <a:lnTo>
                      <a:pt x="28" y="51"/>
                    </a:lnTo>
                    <a:lnTo>
                      <a:pt x="26" y="51"/>
                    </a:lnTo>
                    <a:lnTo>
                      <a:pt x="22" y="50"/>
                    </a:lnTo>
                    <a:lnTo>
                      <a:pt x="20" y="48"/>
                    </a:lnTo>
                    <a:lnTo>
                      <a:pt x="17" y="45"/>
                    </a:lnTo>
                    <a:lnTo>
                      <a:pt x="14" y="42"/>
                    </a:lnTo>
                    <a:lnTo>
                      <a:pt x="11" y="41"/>
                    </a:lnTo>
                    <a:lnTo>
                      <a:pt x="10" y="37"/>
                    </a:lnTo>
                    <a:lnTo>
                      <a:pt x="9" y="35"/>
                    </a:lnTo>
                    <a:lnTo>
                      <a:pt x="6" y="32"/>
                    </a:lnTo>
                    <a:lnTo>
                      <a:pt x="5" y="31"/>
                    </a:lnTo>
                    <a:lnTo>
                      <a:pt x="3" y="29"/>
                    </a:lnTo>
                    <a:lnTo>
                      <a:pt x="2" y="26"/>
                    </a:lnTo>
                    <a:lnTo>
                      <a:pt x="0" y="23"/>
                    </a:lnTo>
                    <a:lnTo>
                      <a:pt x="0" y="20"/>
                    </a:lnTo>
                    <a:lnTo>
                      <a:pt x="0" y="17"/>
                    </a:lnTo>
                    <a:lnTo>
                      <a:pt x="0" y="1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59" name="Freeform 396">
                <a:extLst>
                  <a:ext uri="{FF2B5EF4-FFF2-40B4-BE49-F238E27FC236}">
                    <a16:creationId xmlns:a16="http://schemas.microsoft.com/office/drawing/2014/main" id="{2CAA32CB-5ADE-4C7C-9E18-2177F5E5A227}"/>
                  </a:ext>
                </a:extLst>
              </p:cNvPr>
              <p:cNvSpPr>
                <a:spLocks/>
              </p:cNvSpPr>
              <p:nvPr/>
            </p:nvSpPr>
            <p:spPr bwMode="auto">
              <a:xfrm>
                <a:off x="627" y="1755"/>
                <a:ext cx="47" cy="43"/>
              </a:xfrm>
              <a:custGeom>
                <a:avLst/>
                <a:gdLst>
                  <a:gd name="T0" fmla="*/ 0 w 90"/>
                  <a:gd name="T1" fmla="*/ 15 h 81"/>
                  <a:gd name="T2" fmla="*/ 1 w 90"/>
                  <a:gd name="T3" fmla="*/ 8 h 81"/>
                  <a:gd name="T4" fmla="*/ 7 w 90"/>
                  <a:gd name="T5" fmla="*/ 3 h 81"/>
                  <a:gd name="T6" fmla="*/ 16 w 90"/>
                  <a:gd name="T7" fmla="*/ 0 h 81"/>
                  <a:gd name="T8" fmla="*/ 27 w 90"/>
                  <a:gd name="T9" fmla="*/ 0 h 81"/>
                  <a:gd name="T10" fmla="*/ 35 w 90"/>
                  <a:gd name="T11" fmla="*/ 3 h 81"/>
                  <a:gd name="T12" fmla="*/ 44 w 90"/>
                  <a:gd name="T13" fmla="*/ 7 h 81"/>
                  <a:gd name="T14" fmla="*/ 52 w 90"/>
                  <a:gd name="T15" fmla="*/ 13 h 81"/>
                  <a:gd name="T16" fmla="*/ 57 w 90"/>
                  <a:gd name="T17" fmla="*/ 20 h 81"/>
                  <a:gd name="T18" fmla="*/ 62 w 90"/>
                  <a:gd name="T19" fmla="*/ 27 h 81"/>
                  <a:gd name="T20" fmla="*/ 67 w 90"/>
                  <a:gd name="T21" fmla="*/ 34 h 81"/>
                  <a:gd name="T22" fmla="*/ 71 w 90"/>
                  <a:gd name="T23" fmla="*/ 39 h 81"/>
                  <a:gd name="T24" fmla="*/ 76 w 90"/>
                  <a:gd name="T25" fmla="*/ 44 h 81"/>
                  <a:gd name="T26" fmla="*/ 79 w 90"/>
                  <a:gd name="T27" fmla="*/ 50 h 81"/>
                  <a:gd name="T28" fmla="*/ 81 w 90"/>
                  <a:gd name="T29" fmla="*/ 56 h 81"/>
                  <a:gd name="T30" fmla="*/ 85 w 90"/>
                  <a:gd name="T31" fmla="*/ 61 h 81"/>
                  <a:gd name="T32" fmla="*/ 88 w 90"/>
                  <a:gd name="T33" fmla="*/ 66 h 81"/>
                  <a:gd name="T34" fmla="*/ 89 w 90"/>
                  <a:gd name="T35" fmla="*/ 73 h 81"/>
                  <a:gd name="T36" fmla="*/ 87 w 90"/>
                  <a:gd name="T37" fmla="*/ 77 h 81"/>
                  <a:gd name="T38" fmla="*/ 81 w 90"/>
                  <a:gd name="T39" fmla="*/ 80 h 81"/>
                  <a:gd name="T40" fmla="*/ 77 w 90"/>
                  <a:gd name="T41" fmla="*/ 81 h 81"/>
                  <a:gd name="T42" fmla="*/ 72 w 90"/>
                  <a:gd name="T43" fmla="*/ 79 h 81"/>
                  <a:gd name="T44" fmla="*/ 66 w 90"/>
                  <a:gd name="T45" fmla="*/ 77 h 81"/>
                  <a:gd name="T46" fmla="*/ 62 w 90"/>
                  <a:gd name="T47" fmla="*/ 74 h 81"/>
                  <a:gd name="T48" fmla="*/ 57 w 90"/>
                  <a:gd name="T49" fmla="*/ 69 h 81"/>
                  <a:gd name="T50" fmla="*/ 53 w 90"/>
                  <a:gd name="T51" fmla="*/ 64 h 81"/>
                  <a:gd name="T52" fmla="*/ 50 w 90"/>
                  <a:gd name="T53" fmla="*/ 60 h 81"/>
                  <a:gd name="T54" fmla="*/ 46 w 90"/>
                  <a:gd name="T55" fmla="*/ 54 h 81"/>
                  <a:gd name="T56" fmla="*/ 40 w 90"/>
                  <a:gd name="T57" fmla="*/ 51 h 81"/>
                  <a:gd name="T58" fmla="*/ 36 w 90"/>
                  <a:gd name="T59" fmla="*/ 49 h 81"/>
                  <a:gd name="T60" fmla="*/ 30 w 90"/>
                  <a:gd name="T61" fmla="*/ 50 h 81"/>
                  <a:gd name="T62" fmla="*/ 26 w 90"/>
                  <a:gd name="T63" fmla="*/ 51 h 81"/>
                  <a:gd name="T64" fmla="*/ 20 w 90"/>
                  <a:gd name="T65" fmla="*/ 48 h 81"/>
                  <a:gd name="T66" fmla="*/ 14 w 90"/>
                  <a:gd name="T67" fmla="*/ 42 h 81"/>
                  <a:gd name="T68" fmla="*/ 10 w 90"/>
                  <a:gd name="T69" fmla="*/ 37 h 81"/>
                  <a:gd name="T70" fmla="*/ 6 w 90"/>
                  <a:gd name="T71" fmla="*/ 32 h 81"/>
                  <a:gd name="T72" fmla="*/ 3 w 90"/>
                  <a:gd name="T73" fmla="*/ 29 h 81"/>
                  <a:gd name="T74" fmla="*/ 0 w 90"/>
                  <a:gd name="T75" fmla="*/ 23 h 81"/>
                  <a:gd name="T76" fmla="*/ 0 w 90"/>
                  <a:gd name="T77"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1">
                    <a:moveTo>
                      <a:pt x="0" y="15"/>
                    </a:moveTo>
                    <a:lnTo>
                      <a:pt x="0" y="15"/>
                    </a:lnTo>
                    <a:lnTo>
                      <a:pt x="1" y="12"/>
                    </a:lnTo>
                    <a:lnTo>
                      <a:pt x="1" y="8"/>
                    </a:lnTo>
                    <a:lnTo>
                      <a:pt x="4" y="5"/>
                    </a:lnTo>
                    <a:lnTo>
                      <a:pt x="7" y="3"/>
                    </a:lnTo>
                    <a:lnTo>
                      <a:pt x="12" y="1"/>
                    </a:lnTo>
                    <a:lnTo>
                      <a:pt x="16" y="0"/>
                    </a:lnTo>
                    <a:lnTo>
                      <a:pt x="20" y="0"/>
                    </a:lnTo>
                    <a:lnTo>
                      <a:pt x="27" y="0"/>
                    </a:lnTo>
                    <a:lnTo>
                      <a:pt x="30" y="2"/>
                    </a:lnTo>
                    <a:lnTo>
                      <a:pt x="35" y="3"/>
                    </a:lnTo>
                    <a:lnTo>
                      <a:pt x="40" y="5"/>
                    </a:lnTo>
                    <a:lnTo>
                      <a:pt x="44" y="7"/>
                    </a:lnTo>
                    <a:lnTo>
                      <a:pt x="49" y="11"/>
                    </a:lnTo>
                    <a:lnTo>
                      <a:pt x="52" y="13"/>
                    </a:lnTo>
                    <a:lnTo>
                      <a:pt x="54" y="17"/>
                    </a:lnTo>
                    <a:lnTo>
                      <a:pt x="57" y="20"/>
                    </a:lnTo>
                    <a:lnTo>
                      <a:pt x="60" y="24"/>
                    </a:lnTo>
                    <a:lnTo>
                      <a:pt x="62" y="27"/>
                    </a:lnTo>
                    <a:lnTo>
                      <a:pt x="64" y="30"/>
                    </a:lnTo>
                    <a:lnTo>
                      <a:pt x="67" y="34"/>
                    </a:lnTo>
                    <a:lnTo>
                      <a:pt x="69" y="37"/>
                    </a:lnTo>
                    <a:lnTo>
                      <a:pt x="71" y="39"/>
                    </a:lnTo>
                    <a:lnTo>
                      <a:pt x="73" y="42"/>
                    </a:lnTo>
                    <a:lnTo>
                      <a:pt x="76" y="44"/>
                    </a:lnTo>
                    <a:lnTo>
                      <a:pt x="78" y="48"/>
                    </a:lnTo>
                    <a:lnTo>
                      <a:pt x="79" y="50"/>
                    </a:lnTo>
                    <a:lnTo>
                      <a:pt x="79" y="54"/>
                    </a:lnTo>
                    <a:lnTo>
                      <a:pt x="81" y="56"/>
                    </a:lnTo>
                    <a:lnTo>
                      <a:pt x="84" y="59"/>
                    </a:lnTo>
                    <a:lnTo>
                      <a:pt x="85" y="61"/>
                    </a:lnTo>
                    <a:lnTo>
                      <a:pt x="86" y="63"/>
                    </a:lnTo>
                    <a:lnTo>
                      <a:pt x="88" y="66"/>
                    </a:lnTo>
                    <a:lnTo>
                      <a:pt x="90" y="69"/>
                    </a:lnTo>
                    <a:lnTo>
                      <a:pt x="89" y="73"/>
                    </a:lnTo>
                    <a:lnTo>
                      <a:pt x="88" y="75"/>
                    </a:lnTo>
                    <a:lnTo>
                      <a:pt x="87" y="77"/>
                    </a:lnTo>
                    <a:lnTo>
                      <a:pt x="84" y="79"/>
                    </a:lnTo>
                    <a:lnTo>
                      <a:pt x="81" y="80"/>
                    </a:lnTo>
                    <a:lnTo>
                      <a:pt x="79" y="81"/>
                    </a:lnTo>
                    <a:lnTo>
                      <a:pt x="77" y="81"/>
                    </a:lnTo>
                    <a:lnTo>
                      <a:pt x="74" y="81"/>
                    </a:lnTo>
                    <a:lnTo>
                      <a:pt x="72" y="79"/>
                    </a:lnTo>
                    <a:lnTo>
                      <a:pt x="69" y="78"/>
                    </a:lnTo>
                    <a:lnTo>
                      <a:pt x="66" y="77"/>
                    </a:lnTo>
                    <a:lnTo>
                      <a:pt x="64" y="75"/>
                    </a:lnTo>
                    <a:lnTo>
                      <a:pt x="62" y="74"/>
                    </a:lnTo>
                    <a:lnTo>
                      <a:pt x="59" y="72"/>
                    </a:lnTo>
                    <a:lnTo>
                      <a:pt x="57" y="69"/>
                    </a:lnTo>
                    <a:lnTo>
                      <a:pt x="55" y="66"/>
                    </a:lnTo>
                    <a:lnTo>
                      <a:pt x="53" y="64"/>
                    </a:lnTo>
                    <a:lnTo>
                      <a:pt x="52" y="61"/>
                    </a:lnTo>
                    <a:lnTo>
                      <a:pt x="50" y="60"/>
                    </a:lnTo>
                    <a:lnTo>
                      <a:pt x="48" y="57"/>
                    </a:lnTo>
                    <a:lnTo>
                      <a:pt x="46" y="54"/>
                    </a:lnTo>
                    <a:lnTo>
                      <a:pt x="43" y="52"/>
                    </a:lnTo>
                    <a:lnTo>
                      <a:pt x="40" y="51"/>
                    </a:lnTo>
                    <a:lnTo>
                      <a:pt x="38" y="50"/>
                    </a:lnTo>
                    <a:lnTo>
                      <a:pt x="36" y="49"/>
                    </a:lnTo>
                    <a:lnTo>
                      <a:pt x="34" y="49"/>
                    </a:lnTo>
                    <a:lnTo>
                      <a:pt x="30" y="50"/>
                    </a:lnTo>
                    <a:lnTo>
                      <a:pt x="28" y="51"/>
                    </a:lnTo>
                    <a:lnTo>
                      <a:pt x="26" y="51"/>
                    </a:lnTo>
                    <a:lnTo>
                      <a:pt x="22" y="50"/>
                    </a:lnTo>
                    <a:lnTo>
                      <a:pt x="20" y="48"/>
                    </a:lnTo>
                    <a:lnTo>
                      <a:pt x="17" y="45"/>
                    </a:lnTo>
                    <a:lnTo>
                      <a:pt x="14" y="42"/>
                    </a:lnTo>
                    <a:lnTo>
                      <a:pt x="11" y="41"/>
                    </a:lnTo>
                    <a:lnTo>
                      <a:pt x="10" y="37"/>
                    </a:lnTo>
                    <a:lnTo>
                      <a:pt x="9" y="35"/>
                    </a:lnTo>
                    <a:lnTo>
                      <a:pt x="6" y="32"/>
                    </a:lnTo>
                    <a:lnTo>
                      <a:pt x="5" y="31"/>
                    </a:lnTo>
                    <a:lnTo>
                      <a:pt x="3" y="29"/>
                    </a:lnTo>
                    <a:lnTo>
                      <a:pt x="2" y="26"/>
                    </a:lnTo>
                    <a:lnTo>
                      <a:pt x="0" y="23"/>
                    </a:lnTo>
                    <a:lnTo>
                      <a:pt x="0" y="20"/>
                    </a:lnTo>
                    <a:lnTo>
                      <a:pt x="0" y="17"/>
                    </a:lnTo>
                    <a:lnTo>
                      <a:pt x="0" y="1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60" name="Freeform 397">
                <a:extLst>
                  <a:ext uri="{FF2B5EF4-FFF2-40B4-BE49-F238E27FC236}">
                    <a16:creationId xmlns:a16="http://schemas.microsoft.com/office/drawing/2014/main" id="{17CC4B4C-B4EA-4943-B672-E1AFA8914188}"/>
                  </a:ext>
                </a:extLst>
              </p:cNvPr>
              <p:cNvSpPr>
                <a:spLocks/>
              </p:cNvSpPr>
              <p:nvPr/>
            </p:nvSpPr>
            <p:spPr bwMode="auto">
              <a:xfrm>
                <a:off x="657" y="1747"/>
                <a:ext cx="8" cy="10"/>
              </a:xfrm>
              <a:custGeom>
                <a:avLst/>
                <a:gdLst>
                  <a:gd name="T0" fmla="*/ 2 w 16"/>
                  <a:gd name="T1" fmla="*/ 3 h 18"/>
                  <a:gd name="T2" fmla="*/ 2 w 16"/>
                  <a:gd name="T3" fmla="*/ 3 h 18"/>
                  <a:gd name="T4" fmla="*/ 1 w 16"/>
                  <a:gd name="T5" fmla="*/ 7 h 18"/>
                  <a:gd name="T6" fmla="*/ 1 w 16"/>
                  <a:gd name="T7" fmla="*/ 10 h 18"/>
                  <a:gd name="T8" fmla="*/ 0 w 16"/>
                  <a:gd name="T9" fmla="*/ 13 h 18"/>
                  <a:gd name="T10" fmla="*/ 1 w 16"/>
                  <a:gd name="T11" fmla="*/ 16 h 18"/>
                  <a:gd name="T12" fmla="*/ 4 w 16"/>
                  <a:gd name="T13" fmla="*/ 17 h 18"/>
                  <a:gd name="T14" fmla="*/ 8 w 16"/>
                  <a:gd name="T15" fmla="*/ 18 h 18"/>
                  <a:gd name="T16" fmla="*/ 11 w 16"/>
                  <a:gd name="T17" fmla="*/ 17 h 18"/>
                  <a:gd name="T18" fmla="*/ 15 w 16"/>
                  <a:gd name="T19" fmla="*/ 14 h 18"/>
                  <a:gd name="T20" fmla="*/ 16 w 16"/>
                  <a:gd name="T21" fmla="*/ 11 h 18"/>
                  <a:gd name="T22" fmla="*/ 16 w 16"/>
                  <a:gd name="T23" fmla="*/ 9 h 18"/>
                  <a:gd name="T24" fmla="*/ 14 w 16"/>
                  <a:gd name="T25" fmla="*/ 6 h 18"/>
                  <a:gd name="T26" fmla="*/ 12 w 16"/>
                  <a:gd name="T27" fmla="*/ 4 h 18"/>
                  <a:gd name="T28" fmla="*/ 9 w 16"/>
                  <a:gd name="T29" fmla="*/ 1 h 18"/>
                  <a:gd name="T30" fmla="*/ 6 w 16"/>
                  <a:gd name="T31" fmla="*/ 0 h 18"/>
                  <a:gd name="T32" fmla="*/ 3 w 16"/>
                  <a:gd name="T33" fmla="*/ 1 h 18"/>
                  <a:gd name="T34" fmla="*/ 2 w 16"/>
                  <a:gd name="T35" fmla="*/ 3 h 18"/>
                  <a:gd name="T36" fmla="*/ 2 w 16"/>
                  <a:gd name="T3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8">
                    <a:moveTo>
                      <a:pt x="2" y="3"/>
                    </a:moveTo>
                    <a:lnTo>
                      <a:pt x="2" y="3"/>
                    </a:lnTo>
                    <a:lnTo>
                      <a:pt x="1" y="7"/>
                    </a:lnTo>
                    <a:lnTo>
                      <a:pt x="1" y="10"/>
                    </a:lnTo>
                    <a:lnTo>
                      <a:pt x="0" y="13"/>
                    </a:lnTo>
                    <a:lnTo>
                      <a:pt x="1" y="16"/>
                    </a:lnTo>
                    <a:lnTo>
                      <a:pt x="4" y="17"/>
                    </a:lnTo>
                    <a:lnTo>
                      <a:pt x="8" y="18"/>
                    </a:lnTo>
                    <a:lnTo>
                      <a:pt x="11" y="17"/>
                    </a:lnTo>
                    <a:lnTo>
                      <a:pt x="15" y="14"/>
                    </a:lnTo>
                    <a:lnTo>
                      <a:pt x="16" y="11"/>
                    </a:lnTo>
                    <a:lnTo>
                      <a:pt x="16" y="9"/>
                    </a:lnTo>
                    <a:lnTo>
                      <a:pt x="14" y="6"/>
                    </a:lnTo>
                    <a:lnTo>
                      <a:pt x="12" y="4"/>
                    </a:lnTo>
                    <a:lnTo>
                      <a:pt x="9" y="1"/>
                    </a:lnTo>
                    <a:lnTo>
                      <a:pt x="6" y="0"/>
                    </a:lnTo>
                    <a:lnTo>
                      <a:pt x="3" y="1"/>
                    </a:lnTo>
                    <a:lnTo>
                      <a:pt x="2" y="3"/>
                    </a:lnTo>
                    <a:lnTo>
                      <a:pt x="2"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61" name="Freeform 398">
                <a:extLst>
                  <a:ext uri="{FF2B5EF4-FFF2-40B4-BE49-F238E27FC236}">
                    <a16:creationId xmlns:a16="http://schemas.microsoft.com/office/drawing/2014/main" id="{E3A965F2-E637-42FA-A4ED-D88A5E2B4EFB}"/>
                  </a:ext>
                </a:extLst>
              </p:cNvPr>
              <p:cNvSpPr>
                <a:spLocks/>
              </p:cNvSpPr>
              <p:nvPr/>
            </p:nvSpPr>
            <p:spPr bwMode="auto">
              <a:xfrm>
                <a:off x="657" y="1747"/>
                <a:ext cx="8" cy="10"/>
              </a:xfrm>
              <a:custGeom>
                <a:avLst/>
                <a:gdLst>
                  <a:gd name="T0" fmla="*/ 2 w 16"/>
                  <a:gd name="T1" fmla="*/ 3 h 18"/>
                  <a:gd name="T2" fmla="*/ 2 w 16"/>
                  <a:gd name="T3" fmla="*/ 3 h 18"/>
                  <a:gd name="T4" fmla="*/ 1 w 16"/>
                  <a:gd name="T5" fmla="*/ 7 h 18"/>
                  <a:gd name="T6" fmla="*/ 1 w 16"/>
                  <a:gd name="T7" fmla="*/ 10 h 18"/>
                  <a:gd name="T8" fmla="*/ 0 w 16"/>
                  <a:gd name="T9" fmla="*/ 13 h 18"/>
                  <a:gd name="T10" fmla="*/ 1 w 16"/>
                  <a:gd name="T11" fmla="*/ 16 h 18"/>
                  <a:gd name="T12" fmla="*/ 4 w 16"/>
                  <a:gd name="T13" fmla="*/ 17 h 18"/>
                  <a:gd name="T14" fmla="*/ 8 w 16"/>
                  <a:gd name="T15" fmla="*/ 18 h 18"/>
                  <a:gd name="T16" fmla="*/ 11 w 16"/>
                  <a:gd name="T17" fmla="*/ 17 h 18"/>
                  <a:gd name="T18" fmla="*/ 15 w 16"/>
                  <a:gd name="T19" fmla="*/ 14 h 18"/>
                  <a:gd name="T20" fmla="*/ 16 w 16"/>
                  <a:gd name="T21" fmla="*/ 11 h 18"/>
                  <a:gd name="T22" fmla="*/ 16 w 16"/>
                  <a:gd name="T23" fmla="*/ 9 h 18"/>
                  <a:gd name="T24" fmla="*/ 14 w 16"/>
                  <a:gd name="T25" fmla="*/ 6 h 18"/>
                  <a:gd name="T26" fmla="*/ 12 w 16"/>
                  <a:gd name="T27" fmla="*/ 4 h 18"/>
                  <a:gd name="T28" fmla="*/ 9 w 16"/>
                  <a:gd name="T29" fmla="*/ 1 h 18"/>
                  <a:gd name="T30" fmla="*/ 6 w 16"/>
                  <a:gd name="T31" fmla="*/ 0 h 18"/>
                  <a:gd name="T32" fmla="*/ 3 w 16"/>
                  <a:gd name="T33" fmla="*/ 1 h 18"/>
                  <a:gd name="T34" fmla="*/ 2 w 16"/>
                  <a:gd name="T35" fmla="*/ 3 h 18"/>
                  <a:gd name="T36" fmla="*/ 2 w 16"/>
                  <a:gd name="T3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8">
                    <a:moveTo>
                      <a:pt x="2" y="3"/>
                    </a:moveTo>
                    <a:lnTo>
                      <a:pt x="2" y="3"/>
                    </a:lnTo>
                    <a:lnTo>
                      <a:pt x="1" y="7"/>
                    </a:lnTo>
                    <a:lnTo>
                      <a:pt x="1" y="10"/>
                    </a:lnTo>
                    <a:lnTo>
                      <a:pt x="0" y="13"/>
                    </a:lnTo>
                    <a:lnTo>
                      <a:pt x="1" y="16"/>
                    </a:lnTo>
                    <a:lnTo>
                      <a:pt x="4" y="17"/>
                    </a:lnTo>
                    <a:lnTo>
                      <a:pt x="8" y="18"/>
                    </a:lnTo>
                    <a:lnTo>
                      <a:pt x="11" y="17"/>
                    </a:lnTo>
                    <a:lnTo>
                      <a:pt x="15" y="14"/>
                    </a:lnTo>
                    <a:lnTo>
                      <a:pt x="16" y="11"/>
                    </a:lnTo>
                    <a:lnTo>
                      <a:pt x="16" y="9"/>
                    </a:lnTo>
                    <a:lnTo>
                      <a:pt x="14" y="6"/>
                    </a:lnTo>
                    <a:lnTo>
                      <a:pt x="12" y="4"/>
                    </a:lnTo>
                    <a:lnTo>
                      <a:pt x="9" y="1"/>
                    </a:lnTo>
                    <a:lnTo>
                      <a:pt x="6" y="0"/>
                    </a:lnTo>
                    <a:lnTo>
                      <a:pt x="3" y="1"/>
                    </a:lnTo>
                    <a:lnTo>
                      <a:pt x="2" y="3"/>
                    </a:lnTo>
                    <a:lnTo>
                      <a:pt x="2"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62" name="Freeform 399">
                <a:extLst>
                  <a:ext uri="{FF2B5EF4-FFF2-40B4-BE49-F238E27FC236}">
                    <a16:creationId xmlns:a16="http://schemas.microsoft.com/office/drawing/2014/main" id="{31ADE996-977E-430A-8F5C-206B138F442D}"/>
                  </a:ext>
                </a:extLst>
              </p:cNvPr>
              <p:cNvSpPr>
                <a:spLocks/>
              </p:cNvSpPr>
              <p:nvPr/>
            </p:nvSpPr>
            <p:spPr bwMode="auto">
              <a:xfrm>
                <a:off x="613" y="1768"/>
                <a:ext cx="6" cy="6"/>
              </a:xfrm>
              <a:custGeom>
                <a:avLst/>
                <a:gdLst>
                  <a:gd name="T0" fmla="*/ 0 w 10"/>
                  <a:gd name="T1" fmla="*/ 2 h 12"/>
                  <a:gd name="T2" fmla="*/ 0 w 10"/>
                  <a:gd name="T3" fmla="*/ 2 h 12"/>
                  <a:gd name="T4" fmla="*/ 3 w 10"/>
                  <a:gd name="T5" fmla="*/ 0 h 12"/>
                  <a:gd name="T6" fmla="*/ 5 w 10"/>
                  <a:gd name="T7" fmla="*/ 0 h 12"/>
                  <a:gd name="T8" fmla="*/ 7 w 10"/>
                  <a:gd name="T9" fmla="*/ 1 h 12"/>
                  <a:gd name="T10" fmla="*/ 9 w 10"/>
                  <a:gd name="T11" fmla="*/ 4 h 12"/>
                  <a:gd name="T12" fmla="*/ 10 w 10"/>
                  <a:gd name="T13" fmla="*/ 6 h 12"/>
                  <a:gd name="T14" fmla="*/ 9 w 10"/>
                  <a:gd name="T15" fmla="*/ 9 h 12"/>
                  <a:gd name="T16" fmla="*/ 8 w 10"/>
                  <a:gd name="T17" fmla="*/ 11 h 12"/>
                  <a:gd name="T18" fmla="*/ 5 w 10"/>
                  <a:gd name="T19" fmla="*/ 12 h 12"/>
                  <a:gd name="T20" fmla="*/ 3 w 10"/>
                  <a:gd name="T21" fmla="*/ 11 h 12"/>
                  <a:gd name="T22" fmla="*/ 2 w 10"/>
                  <a:gd name="T23" fmla="*/ 9 h 12"/>
                  <a:gd name="T24" fmla="*/ 2 w 10"/>
                  <a:gd name="T25" fmla="*/ 6 h 12"/>
                  <a:gd name="T26" fmla="*/ 1 w 10"/>
                  <a:gd name="T27" fmla="*/ 4 h 12"/>
                  <a:gd name="T28" fmla="*/ 0 w 10"/>
                  <a:gd name="T29" fmla="*/ 2 h 12"/>
                  <a:gd name="T30" fmla="*/ 0 w 10"/>
                  <a:gd name="T3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2">
                    <a:moveTo>
                      <a:pt x="0" y="2"/>
                    </a:moveTo>
                    <a:lnTo>
                      <a:pt x="0" y="2"/>
                    </a:lnTo>
                    <a:lnTo>
                      <a:pt x="3" y="0"/>
                    </a:lnTo>
                    <a:lnTo>
                      <a:pt x="5" y="0"/>
                    </a:lnTo>
                    <a:lnTo>
                      <a:pt x="7" y="1"/>
                    </a:lnTo>
                    <a:lnTo>
                      <a:pt x="9" y="4"/>
                    </a:lnTo>
                    <a:lnTo>
                      <a:pt x="10" y="6"/>
                    </a:lnTo>
                    <a:lnTo>
                      <a:pt x="9" y="9"/>
                    </a:lnTo>
                    <a:lnTo>
                      <a:pt x="8" y="11"/>
                    </a:lnTo>
                    <a:lnTo>
                      <a:pt x="5" y="12"/>
                    </a:lnTo>
                    <a:lnTo>
                      <a:pt x="3" y="11"/>
                    </a:lnTo>
                    <a:lnTo>
                      <a:pt x="2" y="9"/>
                    </a:lnTo>
                    <a:lnTo>
                      <a:pt x="2" y="6"/>
                    </a:lnTo>
                    <a:lnTo>
                      <a:pt x="1" y="4"/>
                    </a:lnTo>
                    <a:lnTo>
                      <a:pt x="0" y="2"/>
                    </a:lnTo>
                    <a:lnTo>
                      <a:pt x="0"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63" name="Freeform 400">
                <a:extLst>
                  <a:ext uri="{FF2B5EF4-FFF2-40B4-BE49-F238E27FC236}">
                    <a16:creationId xmlns:a16="http://schemas.microsoft.com/office/drawing/2014/main" id="{3F1CC5C6-ABFD-4120-8CFA-B80BF9544AB0}"/>
                  </a:ext>
                </a:extLst>
              </p:cNvPr>
              <p:cNvSpPr>
                <a:spLocks/>
              </p:cNvSpPr>
              <p:nvPr/>
            </p:nvSpPr>
            <p:spPr bwMode="auto">
              <a:xfrm>
                <a:off x="613" y="1768"/>
                <a:ext cx="6" cy="6"/>
              </a:xfrm>
              <a:custGeom>
                <a:avLst/>
                <a:gdLst>
                  <a:gd name="T0" fmla="*/ 0 w 10"/>
                  <a:gd name="T1" fmla="*/ 2 h 12"/>
                  <a:gd name="T2" fmla="*/ 0 w 10"/>
                  <a:gd name="T3" fmla="*/ 2 h 12"/>
                  <a:gd name="T4" fmla="*/ 3 w 10"/>
                  <a:gd name="T5" fmla="*/ 0 h 12"/>
                  <a:gd name="T6" fmla="*/ 5 w 10"/>
                  <a:gd name="T7" fmla="*/ 0 h 12"/>
                  <a:gd name="T8" fmla="*/ 7 w 10"/>
                  <a:gd name="T9" fmla="*/ 1 h 12"/>
                  <a:gd name="T10" fmla="*/ 9 w 10"/>
                  <a:gd name="T11" fmla="*/ 4 h 12"/>
                  <a:gd name="T12" fmla="*/ 10 w 10"/>
                  <a:gd name="T13" fmla="*/ 6 h 12"/>
                  <a:gd name="T14" fmla="*/ 9 w 10"/>
                  <a:gd name="T15" fmla="*/ 9 h 12"/>
                  <a:gd name="T16" fmla="*/ 8 w 10"/>
                  <a:gd name="T17" fmla="*/ 11 h 12"/>
                  <a:gd name="T18" fmla="*/ 5 w 10"/>
                  <a:gd name="T19" fmla="*/ 12 h 12"/>
                  <a:gd name="T20" fmla="*/ 3 w 10"/>
                  <a:gd name="T21" fmla="*/ 11 h 12"/>
                  <a:gd name="T22" fmla="*/ 2 w 10"/>
                  <a:gd name="T23" fmla="*/ 9 h 12"/>
                  <a:gd name="T24" fmla="*/ 2 w 10"/>
                  <a:gd name="T25" fmla="*/ 6 h 12"/>
                  <a:gd name="T26" fmla="*/ 1 w 10"/>
                  <a:gd name="T27" fmla="*/ 4 h 12"/>
                  <a:gd name="T28" fmla="*/ 0 w 10"/>
                  <a:gd name="T29" fmla="*/ 2 h 12"/>
                  <a:gd name="T30" fmla="*/ 0 w 10"/>
                  <a:gd name="T3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2">
                    <a:moveTo>
                      <a:pt x="0" y="2"/>
                    </a:moveTo>
                    <a:lnTo>
                      <a:pt x="0" y="2"/>
                    </a:lnTo>
                    <a:lnTo>
                      <a:pt x="3" y="0"/>
                    </a:lnTo>
                    <a:lnTo>
                      <a:pt x="5" y="0"/>
                    </a:lnTo>
                    <a:lnTo>
                      <a:pt x="7" y="1"/>
                    </a:lnTo>
                    <a:lnTo>
                      <a:pt x="9" y="4"/>
                    </a:lnTo>
                    <a:lnTo>
                      <a:pt x="10" y="6"/>
                    </a:lnTo>
                    <a:lnTo>
                      <a:pt x="9" y="9"/>
                    </a:lnTo>
                    <a:lnTo>
                      <a:pt x="8" y="11"/>
                    </a:lnTo>
                    <a:lnTo>
                      <a:pt x="5" y="12"/>
                    </a:lnTo>
                    <a:lnTo>
                      <a:pt x="3" y="11"/>
                    </a:lnTo>
                    <a:lnTo>
                      <a:pt x="2" y="9"/>
                    </a:lnTo>
                    <a:lnTo>
                      <a:pt x="2" y="6"/>
                    </a:lnTo>
                    <a:lnTo>
                      <a:pt x="1" y="4"/>
                    </a:lnTo>
                    <a:lnTo>
                      <a:pt x="0" y="2"/>
                    </a:lnTo>
                    <a:lnTo>
                      <a:pt x="0"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64" name="Freeform 401">
                <a:extLst>
                  <a:ext uri="{FF2B5EF4-FFF2-40B4-BE49-F238E27FC236}">
                    <a16:creationId xmlns:a16="http://schemas.microsoft.com/office/drawing/2014/main" id="{F4A4961E-4498-4F44-BA41-16310FF3FE8C}"/>
                  </a:ext>
                </a:extLst>
              </p:cNvPr>
              <p:cNvSpPr>
                <a:spLocks/>
              </p:cNvSpPr>
              <p:nvPr/>
            </p:nvSpPr>
            <p:spPr bwMode="auto">
              <a:xfrm>
                <a:off x="599" y="1752"/>
                <a:ext cx="5" cy="7"/>
              </a:xfrm>
              <a:custGeom>
                <a:avLst/>
                <a:gdLst>
                  <a:gd name="T0" fmla="*/ 3 w 9"/>
                  <a:gd name="T1" fmla="*/ 1 h 13"/>
                  <a:gd name="T2" fmla="*/ 3 w 9"/>
                  <a:gd name="T3" fmla="*/ 1 h 13"/>
                  <a:gd name="T4" fmla="*/ 1 w 9"/>
                  <a:gd name="T5" fmla="*/ 3 h 13"/>
                  <a:gd name="T6" fmla="*/ 0 w 9"/>
                  <a:gd name="T7" fmla="*/ 6 h 13"/>
                  <a:gd name="T8" fmla="*/ 1 w 9"/>
                  <a:gd name="T9" fmla="*/ 9 h 13"/>
                  <a:gd name="T10" fmla="*/ 4 w 9"/>
                  <a:gd name="T11" fmla="*/ 12 h 13"/>
                  <a:gd name="T12" fmla="*/ 7 w 9"/>
                  <a:gd name="T13" fmla="*/ 13 h 13"/>
                  <a:gd name="T14" fmla="*/ 9 w 9"/>
                  <a:gd name="T15" fmla="*/ 10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9"/>
                    </a:lnTo>
                    <a:lnTo>
                      <a:pt x="4" y="12"/>
                    </a:lnTo>
                    <a:lnTo>
                      <a:pt x="7" y="13"/>
                    </a:lnTo>
                    <a:lnTo>
                      <a:pt x="9" y="10"/>
                    </a:lnTo>
                    <a:lnTo>
                      <a:pt x="9" y="6"/>
                    </a:lnTo>
                    <a:lnTo>
                      <a:pt x="8" y="2"/>
                    </a:lnTo>
                    <a:lnTo>
                      <a:pt x="7" y="0"/>
                    </a:lnTo>
                    <a:lnTo>
                      <a:pt x="4" y="0"/>
                    </a:lnTo>
                    <a:lnTo>
                      <a:pt x="3" y="1"/>
                    </a:lnTo>
                    <a:lnTo>
                      <a:pt x="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65" name="Freeform 402">
                <a:extLst>
                  <a:ext uri="{FF2B5EF4-FFF2-40B4-BE49-F238E27FC236}">
                    <a16:creationId xmlns:a16="http://schemas.microsoft.com/office/drawing/2014/main" id="{2C6C0D16-68E6-4B4D-9A98-FFD1CD05D476}"/>
                  </a:ext>
                </a:extLst>
              </p:cNvPr>
              <p:cNvSpPr>
                <a:spLocks/>
              </p:cNvSpPr>
              <p:nvPr/>
            </p:nvSpPr>
            <p:spPr bwMode="auto">
              <a:xfrm>
                <a:off x="599" y="1752"/>
                <a:ext cx="5" cy="7"/>
              </a:xfrm>
              <a:custGeom>
                <a:avLst/>
                <a:gdLst>
                  <a:gd name="T0" fmla="*/ 3 w 9"/>
                  <a:gd name="T1" fmla="*/ 1 h 13"/>
                  <a:gd name="T2" fmla="*/ 3 w 9"/>
                  <a:gd name="T3" fmla="*/ 1 h 13"/>
                  <a:gd name="T4" fmla="*/ 1 w 9"/>
                  <a:gd name="T5" fmla="*/ 3 h 13"/>
                  <a:gd name="T6" fmla="*/ 0 w 9"/>
                  <a:gd name="T7" fmla="*/ 6 h 13"/>
                  <a:gd name="T8" fmla="*/ 1 w 9"/>
                  <a:gd name="T9" fmla="*/ 9 h 13"/>
                  <a:gd name="T10" fmla="*/ 4 w 9"/>
                  <a:gd name="T11" fmla="*/ 12 h 13"/>
                  <a:gd name="T12" fmla="*/ 7 w 9"/>
                  <a:gd name="T13" fmla="*/ 13 h 13"/>
                  <a:gd name="T14" fmla="*/ 9 w 9"/>
                  <a:gd name="T15" fmla="*/ 10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9"/>
                    </a:lnTo>
                    <a:lnTo>
                      <a:pt x="4" y="12"/>
                    </a:lnTo>
                    <a:lnTo>
                      <a:pt x="7" y="13"/>
                    </a:lnTo>
                    <a:lnTo>
                      <a:pt x="9" y="10"/>
                    </a:lnTo>
                    <a:lnTo>
                      <a:pt x="9" y="6"/>
                    </a:lnTo>
                    <a:lnTo>
                      <a:pt x="8" y="2"/>
                    </a:lnTo>
                    <a:lnTo>
                      <a:pt x="7" y="0"/>
                    </a:lnTo>
                    <a:lnTo>
                      <a:pt x="4" y="0"/>
                    </a:lnTo>
                    <a:lnTo>
                      <a:pt x="3" y="1"/>
                    </a:lnTo>
                    <a:lnTo>
                      <a:pt x="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66" name="Freeform 403">
                <a:extLst>
                  <a:ext uri="{FF2B5EF4-FFF2-40B4-BE49-F238E27FC236}">
                    <a16:creationId xmlns:a16="http://schemas.microsoft.com/office/drawing/2014/main" id="{9D762AEF-D4E3-4253-B8DD-C3C7A7F2A62B}"/>
                  </a:ext>
                </a:extLst>
              </p:cNvPr>
              <p:cNvSpPr>
                <a:spLocks/>
              </p:cNvSpPr>
              <p:nvPr/>
            </p:nvSpPr>
            <p:spPr bwMode="auto">
              <a:xfrm>
                <a:off x="590" y="1752"/>
                <a:ext cx="4" cy="5"/>
              </a:xfrm>
              <a:custGeom>
                <a:avLst/>
                <a:gdLst>
                  <a:gd name="T0" fmla="*/ 1 w 6"/>
                  <a:gd name="T1" fmla="*/ 1 h 9"/>
                  <a:gd name="T2" fmla="*/ 1 w 6"/>
                  <a:gd name="T3" fmla="*/ 1 h 9"/>
                  <a:gd name="T4" fmla="*/ 0 w 6"/>
                  <a:gd name="T5" fmla="*/ 4 h 9"/>
                  <a:gd name="T6" fmla="*/ 1 w 6"/>
                  <a:gd name="T7" fmla="*/ 6 h 9"/>
                  <a:gd name="T8" fmla="*/ 3 w 6"/>
                  <a:gd name="T9" fmla="*/ 9 h 9"/>
                  <a:gd name="T10" fmla="*/ 6 w 6"/>
                  <a:gd name="T11" fmla="*/ 8 h 9"/>
                  <a:gd name="T12" fmla="*/ 6 w 6"/>
                  <a:gd name="T13" fmla="*/ 4 h 9"/>
                  <a:gd name="T14" fmla="*/ 6 w 6"/>
                  <a:gd name="T15" fmla="*/ 1 h 9"/>
                  <a:gd name="T16" fmla="*/ 4 w 6"/>
                  <a:gd name="T17" fmla="*/ 0 h 9"/>
                  <a:gd name="T18" fmla="*/ 1 w 6"/>
                  <a:gd name="T19" fmla="*/ 1 h 9"/>
                  <a:gd name="T20" fmla="*/ 1 w 6"/>
                  <a:gd name="T2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1"/>
                    </a:moveTo>
                    <a:lnTo>
                      <a:pt x="1" y="1"/>
                    </a:lnTo>
                    <a:lnTo>
                      <a:pt x="0" y="4"/>
                    </a:lnTo>
                    <a:lnTo>
                      <a:pt x="1" y="6"/>
                    </a:lnTo>
                    <a:lnTo>
                      <a:pt x="3" y="9"/>
                    </a:lnTo>
                    <a:lnTo>
                      <a:pt x="6" y="8"/>
                    </a:lnTo>
                    <a:lnTo>
                      <a:pt x="6" y="4"/>
                    </a:lnTo>
                    <a:lnTo>
                      <a:pt x="6" y="1"/>
                    </a:lnTo>
                    <a:lnTo>
                      <a:pt x="4" y="0"/>
                    </a:lnTo>
                    <a:lnTo>
                      <a:pt x="1" y="1"/>
                    </a:lnTo>
                    <a:lnTo>
                      <a:pt x="1"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267" name="Freeform 404">
                <a:extLst>
                  <a:ext uri="{FF2B5EF4-FFF2-40B4-BE49-F238E27FC236}">
                    <a16:creationId xmlns:a16="http://schemas.microsoft.com/office/drawing/2014/main" id="{2EC27CC2-E13D-43EA-BF31-D8C147B3DD14}"/>
                  </a:ext>
                </a:extLst>
              </p:cNvPr>
              <p:cNvSpPr>
                <a:spLocks/>
              </p:cNvSpPr>
              <p:nvPr/>
            </p:nvSpPr>
            <p:spPr bwMode="auto">
              <a:xfrm>
                <a:off x="590" y="1752"/>
                <a:ext cx="4" cy="5"/>
              </a:xfrm>
              <a:custGeom>
                <a:avLst/>
                <a:gdLst>
                  <a:gd name="T0" fmla="*/ 1 w 6"/>
                  <a:gd name="T1" fmla="*/ 1 h 9"/>
                  <a:gd name="T2" fmla="*/ 1 w 6"/>
                  <a:gd name="T3" fmla="*/ 1 h 9"/>
                  <a:gd name="T4" fmla="*/ 0 w 6"/>
                  <a:gd name="T5" fmla="*/ 4 h 9"/>
                  <a:gd name="T6" fmla="*/ 1 w 6"/>
                  <a:gd name="T7" fmla="*/ 6 h 9"/>
                  <a:gd name="T8" fmla="*/ 3 w 6"/>
                  <a:gd name="T9" fmla="*/ 9 h 9"/>
                  <a:gd name="T10" fmla="*/ 6 w 6"/>
                  <a:gd name="T11" fmla="*/ 8 h 9"/>
                  <a:gd name="T12" fmla="*/ 6 w 6"/>
                  <a:gd name="T13" fmla="*/ 4 h 9"/>
                  <a:gd name="T14" fmla="*/ 6 w 6"/>
                  <a:gd name="T15" fmla="*/ 1 h 9"/>
                  <a:gd name="T16" fmla="*/ 4 w 6"/>
                  <a:gd name="T17" fmla="*/ 0 h 9"/>
                  <a:gd name="T18" fmla="*/ 1 w 6"/>
                  <a:gd name="T19" fmla="*/ 1 h 9"/>
                  <a:gd name="T20" fmla="*/ 1 w 6"/>
                  <a:gd name="T2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1"/>
                    </a:moveTo>
                    <a:lnTo>
                      <a:pt x="1" y="1"/>
                    </a:lnTo>
                    <a:lnTo>
                      <a:pt x="0" y="4"/>
                    </a:lnTo>
                    <a:lnTo>
                      <a:pt x="1" y="6"/>
                    </a:lnTo>
                    <a:lnTo>
                      <a:pt x="3" y="9"/>
                    </a:lnTo>
                    <a:lnTo>
                      <a:pt x="6" y="8"/>
                    </a:lnTo>
                    <a:lnTo>
                      <a:pt x="6" y="4"/>
                    </a:lnTo>
                    <a:lnTo>
                      <a:pt x="6" y="1"/>
                    </a:lnTo>
                    <a:lnTo>
                      <a:pt x="4" y="0"/>
                    </a:lnTo>
                    <a:lnTo>
                      <a:pt x="1" y="1"/>
                    </a:lnTo>
                    <a:lnTo>
                      <a:pt x="1"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268" name="Freeform 405">
                <a:extLst>
                  <a:ext uri="{FF2B5EF4-FFF2-40B4-BE49-F238E27FC236}">
                    <a16:creationId xmlns:a16="http://schemas.microsoft.com/office/drawing/2014/main" id="{A325EB75-2CFB-4F7A-8D22-7F3FE5121C34}"/>
                  </a:ext>
                </a:extLst>
              </p:cNvPr>
              <p:cNvSpPr>
                <a:spLocks/>
              </p:cNvSpPr>
              <p:nvPr/>
            </p:nvSpPr>
            <p:spPr bwMode="auto">
              <a:xfrm>
                <a:off x="571" y="1742"/>
                <a:ext cx="11" cy="10"/>
              </a:xfrm>
              <a:custGeom>
                <a:avLst/>
                <a:gdLst>
                  <a:gd name="T0" fmla="*/ 4 w 22"/>
                  <a:gd name="T1" fmla="*/ 1 h 19"/>
                  <a:gd name="T2" fmla="*/ 4 w 22"/>
                  <a:gd name="T3" fmla="*/ 1 h 19"/>
                  <a:gd name="T4" fmla="*/ 1 w 22"/>
                  <a:gd name="T5" fmla="*/ 2 h 19"/>
                  <a:gd name="T6" fmla="*/ 0 w 22"/>
                  <a:gd name="T7" fmla="*/ 5 h 19"/>
                  <a:gd name="T8" fmla="*/ 1 w 22"/>
                  <a:gd name="T9" fmla="*/ 7 h 19"/>
                  <a:gd name="T10" fmla="*/ 4 w 22"/>
                  <a:gd name="T11" fmla="*/ 10 h 19"/>
                  <a:gd name="T12" fmla="*/ 6 w 22"/>
                  <a:gd name="T13" fmla="*/ 13 h 19"/>
                  <a:gd name="T14" fmla="*/ 9 w 22"/>
                  <a:gd name="T15" fmla="*/ 16 h 19"/>
                  <a:gd name="T16" fmla="*/ 13 w 22"/>
                  <a:gd name="T17" fmla="*/ 18 h 19"/>
                  <a:gd name="T18" fmla="*/ 15 w 22"/>
                  <a:gd name="T19" fmla="*/ 19 h 19"/>
                  <a:gd name="T20" fmla="*/ 18 w 22"/>
                  <a:gd name="T21" fmla="*/ 19 h 19"/>
                  <a:gd name="T22" fmla="*/ 21 w 22"/>
                  <a:gd name="T23" fmla="*/ 19 h 19"/>
                  <a:gd name="T24" fmla="*/ 22 w 22"/>
                  <a:gd name="T25" fmla="*/ 16 h 19"/>
                  <a:gd name="T26" fmla="*/ 22 w 22"/>
                  <a:gd name="T27" fmla="*/ 13 h 19"/>
                  <a:gd name="T28" fmla="*/ 22 w 22"/>
                  <a:gd name="T29" fmla="*/ 10 h 19"/>
                  <a:gd name="T30" fmla="*/ 20 w 22"/>
                  <a:gd name="T31" fmla="*/ 8 h 19"/>
                  <a:gd name="T32" fmla="*/ 17 w 22"/>
                  <a:gd name="T33" fmla="*/ 7 h 19"/>
                  <a:gd name="T34" fmla="*/ 14 w 22"/>
                  <a:gd name="T35" fmla="*/ 5 h 19"/>
                  <a:gd name="T36" fmla="*/ 11 w 22"/>
                  <a:gd name="T37" fmla="*/ 3 h 19"/>
                  <a:gd name="T38" fmla="*/ 9 w 22"/>
                  <a:gd name="T39" fmla="*/ 1 h 19"/>
                  <a:gd name="T40" fmla="*/ 7 w 22"/>
                  <a:gd name="T41" fmla="*/ 0 h 19"/>
                  <a:gd name="T42" fmla="*/ 4 w 22"/>
                  <a:gd name="T43" fmla="*/ 1 h 19"/>
                  <a:gd name="T44" fmla="*/ 4 w 22"/>
                  <a:gd name="T45"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9">
                    <a:moveTo>
                      <a:pt x="4" y="1"/>
                    </a:moveTo>
                    <a:lnTo>
                      <a:pt x="4" y="1"/>
                    </a:lnTo>
                    <a:lnTo>
                      <a:pt x="1" y="2"/>
                    </a:lnTo>
                    <a:lnTo>
                      <a:pt x="0" y="5"/>
                    </a:lnTo>
                    <a:lnTo>
                      <a:pt x="1" y="7"/>
                    </a:lnTo>
                    <a:lnTo>
                      <a:pt x="4" y="10"/>
                    </a:lnTo>
                    <a:lnTo>
                      <a:pt x="6" y="13"/>
                    </a:lnTo>
                    <a:lnTo>
                      <a:pt x="9" y="16"/>
                    </a:lnTo>
                    <a:lnTo>
                      <a:pt x="13" y="18"/>
                    </a:lnTo>
                    <a:lnTo>
                      <a:pt x="15" y="19"/>
                    </a:lnTo>
                    <a:lnTo>
                      <a:pt x="18" y="19"/>
                    </a:lnTo>
                    <a:lnTo>
                      <a:pt x="21" y="19"/>
                    </a:lnTo>
                    <a:lnTo>
                      <a:pt x="22" y="16"/>
                    </a:lnTo>
                    <a:lnTo>
                      <a:pt x="22" y="13"/>
                    </a:lnTo>
                    <a:lnTo>
                      <a:pt x="22" y="10"/>
                    </a:lnTo>
                    <a:lnTo>
                      <a:pt x="20" y="8"/>
                    </a:lnTo>
                    <a:lnTo>
                      <a:pt x="17" y="7"/>
                    </a:lnTo>
                    <a:lnTo>
                      <a:pt x="14" y="5"/>
                    </a:lnTo>
                    <a:lnTo>
                      <a:pt x="11" y="3"/>
                    </a:lnTo>
                    <a:lnTo>
                      <a:pt x="9" y="1"/>
                    </a:lnTo>
                    <a:lnTo>
                      <a:pt x="7" y="0"/>
                    </a:lnTo>
                    <a:lnTo>
                      <a:pt x="4" y="1"/>
                    </a:lnTo>
                    <a:lnTo>
                      <a:pt x="4"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9" name="Group 607">
              <a:extLst>
                <a:ext uri="{FF2B5EF4-FFF2-40B4-BE49-F238E27FC236}">
                  <a16:creationId xmlns:a16="http://schemas.microsoft.com/office/drawing/2014/main" id="{6118DEEC-B8F6-4AE0-96C2-2B62629CC6C3}"/>
                </a:ext>
              </a:extLst>
            </p:cNvPr>
            <p:cNvGrpSpPr>
              <a:grpSpLocks/>
            </p:cNvGrpSpPr>
            <p:nvPr/>
          </p:nvGrpSpPr>
          <p:grpSpPr bwMode="auto">
            <a:xfrm>
              <a:off x="278" y="1177"/>
              <a:ext cx="945" cy="2826"/>
              <a:chOff x="278" y="1177"/>
              <a:chExt cx="945" cy="2826"/>
            </a:xfrm>
          </p:grpSpPr>
          <p:sp>
            <p:nvSpPr>
              <p:cNvPr id="4869" name="Freeform 407">
                <a:extLst>
                  <a:ext uri="{FF2B5EF4-FFF2-40B4-BE49-F238E27FC236}">
                    <a16:creationId xmlns:a16="http://schemas.microsoft.com/office/drawing/2014/main" id="{94D8FD96-25B3-4856-A8F4-8C638F570529}"/>
                  </a:ext>
                </a:extLst>
              </p:cNvPr>
              <p:cNvSpPr>
                <a:spLocks/>
              </p:cNvSpPr>
              <p:nvPr/>
            </p:nvSpPr>
            <p:spPr bwMode="auto">
              <a:xfrm>
                <a:off x="571" y="1742"/>
                <a:ext cx="11" cy="10"/>
              </a:xfrm>
              <a:custGeom>
                <a:avLst/>
                <a:gdLst>
                  <a:gd name="T0" fmla="*/ 4 w 22"/>
                  <a:gd name="T1" fmla="*/ 1 h 19"/>
                  <a:gd name="T2" fmla="*/ 4 w 22"/>
                  <a:gd name="T3" fmla="*/ 1 h 19"/>
                  <a:gd name="T4" fmla="*/ 1 w 22"/>
                  <a:gd name="T5" fmla="*/ 2 h 19"/>
                  <a:gd name="T6" fmla="*/ 0 w 22"/>
                  <a:gd name="T7" fmla="*/ 5 h 19"/>
                  <a:gd name="T8" fmla="*/ 1 w 22"/>
                  <a:gd name="T9" fmla="*/ 7 h 19"/>
                  <a:gd name="T10" fmla="*/ 4 w 22"/>
                  <a:gd name="T11" fmla="*/ 10 h 19"/>
                  <a:gd name="T12" fmla="*/ 6 w 22"/>
                  <a:gd name="T13" fmla="*/ 13 h 19"/>
                  <a:gd name="T14" fmla="*/ 9 w 22"/>
                  <a:gd name="T15" fmla="*/ 16 h 19"/>
                  <a:gd name="T16" fmla="*/ 13 w 22"/>
                  <a:gd name="T17" fmla="*/ 18 h 19"/>
                  <a:gd name="T18" fmla="*/ 15 w 22"/>
                  <a:gd name="T19" fmla="*/ 19 h 19"/>
                  <a:gd name="T20" fmla="*/ 18 w 22"/>
                  <a:gd name="T21" fmla="*/ 19 h 19"/>
                  <a:gd name="T22" fmla="*/ 21 w 22"/>
                  <a:gd name="T23" fmla="*/ 19 h 19"/>
                  <a:gd name="T24" fmla="*/ 22 w 22"/>
                  <a:gd name="T25" fmla="*/ 16 h 19"/>
                  <a:gd name="T26" fmla="*/ 22 w 22"/>
                  <a:gd name="T27" fmla="*/ 13 h 19"/>
                  <a:gd name="T28" fmla="*/ 22 w 22"/>
                  <a:gd name="T29" fmla="*/ 10 h 19"/>
                  <a:gd name="T30" fmla="*/ 20 w 22"/>
                  <a:gd name="T31" fmla="*/ 8 h 19"/>
                  <a:gd name="T32" fmla="*/ 17 w 22"/>
                  <a:gd name="T33" fmla="*/ 7 h 19"/>
                  <a:gd name="T34" fmla="*/ 14 w 22"/>
                  <a:gd name="T35" fmla="*/ 5 h 19"/>
                  <a:gd name="T36" fmla="*/ 11 w 22"/>
                  <a:gd name="T37" fmla="*/ 3 h 19"/>
                  <a:gd name="T38" fmla="*/ 9 w 22"/>
                  <a:gd name="T39" fmla="*/ 1 h 19"/>
                  <a:gd name="T40" fmla="*/ 7 w 22"/>
                  <a:gd name="T41" fmla="*/ 0 h 19"/>
                  <a:gd name="T42" fmla="*/ 4 w 22"/>
                  <a:gd name="T43" fmla="*/ 1 h 19"/>
                  <a:gd name="T44" fmla="*/ 4 w 22"/>
                  <a:gd name="T45"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9">
                    <a:moveTo>
                      <a:pt x="4" y="1"/>
                    </a:moveTo>
                    <a:lnTo>
                      <a:pt x="4" y="1"/>
                    </a:lnTo>
                    <a:lnTo>
                      <a:pt x="1" y="2"/>
                    </a:lnTo>
                    <a:lnTo>
                      <a:pt x="0" y="5"/>
                    </a:lnTo>
                    <a:lnTo>
                      <a:pt x="1" y="7"/>
                    </a:lnTo>
                    <a:lnTo>
                      <a:pt x="4" y="10"/>
                    </a:lnTo>
                    <a:lnTo>
                      <a:pt x="6" y="13"/>
                    </a:lnTo>
                    <a:lnTo>
                      <a:pt x="9" y="16"/>
                    </a:lnTo>
                    <a:lnTo>
                      <a:pt x="13" y="18"/>
                    </a:lnTo>
                    <a:lnTo>
                      <a:pt x="15" y="19"/>
                    </a:lnTo>
                    <a:lnTo>
                      <a:pt x="18" y="19"/>
                    </a:lnTo>
                    <a:lnTo>
                      <a:pt x="21" y="19"/>
                    </a:lnTo>
                    <a:lnTo>
                      <a:pt x="22" y="16"/>
                    </a:lnTo>
                    <a:lnTo>
                      <a:pt x="22" y="13"/>
                    </a:lnTo>
                    <a:lnTo>
                      <a:pt x="22" y="10"/>
                    </a:lnTo>
                    <a:lnTo>
                      <a:pt x="20" y="8"/>
                    </a:lnTo>
                    <a:lnTo>
                      <a:pt x="17" y="7"/>
                    </a:lnTo>
                    <a:lnTo>
                      <a:pt x="14" y="5"/>
                    </a:lnTo>
                    <a:lnTo>
                      <a:pt x="11" y="3"/>
                    </a:lnTo>
                    <a:lnTo>
                      <a:pt x="9" y="1"/>
                    </a:lnTo>
                    <a:lnTo>
                      <a:pt x="7" y="0"/>
                    </a:lnTo>
                    <a:lnTo>
                      <a:pt x="4" y="1"/>
                    </a:lnTo>
                    <a:lnTo>
                      <a:pt x="4"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0" name="Freeform 408">
                <a:extLst>
                  <a:ext uri="{FF2B5EF4-FFF2-40B4-BE49-F238E27FC236}">
                    <a16:creationId xmlns:a16="http://schemas.microsoft.com/office/drawing/2014/main" id="{2088B39D-5F99-4A55-99E0-DBBD8BAA3FC9}"/>
                  </a:ext>
                </a:extLst>
              </p:cNvPr>
              <p:cNvSpPr>
                <a:spLocks/>
              </p:cNvSpPr>
              <p:nvPr/>
            </p:nvSpPr>
            <p:spPr bwMode="auto">
              <a:xfrm>
                <a:off x="594" y="1728"/>
                <a:ext cx="9" cy="8"/>
              </a:xfrm>
              <a:custGeom>
                <a:avLst/>
                <a:gdLst>
                  <a:gd name="T0" fmla="*/ 1 w 17"/>
                  <a:gd name="T1" fmla="*/ 2 h 15"/>
                  <a:gd name="T2" fmla="*/ 1 w 17"/>
                  <a:gd name="T3" fmla="*/ 2 h 15"/>
                  <a:gd name="T4" fmla="*/ 0 w 17"/>
                  <a:gd name="T5" fmla="*/ 3 h 15"/>
                  <a:gd name="T6" fmla="*/ 1 w 17"/>
                  <a:gd name="T7" fmla="*/ 5 h 15"/>
                  <a:gd name="T8" fmla="*/ 2 w 17"/>
                  <a:gd name="T9" fmla="*/ 8 h 15"/>
                  <a:gd name="T10" fmla="*/ 4 w 17"/>
                  <a:gd name="T11" fmla="*/ 11 h 15"/>
                  <a:gd name="T12" fmla="*/ 7 w 17"/>
                  <a:gd name="T13" fmla="*/ 13 h 15"/>
                  <a:gd name="T14" fmla="*/ 10 w 17"/>
                  <a:gd name="T15" fmla="*/ 15 h 15"/>
                  <a:gd name="T16" fmla="*/ 13 w 17"/>
                  <a:gd name="T17" fmla="*/ 15 h 15"/>
                  <a:gd name="T18" fmla="*/ 15 w 17"/>
                  <a:gd name="T19" fmla="*/ 15 h 15"/>
                  <a:gd name="T20" fmla="*/ 17 w 17"/>
                  <a:gd name="T21" fmla="*/ 13 h 15"/>
                  <a:gd name="T22" fmla="*/ 17 w 17"/>
                  <a:gd name="T23" fmla="*/ 9 h 15"/>
                  <a:gd name="T24" fmla="*/ 16 w 17"/>
                  <a:gd name="T25" fmla="*/ 6 h 15"/>
                  <a:gd name="T26" fmla="*/ 14 w 17"/>
                  <a:gd name="T27" fmla="*/ 4 h 15"/>
                  <a:gd name="T28" fmla="*/ 12 w 17"/>
                  <a:gd name="T29" fmla="*/ 2 h 15"/>
                  <a:gd name="T30" fmla="*/ 10 w 17"/>
                  <a:gd name="T31" fmla="*/ 1 h 15"/>
                  <a:gd name="T32" fmla="*/ 6 w 17"/>
                  <a:gd name="T33" fmla="*/ 0 h 15"/>
                  <a:gd name="T34" fmla="*/ 4 w 17"/>
                  <a:gd name="T35" fmla="*/ 0 h 15"/>
                  <a:gd name="T36" fmla="*/ 1 w 17"/>
                  <a:gd name="T37" fmla="*/ 2 h 15"/>
                  <a:gd name="T38" fmla="*/ 1 w 17"/>
                  <a:gd name="T39"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2"/>
                    </a:moveTo>
                    <a:lnTo>
                      <a:pt x="1" y="2"/>
                    </a:lnTo>
                    <a:lnTo>
                      <a:pt x="0" y="3"/>
                    </a:lnTo>
                    <a:lnTo>
                      <a:pt x="1" y="5"/>
                    </a:lnTo>
                    <a:lnTo>
                      <a:pt x="2" y="8"/>
                    </a:lnTo>
                    <a:lnTo>
                      <a:pt x="4" y="11"/>
                    </a:lnTo>
                    <a:lnTo>
                      <a:pt x="7" y="13"/>
                    </a:lnTo>
                    <a:lnTo>
                      <a:pt x="10" y="15"/>
                    </a:lnTo>
                    <a:lnTo>
                      <a:pt x="13" y="15"/>
                    </a:lnTo>
                    <a:lnTo>
                      <a:pt x="15" y="15"/>
                    </a:lnTo>
                    <a:lnTo>
                      <a:pt x="17" y="13"/>
                    </a:lnTo>
                    <a:lnTo>
                      <a:pt x="17" y="9"/>
                    </a:lnTo>
                    <a:lnTo>
                      <a:pt x="16" y="6"/>
                    </a:lnTo>
                    <a:lnTo>
                      <a:pt x="14" y="4"/>
                    </a:lnTo>
                    <a:lnTo>
                      <a:pt x="12" y="2"/>
                    </a:lnTo>
                    <a:lnTo>
                      <a:pt x="10" y="1"/>
                    </a:lnTo>
                    <a:lnTo>
                      <a:pt x="6" y="0"/>
                    </a:lnTo>
                    <a:lnTo>
                      <a:pt x="4" y="0"/>
                    </a:lnTo>
                    <a:lnTo>
                      <a:pt x="1" y="2"/>
                    </a:lnTo>
                    <a:lnTo>
                      <a:pt x="1"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71" name="Freeform 409">
                <a:extLst>
                  <a:ext uri="{FF2B5EF4-FFF2-40B4-BE49-F238E27FC236}">
                    <a16:creationId xmlns:a16="http://schemas.microsoft.com/office/drawing/2014/main" id="{B3F0CBFD-92C7-4651-8AE4-BAC62A870A28}"/>
                  </a:ext>
                </a:extLst>
              </p:cNvPr>
              <p:cNvSpPr>
                <a:spLocks/>
              </p:cNvSpPr>
              <p:nvPr/>
            </p:nvSpPr>
            <p:spPr bwMode="auto">
              <a:xfrm>
                <a:off x="594" y="1728"/>
                <a:ext cx="9" cy="8"/>
              </a:xfrm>
              <a:custGeom>
                <a:avLst/>
                <a:gdLst>
                  <a:gd name="T0" fmla="*/ 1 w 17"/>
                  <a:gd name="T1" fmla="*/ 2 h 15"/>
                  <a:gd name="T2" fmla="*/ 1 w 17"/>
                  <a:gd name="T3" fmla="*/ 2 h 15"/>
                  <a:gd name="T4" fmla="*/ 0 w 17"/>
                  <a:gd name="T5" fmla="*/ 3 h 15"/>
                  <a:gd name="T6" fmla="*/ 1 w 17"/>
                  <a:gd name="T7" fmla="*/ 5 h 15"/>
                  <a:gd name="T8" fmla="*/ 2 w 17"/>
                  <a:gd name="T9" fmla="*/ 8 h 15"/>
                  <a:gd name="T10" fmla="*/ 4 w 17"/>
                  <a:gd name="T11" fmla="*/ 11 h 15"/>
                  <a:gd name="T12" fmla="*/ 7 w 17"/>
                  <a:gd name="T13" fmla="*/ 13 h 15"/>
                  <a:gd name="T14" fmla="*/ 10 w 17"/>
                  <a:gd name="T15" fmla="*/ 15 h 15"/>
                  <a:gd name="T16" fmla="*/ 13 w 17"/>
                  <a:gd name="T17" fmla="*/ 15 h 15"/>
                  <a:gd name="T18" fmla="*/ 15 w 17"/>
                  <a:gd name="T19" fmla="*/ 15 h 15"/>
                  <a:gd name="T20" fmla="*/ 17 w 17"/>
                  <a:gd name="T21" fmla="*/ 13 h 15"/>
                  <a:gd name="T22" fmla="*/ 17 w 17"/>
                  <a:gd name="T23" fmla="*/ 9 h 15"/>
                  <a:gd name="T24" fmla="*/ 16 w 17"/>
                  <a:gd name="T25" fmla="*/ 6 h 15"/>
                  <a:gd name="T26" fmla="*/ 14 w 17"/>
                  <a:gd name="T27" fmla="*/ 4 h 15"/>
                  <a:gd name="T28" fmla="*/ 12 w 17"/>
                  <a:gd name="T29" fmla="*/ 2 h 15"/>
                  <a:gd name="T30" fmla="*/ 10 w 17"/>
                  <a:gd name="T31" fmla="*/ 1 h 15"/>
                  <a:gd name="T32" fmla="*/ 6 w 17"/>
                  <a:gd name="T33" fmla="*/ 0 h 15"/>
                  <a:gd name="T34" fmla="*/ 4 w 17"/>
                  <a:gd name="T35" fmla="*/ 0 h 15"/>
                  <a:gd name="T36" fmla="*/ 1 w 17"/>
                  <a:gd name="T37" fmla="*/ 2 h 15"/>
                  <a:gd name="T38" fmla="*/ 1 w 17"/>
                  <a:gd name="T39"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2"/>
                    </a:moveTo>
                    <a:lnTo>
                      <a:pt x="1" y="2"/>
                    </a:lnTo>
                    <a:lnTo>
                      <a:pt x="0" y="3"/>
                    </a:lnTo>
                    <a:lnTo>
                      <a:pt x="1" y="5"/>
                    </a:lnTo>
                    <a:lnTo>
                      <a:pt x="2" y="8"/>
                    </a:lnTo>
                    <a:lnTo>
                      <a:pt x="4" y="11"/>
                    </a:lnTo>
                    <a:lnTo>
                      <a:pt x="7" y="13"/>
                    </a:lnTo>
                    <a:lnTo>
                      <a:pt x="10" y="15"/>
                    </a:lnTo>
                    <a:lnTo>
                      <a:pt x="13" y="15"/>
                    </a:lnTo>
                    <a:lnTo>
                      <a:pt x="15" y="15"/>
                    </a:lnTo>
                    <a:lnTo>
                      <a:pt x="17" y="13"/>
                    </a:lnTo>
                    <a:lnTo>
                      <a:pt x="17" y="9"/>
                    </a:lnTo>
                    <a:lnTo>
                      <a:pt x="16" y="6"/>
                    </a:lnTo>
                    <a:lnTo>
                      <a:pt x="14" y="4"/>
                    </a:lnTo>
                    <a:lnTo>
                      <a:pt x="12" y="2"/>
                    </a:lnTo>
                    <a:lnTo>
                      <a:pt x="10" y="1"/>
                    </a:lnTo>
                    <a:lnTo>
                      <a:pt x="6" y="0"/>
                    </a:lnTo>
                    <a:lnTo>
                      <a:pt x="4" y="0"/>
                    </a:lnTo>
                    <a:lnTo>
                      <a:pt x="1" y="2"/>
                    </a:lnTo>
                    <a:lnTo>
                      <a:pt x="1"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2" name="Freeform 410">
                <a:extLst>
                  <a:ext uri="{FF2B5EF4-FFF2-40B4-BE49-F238E27FC236}">
                    <a16:creationId xmlns:a16="http://schemas.microsoft.com/office/drawing/2014/main" id="{D82BA34E-8367-4479-B2F1-D6C92C8B8A3A}"/>
                  </a:ext>
                </a:extLst>
              </p:cNvPr>
              <p:cNvSpPr>
                <a:spLocks/>
              </p:cNvSpPr>
              <p:nvPr/>
            </p:nvSpPr>
            <p:spPr bwMode="auto">
              <a:xfrm>
                <a:off x="565" y="1726"/>
                <a:ext cx="7" cy="7"/>
              </a:xfrm>
              <a:custGeom>
                <a:avLst/>
                <a:gdLst>
                  <a:gd name="T0" fmla="*/ 3 w 13"/>
                  <a:gd name="T1" fmla="*/ 2 h 12"/>
                  <a:gd name="T2" fmla="*/ 3 w 13"/>
                  <a:gd name="T3" fmla="*/ 2 h 12"/>
                  <a:gd name="T4" fmla="*/ 1 w 13"/>
                  <a:gd name="T5" fmla="*/ 4 h 12"/>
                  <a:gd name="T6" fmla="*/ 0 w 13"/>
                  <a:gd name="T7" fmla="*/ 6 h 12"/>
                  <a:gd name="T8" fmla="*/ 1 w 13"/>
                  <a:gd name="T9" fmla="*/ 7 h 12"/>
                  <a:gd name="T10" fmla="*/ 1 w 13"/>
                  <a:gd name="T11" fmla="*/ 11 h 12"/>
                  <a:gd name="T12" fmla="*/ 3 w 13"/>
                  <a:gd name="T13" fmla="*/ 11 h 12"/>
                  <a:gd name="T14" fmla="*/ 7 w 13"/>
                  <a:gd name="T15" fmla="*/ 12 h 12"/>
                  <a:gd name="T16" fmla="*/ 10 w 13"/>
                  <a:gd name="T17" fmla="*/ 11 h 12"/>
                  <a:gd name="T18" fmla="*/ 13 w 13"/>
                  <a:gd name="T19" fmla="*/ 9 h 12"/>
                  <a:gd name="T20" fmla="*/ 13 w 13"/>
                  <a:gd name="T21" fmla="*/ 5 h 12"/>
                  <a:gd name="T22" fmla="*/ 11 w 13"/>
                  <a:gd name="T23" fmla="*/ 2 h 12"/>
                  <a:gd name="T24" fmla="*/ 9 w 13"/>
                  <a:gd name="T25" fmla="*/ 1 h 12"/>
                  <a:gd name="T26" fmla="*/ 6 w 13"/>
                  <a:gd name="T27" fmla="*/ 0 h 12"/>
                  <a:gd name="T28" fmla="*/ 3 w 13"/>
                  <a:gd name="T29" fmla="*/ 2 h 12"/>
                  <a:gd name="T30" fmla="*/ 3 w 13"/>
                  <a:gd name="T3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2">
                    <a:moveTo>
                      <a:pt x="3" y="2"/>
                    </a:moveTo>
                    <a:lnTo>
                      <a:pt x="3" y="2"/>
                    </a:lnTo>
                    <a:lnTo>
                      <a:pt x="1" y="4"/>
                    </a:lnTo>
                    <a:lnTo>
                      <a:pt x="0" y="6"/>
                    </a:lnTo>
                    <a:lnTo>
                      <a:pt x="1" y="7"/>
                    </a:lnTo>
                    <a:lnTo>
                      <a:pt x="1" y="11"/>
                    </a:lnTo>
                    <a:lnTo>
                      <a:pt x="3" y="11"/>
                    </a:lnTo>
                    <a:lnTo>
                      <a:pt x="7" y="12"/>
                    </a:lnTo>
                    <a:lnTo>
                      <a:pt x="10" y="11"/>
                    </a:lnTo>
                    <a:lnTo>
                      <a:pt x="13" y="9"/>
                    </a:lnTo>
                    <a:lnTo>
                      <a:pt x="13" y="5"/>
                    </a:lnTo>
                    <a:lnTo>
                      <a:pt x="11" y="2"/>
                    </a:lnTo>
                    <a:lnTo>
                      <a:pt x="9" y="1"/>
                    </a:lnTo>
                    <a:lnTo>
                      <a:pt x="6" y="0"/>
                    </a:lnTo>
                    <a:lnTo>
                      <a:pt x="3" y="2"/>
                    </a:lnTo>
                    <a:lnTo>
                      <a:pt x="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73" name="Freeform 411">
                <a:extLst>
                  <a:ext uri="{FF2B5EF4-FFF2-40B4-BE49-F238E27FC236}">
                    <a16:creationId xmlns:a16="http://schemas.microsoft.com/office/drawing/2014/main" id="{FE9736A1-5750-4C9E-BD18-21B7DBD7B4A2}"/>
                  </a:ext>
                </a:extLst>
              </p:cNvPr>
              <p:cNvSpPr>
                <a:spLocks/>
              </p:cNvSpPr>
              <p:nvPr/>
            </p:nvSpPr>
            <p:spPr bwMode="auto">
              <a:xfrm>
                <a:off x="565" y="1726"/>
                <a:ext cx="7" cy="7"/>
              </a:xfrm>
              <a:custGeom>
                <a:avLst/>
                <a:gdLst>
                  <a:gd name="T0" fmla="*/ 3 w 13"/>
                  <a:gd name="T1" fmla="*/ 2 h 12"/>
                  <a:gd name="T2" fmla="*/ 3 w 13"/>
                  <a:gd name="T3" fmla="*/ 2 h 12"/>
                  <a:gd name="T4" fmla="*/ 1 w 13"/>
                  <a:gd name="T5" fmla="*/ 4 h 12"/>
                  <a:gd name="T6" fmla="*/ 0 w 13"/>
                  <a:gd name="T7" fmla="*/ 6 h 12"/>
                  <a:gd name="T8" fmla="*/ 1 w 13"/>
                  <a:gd name="T9" fmla="*/ 7 h 12"/>
                  <a:gd name="T10" fmla="*/ 1 w 13"/>
                  <a:gd name="T11" fmla="*/ 11 h 12"/>
                  <a:gd name="T12" fmla="*/ 3 w 13"/>
                  <a:gd name="T13" fmla="*/ 11 h 12"/>
                  <a:gd name="T14" fmla="*/ 7 w 13"/>
                  <a:gd name="T15" fmla="*/ 12 h 12"/>
                  <a:gd name="T16" fmla="*/ 10 w 13"/>
                  <a:gd name="T17" fmla="*/ 11 h 12"/>
                  <a:gd name="T18" fmla="*/ 13 w 13"/>
                  <a:gd name="T19" fmla="*/ 9 h 12"/>
                  <a:gd name="T20" fmla="*/ 13 w 13"/>
                  <a:gd name="T21" fmla="*/ 5 h 12"/>
                  <a:gd name="T22" fmla="*/ 11 w 13"/>
                  <a:gd name="T23" fmla="*/ 2 h 12"/>
                  <a:gd name="T24" fmla="*/ 9 w 13"/>
                  <a:gd name="T25" fmla="*/ 1 h 12"/>
                  <a:gd name="T26" fmla="*/ 6 w 13"/>
                  <a:gd name="T27" fmla="*/ 0 h 12"/>
                  <a:gd name="T28" fmla="*/ 3 w 13"/>
                  <a:gd name="T29" fmla="*/ 2 h 12"/>
                  <a:gd name="T30" fmla="*/ 3 w 13"/>
                  <a:gd name="T3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2">
                    <a:moveTo>
                      <a:pt x="3" y="2"/>
                    </a:moveTo>
                    <a:lnTo>
                      <a:pt x="3" y="2"/>
                    </a:lnTo>
                    <a:lnTo>
                      <a:pt x="1" y="4"/>
                    </a:lnTo>
                    <a:lnTo>
                      <a:pt x="0" y="6"/>
                    </a:lnTo>
                    <a:lnTo>
                      <a:pt x="1" y="7"/>
                    </a:lnTo>
                    <a:lnTo>
                      <a:pt x="1" y="11"/>
                    </a:lnTo>
                    <a:lnTo>
                      <a:pt x="3" y="11"/>
                    </a:lnTo>
                    <a:lnTo>
                      <a:pt x="7" y="12"/>
                    </a:lnTo>
                    <a:lnTo>
                      <a:pt x="10" y="11"/>
                    </a:lnTo>
                    <a:lnTo>
                      <a:pt x="13" y="9"/>
                    </a:lnTo>
                    <a:lnTo>
                      <a:pt x="13" y="5"/>
                    </a:lnTo>
                    <a:lnTo>
                      <a:pt x="11" y="2"/>
                    </a:lnTo>
                    <a:lnTo>
                      <a:pt x="9" y="1"/>
                    </a:lnTo>
                    <a:lnTo>
                      <a:pt x="6" y="0"/>
                    </a:lnTo>
                    <a:lnTo>
                      <a:pt x="3" y="2"/>
                    </a:lnTo>
                    <a:lnTo>
                      <a:pt x="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4" name="Freeform 412">
                <a:extLst>
                  <a:ext uri="{FF2B5EF4-FFF2-40B4-BE49-F238E27FC236}">
                    <a16:creationId xmlns:a16="http://schemas.microsoft.com/office/drawing/2014/main" id="{80D17511-2923-46CA-8015-9DB627C723D7}"/>
                  </a:ext>
                </a:extLst>
              </p:cNvPr>
              <p:cNvSpPr>
                <a:spLocks/>
              </p:cNvSpPr>
              <p:nvPr/>
            </p:nvSpPr>
            <p:spPr bwMode="auto">
              <a:xfrm>
                <a:off x="553" y="1745"/>
                <a:ext cx="6" cy="5"/>
              </a:xfrm>
              <a:custGeom>
                <a:avLst/>
                <a:gdLst>
                  <a:gd name="T0" fmla="*/ 5 w 11"/>
                  <a:gd name="T1" fmla="*/ 1 h 10"/>
                  <a:gd name="T2" fmla="*/ 5 w 11"/>
                  <a:gd name="T3" fmla="*/ 1 h 10"/>
                  <a:gd name="T4" fmla="*/ 2 w 11"/>
                  <a:gd name="T5" fmla="*/ 1 h 10"/>
                  <a:gd name="T6" fmla="*/ 1 w 11"/>
                  <a:gd name="T7" fmla="*/ 3 h 10"/>
                  <a:gd name="T8" fmla="*/ 0 w 11"/>
                  <a:gd name="T9" fmla="*/ 4 h 10"/>
                  <a:gd name="T10" fmla="*/ 1 w 11"/>
                  <a:gd name="T11" fmla="*/ 7 h 10"/>
                  <a:gd name="T12" fmla="*/ 2 w 11"/>
                  <a:gd name="T13" fmla="*/ 9 h 10"/>
                  <a:gd name="T14" fmla="*/ 5 w 11"/>
                  <a:gd name="T15" fmla="*/ 10 h 10"/>
                  <a:gd name="T16" fmla="*/ 7 w 11"/>
                  <a:gd name="T17" fmla="*/ 9 h 10"/>
                  <a:gd name="T18" fmla="*/ 9 w 11"/>
                  <a:gd name="T19" fmla="*/ 7 h 10"/>
                  <a:gd name="T20" fmla="*/ 11 w 11"/>
                  <a:gd name="T21" fmla="*/ 5 h 10"/>
                  <a:gd name="T22" fmla="*/ 10 w 11"/>
                  <a:gd name="T23" fmla="*/ 1 h 10"/>
                  <a:gd name="T24" fmla="*/ 8 w 11"/>
                  <a:gd name="T25" fmla="*/ 0 h 10"/>
                  <a:gd name="T26" fmla="*/ 5 w 11"/>
                  <a:gd name="T27" fmla="*/ 1 h 10"/>
                  <a:gd name="T28" fmla="*/ 5 w 11"/>
                  <a:gd name="T2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5" y="1"/>
                    </a:moveTo>
                    <a:lnTo>
                      <a:pt x="5" y="1"/>
                    </a:lnTo>
                    <a:lnTo>
                      <a:pt x="2" y="1"/>
                    </a:lnTo>
                    <a:lnTo>
                      <a:pt x="1" y="3"/>
                    </a:lnTo>
                    <a:lnTo>
                      <a:pt x="0" y="4"/>
                    </a:lnTo>
                    <a:lnTo>
                      <a:pt x="1" y="7"/>
                    </a:lnTo>
                    <a:lnTo>
                      <a:pt x="2" y="9"/>
                    </a:lnTo>
                    <a:lnTo>
                      <a:pt x="5" y="10"/>
                    </a:lnTo>
                    <a:lnTo>
                      <a:pt x="7" y="9"/>
                    </a:lnTo>
                    <a:lnTo>
                      <a:pt x="9" y="7"/>
                    </a:lnTo>
                    <a:lnTo>
                      <a:pt x="11" y="5"/>
                    </a:lnTo>
                    <a:lnTo>
                      <a:pt x="10" y="1"/>
                    </a:lnTo>
                    <a:lnTo>
                      <a:pt x="8" y="0"/>
                    </a:lnTo>
                    <a:lnTo>
                      <a:pt x="5" y="1"/>
                    </a:lnTo>
                    <a:lnTo>
                      <a:pt x="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75" name="Freeform 413">
                <a:extLst>
                  <a:ext uri="{FF2B5EF4-FFF2-40B4-BE49-F238E27FC236}">
                    <a16:creationId xmlns:a16="http://schemas.microsoft.com/office/drawing/2014/main" id="{56440F7E-92BF-4588-B328-C7FD604D915F}"/>
                  </a:ext>
                </a:extLst>
              </p:cNvPr>
              <p:cNvSpPr>
                <a:spLocks/>
              </p:cNvSpPr>
              <p:nvPr/>
            </p:nvSpPr>
            <p:spPr bwMode="auto">
              <a:xfrm>
                <a:off x="553" y="1745"/>
                <a:ext cx="6" cy="5"/>
              </a:xfrm>
              <a:custGeom>
                <a:avLst/>
                <a:gdLst>
                  <a:gd name="T0" fmla="*/ 5 w 11"/>
                  <a:gd name="T1" fmla="*/ 1 h 10"/>
                  <a:gd name="T2" fmla="*/ 5 w 11"/>
                  <a:gd name="T3" fmla="*/ 1 h 10"/>
                  <a:gd name="T4" fmla="*/ 2 w 11"/>
                  <a:gd name="T5" fmla="*/ 1 h 10"/>
                  <a:gd name="T6" fmla="*/ 1 w 11"/>
                  <a:gd name="T7" fmla="*/ 3 h 10"/>
                  <a:gd name="T8" fmla="*/ 0 w 11"/>
                  <a:gd name="T9" fmla="*/ 4 h 10"/>
                  <a:gd name="T10" fmla="*/ 1 w 11"/>
                  <a:gd name="T11" fmla="*/ 7 h 10"/>
                  <a:gd name="T12" fmla="*/ 2 w 11"/>
                  <a:gd name="T13" fmla="*/ 9 h 10"/>
                  <a:gd name="T14" fmla="*/ 5 w 11"/>
                  <a:gd name="T15" fmla="*/ 10 h 10"/>
                  <a:gd name="T16" fmla="*/ 7 w 11"/>
                  <a:gd name="T17" fmla="*/ 9 h 10"/>
                  <a:gd name="T18" fmla="*/ 9 w 11"/>
                  <a:gd name="T19" fmla="*/ 7 h 10"/>
                  <a:gd name="T20" fmla="*/ 11 w 11"/>
                  <a:gd name="T21" fmla="*/ 5 h 10"/>
                  <a:gd name="T22" fmla="*/ 10 w 11"/>
                  <a:gd name="T23" fmla="*/ 1 h 10"/>
                  <a:gd name="T24" fmla="*/ 8 w 11"/>
                  <a:gd name="T25" fmla="*/ 0 h 10"/>
                  <a:gd name="T26" fmla="*/ 5 w 11"/>
                  <a:gd name="T27" fmla="*/ 1 h 10"/>
                  <a:gd name="T28" fmla="*/ 5 w 11"/>
                  <a:gd name="T2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5" y="1"/>
                    </a:moveTo>
                    <a:lnTo>
                      <a:pt x="5" y="1"/>
                    </a:lnTo>
                    <a:lnTo>
                      <a:pt x="2" y="1"/>
                    </a:lnTo>
                    <a:lnTo>
                      <a:pt x="1" y="3"/>
                    </a:lnTo>
                    <a:lnTo>
                      <a:pt x="0" y="4"/>
                    </a:lnTo>
                    <a:lnTo>
                      <a:pt x="1" y="7"/>
                    </a:lnTo>
                    <a:lnTo>
                      <a:pt x="2" y="9"/>
                    </a:lnTo>
                    <a:lnTo>
                      <a:pt x="5" y="10"/>
                    </a:lnTo>
                    <a:lnTo>
                      <a:pt x="7" y="9"/>
                    </a:lnTo>
                    <a:lnTo>
                      <a:pt x="9" y="7"/>
                    </a:lnTo>
                    <a:lnTo>
                      <a:pt x="11" y="5"/>
                    </a:lnTo>
                    <a:lnTo>
                      <a:pt x="10" y="1"/>
                    </a:lnTo>
                    <a:lnTo>
                      <a:pt x="8" y="0"/>
                    </a:lnTo>
                    <a:lnTo>
                      <a:pt x="5" y="1"/>
                    </a:lnTo>
                    <a:lnTo>
                      <a:pt x="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6" name="Freeform 414">
                <a:extLst>
                  <a:ext uri="{FF2B5EF4-FFF2-40B4-BE49-F238E27FC236}">
                    <a16:creationId xmlns:a16="http://schemas.microsoft.com/office/drawing/2014/main" id="{B9CBBA7F-EDB4-4ED8-9756-E8ED990F08CD}"/>
                  </a:ext>
                </a:extLst>
              </p:cNvPr>
              <p:cNvSpPr>
                <a:spLocks/>
              </p:cNvSpPr>
              <p:nvPr/>
            </p:nvSpPr>
            <p:spPr bwMode="auto">
              <a:xfrm>
                <a:off x="637" y="1556"/>
                <a:ext cx="24" cy="55"/>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3 h 102"/>
                  <a:gd name="T24" fmla="*/ 4 w 45"/>
                  <a:gd name="T25" fmla="*/ 28 h 102"/>
                  <a:gd name="T26" fmla="*/ 4 w 45"/>
                  <a:gd name="T27" fmla="*/ 32 h 102"/>
                  <a:gd name="T28" fmla="*/ 4 w 45"/>
                  <a:gd name="T29" fmla="*/ 35 h 102"/>
                  <a:gd name="T30" fmla="*/ 3 w 45"/>
                  <a:gd name="T31" fmla="*/ 41 h 102"/>
                  <a:gd name="T32" fmla="*/ 3 w 45"/>
                  <a:gd name="T33" fmla="*/ 44 h 102"/>
                  <a:gd name="T34" fmla="*/ 2 w 45"/>
                  <a:gd name="T35" fmla="*/ 48 h 102"/>
                  <a:gd name="T36" fmla="*/ 2 w 45"/>
                  <a:gd name="T37" fmla="*/ 52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2 h 102"/>
                  <a:gd name="T50" fmla="*/ 9 w 45"/>
                  <a:gd name="T51" fmla="*/ 77 h 102"/>
                  <a:gd name="T52" fmla="*/ 10 w 45"/>
                  <a:gd name="T53" fmla="*/ 81 h 102"/>
                  <a:gd name="T54" fmla="*/ 13 w 45"/>
                  <a:gd name="T55" fmla="*/ 85 h 102"/>
                  <a:gd name="T56" fmla="*/ 12 w 45"/>
                  <a:gd name="T57" fmla="*/ 89 h 102"/>
                  <a:gd name="T58" fmla="*/ 12 w 45"/>
                  <a:gd name="T59" fmla="*/ 92 h 102"/>
                  <a:gd name="T60" fmla="*/ 14 w 45"/>
                  <a:gd name="T61" fmla="*/ 93 h 102"/>
                  <a:gd name="T62" fmla="*/ 18 w 45"/>
                  <a:gd name="T63" fmla="*/ 97 h 102"/>
                  <a:gd name="T64" fmla="*/ 22 w 45"/>
                  <a:gd name="T65" fmla="*/ 101 h 102"/>
                  <a:gd name="T66" fmla="*/ 27 w 45"/>
                  <a:gd name="T67" fmla="*/ 101 h 102"/>
                  <a:gd name="T68" fmla="*/ 32 w 45"/>
                  <a:gd name="T69" fmla="*/ 102 h 102"/>
                  <a:gd name="T70" fmla="*/ 37 w 45"/>
                  <a:gd name="T71" fmla="*/ 97 h 102"/>
                  <a:gd name="T72" fmla="*/ 41 w 45"/>
                  <a:gd name="T73" fmla="*/ 91 h 102"/>
                  <a:gd name="T74" fmla="*/ 43 w 45"/>
                  <a:gd name="T75" fmla="*/ 85 h 102"/>
                  <a:gd name="T76" fmla="*/ 45 w 45"/>
                  <a:gd name="T77" fmla="*/ 79 h 102"/>
                  <a:gd name="T78" fmla="*/ 45 w 45"/>
                  <a:gd name="T79" fmla="*/ 75 h 102"/>
                  <a:gd name="T80" fmla="*/ 41 w 45"/>
                  <a:gd name="T81" fmla="*/ 68 h 102"/>
                  <a:gd name="T82" fmla="*/ 39 w 45"/>
                  <a:gd name="T83" fmla="*/ 62 h 102"/>
                  <a:gd name="T84" fmla="*/ 35 w 45"/>
                  <a:gd name="T85" fmla="*/ 57 h 102"/>
                  <a:gd name="T86" fmla="*/ 34 w 45"/>
                  <a:gd name="T87" fmla="*/ 53 h 102"/>
                  <a:gd name="T88" fmla="*/ 34 w 45"/>
                  <a:gd name="T89" fmla="*/ 48 h 102"/>
                  <a:gd name="T90" fmla="*/ 34 w 45"/>
                  <a:gd name="T91" fmla="*/ 42 h 102"/>
                  <a:gd name="T92" fmla="*/ 34 w 45"/>
                  <a:gd name="T93" fmla="*/ 36 h 102"/>
                  <a:gd name="T94" fmla="*/ 34 w 45"/>
                  <a:gd name="T95" fmla="*/ 30 h 102"/>
                  <a:gd name="T96" fmla="*/ 33 w 45"/>
                  <a:gd name="T97" fmla="*/ 24 h 102"/>
                  <a:gd name="T98" fmla="*/ 33 w 45"/>
                  <a:gd name="T99" fmla="*/ 18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3"/>
                    </a:lnTo>
                    <a:lnTo>
                      <a:pt x="4" y="28"/>
                    </a:lnTo>
                    <a:lnTo>
                      <a:pt x="4" y="32"/>
                    </a:lnTo>
                    <a:lnTo>
                      <a:pt x="4" y="35"/>
                    </a:lnTo>
                    <a:lnTo>
                      <a:pt x="3" y="41"/>
                    </a:lnTo>
                    <a:lnTo>
                      <a:pt x="3" y="44"/>
                    </a:lnTo>
                    <a:lnTo>
                      <a:pt x="2" y="48"/>
                    </a:lnTo>
                    <a:lnTo>
                      <a:pt x="2" y="52"/>
                    </a:lnTo>
                    <a:lnTo>
                      <a:pt x="0" y="58"/>
                    </a:lnTo>
                    <a:lnTo>
                      <a:pt x="0" y="62"/>
                    </a:lnTo>
                    <a:lnTo>
                      <a:pt x="2" y="64"/>
                    </a:lnTo>
                    <a:lnTo>
                      <a:pt x="7" y="65"/>
                    </a:lnTo>
                    <a:lnTo>
                      <a:pt x="10" y="69"/>
                    </a:lnTo>
                    <a:lnTo>
                      <a:pt x="10" y="72"/>
                    </a:lnTo>
                    <a:lnTo>
                      <a:pt x="9" y="77"/>
                    </a:lnTo>
                    <a:lnTo>
                      <a:pt x="10" y="81"/>
                    </a:lnTo>
                    <a:lnTo>
                      <a:pt x="13" y="85"/>
                    </a:lnTo>
                    <a:lnTo>
                      <a:pt x="12" y="89"/>
                    </a:lnTo>
                    <a:lnTo>
                      <a:pt x="12" y="92"/>
                    </a:lnTo>
                    <a:lnTo>
                      <a:pt x="14" y="93"/>
                    </a:lnTo>
                    <a:lnTo>
                      <a:pt x="18" y="97"/>
                    </a:lnTo>
                    <a:lnTo>
                      <a:pt x="22" y="101"/>
                    </a:lnTo>
                    <a:lnTo>
                      <a:pt x="27" y="101"/>
                    </a:lnTo>
                    <a:lnTo>
                      <a:pt x="32" y="102"/>
                    </a:lnTo>
                    <a:lnTo>
                      <a:pt x="37" y="97"/>
                    </a:lnTo>
                    <a:lnTo>
                      <a:pt x="41" y="91"/>
                    </a:lnTo>
                    <a:lnTo>
                      <a:pt x="43" y="85"/>
                    </a:lnTo>
                    <a:lnTo>
                      <a:pt x="45" y="79"/>
                    </a:lnTo>
                    <a:lnTo>
                      <a:pt x="45" y="75"/>
                    </a:lnTo>
                    <a:lnTo>
                      <a:pt x="41" y="68"/>
                    </a:lnTo>
                    <a:lnTo>
                      <a:pt x="39" y="62"/>
                    </a:lnTo>
                    <a:lnTo>
                      <a:pt x="35" y="57"/>
                    </a:lnTo>
                    <a:lnTo>
                      <a:pt x="34" y="53"/>
                    </a:lnTo>
                    <a:lnTo>
                      <a:pt x="34" y="48"/>
                    </a:lnTo>
                    <a:lnTo>
                      <a:pt x="34" y="42"/>
                    </a:lnTo>
                    <a:lnTo>
                      <a:pt x="34" y="36"/>
                    </a:lnTo>
                    <a:lnTo>
                      <a:pt x="34" y="30"/>
                    </a:lnTo>
                    <a:lnTo>
                      <a:pt x="33" y="24"/>
                    </a:lnTo>
                    <a:lnTo>
                      <a:pt x="33" y="18"/>
                    </a:lnTo>
                    <a:lnTo>
                      <a:pt x="31" y="13"/>
                    </a:lnTo>
                    <a:lnTo>
                      <a:pt x="28" y="9"/>
                    </a:lnTo>
                    <a:lnTo>
                      <a:pt x="26" y="8"/>
                    </a:lnTo>
                    <a:lnTo>
                      <a:pt x="26"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77" name="Freeform 415">
                <a:extLst>
                  <a:ext uri="{FF2B5EF4-FFF2-40B4-BE49-F238E27FC236}">
                    <a16:creationId xmlns:a16="http://schemas.microsoft.com/office/drawing/2014/main" id="{95234E60-5EB7-47E6-9F88-DDE59ED311AA}"/>
                  </a:ext>
                </a:extLst>
              </p:cNvPr>
              <p:cNvSpPr>
                <a:spLocks/>
              </p:cNvSpPr>
              <p:nvPr/>
            </p:nvSpPr>
            <p:spPr bwMode="auto">
              <a:xfrm>
                <a:off x="637" y="1556"/>
                <a:ext cx="24" cy="55"/>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3 h 102"/>
                  <a:gd name="T24" fmla="*/ 4 w 45"/>
                  <a:gd name="T25" fmla="*/ 28 h 102"/>
                  <a:gd name="T26" fmla="*/ 4 w 45"/>
                  <a:gd name="T27" fmla="*/ 32 h 102"/>
                  <a:gd name="T28" fmla="*/ 4 w 45"/>
                  <a:gd name="T29" fmla="*/ 35 h 102"/>
                  <a:gd name="T30" fmla="*/ 3 w 45"/>
                  <a:gd name="T31" fmla="*/ 41 h 102"/>
                  <a:gd name="T32" fmla="*/ 3 w 45"/>
                  <a:gd name="T33" fmla="*/ 44 h 102"/>
                  <a:gd name="T34" fmla="*/ 2 w 45"/>
                  <a:gd name="T35" fmla="*/ 48 h 102"/>
                  <a:gd name="T36" fmla="*/ 2 w 45"/>
                  <a:gd name="T37" fmla="*/ 52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2 h 102"/>
                  <a:gd name="T50" fmla="*/ 9 w 45"/>
                  <a:gd name="T51" fmla="*/ 77 h 102"/>
                  <a:gd name="T52" fmla="*/ 10 w 45"/>
                  <a:gd name="T53" fmla="*/ 81 h 102"/>
                  <a:gd name="T54" fmla="*/ 13 w 45"/>
                  <a:gd name="T55" fmla="*/ 85 h 102"/>
                  <a:gd name="T56" fmla="*/ 12 w 45"/>
                  <a:gd name="T57" fmla="*/ 89 h 102"/>
                  <a:gd name="T58" fmla="*/ 12 w 45"/>
                  <a:gd name="T59" fmla="*/ 92 h 102"/>
                  <a:gd name="T60" fmla="*/ 14 w 45"/>
                  <a:gd name="T61" fmla="*/ 93 h 102"/>
                  <a:gd name="T62" fmla="*/ 18 w 45"/>
                  <a:gd name="T63" fmla="*/ 97 h 102"/>
                  <a:gd name="T64" fmla="*/ 22 w 45"/>
                  <a:gd name="T65" fmla="*/ 101 h 102"/>
                  <a:gd name="T66" fmla="*/ 27 w 45"/>
                  <a:gd name="T67" fmla="*/ 101 h 102"/>
                  <a:gd name="T68" fmla="*/ 32 w 45"/>
                  <a:gd name="T69" fmla="*/ 102 h 102"/>
                  <a:gd name="T70" fmla="*/ 37 w 45"/>
                  <a:gd name="T71" fmla="*/ 97 h 102"/>
                  <a:gd name="T72" fmla="*/ 41 w 45"/>
                  <a:gd name="T73" fmla="*/ 91 h 102"/>
                  <a:gd name="T74" fmla="*/ 43 w 45"/>
                  <a:gd name="T75" fmla="*/ 85 h 102"/>
                  <a:gd name="T76" fmla="*/ 45 w 45"/>
                  <a:gd name="T77" fmla="*/ 79 h 102"/>
                  <a:gd name="T78" fmla="*/ 45 w 45"/>
                  <a:gd name="T79" fmla="*/ 75 h 102"/>
                  <a:gd name="T80" fmla="*/ 41 w 45"/>
                  <a:gd name="T81" fmla="*/ 68 h 102"/>
                  <a:gd name="T82" fmla="*/ 39 w 45"/>
                  <a:gd name="T83" fmla="*/ 62 h 102"/>
                  <a:gd name="T84" fmla="*/ 35 w 45"/>
                  <a:gd name="T85" fmla="*/ 57 h 102"/>
                  <a:gd name="T86" fmla="*/ 34 w 45"/>
                  <a:gd name="T87" fmla="*/ 53 h 102"/>
                  <a:gd name="T88" fmla="*/ 34 w 45"/>
                  <a:gd name="T89" fmla="*/ 48 h 102"/>
                  <a:gd name="T90" fmla="*/ 34 w 45"/>
                  <a:gd name="T91" fmla="*/ 42 h 102"/>
                  <a:gd name="T92" fmla="*/ 34 w 45"/>
                  <a:gd name="T93" fmla="*/ 36 h 102"/>
                  <a:gd name="T94" fmla="*/ 34 w 45"/>
                  <a:gd name="T95" fmla="*/ 30 h 102"/>
                  <a:gd name="T96" fmla="*/ 33 w 45"/>
                  <a:gd name="T97" fmla="*/ 24 h 102"/>
                  <a:gd name="T98" fmla="*/ 33 w 45"/>
                  <a:gd name="T99" fmla="*/ 18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3"/>
                    </a:lnTo>
                    <a:lnTo>
                      <a:pt x="4" y="28"/>
                    </a:lnTo>
                    <a:lnTo>
                      <a:pt x="4" y="32"/>
                    </a:lnTo>
                    <a:lnTo>
                      <a:pt x="4" y="35"/>
                    </a:lnTo>
                    <a:lnTo>
                      <a:pt x="3" y="41"/>
                    </a:lnTo>
                    <a:lnTo>
                      <a:pt x="3" y="44"/>
                    </a:lnTo>
                    <a:lnTo>
                      <a:pt x="2" y="48"/>
                    </a:lnTo>
                    <a:lnTo>
                      <a:pt x="2" y="52"/>
                    </a:lnTo>
                    <a:lnTo>
                      <a:pt x="0" y="58"/>
                    </a:lnTo>
                    <a:lnTo>
                      <a:pt x="0" y="62"/>
                    </a:lnTo>
                    <a:lnTo>
                      <a:pt x="2" y="64"/>
                    </a:lnTo>
                    <a:lnTo>
                      <a:pt x="7" y="65"/>
                    </a:lnTo>
                    <a:lnTo>
                      <a:pt x="10" y="69"/>
                    </a:lnTo>
                    <a:lnTo>
                      <a:pt x="10" y="72"/>
                    </a:lnTo>
                    <a:lnTo>
                      <a:pt x="9" y="77"/>
                    </a:lnTo>
                    <a:lnTo>
                      <a:pt x="10" y="81"/>
                    </a:lnTo>
                    <a:lnTo>
                      <a:pt x="13" y="85"/>
                    </a:lnTo>
                    <a:lnTo>
                      <a:pt x="12" y="89"/>
                    </a:lnTo>
                    <a:lnTo>
                      <a:pt x="12" y="92"/>
                    </a:lnTo>
                    <a:lnTo>
                      <a:pt x="14" y="93"/>
                    </a:lnTo>
                    <a:lnTo>
                      <a:pt x="18" y="97"/>
                    </a:lnTo>
                    <a:lnTo>
                      <a:pt x="22" y="101"/>
                    </a:lnTo>
                    <a:lnTo>
                      <a:pt x="27" y="101"/>
                    </a:lnTo>
                    <a:lnTo>
                      <a:pt x="32" y="102"/>
                    </a:lnTo>
                    <a:lnTo>
                      <a:pt x="37" y="97"/>
                    </a:lnTo>
                    <a:lnTo>
                      <a:pt x="41" y="91"/>
                    </a:lnTo>
                    <a:lnTo>
                      <a:pt x="43" y="85"/>
                    </a:lnTo>
                    <a:lnTo>
                      <a:pt x="45" y="79"/>
                    </a:lnTo>
                    <a:lnTo>
                      <a:pt x="45" y="75"/>
                    </a:lnTo>
                    <a:lnTo>
                      <a:pt x="41" y="68"/>
                    </a:lnTo>
                    <a:lnTo>
                      <a:pt x="39" y="62"/>
                    </a:lnTo>
                    <a:lnTo>
                      <a:pt x="35" y="57"/>
                    </a:lnTo>
                    <a:lnTo>
                      <a:pt x="34" y="53"/>
                    </a:lnTo>
                    <a:lnTo>
                      <a:pt x="34" y="48"/>
                    </a:lnTo>
                    <a:lnTo>
                      <a:pt x="34" y="42"/>
                    </a:lnTo>
                    <a:lnTo>
                      <a:pt x="34" y="36"/>
                    </a:lnTo>
                    <a:lnTo>
                      <a:pt x="34" y="30"/>
                    </a:lnTo>
                    <a:lnTo>
                      <a:pt x="33" y="24"/>
                    </a:lnTo>
                    <a:lnTo>
                      <a:pt x="33" y="18"/>
                    </a:lnTo>
                    <a:lnTo>
                      <a:pt x="31" y="13"/>
                    </a:lnTo>
                    <a:lnTo>
                      <a:pt x="28" y="9"/>
                    </a:lnTo>
                    <a:lnTo>
                      <a:pt x="26" y="8"/>
                    </a:lnTo>
                    <a:lnTo>
                      <a:pt x="26"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78" name="Freeform 416">
                <a:extLst>
                  <a:ext uri="{FF2B5EF4-FFF2-40B4-BE49-F238E27FC236}">
                    <a16:creationId xmlns:a16="http://schemas.microsoft.com/office/drawing/2014/main" id="{163C22E3-5708-4111-A420-EF6498C8B86B}"/>
                  </a:ext>
                </a:extLst>
              </p:cNvPr>
              <p:cNvSpPr>
                <a:spLocks/>
              </p:cNvSpPr>
              <p:nvPr/>
            </p:nvSpPr>
            <p:spPr bwMode="auto">
              <a:xfrm>
                <a:off x="913" y="1541"/>
                <a:ext cx="74" cy="64"/>
              </a:xfrm>
              <a:custGeom>
                <a:avLst/>
                <a:gdLst>
                  <a:gd name="T0" fmla="*/ 130 w 140"/>
                  <a:gd name="T1" fmla="*/ 3 h 119"/>
                  <a:gd name="T2" fmla="*/ 130 w 140"/>
                  <a:gd name="T3" fmla="*/ 3 h 119"/>
                  <a:gd name="T4" fmla="*/ 126 w 140"/>
                  <a:gd name="T5" fmla="*/ 8 h 119"/>
                  <a:gd name="T6" fmla="*/ 121 w 140"/>
                  <a:gd name="T7" fmla="*/ 12 h 119"/>
                  <a:gd name="T8" fmla="*/ 116 w 140"/>
                  <a:gd name="T9" fmla="*/ 17 h 119"/>
                  <a:gd name="T10" fmla="*/ 108 w 140"/>
                  <a:gd name="T11" fmla="*/ 21 h 119"/>
                  <a:gd name="T12" fmla="*/ 100 w 140"/>
                  <a:gd name="T13" fmla="*/ 25 h 119"/>
                  <a:gd name="T14" fmla="*/ 90 w 140"/>
                  <a:gd name="T15" fmla="*/ 30 h 119"/>
                  <a:gd name="T16" fmla="*/ 81 w 140"/>
                  <a:gd name="T17" fmla="*/ 35 h 119"/>
                  <a:gd name="T18" fmla="*/ 71 w 140"/>
                  <a:gd name="T19" fmla="*/ 40 h 119"/>
                  <a:gd name="T20" fmla="*/ 65 w 140"/>
                  <a:gd name="T21" fmla="*/ 45 h 119"/>
                  <a:gd name="T22" fmla="*/ 58 w 140"/>
                  <a:gd name="T23" fmla="*/ 47 h 119"/>
                  <a:gd name="T24" fmla="*/ 50 w 140"/>
                  <a:gd name="T25" fmla="*/ 47 h 119"/>
                  <a:gd name="T26" fmla="*/ 41 w 140"/>
                  <a:gd name="T27" fmla="*/ 47 h 119"/>
                  <a:gd name="T28" fmla="*/ 31 w 140"/>
                  <a:gd name="T29" fmla="*/ 48 h 119"/>
                  <a:gd name="T30" fmla="*/ 25 w 140"/>
                  <a:gd name="T31" fmla="*/ 49 h 119"/>
                  <a:gd name="T32" fmla="*/ 16 w 140"/>
                  <a:gd name="T33" fmla="*/ 52 h 119"/>
                  <a:gd name="T34" fmla="*/ 9 w 140"/>
                  <a:gd name="T35" fmla="*/ 57 h 119"/>
                  <a:gd name="T36" fmla="*/ 5 w 140"/>
                  <a:gd name="T37" fmla="*/ 63 h 119"/>
                  <a:gd name="T38" fmla="*/ 3 w 140"/>
                  <a:gd name="T39" fmla="*/ 70 h 119"/>
                  <a:gd name="T40" fmla="*/ 3 w 140"/>
                  <a:gd name="T41" fmla="*/ 75 h 119"/>
                  <a:gd name="T42" fmla="*/ 1 w 140"/>
                  <a:gd name="T43" fmla="*/ 83 h 119"/>
                  <a:gd name="T44" fmla="*/ 0 w 140"/>
                  <a:gd name="T45" fmla="*/ 90 h 119"/>
                  <a:gd name="T46" fmla="*/ 1 w 140"/>
                  <a:gd name="T47" fmla="*/ 96 h 119"/>
                  <a:gd name="T48" fmla="*/ 5 w 140"/>
                  <a:gd name="T49" fmla="*/ 104 h 119"/>
                  <a:gd name="T50" fmla="*/ 9 w 140"/>
                  <a:gd name="T51" fmla="*/ 112 h 119"/>
                  <a:gd name="T52" fmla="*/ 17 w 140"/>
                  <a:gd name="T53" fmla="*/ 116 h 119"/>
                  <a:gd name="T54" fmla="*/ 26 w 140"/>
                  <a:gd name="T55" fmla="*/ 119 h 119"/>
                  <a:gd name="T56" fmla="*/ 36 w 140"/>
                  <a:gd name="T57" fmla="*/ 119 h 119"/>
                  <a:gd name="T58" fmla="*/ 47 w 140"/>
                  <a:gd name="T59" fmla="*/ 118 h 119"/>
                  <a:gd name="T60" fmla="*/ 55 w 140"/>
                  <a:gd name="T61" fmla="*/ 115 h 119"/>
                  <a:gd name="T62" fmla="*/ 68 w 140"/>
                  <a:gd name="T63" fmla="*/ 110 h 119"/>
                  <a:gd name="T64" fmla="*/ 76 w 140"/>
                  <a:gd name="T65" fmla="*/ 106 h 119"/>
                  <a:gd name="T66" fmla="*/ 83 w 140"/>
                  <a:gd name="T67" fmla="*/ 101 h 119"/>
                  <a:gd name="T68" fmla="*/ 91 w 140"/>
                  <a:gd name="T69" fmla="*/ 98 h 119"/>
                  <a:gd name="T70" fmla="*/ 99 w 140"/>
                  <a:gd name="T71" fmla="*/ 94 h 119"/>
                  <a:gd name="T72" fmla="*/ 104 w 140"/>
                  <a:gd name="T73" fmla="*/ 85 h 119"/>
                  <a:gd name="T74" fmla="*/ 108 w 140"/>
                  <a:gd name="T75" fmla="*/ 80 h 119"/>
                  <a:gd name="T76" fmla="*/ 112 w 140"/>
                  <a:gd name="T77" fmla="*/ 74 h 119"/>
                  <a:gd name="T78" fmla="*/ 116 w 140"/>
                  <a:gd name="T79" fmla="*/ 69 h 119"/>
                  <a:gd name="T80" fmla="*/ 122 w 140"/>
                  <a:gd name="T81" fmla="*/ 62 h 119"/>
                  <a:gd name="T82" fmla="*/ 126 w 140"/>
                  <a:gd name="T83" fmla="*/ 56 h 119"/>
                  <a:gd name="T84" fmla="*/ 130 w 140"/>
                  <a:gd name="T85" fmla="*/ 50 h 119"/>
                  <a:gd name="T86" fmla="*/ 130 w 140"/>
                  <a:gd name="T87" fmla="*/ 42 h 119"/>
                  <a:gd name="T88" fmla="*/ 128 w 140"/>
                  <a:gd name="T89" fmla="*/ 37 h 119"/>
                  <a:gd name="T90" fmla="*/ 128 w 140"/>
                  <a:gd name="T91" fmla="*/ 32 h 119"/>
                  <a:gd name="T92" fmla="*/ 128 w 140"/>
                  <a:gd name="T93" fmla="*/ 27 h 119"/>
                  <a:gd name="T94" fmla="*/ 130 w 140"/>
                  <a:gd name="T95" fmla="*/ 21 h 119"/>
                  <a:gd name="T96" fmla="*/ 133 w 140"/>
                  <a:gd name="T97" fmla="*/ 16 h 119"/>
                  <a:gd name="T98" fmla="*/ 139 w 140"/>
                  <a:gd name="T99" fmla="*/ 11 h 119"/>
                  <a:gd name="T100" fmla="*/ 140 w 140"/>
                  <a:gd name="T101" fmla="*/ 6 h 119"/>
                  <a:gd name="T102" fmla="*/ 140 w 140"/>
                  <a:gd name="T103" fmla="*/ 1 h 119"/>
                  <a:gd name="T104" fmla="*/ 136 w 140"/>
                  <a:gd name="T105" fmla="*/ 0 h 119"/>
                  <a:gd name="T106" fmla="*/ 133 w 140"/>
                  <a:gd name="T107" fmla="*/ 1 h 119"/>
                  <a:gd name="T108" fmla="*/ 130 w 140"/>
                  <a:gd name="T109" fmla="*/ 3 h 119"/>
                  <a:gd name="T110" fmla="*/ 130 w 140"/>
                  <a:gd name="T111" fmla="*/ 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9">
                    <a:moveTo>
                      <a:pt x="130" y="3"/>
                    </a:moveTo>
                    <a:lnTo>
                      <a:pt x="130" y="3"/>
                    </a:lnTo>
                    <a:lnTo>
                      <a:pt x="126" y="8"/>
                    </a:lnTo>
                    <a:lnTo>
                      <a:pt x="121" y="12"/>
                    </a:lnTo>
                    <a:lnTo>
                      <a:pt x="116" y="17"/>
                    </a:lnTo>
                    <a:lnTo>
                      <a:pt x="108" y="21"/>
                    </a:lnTo>
                    <a:lnTo>
                      <a:pt x="100" y="25"/>
                    </a:lnTo>
                    <a:lnTo>
                      <a:pt x="90" y="30"/>
                    </a:lnTo>
                    <a:lnTo>
                      <a:pt x="81" y="35"/>
                    </a:lnTo>
                    <a:lnTo>
                      <a:pt x="71" y="40"/>
                    </a:lnTo>
                    <a:lnTo>
                      <a:pt x="65" y="45"/>
                    </a:lnTo>
                    <a:lnTo>
                      <a:pt x="58" y="47"/>
                    </a:lnTo>
                    <a:lnTo>
                      <a:pt x="50" y="47"/>
                    </a:lnTo>
                    <a:lnTo>
                      <a:pt x="41" y="47"/>
                    </a:lnTo>
                    <a:lnTo>
                      <a:pt x="31" y="48"/>
                    </a:lnTo>
                    <a:lnTo>
                      <a:pt x="25" y="49"/>
                    </a:lnTo>
                    <a:lnTo>
                      <a:pt x="16" y="52"/>
                    </a:lnTo>
                    <a:lnTo>
                      <a:pt x="9" y="57"/>
                    </a:lnTo>
                    <a:lnTo>
                      <a:pt x="5" y="63"/>
                    </a:lnTo>
                    <a:lnTo>
                      <a:pt x="3" y="70"/>
                    </a:lnTo>
                    <a:lnTo>
                      <a:pt x="3" y="75"/>
                    </a:lnTo>
                    <a:lnTo>
                      <a:pt x="1" y="83"/>
                    </a:lnTo>
                    <a:lnTo>
                      <a:pt x="0" y="90"/>
                    </a:lnTo>
                    <a:lnTo>
                      <a:pt x="1" y="96"/>
                    </a:lnTo>
                    <a:lnTo>
                      <a:pt x="5" y="104"/>
                    </a:lnTo>
                    <a:lnTo>
                      <a:pt x="9" y="112"/>
                    </a:lnTo>
                    <a:lnTo>
                      <a:pt x="17" y="116"/>
                    </a:lnTo>
                    <a:lnTo>
                      <a:pt x="26" y="119"/>
                    </a:lnTo>
                    <a:lnTo>
                      <a:pt x="36" y="119"/>
                    </a:lnTo>
                    <a:lnTo>
                      <a:pt x="47" y="118"/>
                    </a:lnTo>
                    <a:lnTo>
                      <a:pt x="55" y="115"/>
                    </a:lnTo>
                    <a:lnTo>
                      <a:pt x="68" y="110"/>
                    </a:lnTo>
                    <a:lnTo>
                      <a:pt x="76" y="106"/>
                    </a:lnTo>
                    <a:lnTo>
                      <a:pt x="83" y="101"/>
                    </a:lnTo>
                    <a:lnTo>
                      <a:pt x="91" y="98"/>
                    </a:lnTo>
                    <a:lnTo>
                      <a:pt x="99" y="94"/>
                    </a:lnTo>
                    <a:lnTo>
                      <a:pt x="104" y="85"/>
                    </a:lnTo>
                    <a:lnTo>
                      <a:pt x="108" y="80"/>
                    </a:lnTo>
                    <a:lnTo>
                      <a:pt x="112" y="74"/>
                    </a:lnTo>
                    <a:lnTo>
                      <a:pt x="116" y="69"/>
                    </a:lnTo>
                    <a:lnTo>
                      <a:pt x="122" y="62"/>
                    </a:lnTo>
                    <a:lnTo>
                      <a:pt x="126" y="56"/>
                    </a:lnTo>
                    <a:lnTo>
                      <a:pt x="130" y="50"/>
                    </a:lnTo>
                    <a:lnTo>
                      <a:pt x="130" y="42"/>
                    </a:lnTo>
                    <a:lnTo>
                      <a:pt x="128" y="37"/>
                    </a:lnTo>
                    <a:lnTo>
                      <a:pt x="128" y="32"/>
                    </a:lnTo>
                    <a:lnTo>
                      <a:pt x="128" y="27"/>
                    </a:lnTo>
                    <a:lnTo>
                      <a:pt x="130" y="21"/>
                    </a:lnTo>
                    <a:lnTo>
                      <a:pt x="133" y="16"/>
                    </a:lnTo>
                    <a:lnTo>
                      <a:pt x="139" y="11"/>
                    </a:lnTo>
                    <a:lnTo>
                      <a:pt x="140" y="6"/>
                    </a:lnTo>
                    <a:lnTo>
                      <a:pt x="140" y="1"/>
                    </a:lnTo>
                    <a:lnTo>
                      <a:pt x="136" y="0"/>
                    </a:lnTo>
                    <a:lnTo>
                      <a:pt x="133" y="1"/>
                    </a:lnTo>
                    <a:lnTo>
                      <a:pt x="130" y="3"/>
                    </a:lnTo>
                    <a:lnTo>
                      <a:pt x="13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79" name="Freeform 417">
                <a:extLst>
                  <a:ext uri="{FF2B5EF4-FFF2-40B4-BE49-F238E27FC236}">
                    <a16:creationId xmlns:a16="http://schemas.microsoft.com/office/drawing/2014/main" id="{FA82643B-5ABD-4AB6-B922-79EC1E57B543}"/>
                  </a:ext>
                </a:extLst>
              </p:cNvPr>
              <p:cNvSpPr>
                <a:spLocks/>
              </p:cNvSpPr>
              <p:nvPr/>
            </p:nvSpPr>
            <p:spPr bwMode="auto">
              <a:xfrm>
                <a:off x="913" y="1541"/>
                <a:ext cx="74" cy="64"/>
              </a:xfrm>
              <a:custGeom>
                <a:avLst/>
                <a:gdLst>
                  <a:gd name="T0" fmla="*/ 130 w 140"/>
                  <a:gd name="T1" fmla="*/ 3 h 119"/>
                  <a:gd name="T2" fmla="*/ 130 w 140"/>
                  <a:gd name="T3" fmla="*/ 3 h 119"/>
                  <a:gd name="T4" fmla="*/ 126 w 140"/>
                  <a:gd name="T5" fmla="*/ 8 h 119"/>
                  <a:gd name="T6" fmla="*/ 121 w 140"/>
                  <a:gd name="T7" fmla="*/ 12 h 119"/>
                  <a:gd name="T8" fmla="*/ 116 w 140"/>
                  <a:gd name="T9" fmla="*/ 17 h 119"/>
                  <a:gd name="T10" fmla="*/ 108 w 140"/>
                  <a:gd name="T11" fmla="*/ 21 h 119"/>
                  <a:gd name="T12" fmla="*/ 100 w 140"/>
                  <a:gd name="T13" fmla="*/ 25 h 119"/>
                  <a:gd name="T14" fmla="*/ 90 w 140"/>
                  <a:gd name="T15" fmla="*/ 30 h 119"/>
                  <a:gd name="T16" fmla="*/ 81 w 140"/>
                  <a:gd name="T17" fmla="*/ 35 h 119"/>
                  <a:gd name="T18" fmla="*/ 71 w 140"/>
                  <a:gd name="T19" fmla="*/ 40 h 119"/>
                  <a:gd name="T20" fmla="*/ 65 w 140"/>
                  <a:gd name="T21" fmla="*/ 45 h 119"/>
                  <a:gd name="T22" fmla="*/ 58 w 140"/>
                  <a:gd name="T23" fmla="*/ 47 h 119"/>
                  <a:gd name="T24" fmla="*/ 50 w 140"/>
                  <a:gd name="T25" fmla="*/ 47 h 119"/>
                  <a:gd name="T26" fmla="*/ 41 w 140"/>
                  <a:gd name="T27" fmla="*/ 47 h 119"/>
                  <a:gd name="T28" fmla="*/ 31 w 140"/>
                  <a:gd name="T29" fmla="*/ 48 h 119"/>
                  <a:gd name="T30" fmla="*/ 25 w 140"/>
                  <a:gd name="T31" fmla="*/ 49 h 119"/>
                  <a:gd name="T32" fmla="*/ 16 w 140"/>
                  <a:gd name="T33" fmla="*/ 52 h 119"/>
                  <a:gd name="T34" fmla="*/ 9 w 140"/>
                  <a:gd name="T35" fmla="*/ 57 h 119"/>
                  <a:gd name="T36" fmla="*/ 5 w 140"/>
                  <a:gd name="T37" fmla="*/ 63 h 119"/>
                  <a:gd name="T38" fmla="*/ 3 w 140"/>
                  <a:gd name="T39" fmla="*/ 70 h 119"/>
                  <a:gd name="T40" fmla="*/ 3 w 140"/>
                  <a:gd name="T41" fmla="*/ 75 h 119"/>
                  <a:gd name="T42" fmla="*/ 1 w 140"/>
                  <a:gd name="T43" fmla="*/ 83 h 119"/>
                  <a:gd name="T44" fmla="*/ 0 w 140"/>
                  <a:gd name="T45" fmla="*/ 90 h 119"/>
                  <a:gd name="T46" fmla="*/ 1 w 140"/>
                  <a:gd name="T47" fmla="*/ 96 h 119"/>
                  <a:gd name="T48" fmla="*/ 5 w 140"/>
                  <a:gd name="T49" fmla="*/ 104 h 119"/>
                  <a:gd name="T50" fmla="*/ 9 w 140"/>
                  <a:gd name="T51" fmla="*/ 112 h 119"/>
                  <a:gd name="T52" fmla="*/ 17 w 140"/>
                  <a:gd name="T53" fmla="*/ 116 h 119"/>
                  <a:gd name="T54" fmla="*/ 26 w 140"/>
                  <a:gd name="T55" fmla="*/ 119 h 119"/>
                  <a:gd name="T56" fmla="*/ 36 w 140"/>
                  <a:gd name="T57" fmla="*/ 119 h 119"/>
                  <a:gd name="T58" fmla="*/ 47 w 140"/>
                  <a:gd name="T59" fmla="*/ 118 h 119"/>
                  <a:gd name="T60" fmla="*/ 55 w 140"/>
                  <a:gd name="T61" fmla="*/ 115 h 119"/>
                  <a:gd name="T62" fmla="*/ 68 w 140"/>
                  <a:gd name="T63" fmla="*/ 110 h 119"/>
                  <a:gd name="T64" fmla="*/ 76 w 140"/>
                  <a:gd name="T65" fmla="*/ 106 h 119"/>
                  <a:gd name="T66" fmla="*/ 83 w 140"/>
                  <a:gd name="T67" fmla="*/ 101 h 119"/>
                  <a:gd name="T68" fmla="*/ 91 w 140"/>
                  <a:gd name="T69" fmla="*/ 98 h 119"/>
                  <a:gd name="T70" fmla="*/ 99 w 140"/>
                  <a:gd name="T71" fmla="*/ 94 h 119"/>
                  <a:gd name="T72" fmla="*/ 104 w 140"/>
                  <a:gd name="T73" fmla="*/ 85 h 119"/>
                  <a:gd name="T74" fmla="*/ 108 w 140"/>
                  <a:gd name="T75" fmla="*/ 80 h 119"/>
                  <a:gd name="T76" fmla="*/ 112 w 140"/>
                  <a:gd name="T77" fmla="*/ 74 h 119"/>
                  <a:gd name="T78" fmla="*/ 116 w 140"/>
                  <a:gd name="T79" fmla="*/ 69 h 119"/>
                  <a:gd name="T80" fmla="*/ 122 w 140"/>
                  <a:gd name="T81" fmla="*/ 62 h 119"/>
                  <a:gd name="T82" fmla="*/ 126 w 140"/>
                  <a:gd name="T83" fmla="*/ 56 h 119"/>
                  <a:gd name="T84" fmla="*/ 130 w 140"/>
                  <a:gd name="T85" fmla="*/ 50 h 119"/>
                  <a:gd name="T86" fmla="*/ 130 w 140"/>
                  <a:gd name="T87" fmla="*/ 42 h 119"/>
                  <a:gd name="T88" fmla="*/ 128 w 140"/>
                  <a:gd name="T89" fmla="*/ 37 h 119"/>
                  <a:gd name="T90" fmla="*/ 128 w 140"/>
                  <a:gd name="T91" fmla="*/ 32 h 119"/>
                  <a:gd name="T92" fmla="*/ 128 w 140"/>
                  <a:gd name="T93" fmla="*/ 27 h 119"/>
                  <a:gd name="T94" fmla="*/ 130 w 140"/>
                  <a:gd name="T95" fmla="*/ 21 h 119"/>
                  <a:gd name="T96" fmla="*/ 133 w 140"/>
                  <a:gd name="T97" fmla="*/ 16 h 119"/>
                  <a:gd name="T98" fmla="*/ 139 w 140"/>
                  <a:gd name="T99" fmla="*/ 11 h 119"/>
                  <a:gd name="T100" fmla="*/ 140 w 140"/>
                  <a:gd name="T101" fmla="*/ 6 h 119"/>
                  <a:gd name="T102" fmla="*/ 140 w 140"/>
                  <a:gd name="T103" fmla="*/ 1 h 119"/>
                  <a:gd name="T104" fmla="*/ 136 w 140"/>
                  <a:gd name="T105" fmla="*/ 0 h 119"/>
                  <a:gd name="T106" fmla="*/ 133 w 140"/>
                  <a:gd name="T107" fmla="*/ 1 h 119"/>
                  <a:gd name="T108" fmla="*/ 130 w 140"/>
                  <a:gd name="T109" fmla="*/ 3 h 119"/>
                  <a:gd name="T110" fmla="*/ 130 w 140"/>
                  <a:gd name="T111" fmla="*/ 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9">
                    <a:moveTo>
                      <a:pt x="130" y="3"/>
                    </a:moveTo>
                    <a:lnTo>
                      <a:pt x="130" y="3"/>
                    </a:lnTo>
                    <a:lnTo>
                      <a:pt x="126" y="8"/>
                    </a:lnTo>
                    <a:lnTo>
                      <a:pt x="121" y="12"/>
                    </a:lnTo>
                    <a:lnTo>
                      <a:pt x="116" y="17"/>
                    </a:lnTo>
                    <a:lnTo>
                      <a:pt x="108" y="21"/>
                    </a:lnTo>
                    <a:lnTo>
                      <a:pt x="100" y="25"/>
                    </a:lnTo>
                    <a:lnTo>
                      <a:pt x="90" y="30"/>
                    </a:lnTo>
                    <a:lnTo>
                      <a:pt x="81" y="35"/>
                    </a:lnTo>
                    <a:lnTo>
                      <a:pt x="71" y="40"/>
                    </a:lnTo>
                    <a:lnTo>
                      <a:pt x="65" y="45"/>
                    </a:lnTo>
                    <a:lnTo>
                      <a:pt x="58" y="47"/>
                    </a:lnTo>
                    <a:lnTo>
                      <a:pt x="50" y="47"/>
                    </a:lnTo>
                    <a:lnTo>
                      <a:pt x="41" y="47"/>
                    </a:lnTo>
                    <a:lnTo>
                      <a:pt x="31" y="48"/>
                    </a:lnTo>
                    <a:lnTo>
                      <a:pt x="25" y="49"/>
                    </a:lnTo>
                    <a:lnTo>
                      <a:pt x="16" y="52"/>
                    </a:lnTo>
                    <a:lnTo>
                      <a:pt x="9" y="57"/>
                    </a:lnTo>
                    <a:lnTo>
                      <a:pt x="5" y="63"/>
                    </a:lnTo>
                    <a:lnTo>
                      <a:pt x="3" y="70"/>
                    </a:lnTo>
                    <a:lnTo>
                      <a:pt x="3" y="75"/>
                    </a:lnTo>
                    <a:lnTo>
                      <a:pt x="1" y="83"/>
                    </a:lnTo>
                    <a:lnTo>
                      <a:pt x="0" y="90"/>
                    </a:lnTo>
                    <a:lnTo>
                      <a:pt x="1" y="96"/>
                    </a:lnTo>
                    <a:lnTo>
                      <a:pt x="5" y="104"/>
                    </a:lnTo>
                    <a:lnTo>
                      <a:pt x="9" y="112"/>
                    </a:lnTo>
                    <a:lnTo>
                      <a:pt x="17" y="116"/>
                    </a:lnTo>
                    <a:lnTo>
                      <a:pt x="26" y="119"/>
                    </a:lnTo>
                    <a:lnTo>
                      <a:pt x="36" y="119"/>
                    </a:lnTo>
                    <a:lnTo>
                      <a:pt x="47" y="118"/>
                    </a:lnTo>
                    <a:lnTo>
                      <a:pt x="55" y="115"/>
                    </a:lnTo>
                    <a:lnTo>
                      <a:pt x="68" y="110"/>
                    </a:lnTo>
                    <a:lnTo>
                      <a:pt x="76" y="106"/>
                    </a:lnTo>
                    <a:lnTo>
                      <a:pt x="83" y="101"/>
                    </a:lnTo>
                    <a:lnTo>
                      <a:pt x="91" y="98"/>
                    </a:lnTo>
                    <a:lnTo>
                      <a:pt x="99" y="94"/>
                    </a:lnTo>
                    <a:lnTo>
                      <a:pt x="104" y="85"/>
                    </a:lnTo>
                    <a:lnTo>
                      <a:pt x="108" y="80"/>
                    </a:lnTo>
                    <a:lnTo>
                      <a:pt x="112" y="74"/>
                    </a:lnTo>
                    <a:lnTo>
                      <a:pt x="116" y="69"/>
                    </a:lnTo>
                    <a:lnTo>
                      <a:pt x="122" y="62"/>
                    </a:lnTo>
                    <a:lnTo>
                      <a:pt x="126" y="56"/>
                    </a:lnTo>
                    <a:lnTo>
                      <a:pt x="130" y="50"/>
                    </a:lnTo>
                    <a:lnTo>
                      <a:pt x="130" y="42"/>
                    </a:lnTo>
                    <a:lnTo>
                      <a:pt x="128" y="37"/>
                    </a:lnTo>
                    <a:lnTo>
                      <a:pt x="128" y="32"/>
                    </a:lnTo>
                    <a:lnTo>
                      <a:pt x="128" y="27"/>
                    </a:lnTo>
                    <a:lnTo>
                      <a:pt x="130" y="21"/>
                    </a:lnTo>
                    <a:lnTo>
                      <a:pt x="133" y="16"/>
                    </a:lnTo>
                    <a:lnTo>
                      <a:pt x="139" y="11"/>
                    </a:lnTo>
                    <a:lnTo>
                      <a:pt x="140" y="6"/>
                    </a:lnTo>
                    <a:lnTo>
                      <a:pt x="140" y="1"/>
                    </a:lnTo>
                    <a:lnTo>
                      <a:pt x="136" y="0"/>
                    </a:lnTo>
                    <a:lnTo>
                      <a:pt x="133" y="1"/>
                    </a:lnTo>
                    <a:lnTo>
                      <a:pt x="130" y="3"/>
                    </a:lnTo>
                    <a:lnTo>
                      <a:pt x="13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0" name="Freeform 418">
                <a:extLst>
                  <a:ext uri="{FF2B5EF4-FFF2-40B4-BE49-F238E27FC236}">
                    <a16:creationId xmlns:a16="http://schemas.microsoft.com/office/drawing/2014/main" id="{B480F897-24E2-471F-B747-F82D69313C57}"/>
                  </a:ext>
                </a:extLst>
              </p:cNvPr>
              <p:cNvSpPr>
                <a:spLocks/>
              </p:cNvSpPr>
              <p:nvPr/>
            </p:nvSpPr>
            <p:spPr bwMode="auto">
              <a:xfrm>
                <a:off x="990" y="1507"/>
                <a:ext cx="41" cy="32"/>
              </a:xfrm>
              <a:custGeom>
                <a:avLst/>
                <a:gdLst>
                  <a:gd name="T0" fmla="*/ 0 w 79"/>
                  <a:gd name="T1" fmla="*/ 56 h 61"/>
                  <a:gd name="T2" fmla="*/ 0 w 79"/>
                  <a:gd name="T3" fmla="*/ 56 h 61"/>
                  <a:gd name="T4" fmla="*/ 3 w 79"/>
                  <a:gd name="T5" fmla="*/ 51 h 61"/>
                  <a:gd name="T6" fmla="*/ 9 w 79"/>
                  <a:gd name="T7" fmla="*/ 44 h 61"/>
                  <a:gd name="T8" fmla="*/ 13 w 79"/>
                  <a:gd name="T9" fmla="*/ 39 h 61"/>
                  <a:gd name="T10" fmla="*/ 15 w 79"/>
                  <a:gd name="T11" fmla="*/ 33 h 61"/>
                  <a:gd name="T12" fmla="*/ 15 w 79"/>
                  <a:gd name="T13" fmla="*/ 28 h 61"/>
                  <a:gd name="T14" fmla="*/ 18 w 79"/>
                  <a:gd name="T15" fmla="*/ 21 h 61"/>
                  <a:gd name="T16" fmla="*/ 22 w 79"/>
                  <a:gd name="T17" fmla="*/ 19 h 61"/>
                  <a:gd name="T18" fmla="*/ 26 w 79"/>
                  <a:gd name="T19" fmla="*/ 19 h 61"/>
                  <a:gd name="T20" fmla="*/ 33 w 79"/>
                  <a:gd name="T21" fmla="*/ 21 h 61"/>
                  <a:gd name="T22" fmla="*/ 38 w 79"/>
                  <a:gd name="T23" fmla="*/ 20 h 61"/>
                  <a:gd name="T24" fmla="*/ 42 w 79"/>
                  <a:gd name="T25" fmla="*/ 16 h 61"/>
                  <a:gd name="T26" fmla="*/ 48 w 79"/>
                  <a:gd name="T27" fmla="*/ 13 h 61"/>
                  <a:gd name="T28" fmla="*/ 53 w 79"/>
                  <a:gd name="T29" fmla="*/ 9 h 61"/>
                  <a:gd name="T30" fmla="*/ 64 w 79"/>
                  <a:gd name="T31" fmla="*/ 5 h 61"/>
                  <a:gd name="T32" fmla="*/ 69 w 79"/>
                  <a:gd name="T33" fmla="*/ 3 h 61"/>
                  <a:gd name="T34" fmla="*/ 73 w 79"/>
                  <a:gd name="T35" fmla="*/ 0 h 61"/>
                  <a:gd name="T36" fmla="*/ 77 w 79"/>
                  <a:gd name="T37" fmla="*/ 1 h 61"/>
                  <a:gd name="T38" fmla="*/ 79 w 79"/>
                  <a:gd name="T39" fmla="*/ 4 h 61"/>
                  <a:gd name="T40" fmla="*/ 79 w 79"/>
                  <a:gd name="T41" fmla="*/ 8 h 61"/>
                  <a:gd name="T42" fmla="*/ 77 w 79"/>
                  <a:gd name="T43" fmla="*/ 11 h 61"/>
                  <a:gd name="T44" fmla="*/ 73 w 79"/>
                  <a:gd name="T45" fmla="*/ 14 h 61"/>
                  <a:gd name="T46" fmla="*/ 68 w 79"/>
                  <a:gd name="T47" fmla="*/ 19 h 61"/>
                  <a:gd name="T48" fmla="*/ 64 w 79"/>
                  <a:gd name="T49" fmla="*/ 22 h 61"/>
                  <a:gd name="T50" fmla="*/ 62 w 79"/>
                  <a:gd name="T51" fmla="*/ 26 h 61"/>
                  <a:gd name="T52" fmla="*/ 60 w 79"/>
                  <a:gd name="T53" fmla="*/ 31 h 61"/>
                  <a:gd name="T54" fmla="*/ 59 w 79"/>
                  <a:gd name="T55" fmla="*/ 34 h 61"/>
                  <a:gd name="T56" fmla="*/ 53 w 79"/>
                  <a:gd name="T57" fmla="*/ 38 h 61"/>
                  <a:gd name="T58" fmla="*/ 51 w 79"/>
                  <a:gd name="T59" fmla="*/ 43 h 61"/>
                  <a:gd name="T60" fmla="*/ 45 w 79"/>
                  <a:gd name="T61" fmla="*/ 46 h 61"/>
                  <a:gd name="T62" fmla="*/ 40 w 79"/>
                  <a:gd name="T63" fmla="*/ 46 h 61"/>
                  <a:gd name="T64" fmla="*/ 35 w 79"/>
                  <a:gd name="T65" fmla="*/ 49 h 61"/>
                  <a:gd name="T66" fmla="*/ 31 w 79"/>
                  <a:gd name="T67" fmla="*/ 51 h 61"/>
                  <a:gd name="T68" fmla="*/ 27 w 79"/>
                  <a:gd name="T69" fmla="*/ 52 h 61"/>
                  <a:gd name="T70" fmla="*/ 24 w 79"/>
                  <a:gd name="T71" fmla="*/ 54 h 61"/>
                  <a:gd name="T72" fmla="*/ 21 w 79"/>
                  <a:gd name="T73" fmla="*/ 57 h 61"/>
                  <a:gd name="T74" fmla="*/ 16 w 79"/>
                  <a:gd name="T75" fmla="*/ 58 h 61"/>
                  <a:gd name="T76" fmla="*/ 12 w 79"/>
                  <a:gd name="T77" fmla="*/ 59 h 61"/>
                  <a:gd name="T78" fmla="*/ 9 w 79"/>
                  <a:gd name="T79" fmla="*/ 61 h 61"/>
                  <a:gd name="T80" fmla="*/ 4 w 79"/>
                  <a:gd name="T81" fmla="*/ 61 h 61"/>
                  <a:gd name="T82" fmla="*/ 1 w 79"/>
                  <a:gd name="T83" fmla="*/ 60 h 61"/>
                  <a:gd name="T84" fmla="*/ 0 w 79"/>
                  <a:gd name="T85" fmla="*/ 56 h 61"/>
                  <a:gd name="T86" fmla="*/ 0 w 79"/>
                  <a:gd name="T87" fmla="*/ 5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1">
                    <a:moveTo>
                      <a:pt x="0" y="56"/>
                    </a:moveTo>
                    <a:lnTo>
                      <a:pt x="0" y="56"/>
                    </a:lnTo>
                    <a:lnTo>
                      <a:pt x="3" y="51"/>
                    </a:lnTo>
                    <a:lnTo>
                      <a:pt x="9" y="44"/>
                    </a:lnTo>
                    <a:lnTo>
                      <a:pt x="13" y="39"/>
                    </a:lnTo>
                    <a:lnTo>
                      <a:pt x="15" y="33"/>
                    </a:lnTo>
                    <a:lnTo>
                      <a:pt x="15" y="28"/>
                    </a:lnTo>
                    <a:lnTo>
                      <a:pt x="18" y="21"/>
                    </a:lnTo>
                    <a:lnTo>
                      <a:pt x="22" y="19"/>
                    </a:lnTo>
                    <a:lnTo>
                      <a:pt x="26" y="19"/>
                    </a:lnTo>
                    <a:lnTo>
                      <a:pt x="33" y="21"/>
                    </a:lnTo>
                    <a:lnTo>
                      <a:pt x="38" y="20"/>
                    </a:lnTo>
                    <a:lnTo>
                      <a:pt x="42" y="16"/>
                    </a:lnTo>
                    <a:lnTo>
                      <a:pt x="48" y="13"/>
                    </a:lnTo>
                    <a:lnTo>
                      <a:pt x="53" y="9"/>
                    </a:lnTo>
                    <a:lnTo>
                      <a:pt x="64" y="5"/>
                    </a:lnTo>
                    <a:lnTo>
                      <a:pt x="69" y="3"/>
                    </a:lnTo>
                    <a:lnTo>
                      <a:pt x="73" y="0"/>
                    </a:lnTo>
                    <a:lnTo>
                      <a:pt x="77" y="1"/>
                    </a:lnTo>
                    <a:lnTo>
                      <a:pt x="79" y="4"/>
                    </a:lnTo>
                    <a:lnTo>
                      <a:pt x="79" y="8"/>
                    </a:lnTo>
                    <a:lnTo>
                      <a:pt x="77" y="11"/>
                    </a:lnTo>
                    <a:lnTo>
                      <a:pt x="73" y="14"/>
                    </a:lnTo>
                    <a:lnTo>
                      <a:pt x="68" y="19"/>
                    </a:lnTo>
                    <a:lnTo>
                      <a:pt x="64" y="22"/>
                    </a:lnTo>
                    <a:lnTo>
                      <a:pt x="62" y="26"/>
                    </a:lnTo>
                    <a:lnTo>
                      <a:pt x="60" y="31"/>
                    </a:lnTo>
                    <a:lnTo>
                      <a:pt x="59" y="34"/>
                    </a:lnTo>
                    <a:lnTo>
                      <a:pt x="53" y="38"/>
                    </a:lnTo>
                    <a:lnTo>
                      <a:pt x="51" y="43"/>
                    </a:lnTo>
                    <a:lnTo>
                      <a:pt x="45" y="46"/>
                    </a:lnTo>
                    <a:lnTo>
                      <a:pt x="40" y="46"/>
                    </a:lnTo>
                    <a:lnTo>
                      <a:pt x="35" y="49"/>
                    </a:lnTo>
                    <a:lnTo>
                      <a:pt x="31" y="51"/>
                    </a:lnTo>
                    <a:lnTo>
                      <a:pt x="27" y="52"/>
                    </a:lnTo>
                    <a:lnTo>
                      <a:pt x="24" y="54"/>
                    </a:lnTo>
                    <a:lnTo>
                      <a:pt x="21" y="57"/>
                    </a:lnTo>
                    <a:lnTo>
                      <a:pt x="16" y="58"/>
                    </a:lnTo>
                    <a:lnTo>
                      <a:pt x="12" y="59"/>
                    </a:lnTo>
                    <a:lnTo>
                      <a:pt x="9" y="61"/>
                    </a:lnTo>
                    <a:lnTo>
                      <a:pt x="4" y="61"/>
                    </a:lnTo>
                    <a:lnTo>
                      <a:pt x="1" y="60"/>
                    </a:lnTo>
                    <a:lnTo>
                      <a:pt x="0" y="56"/>
                    </a:lnTo>
                    <a:lnTo>
                      <a:pt x="0" y="56"/>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81" name="Freeform 419">
                <a:extLst>
                  <a:ext uri="{FF2B5EF4-FFF2-40B4-BE49-F238E27FC236}">
                    <a16:creationId xmlns:a16="http://schemas.microsoft.com/office/drawing/2014/main" id="{149667FB-FAF2-4733-B034-5C65B7A70EE8}"/>
                  </a:ext>
                </a:extLst>
              </p:cNvPr>
              <p:cNvSpPr>
                <a:spLocks/>
              </p:cNvSpPr>
              <p:nvPr/>
            </p:nvSpPr>
            <p:spPr bwMode="auto">
              <a:xfrm>
                <a:off x="990" y="1507"/>
                <a:ext cx="41" cy="32"/>
              </a:xfrm>
              <a:custGeom>
                <a:avLst/>
                <a:gdLst>
                  <a:gd name="T0" fmla="*/ 0 w 79"/>
                  <a:gd name="T1" fmla="*/ 56 h 61"/>
                  <a:gd name="T2" fmla="*/ 0 w 79"/>
                  <a:gd name="T3" fmla="*/ 56 h 61"/>
                  <a:gd name="T4" fmla="*/ 3 w 79"/>
                  <a:gd name="T5" fmla="*/ 51 h 61"/>
                  <a:gd name="T6" fmla="*/ 9 w 79"/>
                  <a:gd name="T7" fmla="*/ 44 h 61"/>
                  <a:gd name="T8" fmla="*/ 13 w 79"/>
                  <a:gd name="T9" fmla="*/ 39 h 61"/>
                  <a:gd name="T10" fmla="*/ 15 w 79"/>
                  <a:gd name="T11" fmla="*/ 33 h 61"/>
                  <a:gd name="T12" fmla="*/ 15 w 79"/>
                  <a:gd name="T13" fmla="*/ 28 h 61"/>
                  <a:gd name="T14" fmla="*/ 18 w 79"/>
                  <a:gd name="T15" fmla="*/ 21 h 61"/>
                  <a:gd name="T16" fmla="*/ 22 w 79"/>
                  <a:gd name="T17" fmla="*/ 19 h 61"/>
                  <a:gd name="T18" fmla="*/ 26 w 79"/>
                  <a:gd name="T19" fmla="*/ 19 h 61"/>
                  <a:gd name="T20" fmla="*/ 33 w 79"/>
                  <a:gd name="T21" fmla="*/ 21 h 61"/>
                  <a:gd name="T22" fmla="*/ 38 w 79"/>
                  <a:gd name="T23" fmla="*/ 20 h 61"/>
                  <a:gd name="T24" fmla="*/ 42 w 79"/>
                  <a:gd name="T25" fmla="*/ 16 h 61"/>
                  <a:gd name="T26" fmla="*/ 48 w 79"/>
                  <a:gd name="T27" fmla="*/ 13 h 61"/>
                  <a:gd name="T28" fmla="*/ 53 w 79"/>
                  <a:gd name="T29" fmla="*/ 9 h 61"/>
                  <a:gd name="T30" fmla="*/ 64 w 79"/>
                  <a:gd name="T31" fmla="*/ 5 h 61"/>
                  <a:gd name="T32" fmla="*/ 69 w 79"/>
                  <a:gd name="T33" fmla="*/ 3 h 61"/>
                  <a:gd name="T34" fmla="*/ 73 w 79"/>
                  <a:gd name="T35" fmla="*/ 0 h 61"/>
                  <a:gd name="T36" fmla="*/ 77 w 79"/>
                  <a:gd name="T37" fmla="*/ 1 h 61"/>
                  <a:gd name="T38" fmla="*/ 79 w 79"/>
                  <a:gd name="T39" fmla="*/ 4 h 61"/>
                  <a:gd name="T40" fmla="*/ 79 w 79"/>
                  <a:gd name="T41" fmla="*/ 8 h 61"/>
                  <a:gd name="T42" fmla="*/ 77 w 79"/>
                  <a:gd name="T43" fmla="*/ 11 h 61"/>
                  <a:gd name="T44" fmla="*/ 73 w 79"/>
                  <a:gd name="T45" fmla="*/ 14 h 61"/>
                  <a:gd name="T46" fmla="*/ 68 w 79"/>
                  <a:gd name="T47" fmla="*/ 19 h 61"/>
                  <a:gd name="T48" fmla="*/ 64 w 79"/>
                  <a:gd name="T49" fmla="*/ 22 h 61"/>
                  <a:gd name="T50" fmla="*/ 62 w 79"/>
                  <a:gd name="T51" fmla="*/ 26 h 61"/>
                  <a:gd name="T52" fmla="*/ 60 w 79"/>
                  <a:gd name="T53" fmla="*/ 31 h 61"/>
                  <a:gd name="T54" fmla="*/ 59 w 79"/>
                  <a:gd name="T55" fmla="*/ 34 h 61"/>
                  <a:gd name="T56" fmla="*/ 53 w 79"/>
                  <a:gd name="T57" fmla="*/ 38 h 61"/>
                  <a:gd name="T58" fmla="*/ 51 w 79"/>
                  <a:gd name="T59" fmla="*/ 43 h 61"/>
                  <a:gd name="T60" fmla="*/ 45 w 79"/>
                  <a:gd name="T61" fmla="*/ 46 h 61"/>
                  <a:gd name="T62" fmla="*/ 40 w 79"/>
                  <a:gd name="T63" fmla="*/ 46 h 61"/>
                  <a:gd name="T64" fmla="*/ 35 w 79"/>
                  <a:gd name="T65" fmla="*/ 49 h 61"/>
                  <a:gd name="T66" fmla="*/ 31 w 79"/>
                  <a:gd name="T67" fmla="*/ 51 h 61"/>
                  <a:gd name="T68" fmla="*/ 27 w 79"/>
                  <a:gd name="T69" fmla="*/ 52 h 61"/>
                  <a:gd name="T70" fmla="*/ 24 w 79"/>
                  <a:gd name="T71" fmla="*/ 54 h 61"/>
                  <a:gd name="T72" fmla="*/ 21 w 79"/>
                  <a:gd name="T73" fmla="*/ 57 h 61"/>
                  <a:gd name="T74" fmla="*/ 16 w 79"/>
                  <a:gd name="T75" fmla="*/ 58 h 61"/>
                  <a:gd name="T76" fmla="*/ 12 w 79"/>
                  <a:gd name="T77" fmla="*/ 59 h 61"/>
                  <a:gd name="T78" fmla="*/ 9 w 79"/>
                  <a:gd name="T79" fmla="*/ 61 h 61"/>
                  <a:gd name="T80" fmla="*/ 4 w 79"/>
                  <a:gd name="T81" fmla="*/ 61 h 61"/>
                  <a:gd name="T82" fmla="*/ 1 w 79"/>
                  <a:gd name="T83" fmla="*/ 60 h 61"/>
                  <a:gd name="T84" fmla="*/ 0 w 79"/>
                  <a:gd name="T85" fmla="*/ 56 h 61"/>
                  <a:gd name="T86" fmla="*/ 0 w 79"/>
                  <a:gd name="T87" fmla="*/ 5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1">
                    <a:moveTo>
                      <a:pt x="0" y="56"/>
                    </a:moveTo>
                    <a:lnTo>
                      <a:pt x="0" y="56"/>
                    </a:lnTo>
                    <a:lnTo>
                      <a:pt x="3" y="51"/>
                    </a:lnTo>
                    <a:lnTo>
                      <a:pt x="9" y="44"/>
                    </a:lnTo>
                    <a:lnTo>
                      <a:pt x="13" y="39"/>
                    </a:lnTo>
                    <a:lnTo>
                      <a:pt x="15" y="33"/>
                    </a:lnTo>
                    <a:lnTo>
                      <a:pt x="15" y="28"/>
                    </a:lnTo>
                    <a:lnTo>
                      <a:pt x="18" y="21"/>
                    </a:lnTo>
                    <a:lnTo>
                      <a:pt x="22" y="19"/>
                    </a:lnTo>
                    <a:lnTo>
                      <a:pt x="26" y="19"/>
                    </a:lnTo>
                    <a:lnTo>
                      <a:pt x="33" y="21"/>
                    </a:lnTo>
                    <a:lnTo>
                      <a:pt x="38" y="20"/>
                    </a:lnTo>
                    <a:lnTo>
                      <a:pt x="42" y="16"/>
                    </a:lnTo>
                    <a:lnTo>
                      <a:pt x="48" y="13"/>
                    </a:lnTo>
                    <a:lnTo>
                      <a:pt x="53" y="9"/>
                    </a:lnTo>
                    <a:lnTo>
                      <a:pt x="64" y="5"/>
                    </a:lnTo>
                    <a:lnTo>
                      <a:pt x="69" y="3"/>
                    </a:lnTo>
                    <a:lnTo>
                      <a:pt x="73" y="0"/>
                    </a:lnTo>
                    <a:lnTo>
                      <a:pt x="77" y="1"/>
                    </a:lnTo>
                    <a:lnTo>
                      <a:pt x="79" y="4"/>
                    </a:lnTo>
                    <a:lnTo>
                      <a:pt x="79" y="8"/>
                    </a:lnTo>
                    <a:lnTo>
                      <a:pt x="77" y="11"/>
                    </a:lnTo>
                    <a:lnTo>
                      <a:pt x="73" y="14"/>
                    </a:lnTo>
                    <a:lnTo>
                      <a:pt x="68" y="19"/>
                    </a:lnTo>
                    <a:lnTo>
                      <a:pt x="64" y="22"/>
                    </a:lnTo>
                    <a:lnTo>
                      <a:pt x="62" y="26"/>
                    </a:lnTo>
                    <a:lnTo>
                      <a:pt x="60" y="31"/>
                    </a:lnTo>
                    <a:lnTo>
                      <a:pt x="59" y="34"/>
                    </a:lnTo>
                    <a:lnTo>
                      <a:pt x="53" y="38"/>
                    </a:lnTo>
                    <a:lnTo>
                      <a:pt x="51" y="43"/>
                    </a:lnTo>
                    <a:lnTo>
                      <a:pt x="45" y="46"/>
                    </a:lnTo>
                    <a:lnTo>
                      <a:pt x="40" y="46"/>
                    </a:lnTo>
                    <a:lnTo>
                      <a:pt x="35" y="49"/>
                    </a:lnTo>
                    <a:lnTo>
                      <a:pt x="31" y="51"/>
                    </a:lnTo>
                    <a:lnTo>
                      <a:pt x="27" y="52"/>
                    </a:lnTo>
                    <a:lnTo>
                      <a:pt x="24" y="54"/>
                    </a:lnTo>
                    <a:lnTo>
                      <a:pt x="21" y="57"/>
                    </a:lnTo>
                    <a:lnTo>
                      <a:pt x="16" y="58"/>
                    </a:lnTo>
                    <a:lnTo>
                      <a:pt x="12" y="59"/>
                    </a:lnTo>
                    <a:lnTo>
                      <a:pt x="9" y="61"/>
                    </a:lnTo>
                    <a:lnTo>
                      <a:pt x="4" y="61"/>
                    </a:lnTo>
                    <a:lnTo>
                      <a:pt x="1" y="60"/>
                    </a:lnTo>
                    <a:lnTo>
                      <a:pt x="0" y="56"/>
                    </a:lnTo>
                    <a:lnTo>
                      <a:pt x="0" y="56"/>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2" name="Freeform 420">
                <a:extLst>
                  <a:ext uri="{FF2B5EF4-FFF2-40B4-BE49-F238E27FC236}">
                    <a16:creationId xmlns:a16="http://schemas.microsoft.com/office/drawing/2014/main" id="{B57CDEEF-BBAD-492C-AA14-385B5FF33348}"/>
                  </a:ext>
                </a:extLst>
              </p:cNvPr>
              <p:cNvSpPr>
                <a:spLocks/>
              </p:cNvSpPr>
              <p:nvPr/>
            </p:nvSpPr>
            <p:spPr bwMode="auto">
              <a:xfrm>
                <a:off x="992" y="1496"/>
                <a:ext cx="4" cy="6"/>
              </a:xfrm>
              <a:custGeom>
                <a:avLst/>
                <a:gdLst>
                  <a:gd name="T0" fmla="*/ 6 w 9"/>
                  <a:gd name="T1" fmla="*/ 1 h 11"/>
                  <a:gd name="T2" fmla="*/ 6 w 9"/>
                  <a:gd name="T3" fmla="*/ 1 h 11"/>
                  <a:gd name="T4" fmla="*/ 4 w 9"/>
                  <a:gd name="T5" fmla="*/ 2 h 11"/>
                  <a:gd name="T6" fmla="*/ 0 w 9"/>
                  <a:gd name="T7" fmla="*/ 5 h 11"/>
                  <a:gd name="T8" fmla="*/ 0 w 9"/>
                  <a:gd name="T9" fmla="*/ 9 h 11"/>
                  <a:gd name="T10" fmla="*/ 2 w 9"/>
                  <a:gd name="T11" fmla="*/ 11 h 11"/>
                  <a:gd name="T12" fmla="*/ 5 w 9"/>
                  <a:gd name="T13" fmla="*/ 11 h 11"/>
                  <a:gd name="T14" fmla="*/ 8 w 9"/>
                  <a:gd name="T15" fmla="*/ 9 h 11"/>
                  <a:gd name="T16" fmla="*/ 9 w 9"/>
                  <a:gd name="T17" fmla="*/ 6 h 11"/>
                  <a:gd name="T18" fmla="*/ 9 w 9"/>
                  <a:gd name="T19" fmla="*/ 2 h 11"/>
                  <a:gd name="T20" fmla="*/ 7 w 9"/>
                  <a:gd name="T21" fmla="*/ 0 h 11"/>
                  <a:gd name="T22" fmla="*/ 6 w 9"/>
                  <a:gd name="T23" fmla="*/ 1 h 11"/>
                  <a:gd name="T24" fmla="*/ 6 w 9"/>
                  <a:gd name="T2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1">
                    <a:moveTo>
                      <a:pt x="6" y="1"/>
                    </a:moveTo>
                    <a:lnTo>
                      <a:pt x="6" y="1"/>
                    </a:lnTo>
                    <a:lnTo>
                      <a:pt x="4" y="2"/>
                    </a:lnTo>
                    <a:lnTo>
                      <a:pt x="0" y="5"/>
                    </a:lnTo>
                    <a:lnTo>
                      <a:pt x="0" y="9"/>
                    </a:lnTo>
                    <a:lnTo>
                      <a:pt x="2" y="11"/>
                    </a:lnTo>
                    <a:lnTo>
                      <a:pt x="5" y="11"/>
                    </a:lnTo>
                    <a:lnTo>
                      <a:pt x="8" y="9"/>
                    </a:lnTo>
                    <a:lnTo>
                      <a:pt x="9" y="6"/>
                    </a:lnTo>
                    <a:lnTo>
                      <a:pt x="9" y="2"/>
                    </a:lnTo>
                    <a:lnTo>
                      <a:pt x="7" y="0"/>
                    </a:lnTo>
                    <a:lnTo>
                      <a:pt x="6" y="1"/>
                    </a:lnTo>
                    <a:lnTo>
                      <a:pt x="6"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83" name="Freeform 421">
                <a:extLst>
                  <a:ext uri="{FF2B5EF4-FFF2-40B4-BE49-F238E27FC236}">
                    <a16:creationId xmlns:a16="http://schemas.microsoft.com/office/drawing/2014/main" id="{3B268393-9813-4C23-A02F-7E414C77A6E0}"/>
                  </a:ext>
                </a:extLst>
              </p:cNvPr>
              <p:cNvSpPr>
                <a:spLocks/>
              </p:cNvSpPr>
              <p:nvPr/>
            </p:nvSpPr>
            <p:spPr bwMode="auto">
              <a:xfrm>
                <a:off x="992" y="1496"/>
                <a:ext cx="4" cy="6"/>
              </a:xfrm>
              <a:custGeom>
                <a:avLst/>
                <a:gdLst>
                  <a:gd name="T0" fmla="*/ 6 w 9"/>
                  <a:gd name="T1" fmla="*/ 1 h 11"/>
                  <a:gd name="T2" fmla="*/ 6 w 9"/>
                  <a:gd name="T3" fmla="*/ 1 h 11"/>
                  <a:gd name="T4" fmla="*/ 4 w 9"/>
                  <a:gd name="T5" fmla="*/ 2 h 11"/>
                  <a:gd name="T6" fmla="*/ 0 w 9"/>
                  <a:gd name="T7" fmla="*/ 5 h 11"/>
                  <a:gd name="T8" fmla="*/ 0 w 9"/>
                  <a:gd name="T9" fmla="*/ 9 h 11"/>
                  <a:gd name="T10" fmla="*/ 2 w 9"/>
                  <a:gd name="T11" fmla="*/ 11 h 11"/>
                  <a:gd name="T12" fmla="*/ 5 w 9"/>
                  <a:gd name="T13" fmla="*/ 11 h 11"/>
                  <a:gd name="T14" fmla="*/ 8 w 9"/>
                  <a:gd name="T15" fmla="*/ 9 h 11"/>
                  <a:gd name="T16" fmla="*/ 9 w 9"/>
                  <a:gd name="T17" fmla="*/ 6 h 11"/>
                  <a:gd name="T18" fmla="*/ 9 w 9"/>
                  <a:gd name="T19" fmla="*/ 2 h 11"/>
                  <a:gd name="T20" fmla="*/ 7 w 9"/>
                  <a:gd name="T21" fmla="*/ 0 h 11"/>
                  <a:gd name="T22" fmla="*/ 6 w 9"/>
                  <a:gd name="T23" fmla="*/ 1 h 11"/>
                  <a:gd name="T24" fmla="*/ 6 w 9"/>
                  <a:gd name="T2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1">
                    <a:moveTo>
                      <a:pt x="6" y="1"/>
                    </a:moveTo>
                    <a:lnTo>
                      <a:pt x="6" y="1"/>
                    </a:lnTo>
                    <a:lnTo>
                      <a:pt x="4" y="2"/>
                    </a:lnTo>
                    <a:lnTo>
                      <a:pt x="0" y="5"/>
                    </a:lnTo>
                    <a:lnTo>
                      <a:pt x="0" y="9"/>
                    </a:lnTo>
                    <a:lnTo>
                      <a:pt x="2" y="11"/>
                    </a:lnTo>
                    <a:lnTo>
                      <a:pt x="5" y="11"/>
                    </a:lnTo>
                    <a:lnTo>
                      <a:pt x="8" y="9"/>
                    </a:lnTo>
                    <a:lnTo>
                      <a:pt x="9" y="6"/>
                    </a:lnTo>
                    <a:lnTo>
                      <a:pt x="9" y="2"/>
                    </a:lnTo>
                    <a:lnTo>
                      <a:pt x="7" y="0"/>
                    </a:lnTo>
                    <a:lnTo>
                      <a:pt x="6" y="1"/>
                    </a:lnTo>
                    <a:lnTo>
                      <a:pt x="6"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4" name="Freeform 422">
                <a:extLst>
                  <a:ext uri="{FF2B5EF4-FFF2-40B4-BE49-F238E27FC236}">
                    <a16:creationId xmlns:a16="http://schemas.microsoft.com/office/drawing/2014/main" id="{F191ED59-D595-4274-88BF-51D8E8FE4582}"/>
                  </a:ext>
                </a:extLst>
              </p:cNvPr>
              <p:cNvSpPr>
                <a:spLocks/>
              </p:cNvSpPr>
              <p:nvPr/>
            </p:nvSpPr>
            <p:spPr bwMode="auto">
              <a:xfrm>
                <a:off x="805" y="1380"/>
                <a:ext cx="164" cy="189"/>
              </a:xfrm>
              <a:custGeom>
                <a:avLst/>
                <a:gdLst>
                  <a:gd name="T0" fmla="*/ 91 w 309"/>
                  <a:gd name="T1" fmla="*/ 31 h 354"/>
                  <a:gd name="T2" fmla="*/ 70 w 309"/>
                  <a:gd name="T3" fmla="*/ 44 h 354"/>
                  <a:gd name="T4" fmla="*/ 47 w 309"/>
                  <a:gd name="T5" fmla="*/ 55 h 354"/>
                  <a:gd name="T6" fmla="*/ 30 w 309"/>
                  <a:gd name="T7" fmla="*/ 77 h 354"/>
                  <a:gd name="T8" fmla="*/ 37 w 309"/>
                  <a:gd name="T9" fmla="*/ 107 h 354"/>
                  <a:gd name="T10" fmla="*/ 20 w 309"/>
                  <a:gd name="T11" fmla="*/ 116 h 354"/>
                  <a:gd name="T12" fmla="*/ 0 w 309"/>
                  <a:gd name="T13" fmla="*/ 142 h 354"/>
                  <a:gd name="T14" fmla="*/ 3 w 309"/>
                  <a:gd name="T15" fmla="*/ 173 h 354"/>
                  <a:gd name="T16" fmla="*/ 18 w 309"/>
                  <a:gd name="T17" fmla="*/ 192 h 354"/>
                  <a:gd name="T18" fmla="*/ 52 w 309"/>
                  <a:gd name="T19" fmla="*/ 166 h 354"/>
                  <a:gd name="T20" fmla="*/ 72 w 309"/>
                  <a:gd name="T21" fmla="*/ 186 h 354"/>
                  <a:gd name="T22" fmla="*/ 56 w 309"/>
                  <a:gd name="T23" fmla="*/ 214 h 354"/>
                  <a:gd name="T24" fmla="*/ 63 w 309"/>
                  <a:gd name="T25" fmla="*/ 238 h 354"/>
                  <a:gd name="T26" fmla="*/ 87 w 309"/>
                  <a:gd name="T27" fmla="*/ 250 h 354"/>
                  <a:gd name="T28" fmla="*/ 61 w 309"/>
                  <a:gd name="T29" fmla="*/ 257 h 354"/>
                  <a:gd name="T30" fmla="*/ 41 w 309"/>
                  <a:gd name="T31" fmla="*/ 271 h 354"/>
                  <a:gd name="T32" fmla="*/ 20 w 309"/>
                  <a:gd name="T33" fmla="*/ 288 h 354"/>
                  <a:gd name="T34" fmla="*/ 37 w 309"/>
                  <a:gd name="T35" fmla="*/ 312 h 354"/>
                  <a:gd name="T36" fmla="*/ 49 w 309"/>
                  <a:gd name="T37" fmla="*/ 321 h 354"/>
                  <a:gd name="T38" fmla="*/ 66 w 309"/>
                  <a:gd name="T39" fmla="*/ 310 h 354"/>
                  <a:gd name="T40" fmla="*/ 65 w 309"/>
                  <a:gd name="T41" fmla="*/ 328 h 354"/>
                  <a:gd name="T42" fmla="*/ 79 w 309"/>
                  <a:gd name="T43" fmla="*/ 301 h 354"/>
                  <a:gd name="T44" fmla="*/ 99 w 309"/>
                  <a:gd name="T45" fmla="*/ 304 h 354"/>
                  <a:gd name="T46" fmla="*/ 93 w 309"/>
                  <a:gd name="T47" fmla="*/ 331 h 354"/>
                  <a:gd name="T48" fmla="*/ 104 w 309"/>
                  <a:gd name="T49" fmla="*/ 349 h 354"/>
                  <a:gd name="T50" fmla="*/ 124 w 309"/>
                  <a:gd name="T51" fmla="*/ 340 h 354"/>
                  <a:gd name="T52" fmla="*/ 132 w 309"/>
                  <a:gd name="T53" fmla="*/ 311 h 354"/>
                  <a:gd name="T54" fmla="*/ 155 w 309"/>
                  <a:gd name="T55" fmla="*/ 316 h 354"/>
                  <a:gd name="T56" fmla="*/ 165 w 309"/>
                  <a:gd name="T57" fmla="*/ 333 h 354"/>
                  <a:gd name="T58" fmla="*/ 177 w 309"/>
                  <a:gd name="T59" fmla="*/ 307 h 354"/>
                  <a:gd name="T60" fmla="*/ 204 w 309"/>
                  <a:gd name="T61" fmla="*/ 320 h 354"/>
                  <a:gd name="T62" fmla="*/ 227 w 309"/>
                  <a:gd name="T63" fmla="*/ 332 h 354"/>
                  <a:gd name="T64" fmla="*/ 249 w 309"/>
                  <a:gd name="T65" fmla="*/ 317 h 354"/>
                  <a:gd name="T66" fmla="*/ 230 w 309"/>
                  <a:gd name="T67" fmla="*/ 288 h 354"/>
                  <a:gd name="T68" fmla="*/ 251 w 309"/>
                  <a:gd name="T69" fmla="*/ 274 h 354"/>
                  <a:gd name="T70" fmla="*/ 266 w 309"/>
                  <a:gd name="T71" fmla="*/ 251 h 354"/>
                  <a:gd name="T72" fmla="*/ 280 w 309"/>
                  <a:gd name="T73" fmla="*/ 239 h 354"/>
                  <a:gd name="T74" fmla="*/ 309 w 309"/>
                  <a:gd name="T75" fmla="*/ 227 h 354"/>
                  <a:gd name="T76" fmla="*/ 286 w 309"/>
                  <a:gd name="T77" fmla="*/ 221 h 354"/>
                  <a:gd name="T78" fmla="*/ 281 w 309"/>
                  <a:gd name="T79" fmla="*/ 197 h 354"/>
                  <a:gd name="T80" fmla="*/ 284 w 309"/>
                  <a:gd name="T81" fmla="*/ 181 h 354"/>
                  <a:gd name="T82" fmla="*/ 279 w 309"/>
                  <a:gd name="T83" fmla="*/ 168 h 354"/>
                  <a:gd name="T84" fmla="*/ 262 w 309"/>
                  <a:gd name="T85" fmla="*/ 161 h 354"/>
                  <a:gd name="T86" fmla="*/ 243 w 309"/>
                  <a:gd name="T87" fmla="*/ 158 h 354"/>
                  <a:gd name="T88" fmla="*/ 213 w 309"/>
                  <a:gd name="T89" fmla="*/ 139 h 354"/>
                  <a:gd name="T90" fmla="*/ 218 w 309"/>
                  <a:gd name="T91" fmla="*/ 106 h 354"/>
                  <a:gd name="T92" fmla="*/ 204 w 309"/>
                  <a:gd name="T93" fmla="*/ 96 h 354"/>
                  <a:gd name="T94" fmla="*/ 184 w 309"/>
                  <a:gd name="T95" fmla="*/ 116 h 354"/>
                  <a:gd name="T96" fmla="*/ 171 w 309"/>
                  <a:gd name="T97" fmla="*/ 130 h 354"/>
                  <a:gd name="T98" fmla="*/ 158 w 309"/>
                  <a:gd name="T99" fmla="*/ 147 h 354"/>
                  <a:gd name="T100" fmla="*/ 148 w 309"/>
                  <a:gd name="T101" fmla="*/ 166 h 354"/>
                  <a:gd name="T102" fmla="*/ 141 w 309"/>
                  <a:gd name="T103" fmla="*/ 144 h 354"/>
                  <a:gd name="T104" fmla="*/ 133 w 309"/>
                  <a:gd name="T105" fmla="*/ 118 h 354"/>
                  <a:gd name="T106" fmla="*/ 133 w 309"/>
                  <a:gd name="T107" fmla="*/ 94 h 354"/>
                  <a:gd name="T108" fmla="*/ 136 w 309"/>
                  <a:gd name="T109" fmla="*/ 65 h 354"/>
                  <a:gd name="T110" fmla="*/ 146 w 309"/>
                  <a:gd name="T111" fmla="*/ 27 h 354"/>
                  <a:gd name="T112" fmla="*/ 144 w 309"/>
                  <a:gd name="T113" fmla="*/ 3 h 354"/>
                  <a:gd name="T114" fmla="*/ 126 w 309"/>
                  <a:gd name="T115" fmla="*/ 12 h 354"/>
                  <a:gd name="T116" fmla="*/ 112 w 309"/>
                  <a:gd name="T117" fmla="*/ 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4">
                    <a:moveTo>
                      <a:pt x="108" y="45"/>
                    </a:moveTo>
                    <a:lnTo>
                      <a:pt x="108" y="45"/>
                    </a:lnTo>
                    <a:lnTo>
                      <a:pt x="103" y="41"/>
                    </a:lnTo>
                    <a:lnTo>
                      <a:pt x="96" y="32"/>
                    </a:lnTo>
                    <a:lnTo>
                      <a:pt x="91" y="31"/>
                    </a:lnTo>
                    <a:lnTo>
                      <a:pt x="85" y="32"/>
                    </a:lnTo>
                    <a:lnTo>
                      <a:pt x="78" y="35"/>
                    </a:lnTo>
                    <a:lnTo>
                      <a:pt x="73" y="36"/>
                    </a:lnTo>
                    <a:lnTo>
                      <a:pt x="69" y="39"/>
                    </a:lnTo>
                    <a:lnTo>
                      <a:pt x="70" y="44"/>
                    </a:lnTo>
                    <a:lnTo>
                      <a:pt x="71" y="51"/>
                    </a:lnTo>
                    <a:lnTo>
                      <a:pt x="67" y="53"/>
                    </a:lnTo>
                    <a:lnTo>
                      <a:pt x="57" y="52"/>
                    </a:lnTo>
                    <a:lnTo>
                      <a:pt x="51" y="51"/>
                    </a:lnTo>
                    <a:lnTo>
                      <a:pt x="47" y="55"/>
                    </a:lnTo>
                    <a:lnTo>
                      <a:pt x="44" y="59"/>
                    </a:lnTo>
                    <a:lnTo>
                      <a:pt x="38" y="61"/>
                    </a:lnTo>
                    <a:lnTo>
                      <a:pt x="35" y="66"/>
                    </a:lnTo>
                    <a:lnTo>
                      <a:pt x="31" y="72"/>
                    </a:lnTo>
                    <a:lnTo>
                      <a:pt x="30" y="77"/>
                    </a:lnTo>
                    <a:lnTo>
                      <a:pt x="28" y="85"/>
                    </a:lnTo>
                    <a:lnTo>
                      <a:pt x="28" y="91"/>
                    </a:lnTo>
                    <a:lnTo>
                      <a:pt x="31" y="94"/>
                    </a:lnTo>
                    <a:lnTo>
                      <a:pt x="36" y="100"/>
                    </a:lnTo>
                    <a:lnTo>
                      <a:pt x="37" y="107"/>
                    </a:lnTo>
                    <a:lnTo>
                      <a:pt x="35" y="112"/>
                    </a:lnTo>
                    <a:lnTo>
                      <a:pt x="33" y="117"/>
                    </a:lnTo>
                    <a:lnTo>
                      <a:pt x="31" y="120"/>
                    </a:lnTo>
                    <a:lnTo>
                      <a:pt x="27" y="118"/>
                    </a:lnTo>
                    <a:lnTo>
                      <a:pt x="20" y="116"/>
                    </a:lnTo>
                    <a:lnTo>
                      <a:pt x="14" y="118"/>
                    </a:lnTo>
                    <a:lnTo>
                      <a:pt x="10" y="123"/>
                    </a:lnTo>
                    <a:lnTo>
                      <a:pt x="4" y="130"/>
                    </a:lnTo>
                    <a:lnTo>
                      <a:pt x="2" y="134"/>
                    </a:lnTo>
                    <a:lnTo>
                      <a:pt x="0" y="142"/>
                    </a:lnTo>
                    <a:lnTo>
                      <a:pt x="0" y="148"/>
                    </a:lnTo>
                    <a:lnTo>
                      <a:pt x="1" y="154"/>
                    </a:lnTo>
                    <a:lnTo>
                      <a:pt x="3" y="160"/>
                    </a:lnTo>
                    <a:lnTo>
                      <a:pt x="3" y="167"/>
                    </a:lnTo>
                    <a:lnTo>
                      <a:pt x="3" y="173"/>
                    </a:lnTo>
                    <a:lnTo>
                      <a:pt x="0" y="179"/>
                    </a:lnTo>
                    <a:lnTo>
                      <a:pt x="1" y="184"/>
                    </a:lnTo>
                    <a:lnTo>
                      <a:pt x="6" y="188"/>
                    </a:lnTo>
                    <a:lnTo>
                      <a:pt x="10" y="193"/>
                    </a:lnTo>
                    <a:lnTo>
                      <a:pt x="18" y="192"/>
                    </a:lnTo>
                    <a:lnTo>
                      <a:pt x="25" y="189"/>
                    </a:lnTo>
                    <a:lnTo>
                      <a:pt x="32" y="184"/>
                    </a:lnTo>
                    <a:lnTo>
                      <a:pt x="41" y="178"/>
                    </a:lnTo>
                    <a:lnTo>
                      <a:pt x="48" y="171"/>
                    </a:lnTo>
                    <a:lnTo>
                      <a:pt x="52" y="166"/>
                    </a:lnTo>
                    <a:lnTo>
                      <a:pt x="61" y="164"/>
                    </a:lnTo>
                    <a:lnTo>
                      <a:pt x="66" y="167"/>
                    </a:lnTo>
                    <a:lnTo>
                      <a:pt x="69" y="175"/>
                    </a:lnTo>
                    <a:lnTo>
                      <a:pt x="73" y="180"/>
                    </a:lnTo>
                    <a:lnTo>
                      <a:pt x="72" y="186"/>
                    </a:lnTo>
                    <a:lnTo>
                      <a:pt x="69" y="192"/>
                    </a:lnTo>
                    <a:lnTo>
                      <a:pt x="65" y="196"/>
                    </a:lnTo>
                    <a:lnTo>
                      <a:pt x="61" y="201"/>
                    </a:lnTo>
                    <a:lnTo>
                      <a:pt x="59" y="208"/>
                    </a:lnTo>
                    <a:lnTo>
                      <a:pt x="56" y="214"/>
                    </a:lnTo>
                    <a:lnTo>
                      <a:pt x="54" y="221"/>
                    </a:lnTo>
                    <a:lnTo>
                      <a:pt x="55" y="224"/>
                    </a:lnTo>
                    <a:lnTo>
                      <a:pt x="56" y="230"/>
                    </a:lnTo>
                    <a:lnTo>
                      <a:pt x="58" y="235"/>
                    </a:lnTo>
                    <a:lnTo>
                      <a:pt x="63" y="238"/>
                    </a:lnTo>
                    <a:lnTo>
                      <a:pt x="68" y="241"/>
                    </a:lnTo>
                    <a:lnTo>
                      <a:pt x="74" y="243"/>
                    </a:lnTo>
                    <a:lnTo>
                      <a:pt x="81" y="244"/>
                    </a:lnTo>
                    <a:lnTo>
                      <a:pt x="86" y="246"/>
                    </a:lnTo>
                    <a:lnTo>
                      <a:pt x="87" y="250"/>
                    </a:lnTo>
                    <a:lnTo>
                      <a:pt x="84" y="256"/>
                    </a:lnTo>
                    <a:lnTo>
                      <a:pt x="79" y="259"/>
                    </a:lnTo>
                    <a:lnTo>
                      <a:pt x="73" y="259"/>
                    </a:lnTo>
                    <a:lnTo>
                      <a:pt x="67" y="259"/>
                    </a:lnTo>
                    <a:lnTo>
                      <a:pt x="61" y="257"/>
                    </a:lnTo>
                    <a:lnTo>
                      <a:pt x="58" y="261"/>
                    </a:lnTo>
                    <a:lnTo>
                      <a:pt x="57" y="264"/>
                    </a:lnTo>
                    <a:lnTo>
                      <a:pt x="55" y="267"/>
                    </a:lnTo>
                    <a:lnTo>
                      <a:pt x="48" y="269"/>
                    </a:lnTo>
                    <a:lnTo>
                      <a:pt x="41" y="271"/>
                    </a:lnTo>
                    <a:lnTo>
                      <a:pt x="37" y="275"/>
                    </a:lnTo>
                    <a:lnTo>
                      <a:pt x="33" y="278"/>
                    </a:lnTo>
                    <a:lnTo>
                      <a:pt x="28" y="282"/>
                    </a:lnTo>
                    <a:lnTo>
                      <a:pt x="24" y="284"/>
                    </a:lnTo>
                    <a:lnTo>
                      <a:pt x="20" y="288"/>
                    </a:lnTo>
                    <a:lnTo>
                      <a:pt x="20" y="294"/>
                    </a:lnTo>
                    <a:lnTo>
                      <a:pt x="24" y="298"/>
                    </a:lnTo>
                    <a:lnTo>
                      <a:pt x="29" y="302"/>
                    </a:lnTo>
                    <a:lnTo>
                      <a:pt x="33" y="306"/>
                    </a:lnTo>
                    <a:lnTo>
                      <a:pt x="37" y="312"/>
                    </a:lnTo>
                    <a:lnTo>
                      <a:pt x="39" y="315"/>
                    </a:lnTo>
                    <a:lnTo>
                      <a:pt x="38" y="320"/>
                    </a:lnTo>
                    <a:lnTo>
                      <a:pt x="38" y="323"/>
                    </a:lnTo>
                    <a:lnTo>
                      <a:pt x="43" y="325"/>
                    </a:lnTo>
                    <a:lnTo>
                      <a:pt x="49" y="321"/>
                    </a:lnTo>
                    <a:lnTo>
                      <a:pt x="51" y="315"/>
                    </a:lnTo>
                    <a:lnTo>
                      <a:pt x="55" y="310"/>
                    </a:lnTo>
                    <a:lnTo>
                      <a:pt x="59" y="306"/>
                    </a:lnTo>
                    <a:lnTo>
                      <a:pt x="63" y="307"/>
                    </a:lnTo>
                    <a:lnTo>
                      <a:pt x="66" y="310"/>
                    </a:lnTo>
                    <a:lnTo>
                      <a:pt x="64" y="314"/>
                    </a:lnTo>
                    <a:lnTo>
                      <a:pt x="63" y="319"/>
                    </a:lnTo>
                    <a:lnTo>
                      <a:pt x="61" y="323"/>
                    </a:lnTo>
                    <a:lnTo>
                      <a:pt x="61" y="327"/>
                    </a:lnTo>
                    <a:lnTo>
                      <a:pt x="65" y="328"/>
                    </a:lnTo>
                    <a:lnTo>
                      <a:pt x="70" y="324"/>
                    </a:lnTo>
                    <a:lnTo>
                      <a:pt x="73" y="319"/>
                    </a:lnTo>
                    <a:lnTo>
                      <a:pt x="77" y="313"/>
                    </a:lnTo>
                    <a:lnTo>
                      <a:pt x="78" y="306"/>
                    </a:lnTo>
                    <a:lnTo>
                      <a:pt x="79" y="301"/>
                    </a:lnTo>
                    <a:lnTo>
                      <a:pt x="82" y="297"/>
                    </a:lnTo>
                    <a:lnTo>
                      <a:pt x="87" y="297"/>
                    </a:lnTo>
                    <a:lnTo>
                      <a:pt x="93" y="297"/>
                    </a:lnTo>
                    <a:lnTo>
                      <a:pt x="97" y="301"/>
                    </a:lnTo>
                    <a:lnTo>
                      <a:pt x="99" y="304"/>
                    </a:lnTo>
                    <a:lnTo>
                      <a:pt x="101" y="308"/>
                    </a:lnTo>
                    <a:lnTo>
                      <a:pt x="100" y="316"/>
                    </a:lnTo>
                    <a:lnTo>
                      <a:pt x="97" y="323"/>
                    </a:lnTo>
                    <a:lnTo>
                      <a:pt x="96" y="326"/>
                    </a:lnTo>
                    <a:lnTo>
                      <a:pt x="93" y="331"/>
                    </a:lnTo>
                    <a:lnTo>
                      <a:pt x="88" y="338"/>
                    </a:lnTo>
                    <a:lnTo>
                      <a:pt x="86" y="345"/>
                    </a:lnTo>
                    <a:lnTo>
                      <a:pt x="92" y="352"/>
                    </a:lnTo>
                    <a:lnTo>
                      <a:pt x="98" y="354"/>
                    </a:lnTo>
                    <a:lnTo>
                      <a:pt x="104" y="349"/>
                    </a:lnTo>
                    <a:lnTo>
                      <a:pt x="105" y="342"/>
                    </a:lnTo>
                    <a:lnTo>
                      <a:pt x="110" y="342"/>
                    </a:lnTo>
                    <a:lnTo>
                      <a:pt x="115" y="344"/>
                    </a:lnTo>
                    <a:lnTo>
                      <a:pt x="121" y="344"/>
                    </a:lnTo>
                    <a:lnTo>
                      <a:pt x="124" y="340"/>
                    </a:lnTo>
                    <a:lnTo>
                      <a:pt x="129" y="337"/>
                    </a:lnTo>
                    <a:lnTo>
                      <a:pt x="132" y="331"/>
                    </a:lnTo>
                    <a:lnTo>
                      <a:pt x="133" y="324"/>
                    </a:lnTo>
                    <a:lnTo>
                      <a:pt x="134" y="317"/>
                    </a:lnTo>
                    <a:lnTo>
                      <a:pt x="132" y="311"/>
                    </a:lnTo>
                    <a:lnTo>
                      <a:pt x="131" y="307"/>
                    </a:lnTo>
                    <a:lnTo>
                      <a:pt x="136" y="302"/>
                    </a:lnTo>
                    <a:lnTo>
                      <a:pt x="144" y="303"/>
                    </a:lnTo>
                    <a:lnTo>
                      <a:pt x="155" y="310"/>
                    </a:lnTo>
                    <a:lnTo>
                      <a:pt x="155" y="316"/>
                    </a:lnTo>
                    <a:lnTo>
                      <a:pt x="155" y="323"/>
                    </a:lnTo>
                    <a:lnTo>
                      <a:pt x="154" y="329"/>
                    </a:lnTo>
                    <a:lnTo>
                      <a:pt x="155" y="333"/>
                    </a:lnTo>
                    <a:lnTo>
                      <a:pt x="160" y="334"/>
                    </a:lnTo>
                    <a:lnTo>
                      <a:pt x="165" y="333"/>
                    </a:lnTo>
                    <a:lnTo>
                      <a:pt x="169" y="324"/>
                    </a:lnTo>
                    <a:lnTo>
                      <a:pt x="169" y="313"/>
                    </a:lnTo>
                    <a:lnTo>
                      <a:pt x="169" y="306"/>
                    </a:lnTo>
                    <a:lnTo>
                      <a:pt x="172" y="304"/>
                    </a:lnTo>
                    <a:lnTo>
                      <a:pt x="177" y="307"/>
                    </a:lnTo>
                    <a:lnTo>
                      <a:pt x="180" y="310"/>
                    </a:lnTo>
                    <a:lnTo>
                      <a:pt x="185" y="315"/>
                    </a:lnTo>
                    <a:lnTo>
                      <a:pt x="193" y="316"/>
                    </a:lnTo>
                    <a:lnTo>
                      <a:pt x="200" y="316"/>
                    </a:lnTo>
                    <a:lnTo>
                      <a:pt x="204" y="320"/>
                    </a:lnTo>
                    <a:lnTo>
                      <a:pt x="206" y="326"/>
                    </a:lnTo>
                    <a:lnTo>
                      <a:pt x="211" y="325"/>
                    </a:lnTo>
                    <a:lnTo>
                      <a:pt x="218" y="324"/>
                    </a:lnTo>
                    <a:lnTo>
                      <a:pt x="224" y="326"/>
                    </a:lnTo>
                    <a:lnTo>
                      <a:pt x="227" y="332"/>
                    </a:lnTo>
                    <a:lnTo>
                      <a:pt x="234" y="334"/>
                    </a:lnTo>
                    <a:lnTo>
                      <a:pt x="240" y="331"/>
                    </a:lnTo>
                    <a:lnTo>
                      <a:pt x="245" y="329"/>
                    </a:lnTo>
                    <a:lnTo>
                      <a:pt x="249" y="321"/>
                    </a:lnTo>
                    <a:lnTo>
                      <a:pt x="249" y="317"/>
                    </a:lnTo>
                    <a:lnTo>
                      <a:pt x="244" y="310"/>
                    </a:lnTo>
                    <a:lnTo>
                      <a:pt x="237" y="304"/>
                    </a:lnTo>
                    <a:lnTo>
                      <a:pt x="235" y="298"/>
                    </a:lnTo>
                    <a:lnTo>
                      <a:pt x="234" y="292"/>
                    </a:lnTo>
                    <a:lnTo>
                      <a:pt x="230" y="288"/>
                    </a:lnTo>
                    <a:lnTo>
                      <a:pt x="230" y="282"/>
                    </a:lnTo>
                    <a:lnTo>
                      <a:pt x="233" y="277"/>
                    </a:lnTo>
                    <a:lnTo>
                      <a:pt x="235" y="274"/>
                    </a:lnTo>
                    <a:lnTo>
                      <a:pt x="243" y="275"/>
                    </a:lnTo>
                    <a:lnTo>
                      <a:pt x="251" y="274"/>
                    </a:lnTo>
                    <a:lnTo>
                      <a:pt x="253" y="268"/>
                    </a:lnTo>
                    <a:lnTo>
                      <a:pt x="253" y="262"/>
                    </a:lnTo>
                    <a:lnTo>
                      <a:pt x="256" y="256"/>
                    </a:lnTo>
                    <a:lnTo>
                      <a:pt x="261" y="255"/>
                    </a:lnTo>
                    <a:lnTo>
                      <a:pt x="266" y="251"/>
                    </a:lnTo>
                    <a:lnTo>
                      <a:pt x="267" y="244"/>
                    </a:lnTo>
                    <a:lnTo>
                      <a:pt x="267" y="237"/>
                    </a:lnTo>
                    <a:lnTo>
                      <a:pt x="272" y="234"/>
                    </a:lnTo>
                    <a:lnTo>
                      <a:pt x="278" y="235"/>
                    </a:lnTo>
                    <a:lnTo>
                      <a:pt x="280" y="239"/>
                    </a:lnTo>
                    <a:lnTo>
                      <a:pt x="284" y="243"/>
                    </a:lnTo>
                    <a:lnTo>
                      <a:pt x="293" y="245"/>
                    </a:lnTo>
                    <a:lnTo>
                      <a:pt x="301" y="239"/>
                    </a:lnTo>
                    <a:lnTo>
                      <a:pt x="307" y="232"/>
                    </a:lnTo>
                    <a:lnTo>
                      <a:pt x="309" y="227"/>
                    </a:lnTo>
                    <a:lnTo>
                      <a:pt x="307" y="221"/>
                    </a:lnTo>
                    <a:lnTo>
                      <a:pt x="302" y="218"/>
                    </a:lnTo>
                    <a:lnTo>
                      <a:pt x="297" y="218"/>
                    </a:lnTo>
                    <a:lnTo>
                      <a:pt x="291" y="220"/>
                    </a:lnTo>
                    <a:lnTo>
                      <a:pt x="286" y="221"/>
                    </a:lnTo>
                    <a:lnTo>
                      <a:pt x="281" y="217"/>
                    </a:lnTo>
                    <a:lnTo>
                      <a:pt x="279" y="213"/>
                    </a:lnTo>
                    <a:lnTo>
                      <a:pt x="276" y="206"/>
                    </a:lnTo>
                    <a:lnTo>
                      <a:pt x="276" y="200"/>
                    </a:lnTo>
                    <a:lnTo>
                      <a:pt x="281" y="197"/>
                    </a:lnTo>
                    <a:lnTo>
                      <a:pt x="288" y="194"/>
                    </a:lnTo>
                    <a:lnTo>
                      <a:pt x="291" y="190"/>
                    </a:lnTo>
                    <a:lnTo>
                      <a:pt x="289" y="187"/>
                    </a:lnTo>
                    <a:lnTo>
                      <a:pt x="283" y="183"/>
                    </a:lnTo>
                    <a:lnTo>
                      <a:pt x="284" y="181"/>
                    </a:lnTo>
                    <a:lnTo>
                      <a:pt x="287" y="180"/>
                    </a:lnTo>
                    <a:lnTo>
                      <a:pt x="289" y="174"/>
                    </a:lnTo>
                    <a:lnTo>
                      <a:pt x="286" y="173"/>
                    </a:lnTo>
                    <a:lnTo>
                      <a:pt x="282" y="172"/>
                    </a:lnTo>
                    <a:lnTo>
                      <a:pt x="279" y="168"/>
                    </a:lnTo>
                    <a:lnTo>
                      <a:pt x="276" y="165"/>
                    </a:lnTo>
                    <a:lnTo>
                      <a:pt x="272" y="166"/>
                    </a:lnTo>
                    <a:lnTo>
                      <a:pt x="269" y="168"/>
                    </a:lnTo>
                    <a:lnTo>
                      <a:pt x="264" y="167"/>
                    </a:lnTo>
                    <a:lnTo>
                      <a:pt x="262" y="161"/>
                    </a:lnTo>
                    <a:lnTo>
                      <a:pt x="258" y="160"/>
                    </a:lnTo>
                    <a:lnTo>
                      <a:pt x="254" y="161"/>
                    </a:lnTo>
                    <a:lnTo>
                      <a:pt x="253" y="164"/>
                    </a:lnTo>
                    <a:lnTo>
                      <a:pt x="248" y="163"/>
                    </a:lnTo>
                    <a:lnTo>
                      <a:pt x="243" y="158"/>
                    </a:lnTo>
                    <a:lnTo>
                      <a:pt x="237" y="153"/>
                    </a:lnTo>
                    <a:lnTo>
                      <a:pt x="233" y="148"/>
                    </a:lnTo>
                    <a:lnTo>
                      <a:pt x="224" y="145"/>
                    </a:lnTo>
                    <a:lnTo>
                      <a:pt x="218" y="142"/>
                    </a:lnTo>
                    <a:lnTo>
                      <a:pt x="213" y="139"/>
                    </a:lnTo>
                    <a:lnTo>
                      <a:pt x="208" y="131"/>
                    </a:lnTo>
                    <a:lnTo>
                      <a:pt x="211" y="123"/>
                    </a:lnTo>
                    <a:lnTo>
                      <a:pt x="215" y="119"/>
                    </a:lnTo>
                    <a:lnTo>
                      <a:pt x="218" y="113"/>
                    </a:lnTo>
                    <a:lnTo>
                      <a:pt x="218" y="106"/>
                    </a:lnTo>
                    <a:lnTo>
                      <a:pt x="217" y="96"/>
                    </a:lnTo>
                    <a:lnTo>
                      <a:pt x="216" y="91"/>
                    </a:lnTo>
                    <a:lnTo>
                      <a:pt x="213" y="89"/>
                    </a:lnTo>
                    <a:lnTo>
                      <a:pt x="209" y="91"/>
                    </a:lnTo>
                    <a:lnTo>
                      <a:pt x="204" y="96"/>
                    </a:lnTo>
                    <a:lnTo>
                      <a:pt x="201" y="101"/>
                    </a:lnTo>
                    <a:lnTo>
                      <a:pt x="200" y="106"/>
                    </a:lnTo>
                    <a:lnTo>
                      <a:pt x="198" y="110"/>
                    </a:lnTo>
                    <a:lnTo>
                      <a:pt x="192" y="114"/>
                    </a:lnTo>
                    <a:lnTo>
                      <a:pt x="184" y="116"/>
                    </a:lnTo>
                    <a:lnTo>
                      <a:pt x="180" y="118"/>
                    </a:lnTo>
                    <a:lnTo>
                      <a:pt x="175" y="121"/>
                    </a:lnTo>
                    <a:lnTo>
                      <a:pt x="174" y="124"/>
                    </a:lnTo>
                    <a:lnTo>
                      <a:pt x="174" y="128"/>
                    </a:lnTo>
                    <a:lnTo>
                      <a:pt x="171" y="130"/>
                    </a:lnTo>
                    <a:lnTo>
                      <a:pt x="167" y="129"/>
                    </a:lnTo>
                    <a:lnTo>
                      <a:pt x="162" y="131"/>
                    </a:lnTo>
                    <a:lnTo>
                      <a:pt x="160" y="134"/>
                    </a:lnTo>
                    <a:lnTo>
                      <a:pt x="158" y="140"/>
                    </a:lnTo>
                    <a:lnTo>
                      <a:pt x="158" y="147"/>
                    </a:lnTo>
                    <a:lnTo>
                      <a:pt x="161" y="152"/>
                    </a:lnTo>
                    <a:lnTo>
                      <a:pt x="161" y="159"/>
                    </a:lnTo>
                    <a:lnTo>
                      <a:pt x="158" y="163"/>
                    </a:lnTo>
                    <a:lnTo>
                      <a:pt x="153" y="166"/>
                    </a:lnTo>
                    <a:lnTo>
                      <a:pt x="148" y="166"/>
                    </a:lnTo>
                    <a:lnTo>
                      <a:pt x="143" y="165"/>
                    </a:lnTo>
                    <a:lnTo>
                      <a:pt x="140" y="163"/>
                    </a:lnTo>
                    <a:lnTo>
                      <a:pt x="137" y="157"/>
                    </a:lnTo>
                    <a:lnTo>
                      <a:pt x="139" y="152"/>
                    </a:lnTo>
                    <a:lnTo>
                      <a:pt x="141" y="144"/>
                    </a:lnTo>
                    <a:lnTo>
                      <a:pt x="140" y="137"/>
                    </a:lnTo>
                    <a:lnTo>
                      <a:pt x="134" y="132"/>
                    </a:lnTo>
                    <a:lnTo>
                      <a:pt x="131" y="127"/>
                    </a:lnTo>
                    <a:lnTo>
                      <a:pt x="130" y="122"/>
                    </a:lnTo>
                    <a:lnTo>
                      <a:pt x="133" y="118"/>
                    </a:lnTo>
                    <a:lnTo>
                      <a:pt x="133" y="112"/>
                    </a:lnTo>
                    <a:lnTo>
                      <a:pt x="131" y="107"/>
                    </a:lnTo>
                    <a:lnTo>
                      <a:pt x="133" y="103"/>
                    </a:lnTo>
                    <a:lnTo>
                      <a:pt x="136" y="98"/>
                    </a:lnTo>
                    <a:lnTo>
                      <a:pt x="133" y="94"/>
                    </a:lnTo>
                    <a:lnTo>
                      <a:pt x="131" y="89"/>
                    </a:lnTo>
                    <a:lnTo>
                      <a:pt x="131" y="82"/>
                    </a:lnTo>
                    <a:lnTo>
                      <a:pt x="135" y="76"/>
                    </a:lnTo>
                    <a:lnTo>
                      <a:pt x="135" y="70"/>
                    </a:lnTo>
                    <a:lnTo>
                      <a:pt x="136" y="65"/>
                    </a:lnTo>
                    <a:lnTo>
                      <a:pt x="145" y="60"/>
                    </a:lnTo>
                    <a:lnTo>
                      <a:pt x="147" y="54"/>
                    </a:lnTo>
                    <a:lnTo>
                      <a:pt x="151" y="45"/>
                    </a:lnTo>
                    <a:lnTo>
                      <a:pt x="148" y="37"/>
                    </a:lnTo>
                    <a:lnTo>
                      <a:pt x="146" y="27"/>
                    </a:lnTo>
                    <a:lnTo>
                      <a:pt x="148" y="20"/>
                    </a:lnTo>
                    <a:lnTo>
                      <a:pt x="149" y="13"/>
                    </a:lnTo>
                    <a:lnTo>
                      <a:pt x="151" y="7"/>
                    </a:lnTo>
                    <a:lnTo>
                      <a:pt x="149" y="3"/>
                    </a:lnTo>
                    <a:lnTo>
                      <a:pt x="144" y="3"/>
                    </a:lnTo>
                    <a:lnTo>
                      <a:pt x="140" y="0"/>
                    </a:lnTo>
                    <a:lnTo>
                      <a:pt x="136" y="2"/>
                    </a:lnTo>
                    <a:lnTo>
                      <a:pt x="132" y="5"/>
                    </a:lnTo>
                    <a:lnTo>
                      <a:pt x="129" y="9"/>
                    </a:lnTo>
                    <a:lnTo>
                      <a:pt x="126" y="12"/>
                    </a:lnTo>
                    <a:lnTo>
                      <a:pt x="121" y="13"/>
                    </a:lnTo>
                    <a:lnTo>
                      <a:pt x="117" y="16"/>
                    </a:lnTo>
                    <a:lnTo>
                      <a:pt x="112" y="20"/>
                    </a:lnTo>
                    <a:lnTo>
                      <a:pt x="111" y="25"/>
                    </a:lnTo>
                    <a:lnTo>
                      <a:pt x="112" y="31"/>
                    </a:lnTo>
                    <a:lnTo>
                      <a:pt x="113" y="34"/>
                    </a:lnTo>
                    <a:lnTo>
                      <a:pt x="114" y="39"/>
                    </a:lnTo>
                    <a:lnTo>
                      <a:pt x="113" y="43"/>
                    </a:lnTo>
                    <a:lnTo>
                      <a:pt x="108" y="4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85" name="Freeform 423">
                <a:extLst>
                  <a:ext uri="{FF2B5EF4-FFF2-40B4-BE49-F238E27FC236}">
                    <a16:creationId xmlns:a16="http://schemas.microsoft.com/office/drawing/2014/main" id="{23329EE3-F9E2-4515-A0CE-D5CCD615A684}"/>
                  </a:ext>
                </a:extLst>
              </p:cNvPr>
              <p:cNvSpPr>
                <a:spLocks/>
              </p:cNvSpPr>
              <p:nvPr/>
            </p:nvSpPr>
            <p:spPr bwMode="auto">
              <a:xfrm>
                <a:off x="805" y="1380"/>
                <a:ext cx="164" cy="189"/>
              </a:xfrm>
              <a:custGeom>
                <a:avLst/>
                <a:gdLst>
                  <a:gd name="T0" fmla="*/ 91 w 309"/>
                  <a:gd name="T1" fmla="*/ 31 h 354"/>
                  <a:gd name="T2" fmla="*/ 70 w 309"/>
                  <a:gd name="T3" fmla="*/ 44 h 354"/>
                  <a:gd name="T4" fmla="*/ 47 w 309"/>
                  <a:gd name="T5" fmla="*/ 55 h 354"/>
                  <a:gd name="T6" fmla="*/ 30 w 309"/>
                  <a:gd name="T7" fmla="*/ 77 h 354"/>
                  <a:gd name="T8" fmla="*/ 37 w 309"/>
                  <a:gd name="T9" fmla="*/ 107 h 354"/>
                  <a:gd name="T10" fmla="*/ 20 w 309"/>
                  <a:gd name="T11" fmla="*/ 116 h 354"/>
                  <a:gd name="T12" fmla="*/ 0 w 309"/>
                  <a:gd name="T13" fmla="*/ 142 h 354"/>
                  <a:gd name="T14" fmla="*/ 3 w 309"/>
                  <a:gd name="T15" fmla="*/ 173 h 354"/>
                  <a:gd name="T16" fmla="*/ 18 w 309"/>
                  <a:gd name="T17" fmla="*/ 192 h 354"/>
                  <a:gd name="T18" fmla="*/ 52 w 309"/>
                  <a:gd name="T19" fmla="*/ 166 h 354"/>
                  <a:gd name="T20" fmla="*/ 72 w 309"/>
                  <a:gd name="T21" fmla="*/ 186 h 354"/>
                  <a:gd name="T22" fmla="*/ 56 w 309"/>
                  <a:gd name="T23" fmla="*/ 214 h 354"/>
                  <a:gd name="T24" fmla="*/ 63 w 309"/>
                  <a:gd name="T25" fmla="*/ 238 h 354"/>
                  <a:gd name="T26" fmla="*/ 87 w 309"/>
                  <a:gd name="T27" fmla="*/ 250 h 354"/>
                  <a:gd name="T28" fmla="*/ 61 w 309"/>
                  <a:gd name="T29" fmla="*/ 257 h 354"/>
                  <a:gd name="T30" fmla="*/ 41 w 309"/>
                  <a:gd name="T31" fmla="*/ 271 h 354"/>
                  <a:gd name="T32" fmla="*/ 20 w 309"/>
                  <a:gd name="T33" fmla="*/ 288 h 354"/>
                  <a:gd name="T34" fmla="*/ 37 w 309"/>
                  <a:gd name="T35" fmla="*/ 312 h 354"/>
                  <a:gd name="T36" fmla="*/ 49 w 309"/>
                  <a:gd name="T37" fmla="*/ 321 h 354"/>
                  <a:gd name="T38" fmla="*/ 66 w 309"/>
                  <a:gd name="T39" fmla="*/ 310 h 354"/>
                  <a:gd name="T40" fmla="*/ 65 w 309"/>
                  <a:gd name="T41" fmla="*/ 328 h 354"/>
                  <a:gd name="T42" fmla="*/ 79 w 309"/>
                  <a:gd name="T43" fmla="*/ 301 h 354"/>
                  <a:gd name="T44" fmla="*/ 99 w 309"/>
                  <a:gd name="T45" fmla="*/ 304 h 354"/>
                  <a:gd name="T46" fmla="*/ 93 w 309"/>
                  <a:gd name="T47" fmla="*/ 331 h 354"/>
                  <a:gd name="T48" fmla="*/ 104 w 309"/>
                  <a:gd name="T49" fmla="*/ 349 h 354"/>
                  <a:gd name="T50" fmla="*/ 124 w 309"/>
                  <a:gd name="T51" fmla="*/ 340 h 354"/>
                  <a:gd name="T52" fmla="*/ 132 w 309"/>
                  <a:gd name="T53" fmla="*/ 311 h 354"/>
                  <a:gd name="T54" fmla="*/ 155 w 309"/>
                  <a:gd name="T55" fmla="*/ 316 h 354"/>
                  <a:gd name="T56" fmla="*/ 165 w 309"/>
                  <a:gd name="T57" fmla="*/ 333 h 354"/>
                  <a:gd name="T58" fmla="*/ 177 w 309"/>
                  <a:gd name="T59" fmla="*/ 307 h 354"/>
                  <a:gd name="T60" fmla="*/ 204 w 309"/>
                  <a:gd name="T61" fmla="*/ 320 h 354"/>
                  <a:gd name="T62" fmla="*/ 227 w 309"/>
                  <a:gd name="T63" fmla="*/ 332 h 354"/>
                  <a:gd name="T64" fmla="*/ 249 w 309"/>
                  <a:gd name="T65" fmla="*/ 317 h 354"/>
                  <a:gd name="T66" fmla="*/ 230 w 309"/>
                  <a:gd name="T67" fmla="*/ 288 h 354"/>
                  <a:gd name="T68" fmla="*/ 251 w 309"/>
                  <a:gd name="T69" fmla="*/ 274 h 354"/>
                  <a:gd name="T70" fmla="*/ 266 w 309"/>
                  <a:gd name="T71" fmla="*/ 251 h 354"/>
                  <a:gd name="T72" fmla="*/ 280 w 309"/>
                  <a:gd name="T73" fmla="*/ 239 h 354"/>
                  <a:gd name="T74" fmla="*/ 309 w 309"/>
                  <a:gd name="T75" fmla="*/ 227 h 354"/>
                  <a:gd name="T76" fmla="*/ 286 w 309"/>
                  <a:gd name="T77" fmla="*/ 221 h 354"/>
                  <a:gd name="T78" fmla="*/ 281 w 309"/>
                  <a:gd name="T79" fmla="*/ 197 h 354"/>
                  <a:gd name="T80" fmla="*/ 284 w 309"/>
                  <a:gd name="T81" fmla="*/ 181 h 354"/>
                  <a:gd name="T82" fmla="*/ 279 w 309"/>
                  <a:gd name="T83" fmla="*/ 168 h 354"/>
                  <a:gd name="T84" fmla="*/ 262 w 309"/>
                  <a:gd name="T85" fmla="*/ 161 h 354"/>
                  <a:gd name="T86" fmla="*/ 243 w 309"/>
                  <a:gd name="T87" fmla="*/ 158 h 354"/>
                  <a:gd name="T88" fmla="*/ 213 w 309"/>
                  <a:gd name="T89" fmla="*/ 139 h 354"/>
                  <a:gd name="T90" fmla="*/ 218 w 309"/>
                  <a:gd name="T91" fmla="*/ 106 h 354"/>
                  <a:gd name="T92" fmla="*/ 204 w 309"/>
                  <a:gd name="T93" fmla="*/ 96 h 354"/>
                  <a:gd name="T94" fmla="*/ 184 w 309"/>
                  <a:gd name="T95" fmla="*/ 116 h 354"/>
                  <a:gd name="T96" fmla="*/ 171 w 309"/>
                  <a:gd name="T97" fmla="*/ 130 h 354"/>
                  <a:gd name="T98" fmla="*/ 158 w 309"/>
                  <a:gd name="T99" fmla="*/ 147 h 354"/>
                  <a:gd name="T100" fmla="*/ 148 w 309"/>
                  <a:gd name="T101" fmla="*/ 166 h 354"/>
                  <a:gd name="T102" fmla="*/ 141 w 309"/>
                  <a:gd name="T103" fmla="*/ 144 h 354"/>
                  <a:gd name="T104" fmla="*/ 133 w 309"/>
                  <a:gd name="T105" fmla="*/ 118 h 354"/>
                  <a:gd name="T106" fmla="*/ 133 w 309"/>
                  <a:gd name="T107" fmla="*/ 94 h 354"/>
                  <a:gd name="T108" fmla="*/ 136 w 309"/>
                  <a:gd name="T109" fmla="*/ 65 h 354"/>
                  <a:gd name="T110" fmla="*/ 146 w 309"/>
                  <a:gd name="T111" fmla="*/ 27 h 354"/>
                  <a:gd name="T112" fmla="*/ 144 w 309"/>
                  <a:gd name="T113" fmla="*/ 3 h 354"/>
                  <a:gd name="T114" fmla="*/ 126 w 309"/>
                  <a:gd name="T115" fmla="*/ 12 h 354"/>
                  <a:gd name="T116" fmla="*/ 112 w 309"/>
                  <a:gd name="T117" fmla="*/ 3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4">
                    <a:moveTo>
                      <a:pt x="108" y="45"/>
                    </a:moveTo>
                    <a:lnTo>
                      <a:pt x="108" y="45"/>
                    </a:lnTo>
                    <a:lnTo>
                      <a:pt x="103" y="41"/>
                    </a:lnTo>
                    <a:lnTo>
                      <a:pt x="96" y="32"/>
                    </a:lnTo>
                    <a:lnTo>
                      <a:pt x="91" y="31"/>
                    </a:lnTo>
                    <a:lnTo>
                      <a:pt x="85" y="32"/>
                    </a:lnTo>
                    <a:lnTo>
                      <a:pt x="78" y="35"/>
                    </a:lnTo>
                    <a:lnTo>
                      <a:pt x="73" y="36"/>
                    </a:lnTo>
                    <a:lnTo>
                      <a:pt x="69" y="39"/>
                    </a:lnTo>
                    <a:lnTo>
                      <a:pt x="70" y="44"/>
                    </a:lnTo>
                    <a:lnTo>
                      <a:pt x="71" y="51"/>
                    </a:lnTo>
                    <a:lnTo>
                      <a:pt x="67" y="53"/>
                    </a:lnTo>
                    <a:lnTo>
                      <a:pt x="57" y="52"/>
                    </a:lnTo>
                    <a:lnTo>
                      <a:pt x="51" y="51"/>
                    </a:lnTo>
                    <a:lnTo>
                      <a:pt x="47" y="55"/>
                    </a:lnTo>
                    <a:lnTo>
                      <a:pt x="44" y="59"/>
                    </a:lnTo>
                    <a:lnTo>
                      <a:pt x="38" y="61"/>
                    </a:lnTo>
                    <a:lnTo>
                      <a:pt x="35" y="66"/>
                    </a:lnTo>
                    <a:lnTo>
                      <a:pt x="31" y="72"/>
                    </a:lnTo>
                    <a:lnTo>
                      <a:pt x="30" y="77"/>
                    </a:lnTo>
                    <a:lnTo>
                      <a:pt x="28" y="85"/>
                    </a:lnTo>
                    <a:lnTo>
                      <a:pt x="28" y="91"/>
                    </a:lnTo>
                    <a:lnTo>
                      <a:pt x="31" y="94"/>
                    </a:lnTo>
                    <a:lnTo>
                      <a:pt x="36" y="100"/>
                    </a:lnTo>
                    <a:lnTo>
                      <a:pt x="37" y="107"/>
                    </a:lnTo>
                    <a:lnTo>
                      <a:pt x="35" y="112"/>
                    </a:lnTo>
                    <a:lnTo>
                      <a:pt x="33" y="117"/>
                    </a:lnTo>
                    <a:lnTo>
                      <a:pt x="31" y="120"/>
                    </a:lnTo>
                    <a:lnTo>
                      <a:pt x="27" y="118"/>
                    </a:lnTo>
                    <a:lnTo>
                      <a:pt x="20" y="116"/>
                    </a:lnTo>
                    <a:lnTo>
                      <a:pt x="14" y="118"/>
                    </a:lnTo>
                    <a:lnTo>
                      <a:pt x="10" y="123"/>
                    </a:lnTo>
                    <a:lnTo>
                      <a:pt x="4" y="130"/>
                    </a:lnTo>
                    <a:lnTo>
                      <a:pt x="2" y="134"/>
                    </a:lnTo>
                    <a:lnTo>
                      <a:pt x="0" y="142"/>
                    </a:lnTo>
                    <a:lnTo>
                      <a:pt x="0" y="148"/>
                    </a:lnTo>
                    <a:lnTo>
                      <a:pt x="1" y="154"/>
                    </a:lnTo>
                    <a:lnTo>
                      <a:pt x="3" y="160"/>
                    </a:lnTo>
                    <a:lnTo>
                      <a:pt x="3" y="167"/>
                    </a:lnTo>
                    <a:lnTo>
                      <a:pt x="3" y="173"/>
                    </a:lnTo>
                    <a:lnTo>
                      <a:pt x="0" y="179"/>
                    </a:lnTo>
                    <a:lnTo>
                      <a:pt x="1" y="184"/>
                    </a:lnTo>
                    <a:lnTo>
                      <a:pt x="6" y="188"/>
                    </a:lnTo>
                    <a:lnTo>
                      <a:pt x="10" y="193"/>
                    </a:lnTo>
                    <a:lnTo>
                      <a:pt x="18" y="192"/>
                    </a:lnTo>
                    <a:lnTo>
                      <a:pt x="25" y="189"/>
                    </a:lnTo>
                    <a:lnTo>
                      <a:pt x="32" y="184"/>
                    </a:lnTo>
                    <a:lnTo>
                      <a:pt x="41" y="178"/>
                    </a:lnTo>
                    <a:lnTo>
                      <a:pt x="48" y="171"/>
                    </a:lnTo>
                    <a:lnTo>
                      <a:pt x="52" y="166"/>
                    </a:lnTo>
                    <a:lnTo>
                      <a:pt x="61" y="164"/>
                    </a:lnTo>
                    <a:lnTo>
                      <a:pt x="66" y="167"/>
                    </a:lnTo>
                    <a:lnTo>
                      <a:pt x="69" y="175"/>
                    </a:lnTo>
                    <a:lnTo>
                      <a:pt x="73" y="180"/>
                    </a:lnTo>
                    <a:lnTo>
                      <a:pt x="72" y="186"/>
                    </a:lnTo>
                    <a:lnTo>
                      <a:pt x="69" y="192"/>
                    </a:lnTo>
                    <a:lnTo>
                      <a:pt x="65" y="196"/>
                    </a:lnTo>
                    <a:lnTo>
                      <a:pt x="61" y="201"/>
                    </a:lnTo>
                    <a:lnTo>
                      <a:pt x="59" y="208"/>
                    </a:lnTo>
                    <a:lnTo>
                      <a:pt x="56" y="214"/>
                    </a:lnTo>
                    <a:lnTo>
                      <a:pt x="54" y="221"/>
                    </a:lnTo>
                    <a:lnTo>
                      <a:pt x="55" y="224"/>
                    </a:lnTo>
                    <a:lnTo>
                      <a:pt x="56" y="230"/>
                    </a:lnTo>
                    <a:lnTo>
                      <a:pt x="58" y="235"/>
                    </a:lnTo>
                    <a:lnTo>
                      <a:pt x="63" y="238"/>
                    </a:lnTo>
                    <a:lnTo>
                      <a:pt x="68" y="241"/>
                    </a:lnTo>
                    <a:lnTo>
                      <a:pt x="74" y="243"/>
                    </a:lnTo>
                    <a:lnTo>
                      <a:pt x="81" y="244"/>
                    </a:lnTo>
                    <a:lnTo>
                      <a:pt x="86" y="246"/>
                    </a:lnTo>
                    <a:lnTo>
                      <a:pt x="87" y="250"/>
                    </a:lnTo>
                    <a:lnTo>
                      <a:pt x="84" y="256"/>
                    </a:lnTo>
                    <a:lnTo>
                      <a:pt x="79" y="259"/>
                    </a:lnTo>
                    <a:lnTo>
                      <a:pt x="73" y="259"/>
                    </a:lnTo>
                    <a:lnTo>
                      <a:pt x="67" y="259"/>
                    </a:lnTo>
                    <a:lnTo>
                      <a:pt x="61" y="257"/>
                    </a:lnTo>
                    <a:lnTo>
                      <a:pt x="58" y="261"/>
                    </a:lnTo>
                    <a:lnTo>
                      <a:pt x="57" y="264"/>
                    </a:lnTo>
                    <a:lnTo>
                      <a:pt x="55" y="267"/>
                    </a:lnTo>
                    <a:lnTo>
                      <a:pt x="48" y="269"/>
                    </a:lnTo>
                    <a:lnTo>
                      <a:pt x="41" y="271"/>
                    </a:lnTo>
                    <a:lnTo>
                      <a:pt x="37" y="275"/>
                    </a:lnTo>
                    <a:lnTo>
                      <a:pt x="33" y="278"/>
                    </a:lnTo>
                    <a:lnTo>
                      <a:pt x="28" y="282"/>
                    </a:lnTo>
                    <a:lnTo>
                      <a:pt x="24" y="284"/>
                    </a:lnTo>
                    <a:lnTo>
                      <a:pt x="20" y="288"/>
                    </a:lnTo>
                    <a:lnTo>
                      <a:pt x="20" y="294"/>
                    </a:lnTo>
                    <a:lnTo>
                      <a:pt x="24" y="298"/>
                    </a:lnTo>
                    <a:lnTo>
                      <a:pt x="29" y="302"/>
                    </a:lnTo>
                    <a:lnTo>
                      <a:pt x="33" y="306"/>
                    </a:lnTo>
                    <a:lnTo>
                      <a:pt x="37" y="312"/>
                    </a:lnTo>
                    <a:lnTo>
                      <a:pt x="39" y="315"/>
                    </a:lnTo>
                    <a:lnTo>
                      <a:pt x="38" y="320"/>
                    </a:lnTo>
                    <a:lnTo>
                      <a:pt x="38" y="323"/>
                    </a:lnTo>
                    <a:lnTo>
                      <a:pt x="43" y="325"/>
                    </a:lnTo>
                    <a:lnTo>
                      <a:pt x="49" y="321"/>
                    </a:lnTo>
                    <a:lnTo>
                      <a:pt x="51" y="315"/>
                    </a:lnTo>
                    <a:lnTo>
                      <a:pt x="55" y="310"/>
                    </a:lnTo>
                    <a:lnTo>
                      <a:pt x="59" y="306"/>
                    </a:lnTo>
                    <a:lnTo>
                      <a:pt x="63" y="307"/>
                    </a:lnTo>
                    <a:lnTo>
                      <a:pt x="66" y="310"/>
                    </a:lnTo>
                    <a:lnTo>
                      <a:pt x="64" y="314"/>
                    </a:lnTo>
                    <a:lnTo>
                      <a:pt x="63" y="319"/>
                    </a:lnTo>
                    <a:lnTo>
                      <a:pt x="61" y="323"/>
                    </a:lnTo>
                    <a:lnTo>
                      <a:pt x="61" y="327"/>
                    </a:lnTo>
                    <a:lnTo>
                      <a:pt x="65" y="328"/>
                    </a:lnTo>
                    <a:lnTo>
                      <a:pt x="70" y="324"/>
                    </a:lnTo>
                    <a:lnTo>
                      <a:pt x="73" y="319"/>
                    </a:lnTo>
                    <a:lnTo>
                      <a:pt x="77" y="313"/>
                    </a:lnTo>
                    <a:lnTo>
                      <a:pt x="78" y="306"/>
                    </a:lnTo>
                    <a:lnTo>
                      <a:pt x="79" y="301"/>
                    </a:lnTo>
                    <a:lnTo>
                      <a:pt x="82" y="297"/>
                    </a:lnTo>
                    <a:lnTo>
                      <a:pt x="87" y="297"/>
                    </a:lnTo>
                    <a:lnTo>
                      <a:pt x="93" y="297"/>
                    </a:lnTo>
                    <a:lnTo>
                      <a:pt x="97" y="301"/>
                    </a:lnTo>
                    <a:lnTo>
                      <a:pt x="99" y="304"/>
                    </a:lnTo>
                    <a:lnTo>
                      <a:pt x="101" y="308"/>
                    </a:lnTo>
                    <a:lnTo>
                      <a:pt x="100" y="316"/>
                    </a:lnTo>
                    <a:lnTo>
                      <a:pt x="97" y="323"/>
                    </a:lnTo>
                    <a:lnTo>
                      <a:pt x="96" y="326"/>
                    </a:lnTo>
                    <a:lnTo>
                      <a:pt x="93" y="331"/>
                    </a:lnTo>
                    <a:lnTo>
                      <a:pt x="88" y="338"/>
                    </a:lnTo>
                    <a:lnTo>
                      <a:pt x="86" y="345"/>
                    </a:lnTo>
                    <a:lnTo>
                      <a:pt x="92" y="352"/>
                    </a:lnTo>
                    <a:lnTo>
                      <a:pt x="98" y="354"/>
                    </a:lnTo>
                    <a:lnTo>
                      <a:pt x="104" y="349"/>
                    </a:lnTo>
                    <a:lnTo>
                      <a:pt x="105" y="342"/>
                    </a:lnTo>
                    <a:lnTo>
                      <a:pt x="110" y="342"/>
                    </a:lnTo>
                    <a:lnTo>
                      <a:pt x="115" y="344"/>
                    </a:lnTo>
                    <a:lnTo>
                      <a:pt x="121" y="344"/>
                    </a:lnTo>
                    <a:lnTo>
                      <a:pt x="124" y="340"/>
                    </a:lnTo>
                    <a:lnTo>
                      <a:pt x="129" y="337"/>
                    </a:lnTo>
                    <a:lnTo>
                      <a:pt x="132" y="331"/>
                    </a:lnTo>
                    <a:lnTo>
                      <a:pt x="133" y="324"/>
                    </a:lnTo>
                    <a:lnTo>
                      <a:pt x="134" y="317"/>
                    </a:lnTo>
                    <a:lnTo>
                      <a:pt x="132" y="311"/>
                    </a:lnTo>
                    <a:lnTo>
                      <a:pt x="131" y="307"/>
                    </a:lnTo>
                    <a:lnTo>
                      <a:pt x="136" y="302"/>
                    </a:lnTo>
                    <a:lnTo>
                      <a:pt x="144" y="303"/>
                    </a:lnTo>
                    <a:lnTo>
                      <a:pt x="155" y="310"/>
                    </a:lnTo>
                    <a:lnTo>
                      <a:pt x="155" y="316"/>
                    </a:lnTo>
                    <a:lnTo>
                      <a:pt x="155" y="323"/>
                    </a:lnTo>
                    <a:lnTo>
                      <a:pt x="154" y="329"/>
                    </a:lnTo>
                    <a:lnTo>
                      <a:pt x="155" y="333"/>
                    </a:lnTo>
                    <a:lnTo>
                      <a:pt x="160" y="334"/>
                    </a:lnTo>
                    <a:lnTo>
                      <a:pt x="165" y="333"/>
                    </a:lnTo>
                    <a:lnTo>
                      <a:pt x="169" y="324"/>
                    </a:lnTo>
                    <a:lnTo>
                      <a:pt x="169" y="313"/>
                    </a:lnTo>
                    <a:lnTo>
                      <a:pt x="169" y="306"/>
                    </a:lnTo>
                    <a:lnTo>
                      <a:pt x="172" y="304"/>
                    </a:lnTo>
                    <a:lnTo>
                      <a:pt x="177" y="307"/>
                    </a:lnTo>
                    <a:lnTo>
                      <a:pt x="180" y="310"/>
                    </a:lnTo>
                    <a:lnTo>
                      <a:pt x="185" y="315"/>
                    </a:lnTo>
                    <a:lnTo>
                      <a:pt x="193" y="316"/>
                    </a:lnTo>
                    <a:lnTo>
                      <a:pt x="200" y="316"/>
                    </a:lnTo>
                    <a:lnTo>
                      <a:pt x="204" y="320"/>
                    </a:lnTo>
                    <a:lnTo>
                      <a:pt x="206" y="326"/>
                    </a:lnTo>
                    <a:lnTo>
                      <a:pt x="211" y="325"/>
                    </a:lnTo>
                    <a:lnTo>
                      <a:pt x="218" y="324"/>
                    </a:lnTo>
                    <a:lnTo>
                      <a:pt x="224" y="326"/>
                    </a:lnTo>
                    <a:lnTo>
                      <a:pt x="227" y="332"/>
                    </a:lnTo>
                    <a:lnTo>
                      <a:pt x="234" y="334"/>
                    </a:lnTo>
                    <a:lnTo>
                      <a:pt x="240" y="331"/>
                    </a:lnTo>
                    <a:lnTo>
                      <a:pt x="245" y="329"/>
                    </a:lnTo>
                    <a:lnTo>
                      <a:pt x="249" y="321"/>
                    </a:lnTo>
                    <a:lnTo>
                      <a:pt x="249" y="317"/>
                    </a:lnTo>
                    <a:lnTo>
                      <a:pt x="244" y="310"/>
                    </a:lnTo>
                    <a:lnTo>
                      <a:pt x="237" y="304"/>
                    </a:lnTo>
                    <a:lnTo>
                      <a:pt x="235" y="298"/>
                    </a:lnTo>
                    <a:lnTo>
                      <a:pt x="234" y="292"/>
                    </a:lnTo>
                    <a:lnTo>
                      <a:pt x="230" y="288"/>
                    </a:lnTo>
                    <a:lnTo>
                      <a:pt x="230" y="282"/>
                    </a:lnTo>
                    <a:lnTo>
                      <a:pt x="233" y="277"/>
                    </a:lnTo>
                    <a:lnTo>
                      <a:pt x="235" y="274"/>
                    </a:lnTo>
                    <a:lnTo>
                      <a:pt x="243" y="275"/>
                    </a:lnTo>
                    <a:lnTo>
                      <a:pt x="251" y="274"/>
                    </a:lnTo>
                    <a:lnTo>
                      <a:pt x="253" y="268"/>
                    </a:lnTo>
                    <a:lnTo>
                      <a:pt x="253" y="262"/>
                    </a:lnTo>
                    <a:lnTo>
                      <a:pt x="256" y="256"/>
                    </a:lnTo>
                    <a:lnTo>
                      <a:pt x="261" y="255"/>
                    </a:lnTo>
                    <a:lnTo>
                      <a:pt x="266" y="251"/>
                    </a:lnTo>
                    <a:lnTo>
                      <a:pt x="267" y="244"/>
                    </a:lnTo>
                    <a:lnTo>
                      <a:pt x="267" y="237"/>
                    </a:lnTo>
                    <a:lnTo>
                      <a:pt x="272" y="234"/>
                    </a:lnTo>
                    <a:lnTo>
                      <a:pt x="278" y="235"/>
                    </a:lnTo>
                    <a:lnTo>
                      <a:pt x="280" y="239"/>
                    </a:lnTo>
                    <a:lnTo>
                      <a:pt x="284" y="243"/>
                    </a:lnTo>
                    <a:lnTo>
                      <a:pt x="293" y="245"/>
                    </a:lnTo>
                    <a:lnTo>
                      <a:pt x="301" y="239"/>
                    </a:lnTo>
                    <a:lnTo>
                      <a:pt x="307" y="232"/>
                    </a:lnTo>
                    <a:lnTo>
                      <a:pt x="309" y="227"/>
                    </a:lnTo>
                    <a:lnTo>
                      <a:pt x="307" y="221"/>
                    </a:lnTo>
                    <a:lnTo>
                      <a:pt x="302" y="218"/>
                    </a:lnTo>
                    <a:lnTo>
                      <a:pt x="297" y="218"/>
                    </a:lnTo>
                    <a:lnTo>
                      <a:pt x="291" y="220"/>
                    </a:lnTo>
                    <a:lnTo>
                      <a:pt x="286" y="221"/>
                    </a:lnTo>
                    <a:lnTo>
                      <a:pt x="281" y="217"/>
                    </a:lnTo>
                    <a:lnTo>
                      <a:pt x="279" y="213"/>
                    </a:lnTo>
                    <a:lnTo>
                      <a:pt x="276" y="206"/>
                    </a:lnTo>
                    <a:lnTo>
                      <a:pt x="276" y="200"/>
                    </a:lnTo>
                    <a:lnTo>
                      <a:pt x="281" y="197"/>
                    </a:lnTo>
                    <a:lnTo>
                      <a:pt x="288" y="194"/>
                    </a:lnTo>
                    <a:lnTo>
                      <a:pt x="291" y="190"/>
                    </a:lnTo>
                    <a:lnTo>
                      <a:pt x="289" y="187"/>
                    </a:lnTo>
                    <a:lnTo>
                      <a:pt x="283" y="183"/>
                    </a:lnTo>
                    <a:lnTo>
                      <a:pt x="284" y="181"/>
                    </a:lnTo>
                    <a:lnTo>
                      <a:pt x="287" y="180"/>
                    </a:lnTo>
                    <a:lnTo>
                      <a:pt x="289" y="174"/>
                    </a:lnTo>
                    <a:lnTo>
                      <a:pt x="286" y="173"/>
                    </a:lnTo>
                    <a:lnTo>
                      <a:pt x="282" y="172"/>
                    </a:lnTo>
                    <a:lnTo>
                      <a:pt x="279" y="168"/>
                    </a:lnTo>
                    <a:lnTo>
                      <a:pt x="276" y="165"/>
                    </a:lnTo>
                    <a:lnTo>
                      <a:pt x="272" y="166"/>
                    </a:lnTo>
                    <a:lnTo>
                      <a:pt x="269" y="168"/>
                    </a:lnTo>
                    <a:lnTo>
                      <a:pt x="264" y="167"/>
                    </a:lnTo>
                    <a:lnTo>
                      <a:pt x="262" y="161"/>
                    </a:lnTo>
                    <a:lnTo>
                      <a:pt x="258" y="160"/>
                    </a:lnTo>
                    <a:lnTo>
                      <a:pt x="254" y="161"/>
                    </a:lnTo>
                    <a:lnTo>
                      <a:pt x="253" y="164"/>
                    </a:lnTo>
                    <a:lnTo>
                      <a:pt x="248" y="163"/>
                    </a:lnTo>
                    <a:lnTo>
                      <a:pt x="243" y="158"/>
                    </a:lnTo>
                    <a:lnTo>
                      <a:pt x="237" y="153"/>
                    </a:lnTo>
                    <a:lnTo>
                      <a:pt x="233" y="148"/>
                    </a:lnTo>
                    <a:lnTo>
                      <a:pt x="224" y="145"/>
                    </a:lnTo>
                    <a:lnTo>
                      <a:pt x="218" y="142"/>
                    </a:lnTo>
                    <a:lnTo>
                      <a:pt x="213" y="139"/>
                    </a:lnTo>
                    <a:lnTo>
                      <a:pt x="208" y="131"/>
                    </a:lnTo>
                    <a:lnTo>
                      <a:pt x="211" y="123"/>
                    </a:lnTo>
                    <a:lnTo>
                      <a:pt x="215" y="119"/>
                    </a:lnTo>
                    <a:lnTo>
                      <a:pt x="218" y="113"/>
                    </a:lnTo>
                    <a:lnTo>
                      <a:pt x="218" y="106"/>
                    </a:lnTo>
                    <a:lnTo>
                      <a:pt x="217" y="96"/>
                    </a:lnTo>
                    <a:lnTo>
                      <a:pt x="216" y="91"/>
                    </a:lnTo>
                    <a:lnTo>
                      <a:pt x="213" y="89"/>
                    </a:lnTo>
                    <a:lnTo>
                      <a:pt x="209" y="91"/>
                    </a:lnTo>
                    <a:lnTo>
                      <a:pt x="204" y="96"/>
                    </a:lnTo>
                    <a:lnTo>
                      <a:pt x="201" y="101"/>
                    </a:lnTo>
                    <a:lnTo>
                      <a:pt x="200" y="106"/>
                    </a:lnTo>
                    <a:lnTo>
                      <a:pt x="198" y="110"/>
                    </a:lnTo>
                    <a:lnTo>
                      <a:pt x="192" y="114"/>
                    </a:lnTo>
                    <a:lnTo>
                      <a:pt x="184" y="116"/>
                    </a:lnTo>
                    <a:lnTo>
                      <a:pt x="180" y="118"/>
                    </a:lnTo>
                    <a:lnTo>
                      <a:pt x="175" y="121"/>
                    </a:lnTo>
                    <a:lnTo>
                      <a:pt x="174" y="124"/>
                    </a:lnTo>
                    <a:lnTo>
                      <a:pt x="174" y="128"/>
                    </a:lnTo>
                    <a:lnTo>
                      <a:pt x="171" y="130"/>
                    </a:lnTo>
                    <a:lnTo>
                      <a:pt x="167" y="129"/>
                    </a:lnTo>
                    <a:lnTo>
                      <a:pt x="162" y="131"/>
                    </a:lnTo>
                    <a:lnTo>
                      <a:pt x="160" y="134"/>
                    </a:lnTo>
                    <a:lnTo>
                      <a:pt x="158" y="140"/>
                    </a:lnTo>
                    <a:lnTo>
                      <a:pt x="158" y="147"/>
                    </a:lnTo>
                    <a:lnTo>
                      <a:pt x="161" y="152"/>
                    </a:lnTo>
                    <a:lnTo>
                      <a:pt x="161" y="159"/>
                    </a:lnTo>
                    <a:lnTo>
                      <a:pt x="158" y="163"/>
                    </a:lnTo>
                    <a:lnTo>
                      <a:pt x="153" y="166"/>
                    </a:lnTo>
                    <a:lnTo>
                      <a:pt x="148" y="166"/>
                    </a:lnTo>
                    <a:lnTo>
                      <a:pt x="143" y="165"/>
                    </a:lnTo>
                    <a:lnTo>
                      <a:pt x="140" y="163"/>
                    </a:lnTo>
                    <a:lnTo>
                      <a:pt x="137" y="157"/>
                    </a:lnTo>
                    <a:lnTo>
                      <a:pt x="139" y="152"/>
                    </a:lnTo>
                    <a:lnTo>
                      <a:pt x="141" y="144"/>
                    </a:lnTo>
                    <a:lnTo>
                      <a:pt x="140" y="137"/>
                    </a:lnTo>
                    <a:lnTo>
                      <a:pt x="134" y="132"/>
                    </a:lnTo>
                    <a:lnTo>
                      <a:pt x="131" y="127"/>
                    </a:lnTo>
                    <a:lnTo>
                      <a:pt x="130" y="122"/>
                    </a:lnTo>
                    <a:lnTo>
                      <a:pt x="133" y="118"/>
                    </a:lnTo>
                    <a:lnTo>
                      <a:pt x="133" y="112"/>
                    </a:lnTo>
                    <a:lnTo>
                      <a:pt x="131" y="107"/>
                    </a:lnTo>
                    <a:lnTo>
                      <a:pt x="133" y="103"/>
                    </a:lnTo>
                    <a:lnTo>
                      <a:pt x="136" y="98"/>
                    </a:lnTo>
                    <a:lnTo>
                      <a:pt x="133" y="94"/>
                    </a:lnTo>
                    <a:lnTo>
                      <a:pt x="131" y="89"/>
                    </a:lnTo>
                    <a:lnTo>
                      <a:pt x="131" y="82"/>
                    </a:lnTo>
                    <a:lnTo>
                      <a:pt x="135" y="76"/>
                    </a:lnTo>
                    <a:lnTo>
                      <a:pt x="135" y="70"/>
                    </a:lnTo>
                    <a:lnTo>
                      <a:pt x="136" y="65"/>
                    </a:lnTo>
                    <a:lnTo>
                      <a:pt x="145" y="60"/>
                    </a:lnTo>
                    <a:lnTo>
                      <a:pt x="147" y="54"/>
                    </a:lnTo>
                    <a:lnTo>
                      <a:pt x="151" y="45"/>
                    </a:lnTo>
                    <a:lnTo>
                      <a:pt x="148" y="37"/>
                    </a:lnTo>
                    <a:lnTo>
                      <a:pt x="146" y="27"/>
                    </a:lnTo>
                    <a:lnTo>
                      <a:pt x="148" y="20"/>
                    </a:lnTo>
                    <a:lnTo>
                      <a:pt x="149" y="13"/>
                    </a:lnTo>
                    <a:lnTo>
                      <a:pt x="151" y="7"/>
                    </a:lnTo>
                    <a:lnTo>
                      <a:pt x="149" y="3"/>
                    </a:lnTo>
                    <a:lnTo>
                      <a:pt x="144" y="3"/>
                    </a:lnTo>
                    <a:lnTo>
                      <a:pt x="140" y="0"/>
                    </a:lnTo>
                    <a:lnTo>
                      <a:pt x="136" y="2"/>
                    </a:lnTo>
                    <a:lnTo>
                      <a:pt x="132" y="5"/>
                    </a:lnTo>
                    <a:lnTo>
                      <a:pt x="129" y="9"/>
                    </a:lnTo>
                    <a:lnTo>
                      <a:pt x="126" y="12"/>
                    </a:lnTo>
                    <a:lnTo>
                      <a:pt x="121" y="13"/>
                    </a:lnTo>
                    <a:lnTo>
                      <a:pt x="117" y="16"/>
                    </a:lnTo>
                    <a:lnTo>
                      <a:pt x="112" y="20"/>
                    </a:lnTo>
                    <a:lnTo>
                      <a:pt x="111" y="25"/>
                    </a:lnTo>
                    <a:lnTo>
                      <a:pt x="112" y="31"/>
                    </a:lnTo>
                    <a:lnTo>
                      <a:pt x="113" y="34"/>
                    </a:lnTo>
                    <a:lnTo>
                      <a:pt x="114" y="39"/>
                    </a:lnTo>
                    <a:lnTo>
                      <a:pt x="113" y="43"/>
                    </a:lnTo>
                    <a:lnTo>
                      <a:pt x="108" y="4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6" name="Freeform 424">
                <a:extLst>
                  <a:ext uri="{FF2B5EF4-FFF2-40B4-BE49-F238E27FC236}">
                    <a16:creationId xmlns:a16="http://schemas.microsoft.com/office/drawing/2014/main" id="{CF153379-9355-47A7-82FA-2724D7CE65FB}"/>
                  </a:ext>
                </a:extLst>
              </p:cNvPr>
              <p:cNvSpPr>
                <a:spLocks/>
              </p:cNvSpPr>
              <p:nvPr/>
            </p:nvSpPr>
            <p:spPr bwMode="auto">
              <a:xfrm>
                <a:off x="895" y="1566"/>
                <a:ext cx="14" cy="13"/>
              </a:xfrm>
              <a:custGeom>
                <a:avLst/>
                <a:gdLst>
                  <a:gd name="T0" fmla="*/ 16 w 27"/>
                  <a:gd name="T1" fmla="*/ 0 h 23"/>
                  <a:gd name="T2" fmla="*/ 16 w 27"/>
                  <a:gd name="T3" fmla="*/ 0 h 23"/>
                  <a:gd name="T4" fmla="*/ 11 w 27"/>
                  <a:gd name="T5" fmla="*/ 2 h 23"/>
                  <a:gd name="T6" fmla="*/ 6 w 27"/>
                  <a:gd name="T7" fmla="*/ 6 h 23"/>
                  <a:gd name="T8" fmla="*/ 2 w 27"/>
                  <a:gd name="T9" fmla="*/ 9 h 23"/>
                  <a:gd name="T10" fmla="*/ 1 w 27"/>
                  <a:gd name="T11" fmla="*/ 16 h 23"/>
                  <a:gd name="T12" fmla="*/ 0 w 27"/>
                  <a:gd name="T13" fmla="*/ 18 h 23"/>
                  <a:gd name="T14" fmla="*/ 2 w 27"/>
                  <a:gd name="T15" fmla="*/ 22 h 23"/>
                  <a:gd name="T16" fmla="*/ 7 w 27"/>
                  <a:gd name="T17" fmla="*/ 23 h 23"/>
                  <a:gd name="T18" fmla="*/ 13 w 27"/>
                  <a:gd name="T19" fmla="*/ 22 h 23"/>
                  <a:gd name="T20" fmla="*/ 18 w 27"/>
                  <a:gd name="T21" fmla="*/ 19 h 23"/>
                  <a:gd name="T22" fmla="*/ 22 w 27"/>
                  <a:gd name="T23" fmla="*/ 16 h 23"/>
                  <a:gd name="T24" fmla="*/ 27 w 27"/>
                  <a:gd name="T25" fmla="*/ 10 h 23"/>
                  <a:gd name="T26" fmla="*/ 27 w 27"/>
                  <a:gd name="T27" fmla="*/ 5 h 23"/>
                  <a:gd name="T28" fmla="*/ 25 w 27"/>
                  <a:gd name="T29" fmla="*/ 1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9"/>
                    </a:lnTo>
                    <a:lnTo>
                      <a:pt x="1" y="16"/>
                    </a:lnTo>
                    <a:lnTo>
                      <a:pt x="0" y="18"/>
                    </a:lnTo>
                    <a:lnTo>
                      <a:pt x="2" y="22"/>
                    </a:lnTo>
                    <a:lnTo>
                      <a:pt x="7" y="23"/>
                    </a:lnTo>
                    <a:lnTo>
                      <a:pt x="13" y="22"/>
                    </a:lnTo>
                    <a:lnTo>
                      <a:pt x="18" y="19"/>
                    </a:lnTo>
                    <a:lnTo>
                      <a:pt x="22" y="16"/>
                    </a:lnTo>
                    <a:lnTo>
                      <a:pt x="27" y="10"/>
                    </a:lnTo>
                    <a:lnTo>
                      <a:pt x="27" y="5"/>
                    </a:lnTo>
                    <a:lnTo>
                      <a:pt x="25" y="1"/>
                    </a:lnTo>
                    <a:lnTo>
                      <a:pt x="20" y="0"/>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87" name="Freeform 425">
                <a:extLst>
                  <a:ext uri="{FF2B5EF4-FFF2-40B4-BE49-F238E27FC236}">
                    <a16:creationId xmlns:a16="http://schemas.microsoft.com/office/drawing/2014/main" id="{03D760EC-79D2-4B50-B867-6B2E333D713A}"/>
                  </a:ext>
                </a:extLst>
              </p:cNvPr>
              <p:cNvSpPr>
                <a:spLocks/>
              </p:cNvSpPr>
              <p:nvPr/>
            </p:nvSpPr>
            <p:spPr bwMode="auto">
              <a:xfrm>
                <a:off x="895" y="1566"/>
                <a:ext cx="14" cy="13"/>
              </a:xfrm>
              <a:custGeom>
                <a:avLst/>
                <a:gdLst>
                  <a:gd name="T0" fmla="*/ 16 w 27"/>
                  <a:gd name="T1" fmla="*/ 0 h 23"/>
                  <a:gd name="T2" fmla="*/ 16 w 27"/>
                  <a:gd name="T3" fmla="*/ 0 h 23"/>
                  <a:gd name="T4" fmla="*/ 11 w 27"/>
                  <a:gd name="T5" fmla="*/ 2 h 23"/>
                  <a:gd name="T6" fmla="*/ 6 w 27"/>
                  <a:gd name="T7" fmla="*/ 6 h 23"/>
                  <a:gd name="T8" fmla="*/ 2 w 27"/>
                  <a:gd name="T9" fmla="*/ 9 h 23"/>
                  <a:gd name="T10" fmla="*/ 1 w 27"/>
                  <a:gd name="T11" fmla="*/ 16 h 23"/>
                  <a:gd name="T12" fmla="*/ 0 w 27"/>
                  <a:gd name="T13" fmla="*/ 18 h 23"/>
                  <a:gd name="T14" fmla="*/ 2 w 27"/>
                  <a:gd name="T15" fmla="*/ 22 h 23"/>
                  <a:gd name="T16" fmla="*/ 7 w 27"/>
                  <a:gd name="T17" fmla="*/ 23 h 23"/>
                  <a:gd name="T18" fmla="*/ 13 w 27"/>
                  <a:gd name="T19" fmla="*/ 22 h 23"/>
                  <a:gd name="T20" fmla="*/ 18 w 27"/>
                  <a:gd name="T21" fmla="*/ 19 h 23"/>
                  <a:gd name="T22" fmla="*/ 22 w 27"/>
                  <a:gd name="T23" fmla="*/ 16 h 23"/>
                  <a:gd name="T24" fmla="*/ 27 w 27"/>
                  <a:gd name="T25" fmla="*/ 10 h 23"/>
                  <a:gd name="T26" fmla="*/ 27 w 27"/>
                  <a:gd name="T27" fmla="*/ 5 h 23"/>
                  <a:gd name="T28" fmla="*/ 25 w 27"/>
                  <a:gd name="T29" fmla="*/ 1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9"/>
                    </a:lnTo>
                    <a:lnTo>
                      <a:pt x="1" y="16"/>
                    </a:lnTo>
                    <a:lnTo>
                      <a:pt x="0" y="18"/>
                    </a:lnTo>
                    <a:lnTo>
                      <a:pt x="2" y="22"/>
                    </a:lnTo>
                    <a:lnTo>
                      <a:pt x="7" y="23"/>
                    </a:lnTo>
                    <a:lnTo>
                      <a:pt x="13" y="22"/>
                    </a:lnTo>
                    <a:lnTo>
                      <a:pt x="18" y="19"/>
                    </a:lnTo>
                    <a:lnTo>
                      <a:pt x="22" y="16"/>
                    </a:lnTo>
                    <a:lnTo>
                      <a:pt x="27" y="10"/>
                    </a:lnTo>
                    <a:lnTo>
                      <a:pt x="27" y="5"/>
                    </a:lnTo>
                    <a:lnTo>
                      <a:pt x="25" y="1"/>
                    </a:lnTo>
                    <a:lnTo>
                      <a:pt x="20" y="0"/>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88" name="Freeform 426">
                <a:extLst>
                  <a:ext uri="{FF2B5EF4-FFF2-40B4-BE49-F238E27FC236}">
                    <a16:creationId xmlns:a16="http://schemas.microsoft.com/office/drawing/2014/main" id="{2E2D1CC7-91BC-40D7-9782-3588B8CCBD0C}"/>
                  </a:ext>
                </a:extLst>
              </p:cNvPr>
              <p:cNvSpPr>
                <a:spLocks/>
              </p:cNvSpPr>
              <p:nvPr/>
            </p:nvSpPr>
            <p:spPr bwMode="auto">
              <a:xfrm>
                <a:off x="825" y="1372"/>
                <a:ext cx="9" cy="11"/>
              </a:xfrm>
              <a:custGeom>
                <a:avLst/>
                <a:gdLst>
                  <a:gd name="T0" fmla="*/ 15 w 18"/>
                  <a:gd name="T1" fmla="*/ 0 h 19"/>
                  <a:gd name="T2" fmla="*/ 15 w 18"/>
                  <a:gd name="T3" fmla="*/ 0 h 19"/>
                  <a:gd name="T4" fmla="*/ 10 w 18"/>
                  <a:gd name="T5" fmla="*/ 2 h 19"/>
                  <a:gd name="T6" fmla="*/ 5 w 18"/>
                  <a:gd name="T7" fmla="*/ 5 h 19"/>
                  <a:gd name="T8" fmla="*/ 2 w 18"/>
                  <a:gd name="T9" fmla="*/ 9 h 19"/>
                  <a:gd name="T10" fmla="*/ 0 w 18"/>
                  <a:gd name="T11" fmla="*/ 13 h 19"/>
                  <a:gd name="T12" fmla="*/ 2 w 18"/>
                  <a:gd name="T13" fmla="*/ 18 h 19"/>
                  <a:gd name="T14" fmla="*/ 7 w 18"/>
                  <a:gd name="T15" fmla="*/ 19 h 19"/>
                  <a:gd name="T16" fmla="*/ 12 w 18"/>
                  <a:gd name="T17" fmla="*/ 15 h 19"/>
                  <a:gd name="T18" fmla="*/ 16 w 18"/>
                  <a:gd name="T19" fmla="*/ 9 h 19"/>
                  <a:gd name="T20" fmla="*/ 18 w 18"/>
                  <a:gd name="T21" fmla="*/ 4 h 19"/>
                  <a:gd name="T22" fmla="*/ 18 w 18"/>
                  <a:gd name="T23" fmla="*/ 0 h 19"/>
                  <a:gd name="T24" fmla="*/ 15 w 18"/>
                  <a:gd name="T25" fmla="*/ 0 h 19"/>
                  <a:gd name="T26" fmla="*/ 15 w 18"/>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5" y="0"/>
                    </a:moveTo>
                    <a:lnTo>
                      <a:pt x="15" y="0"/>
                    </a:lnTo>
                    <a:lnTo>
                      <a:pt x="10" y="2"/>
                    </a:lnTo>
                    <a:lnTo>
                      <a:pt x="5" y="5"/>
                    </a:lnTo>
                    <a:lnTo>
                      <a:pt x="2" y="9"/>
                    </a:lnTo>
                    <a:lnTo>
                      <a:pt x="0" y="13"/>
                    </a:lnTo>
                    <a:lnTo>
                      <a:pt x="2" y="18"/>
                    </a:lnTo>
                    <a:lnTo>
                      <a:pt x="7" y="19"/>
                    </a:lnTo>
                    <a:lnTo>
                      <a:pt x="12" y="15"/>
                    </a:lnTo>
                    <a:lnTo>
                      <a:pt x="16" y="9"/>
                    </a:lnTo>
                    <a:lnTo>
                      <a:pt x="18" y="4"/>
                    </a:lnTo>
                    <a:lnTo>
                      <a:pt x="18" y="0"/>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89" name="Freeform 427">
                <a:extLst>
                  <a:ext uri="{FF2B5EF4-FFF2-40B4-BE49-F238E27FC236}">
                    <a16:creationId xmlns:a16="http://schemas.microsoft.com/office/drawing/2014/main" id="{856FD818-2DFB-434E-A859-3FF849A8A962}"/>
                  </a:ext>
                </a:extLst>
              </p:cNvPr>
              <p:cNvSpPr>
                <a:spLocks/>
              </p:cNvSpPr>
              <p:nvPr/>
            </p:nvSpPr>
            <p:spPr bwMode="auto">
              <a:xfrm>
                <a:off x="825" y="1372"/>
                <a:ext cx="9" cy="11"/>
              </a:xfrm>
              <a:custGeom>
                <a:avLst/>
                <a:gdLst>
                  <a:gd name="T0" fmla="*/ 15 w 18"/>
                  <a:gd name="T1" fmla="*/ 0 h 19"/>
                  <a:gd name="T2" fmla="*/ 15 w 18"/>
                  <a:gd name="T3" fmla="*/ 0 h 19"/>
                  <a:gd name="T4" fmla="*/ 10 w 18"/>
                  <a:gd name="T5" fmla="*/ 2 h 19"/>
                  <a:gd name="T6" fmla="*/ 5 w 18"/>
                  <a:gd name="T7" fmla="*/ 5 h 19"/>
                  <a:gd name="T8" fmla="*/ 2 w 18"/>
                  <a:gd name="T9" fmla="*/ 9 h 19"/>
                  <a:gd name="T10" fmla="*/ 0 w 18"/>
                  <a:gd name="T11" fmla="*/ 13 h 19"/>
                  <a:gd name="T12" fmla="*/ 2 w 18"/>
                  <a:gd name="T13" fmla="*/ 18 h 19"/>
                  <a:gd name="T14" fmla="*/ 7 w 18"/>
                  <a:gd name="T15" fmla="*/ 19 h 19"/>
                  <a:gd name="T16" fmla="*/ 12 w 18"/>
                  <a:gd name="T17" fmla="*/ 15 h 19"/>
                  <a:gd name="T18" fmla="*/ 16 w 18"/>
                  <a:gd name="T19" fmla="*/ 9 h 19"/>
                  <a:gd name="T20" fmla="*/ 18 w 18"/>
                  <a:gd name="T21" fmla="*/ 4 h 19"/>
                  <a:gd name="T22" fmla="*/ 18 w 18"/>
                  <a:gd name="T23" fmla="*/ 0 h 19"/>
                  <a:gd name="T24" fmla="*/ 15 w 18"/>
                  <a:gd name="T25" fmla="*/ 0 h 19"/>
                  <a:gd name="T26" fmla="*/ 15 w 18"/>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5" y="0"/>
                    </a:moveTo>
                    <a:lnTo>
                      <a:pt x="15" y="0"/>
                    </a:lnTo>
                    <a:lnTo>
                      <a:pt x="10" y="2"/>
                    </a:lnTo>
                    <a:lnTo>
                      <a:pt x="5" y="5"/>
                    </a:lnTo>
                    <a:lnTo>
                      <a:pt x="2" y="9"/>
                    </a:lnTo>
                    <a:lnTo>
                      <a:pt x="0" y="13"/>
                    </a:lnTo>
                    <a:lnTo>
                      <a:pt x="2" y="18"/>
                    </a:lnTo>
                    <a:lnTo>
                      <a:pt x="7" y="19"/>
                    </a:lnTo>
                    <a:lnTo>
                      <a:pt x="12" y="15"/>
                    </a:lnTo>
                    <a:lnTo>
                      <a:pt x="16" y="9"/>
                    </a:lnTo>
                    <a:lnTo>
                      <a:pt x="18" y="4"/>
                    </a:lnTo>
                    <a:lnTo>
                      <a:pt x="18" y="0"/>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0" name="Freeform 428">
                <a:extLst>
                  <a:ext uri="{FF2B5EF4-FFF2-40B4-BE49-F238E27FC236}">
                    <a16:creationId xmlns:a16="http://schemas.microsoft.com/office/drawing/2014/main" id="{6A8705D0-6C26-4411-889D-ECEB9047794A}"/>
                  </a:ext>
                </a:extLst>
              </p:cNvPr>
              <p:cNvSpPr>
                <a:spLocks/>
              </p:cNvSpPr>
              <p:nvPr/>
            </p:nvSpPr>
            <p:spPr bwMode="auto">
              <a:xfrm>
                <a:off x="865" y="1358"/>
                <a:ext cx="6" cy="7"/>
              </a:xfrm>
              <a:custGeom>
                <a:avLst/>
                <a:gdLst>
                  <a:gd name="T0" fmla="*/ 3 w 11"/>
                  <a:gd name="T1" fmla="*/ 2 h 13"/>
                  <a:gd name="T2" fmla="*/ 3 w 11"/>
                  <a:gd name="T3" fmla="*/ 2 h 13"/>
                  <a:gd name="T4" fmla="*/ 0 w 11"/>
                  <a:gd name="T5" fmla="*/ 5 h 13"/>
                  <a:gd name="T6" fmla="*/ 0 w 11"/>
                  <a:gd name="T7" fmla="*/ 9 h 13"/>
                  <a:gd name="T8" fmla="*/ 2 w 11"/>
                  <a:gd name="T9" fmla="*/ 13 h 13"/>
                  <a:gd name="T10" fmla="*/ 7 w 11"/>
                  <a:gd name="T11" fmla="*/ 13 h 13"/>
                  <a:gd name="T12" fmla="*/ 9 w 11"/>
                  <a:gd name="T13" fmla="*/ 11 h 13"/>
                  <a:gd name="T14" fmla="*/ 11 w 11"/>
                  <a:gd name="T15" fmla="*/ 5 h 13"/>
                  <a:gd name="T16" fmla="*/ 9 w 11"/>
                  <a:gd name="T17" fmla="*/ 2 h 13"/>
                  <a:gd name="T18" fmla="*/ 6 w 11"/>
                  <a:gd name="T19" fmla="*/ 0 h 13"/>
                  <a:gd name="T20" fmla="*/ 3 w 11"/>
                  <a:gd name="T21" fmla="*/ 2 h 13"/>
                  <a:gd name="T22" fmla="*/ 3 w 11"/>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3">
                    <a:moveTo>
                      <a:pt x="3" y="2"/>
                    </a:moveTo>
                    <a:lnTo>
                      <a:pt x="3" y="2"/>
                    </a:lnTo>
                    <a:lnTo>
                      <a:pt x="0" y="5"/>
                    </a:lnTo>
                    <a:lnTo>
                      <a:pt x="0" y="9"/>
                    </a:lnTo>
                    <a:lnTo>
                      <a:pt x="2" y="13"/>
                    </a:lnTo>
                    <a:lnTo>
                      <a:pt x="7" y="13"/>
                    </a:lnTo>
                    <a:lnTo>
                      <a:pt x="9" y="11"/>
                    </a:lnTo>
                    <a:lnTo>
                      <a:pt x="11" y="5"/>
                    </a:lnTo>
                    <a:lnTo>
                      <a:pt x="9" y="2"/>
                    </a:lnTo>
                    <a:lnTo>
                      <a:pt x="6" y="0"/>
                    </a:lnTo>
                    <a:lnTo>
                      <a:pt x="3" y="2"/>
                    </a:lnTo>
                    <a:lnTo>
                      <a:pt x="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91" name="Freeform 429">
                <a:extLst>
                  <a:ext uri="{FF2B5EF4-FFF2-40B4-BE49-F238E27FC236}">
                    <a16:creationId xmlns:a16="http://schemas.microsoft.com/office/drawing/2014/main" id="{5AAC312A-3187-42FC-B70A-B7ECF9BAA718}"/>
                  </a:ext>
                </a:extLst>
              </p:cNvPr>
              <p:cNvSpPr>
                <a:spLocks/>
              </p:cNvSpPr>
              <p:nvPr/>
            </p:nvSpPr>
            <p:spPr bwMode="auto">
              <a:xfrm>
                <a:off x="865" y="1358"/>
                <a:ext cx="6" cy="7"/>
              </a:xfrm>
              <a:custGeom>
                <a:avLst/>
                <a:gdLst>
                  <a:gd name="T0" fmla="*/ 3 w 11"/>
                  <a:gd name="T1" fmla="*/ 2 h 13"/>
                  <a:gd name="T2" fmla="*/ 3 w 11"/>
                  <a:gd name="T3" fmla="*/ 2 h 13"/>
                  <a:gd name="T4" fmla="*/ 0 w 11"/>
                  <a:gd name="T5" fmla="*/ 5 h 13"/>
                  <a:gd name="T6" fmla="*/ 0 w 11"/>
                  <a:gd name="T7" fmla="*/ 9 h 13"/>
                  <a:gd name="T8" fmla="*/ 2 w 11"/>
                  <a:gd name="T9" fmla="*/ 13 h 13"/>
                  <a:gd name="T10" fmla="*/ 7 w 11"/>
                  <a:gd name="T11" fmla="*/ 13 h 13"/>
                  <a:gd name="T12" fmla="*/ 9 w 11"/>
                  <a:gd name="T13" fmla="*/ 11 h 13"/>
                  <a:gd name="T14" fmla="*/ 11 w 11"/>
                  <a:gd name="T15" fmla="*/ 5 h 13"/>
                  <a:gd name="T16" fmla="*/ 9 w 11"/>
                  <a:gd name="T17" fmla="*/ 2 h 13"/>
                  <a:gd name="T18" fmla="*/ 6 w 11"/>
                  <a:gd name="T19" fmla="*/ 0 h 13"/>
                  <a:gd name="T20" fmla="*/ 3 w 11"/>
                  <a:gd name="T21" fmla="*/ 2 h 13"/>
                  <a:gd name="T22" fmla="*/ 3 w 11"/>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3">
                    <a:moveTo>
                      <a:pt x="3" y="2"/>
                    </a:moveTo>
                    <a:lnTo>
                      <a:pt x="3" y="2"/>
                    </a:lnTo>
                    <a:lnTo>
                      <a:pt x="0" y="5"/>
                    </a:lnTo>
                    <a:lnTo>
                      <a:pt x="0" y="9"/>
                    </a:lnTo>
                    <a:lnTo>
                      <a:pt x="2" y="13"/>
                    </a:lnTo>
                    <a:lnTo>
                      <a:pt x="7" y="13"/>
                    </a:lnTo>
                    <a:lnTo>
                      <a:pt x="9" y="11"/>
                    </a:lnTo>
                    <a:lnTo>
                      <a:pt x="11" y="5"/>
                    </a:lnTo>
                    <a:lnTo>
                      <a:pt x="9" y="2"/>
                    </a:lnTo>
                    <a:lnTo>
                      <a:pt x="6" y="0"/>
                    </a:lnTo>
                    <a:lnTo>
                      <a:pt x="3" y="2"/>
                    </a:lnTo>
                    <a:lnTo>
                      <a:pt x="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2" name="Freeform 430">
                <a:extLst>
                  <a:ext uri="{FF2B5EF4-FFF2-40B4-BE49-F238E27FC236}">
                    <a16:creationId xmlns:a16="http://schemas.microsoft.com/office/drawing/2014/main" id="{6AB5A06D-6B96-462F-A171-93E5F2757749}"/>
                  </a:ext>
                </a:extLst>
              </p:cNvPr>
              <p:cNvSpPr>
                <a:spLocks/>
              </p:cNvSpPr>
              <p:nvPr/>
            </p:nvSpPr>
            <p:spPr bwMode="auto">
              <a:xfrm>
                <a:off x="887" y="1346"/>
                <a:ext cx="6" cy="6"/>
              </a:xfrm>
              <a:custGeom>
                <a:avLst/>
                <a:gdLst>
                  <a:gd name="T0" fmla="*/ 0 w 12"/>
                  <a:gd name="T1" fmla="*/ 3 h 11"/>
                  <a:gd name="T2" fmla="*/ 0 w 12"/>
                  <a:gd name="T3" fmla="*/ 3 h 11"/>
                  <a:gd name="T4" fmla="*/ 0 w 12"/>
                  <a:gd name="T5" fmla="*/ 6 h 11"/>
                  <a:gd name="T6" fmla="*/ 2 w 12"/>
                  <a:gd name="T7" fmla="*/ 10 h 11"/>
                  <a:gd name="T8" fmla="*/ 4 w 12"/>
                  <a:gd name="T9" fmla="*/ 11 h 11"/>
                  <a:gd name="T10" fmla="*/ 8 w 12"/>
                  <a:gd name="T11" fmla="*/ 11 h 11"/>
                  <a:gd name="T12" fmla="*/ 11 w 12"/>
                  <a:gd name="T13" fmla="*/ 8 h 11"/>
                  <a:gd name="T14" fmla="*/ 12 w 12"/>
                  <a:gd name="T15" fmla="*/ 4 h 11"/>
                  <a:gd name="T16" fmla="*/ 11 w 12"/>
                  <a:gd name="T17" fmla="*/ 1 h 11"/>
                  <a:gd name="T18" fmla="*/ 7 w 12"/>
                  <a:gd name="T19" fmla="*/ 0 h 11"/>
                  <a:gd name="T20" fmla="*/ 5 w 12"/>
                  <a:gd name="T21" fmla="*/ 0 h 11"/>
                  <a:gd name="T22" fmla="*/ 0 w 12"/>
                  <a:gd name="T23" fmla="*/ 3 h 11"/>
                  <a:gd name="T24" fmla="*/ 0 w 12"/>
                  <a:gd name="T2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1">
                    <a:moveTo>
                      <a:pt x="0" y="3"/>
                    </a:moveTo>
                    <a:lnTo>
                      <a:pt x="0" y="3"/>
                    </a:lnTo>
                    <a:lnTo>
                      <a:pt x="0" y="6"/>
                    </a:lnTo>
                    <a:lnTo>
                      <a:pt x="2" y="10"/>
                    </a:lnTo>
                    <a:lnTo>
                      <a:pt x="4" y="11"/>
                    </a:lnTo>
                    <a:lnTo>
                      <a:pt x="8" y="11"/>
                    </a:lnTo>
                    <a:lnTo>
                      <a:pt x="11" y="8"/>
                    </a:lnTo>
                    <a:lnTo>
                      <a:pt x="12" y="4"/>
                    </a:lnTo>
                    <a:lnTo>
                      <a:pt x="11" y="1"/>
                    </a:lnTo>
                    <a:lnTo>
                      <a:pt x="7" y="0"/>
                    </a:lnTo>
                    <a:lnTo>
                      <a:pt x="5" y="0"/>
                    </a:lnTo>
                    <a:lnTo>
                      <a:pt x="0" y="3"/>
                    </a:lnTo>
                    <a:lnTo>
                      <a:pt x="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93" name="Freeform 431">
                <a:extLst>
                  <a:ext uri="{FF2B5EF4-FFF2-40B4-BE49-F238E27FC236}">
                    <a16:creationId xmlns:a16="http://schemas.microsoft.com/office/drawing/2014/main" id="{CEB0BF26-13B9-4B1C-AF85-9E4CAAC15AE5}"/>
                  </a:ext>
                </a:extLst>
              </p:cNvPr>
              <p:cNvSpPr>
                <a:spLocks/>
              </p:cNvSpPr>
              <p:nvPr/>
            </p:nvSpPr>
            <p:spPr bwMode="auto">
              <a:xfrm>
                <a:off x="887" y="1346"/>
                <a:ext cx="6" cy="6"/>
              </a:xfrm>
              <a:custGeom>
                <a:avLst/>
                <a:gdLst>
                  <a:gd name="T0" fmla="*/ 0 w 12"/>
                  <a:gd name="T1" fmla="*/ 3 h 11"/>
                  <a:gd name="T2" fmla="*/ 0 w 12"/>
                  <a:gd name="T3" fmla="*/ 3 h 11"/>
                  <a:gd name="T4" fmla="*/ 0 w 12"/>
                  <a:gd name="T5" fmla="*/ 6 h 11"/>
                  <a:gd name="T6" fmla="*/ 2 w 12"/>
                  <a:gd name="T7" fmla="*/ 10 h 11"/>
                  <a:gd name="T8" fmla="*/ 4 w 12"/>
                  <a:gd name="T9" fmla="*/ 11 h 11"/>
                  <a:gd name="T10" fmla="*/ 8 w 12"/>
                  <a:gd name="T11" fmla="*/ 11 h 11"/>
                  <a:gd name="T12" fmla="*/ 11 w 12"/>
                  <a:gd name="T13" fmla="*/ 8 h 11"/>
                  <a:gd name="T14" fmla="*/ 12 w 12"/>
                  <a:gd name="T15" fmla="*/ 4 h 11"/>
                  <a:gd name="T16" fmla="*/ 11 w 12"/>
                  <a:gd name="T17" fmla="*/ 1 h 11"/>
                  <a:gd name="T18" fmla="*/ 7 w 12"/>
                  <a:gd name="T19" fmla="*/ 0 h 11"/>
                  <a:gd name="T20" fmla="*/ 5 w 12"/>
                  <a:gd name="T21" fmla="*/ 0 h 11"/>
                  <a:gd name="T22" fmla="*/ 0 w 12"/>
                  <a:gd name="T23" fmla="*/ 3 h 11"/>
                  <a:gd name="T24" fmla="*/ 0 w 12"/>
                  <a:gd name="T2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1">
                    <a:moveTo>
                      <a:pt x="0" y="3"/>
                    </a:moveTo>
                    <a:lnTo>
                      <a:pt x="0" y="3"/>
                    </a:lnTo>
                    <a:lnTo>
                      <a:pt x="0" y="6"/>
                    </a:lnTo>
                    <a:lnTo>
                      <a:pt x="2" y="10"/>
                    </a:lnTo>
                    <a:lnTo>
                      <a:pt x="4" y="11"/>
                    </a:lnTo>
                    <a:lnTo>
                      <a:pt x="8" y="11"/>
                    </a:lnTo>
                    <a:lnTo>
                      <a:pt x="11" y="8"/>
                    </a:lnTo>
                    <a:lnTo>
                      <a:pt x="12" y="4"/>
                    </a:lnTo>
                    <a:lnTo>
                      <a:pt x="11" y="1"/>
                    </a:lnTo>
                    <a:lnTo>
                      <a:pt x="7" y="0"/>
                    </a:lnTo>
                    <a:lnTo>
                      <a:pt x="5" y="0"/>
                    </a:lnTo>
                    <a:lnTo>
                      <a:pt x="0" y="3"/>
                    </a:lnTo>
                    <a:lnTo>
                      <a:pt x="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4" name="Freeform 432">
                <a:extLst>
                  <a:ext uri="{FF2B5EF4-FFF2-40B4-BE49-F238E27FC236}">
                    <a16:creationId xmlns:a16="http://schemas.microsoft.com/office/drawing/2014/main" id="{5401C6DE-5365-4AB9-93B1-3205BD150608}"/>
                  </a:ext>
                </a:extLst>
              </p:cNvPr>
              <p:cNvSpPr>
                <a:spLocks/>
              </p:cNvSpPr>
              <p:nvPr/>
            </p:nvSpPr>
            <p:spPr bwMode="auto">
              <a:xfrm>
                <a:off x="908" y="1336"/>
                <a:ext cx="18" cy="16"/>
              </a:xfrm>
              <a:custGeom>
                <a:avLst/>
                <a:gdLst>
                  <a:gd name="T0" fmla="*/ 7 w 34"/>
                  <a:gd name="T1" fmla="*/ 0 h 29"/>
                  <a:gd name="T2" fmla="*/ 7 w 34"/>
                  <a:gd name="T3" fmla="*/ 0 h 29"/>
                  <a:gd name="T4" fmla="*/ 3 w 34"/>
                  <a:gd name="T5" fmla="*/ 3 h 29"/>
                  <a:gd name="T6" fmla="*/ 0 w 34"/>
                  <a:gd name="T7" fmla="*/ 6 h 29"/>
                  <a:gd name="T8" fmla="*/ 0 w 34"/>
                  <a:gd name="T9" fmla="*/ 10 h 29"/>
                  <a:gd name="T10" fmla="*/ 2 w 34"/>
                  <a:gd name="T11" fmla="*/ 13 h 29"/>
                  <a:gd name="T12" fmla="*/ 3 w 34"/>
                  <a:gd name="T13" fmla="*/ 18 h 29"/>
                  <a:gd name="T14" fmla="*/ 7 w 34"/>
                  <a:gd name="T15" fmla="*/ 21 h 29"/>
                  <a:gd name="T16" fmla="*/ 10 w 34"/>
                  <a:gd name="T17" fmla="*/ 25 h 29"/>
                  <a:gd name="T18" fmla="*/ 14 w 34"/>
                  <a:gd name="T19" fmla="*/ 26 h 29"/>
                  <a:gd name="T20" fmla="*/ 16 w 34"/>
                  <a:gd name="T21" fmla="*/ 28 h 29"/>
                  <a:gd name="T22" fmla="*/ 21 w 34"/>
                  <a:gd name="T23" fmla="*/ 29 h 29"/>
                  <a:gd name="T24" fmla="*/ 24 w 34"/>
                  <a:gd name="T25" fmla="*/ 29 h 29"/>
                  <a:gd name="T26" fmla="*/ 29 w 34"/>
                  <a:gd name="T27" fmla="*/ 26 h 29"/>
                  <a:gd name="T28" fmla="*/ 31 w 34"/>
                  <a:gd name="T29" fmla="*/ 22 h 29"/>
                  <a:gd name="T30" fmla="*/ 31 w 34"/>
                  <a:gd name="T31" fmla="*/ 17 h 29"/>
                  <a:gd name="T32" fmla="*/ 31 w 34"/>
                  <a:gd name="T33" fmla="*/ 11 h 29"/>
                  <a:gd name="T34" fmla="*/ 31 w 34"/>
                  <a:gd name="T35" fmla="*/ 8 h 29"/>
                  <a:gd name="T36" fmla="*/ 34 w 34"/>
                  <a:gd name="T37" fmla="*/ 5 h 29"/>
                  <a:gd name="T38" fmla="*/ 33 w 34"/>
                  <a:gd name="T39" fmla="*/ 3 h 29"/>
                  <a:gd name="T40" fmla="*/ 29 w 34"/>
                  <a:gd name="T41" fmla="*/ 1 h 29"/>
                  <a:gd name="T42" fmla="*/ 25 w 34"/>
                  <a:gd name="T43" fmla="*/ 0 h 29"/>
                  <a:gd name="T44" fmla="*/ 21 w 34"/>
                  <a:gd name="T45" fmla="*/ 0 h 29"/>
                  <a:gd name="T46" fmla="*/ 16 w 34"/>
                  <a:gd name="T47" fmla="*/ 0 h 29"/>
                  <a:gd name="T48" fmla="*/ 14 w 34"/>
                  <a:gd name="T49" fmla="*/ 0 h 29"/>
                  <a:gd name="T50" fmla="*/ 7 w 34"/>
                  <a:gd name="T51" fmla="*/ 0 h 29"/>
                  <a:gd name="T52" fmla="*/ 7 w 34"/>
                  <a:gd name="T5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29">
                    <a:moveTo>
                      <a:pt x="7" y="0"/>
                    </a:moveTo>
                    <a:lnTo>
                      <a:pt x="7" y="0"/>
                    </a:lnTo>
                    <a:lnTo>
                      <a:pt x="3" y="3"/>
                    </a:lnTo>
                    <a:lnTo>
                      <a:pt x="0" y="6"/>
                    </a:lnTo>
                    <a:lnTo>
                      <a:pt x="0" y="10"/>
                    </a:lnTo>
                    <a:lnTo>
                      <a:pt x="2" y="13"/>
                    </a:lnTo>
                    <a:lnTo>
                      <a:pt x="3" y="18"/>
                    </a:lnTo>
                    <a:lnTo>
                      <a:pt x="7" y="21"/>
                    </a:lnTo>
                    <a:lnTo>
                      <a:pt x="10" y="25"/>
                    </a:lnTo>
                    <a:lnTo>
                      <a:pt x="14" y="26"/>
                    </a:lnTo>
                    <a:lnTo>
                      <a:pt x="16" y="28"/>
                    </a:lnTo>
                    <a:lnTo>
                      <a:pt x="21" y="29"/>
                    </a:lnTo>
                    <a:lnTo>
                      <a:pt x="24" y="29"/>
                    </a:lnTo>
                    <a:lnTo>
                      <a:pt x="29" y="26"/>
                    </a:lnTo>
                    <a:lnTo>
                      <a:pt x="31" y="22"/>
                    </a:lnTo>
                    <a:lnTo>
                      <a:pt x="31" y="17"/>
                    </a:lnTo>
                    <a:lnTo>
                      <a:pt x="31" y="11"/>
                    </a:lnTo>
                    <a:lnTo>
                      <a:pt x="31" y="8"/>
                    </a:lnTo>
                    <a:lnTo>
                      <a:pt x="34" y="5"/>
                    </a:lnTo>
                    <a:lnTo>
                      <a:pt x="33" y="3"/>
                    </a:lnTo>
                    <a:lnTo>
                      <a:pt x="29" y="1"/>
                    </a:lnTo>
                    <a:lnTo>
                      <a:pt x="25" y="0"/>
                    </a:lnTo>
                    <a:lnTo>
                      <a:pt x="21" y="0"/>
                    </a:lnTo>
                    <a:lnTo>
                      <a:pt x="16" y="0"/>
                    </a:lnTo>
                    <a:lnTo>
                      <a:pt x="14" y="0"/>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95" name="Freeform 433">
                <a:extLst>
                  <a:ext uri="{FF2B5EF4-FFF2-40B4-BE49-F238E27FC236}">
                    <a16:creationId xmlns:a16="http://schemas.microsoft.com/office/drawing/2014/main" id="{1CDD9710-D68A-430D-95DD-F4AB2F27203B}"/>
                  </a:ext>
                </a:extLst>
              </p:cNvPr>
              <p:cNvSpPr>
                <a:spLocks/>
              </p:cNvSpPr>
              <p:nvPr/>
            </p:nvSpPr>
            <p:spPr bwMode="auto">
              <a:xfrm>
                <a:off x="908" y="1336"/>
                <a:ext cx="18" cy="16"/>
              </a:xfrm>
              <a:custGeom>
                <a:avLst/>
                <a:gdLst>
                  <a:gd name="T0" fmla="*/ 7 w 34"/>
                  <a:gd name="T1" fmla="*/ 0 h 29"/>
                  <a:gd name="T2" fmla="*/ 7 w 34"/>
                  <a:gd name="T3" fmla="*/ 0 h 29"/>
                  <a:gd name="T4" fmla="*/ 3 w 34"/>
                  <a:gd name="T5" fmla="*/ 3 h 29"/>
                  <a:gd name="T6" fmla="*/ 0 w 34"/>
                  <a:gd name="T7" fmla="*/ 6 h 29"/>
                  <a:gd name="T8" fmla="*/ 0 w 34"/>
                  <a:gd name="T9" fmla="*/ 10 h 29"/>
                  <a:gd name="T10" fmla="*/ 2 w 34"/>
                  <a:gd name="T11" fmla="*/ 13 h 29"/>
                  <a:gd name="T12" fmla="*/ 3 w 34"/>
                  <a:gd name="T13" fmla="*/ 18 h 29"/>
                  <a:gd name="T14" fmla="*/ 7 w 34"/>
                  <a:gd name="T15" fmla="*/ 21 h 29"/>
                  <a:gd name="T16" fmla="*/ 10 w 34"/>
                  <a:gd name="T17" fmla="*/ 25 h 29"/>
                  <a:gd name="T18" fmla="*/ 14 w 34"/>
                  <a:gd name="T19" fmla="*/ 26 h 29"/>
                  <a:gd name="T20" fmla="*/ 16 w 34"/>
                  <a:gd name="T21" fmla="*/ 28 h 29"/>
                  <a:gd name="T22" fmla="*/ 21 w 34"/>
                  <a:gd name="T23" fmla="*/ 29 h 29"/>
                  <a:gd name="T24" fmla="*/ 24 w 34"/>
                  <a:gd name="T25" fmla="*/ 29 h 29"/>
                  <a:gd name="T26" fmla="*/ 29 w 34"/>
                  <a:gd name="T27" fmla="*/ 26 h 29"/>
                  <a:gd name="T28" fmla="*/ 31 w 34"/>
                  <a:gd name="T29" fmla="*/ 22 h 29"/>
                  <a:gd name="T30" fmla="*/ 31 w 34"/>
                  <a:gd name="T31" fmla="*/ 17 h 29"/>
                  <a:gd name="T32" fmla="*/ 31 w 34"/>
                  <a:gd name="T33" fmla="*/ 11 h 29"/>
                  <a:gd name="T34" fmla="*/ 31 w 34"/>
                  <a:gd name="T35" fmla="*/ 8 h 29"/>
                  <a:gd name="T36" fmla="*/ 34 w 34"/>
                  <a:gd name="T37" fmla="*/ 5 h 29"/>
                  <a:gd name="T38" fmla="*/ 33 w 34"/>
                  <a:gd name="T39" fmla="*/ 3 h 29"/>
                  <a:gd name="T40" fmla="*/ 29 w 34"/>
                  <a:gd name="T41" fmla="*/ 1 h 29"/>
                  <a:gd name="T42" fmla="*/ 25 w 34"/>
                  <a:gd name="T43" fmla="*/ 0 h 29"/>
                  <a:gd name="T44" fmla="*/ 21 w 34"/>
                  <a:gd name="T45" fmla="*/ 0 h 29"/>
                  <a:gd name="T46" fmla="*/ 16 w 34"/>
                  <a:gd name="T47" fmla="*/ 0 h 29"/>
                  <a:gd name="T48" fmla="*/ 14 w 34"/>
                  <a:gd name="T49" fmla="*/ 0 h 29"/>
                  <a:gd name="T50" fmla="*/ 7 w 34"/>
                  <a:gd name="T51" fmla="*/ 0 h 29"/>
                  <a:gd name="T52" fmla="*/ 7 w 34"/>
                  <a:gd name="T5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29">
                    <a:moveTo>
                      <a:pt x="7" y="0"/>
                    </a:moveTo>
                    <a:lnTo>
                      <a:pt x="7" y="0"/>
                    </a:lnTo>
                    <a:lnTo>
                      <a:pt x="3" y="3"/>
                    </a:lnTo>
                    <a:lnTo>
                      <a:pt x="0" y="6"/>
                    </a:lnTo>
                    <a:lnTo>
                      <a:pt x="0" y="10"/>
                    </a:lnTo>
                    <a:lnTo>
                      <a:pt x="2" y="13"/>
                    </a:lnTo>
                    <a:lnTo>
                      <a:pt x="3" y="18"/>
                    </a:lnTo>
                    <a:lnTo>
                      <a:pt x="7" y="21"/>
                    </a:lnTo>
                    <a:lnTo>
                      <a:pt x="10" y="25"/>
                    </a:lnTo>
                    <a:lnTo>
                      <a:pt x="14" y="26"/>
                    </a:lnTo>
                    <a:lnTo>
                      <a:pt x="16" y="28"/>
                    </a:lnTo>
                    <a:lnTo>
                      <a:pt x="21" y="29"/>
                    </a:lnTo>
                    <a:lnTo>
                      <a:pt x="24" y="29"/>
                    </a:lnTo>
                    <a:lnTo>
                      <a:pt x="29" y="26"/>
                    </a:lnTo>
                    <a:lnTo>
                      <a:pt x="31" y="22"/>
                    </a:lnTo>
                    <a:lnTo>
                      <a:pt x="31" y="17"/>
                    </a:lnTo>
                    <a:lnTo>
                      <a:pt x="31" y="11"/>
                    </a:lnTo>
                    <a:lnTo>
                      <a:pt x="31" y="8"/>
                    </a:lnTo>
                    <a:lnTo>
                      <a:pt x="34" y="5"/>
                    </a:lnTo>
                    <a:lnTo>
                      <a:pt x="33" y="3"/>
                    </a:lnTo>
                    <a:lnTo>
                      <a:pt x="29" y="1"/>
                    </a:lnTo>
                    <a:lnTo>
                      <a:pt x="25" y="0"/>
                    </a:lnTo>
                    <a:lnTo>
                      <a:pt x="21" y="0"/>
                    </a:lnTo>
                    <a:lnTo>
                      <a:pt x="16" y="0"/>
                    </a:lnTo>
                    <a:lnTo>
                      <a:pt x="14" y="0"/>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6" name="Freeform 434">
                <a:extLst>
                  <a:ext uri="{FF2B5EF4-FFF2-40B4-BE49-F238E27FC236}">
                    <a16:creationId xmlns:a16="http://schemas.microsoft.com/office/drawing/2014/main" id="{58A9E3AA-B3F5-4342-80E1-373284823A23}"/>
                  </a:ext>
                </a:extLst>
              </p:cNvPr>
              <p:cNvSpPr>
                <a:spLocks/>
              </p:cNvSpPr>
              <p:nvPr/>
            </p:nvSpPr>
            <p:spPr bwMode="auto">
              <a:xfrm>
                <a:off x="897" y="1345"/>
                <a:ext cx="5" cy="3"/>
              </a:xfrm>
              <a:custGeom>
                <a:avLst/>
                <a:gdLst>
                  <a:gd name="T0" fmla="*/ 0 w 9"/>
                  <a:gd name="T1" fmla="*/ 1 h 5"/>
                  <a:gd name="T2" fmla="*/ 0 w 9"/>
                  <a:gd name="T3" fmla="*/ 1 h 5"/>
                  <a:gd name="T4" fmla="*/ 0 w 9"/>
                  <a:gd name="T5" fmla="*/ 4 h 5"/>
                  <a:gd name="T6" fmla="*/ 2 w 9"/>
                  <a:gd name="T7" fmla="*/ 5 h 5"/>
                  <a:gd name="T8" fmla="*/ 5 w 9"/>
                  <a:gd name="T9" fmla="*/ 5 h 5"/>
                  <a:gd name="T10" fmla="*/ 7 w 9"/>
                  <a:gd name="T11" fmla="*/ 2 h 5"/>
                  <a:gd name="T12" fmla="*/ 9 w 9"/>
                  <a:gd name="T13" fmla="*/ 1 h 5"/>
                  <a:gd name="T14" fmla="*/ 5 w 9"/>
                  <a:gd name="T15" fmla="*/ 0 h 5"/>
                  <a:gd name="T16" fmla="*/ 0 w 9"/>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5">
                    <a:moveTo>
                      <a:pt x="0" y="1"/>
                    </a:moveTo>
                    <a:lnTo>
                      <a:pt x="0" y="1"/>
                    </a:lnTo>
                    <a:lnTo>
                      <a:pt x="0" y="4"/>
                    </a:lnTo>
                    <a:lnTo>
                      <a:pt x="2" y="5"/>
                    </a:lnTo>
                    <a:lnTo>
                      <a:pt x="5" y="5"/>
                    </a:lnTo>
                    <a:lnTo>
                      <a:pt x="7" y="2"/>
                    </a:lnTo>
                    <a:lnTo>
                      <a:pt x="9" y="1"/>
                    </a:lnTo>
                    <a:lnTo>
                      <a:pt x="5" y="0"/>
                    </a:lnTo>
                    <a:lnTo>
                      <a:pt x="0"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97" name="Freeform 435">
                <a:extLst>
                  <a:ext uri="{FF2B5EF4-FFF2-40B4-BE49-F238E27FC236}">
                    <a16:creationId xmlns:a16="http://schemas.microsoft.com/office/drawing/2014/main" id="{BA4B9A52-723A-4F65-96E3-C255348341B2}"/>
                  </a:ext>
                </a:extLst>
              </p:cNvPr>
              <p:cNvSpPr>
                <a:spLocks/>
              </p:cNvSpPr>
              <p:nvPr/>
            </p:nvSpPr>
            <p:spPr bwMode="auto">
              <a:xfrm>
                <a:off x="897" y="1345"/>
                <a:ext cx="5" cy="3"/>
              </a:xfrm>
              <a:custGeom>
                <a:avLst/>
                <a:gdLst>
                  <a:gd name="T0" fmla="*/ 0 w 9"/>
                  <a:gd name="T1" fmla="*/ 1 h 5"/>
                  <a:gd name="T2" fmla="*/ 0 w 9"/>
                  <a:gd name="T3" fmla="*/ 1 h 5"/>
                  <a:gd name="T4" fmla="*/ 0 w 9"/>
                  <a:gd name="T5" fmla="*/ 4 h 5"/>
                  <a:gd name="T6" fmla="*/ 2 w 9"/>
                  <a:gd name="T7" fmla="*/ 5 h 5"/>
                  <a:gd name="T8" fmla="*/ 5 w 9"/>
                  <a:gd name="T9" fmla="*/ 5 h 5"/>
                  <a:gd name="T10" fmla="*/ 7 w 9"/>
                  <a:gd name="T11" fmla="*/ 2 h 5"/>
                  <a:gd name="T12" fmla="*/ 9 w 9"/>
                  <a:gd name="T13" fmla="*/ 1 h 5"/>
                  <a:gd name="T14" fmla="*/ 5 w 9"/>
                  <a:gd name="T15" fmla="*/ 0 h 5"/>
                  <a:gd name="T16" fmla="*/ 0 w 9"/>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5">
                    <a:moveTo>
                      <a:pt x="0" y="1"/>
                    </a:moveTo>
                    <a:lnTo>
                      <a:pt x="0" y="1"/>
                    </a:lnTo>
                    <a:lnTo>
                      <a:pt x="0" y="4"/>
                    </a:lnTo>
                    <a:lnTo>
                      <a:pt x="2" y="5"/>
                    </a:lnTo>
                    <a:lnTo>
                      <a:pt x="5" y="5"/>
                    </a:lnTo>
                    <a:lnTo>
                      <a:pt x="7" y="2"/>
                    </a:lnTo>
                    <a:lnTo>
                      <a:pt x="9" y="1"/>
                    </a:lnTo>
                    <a:lnTo>
                      <a:pt x="5" y="0"/>
                    </a:lnTo>
                    <a:lnTo>
                      <a:pt x="0"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898" name="Freeform 436">
                <a:extLst>
                  <a:ext uri="{FF2B5EF4-FFF2-40B4-BE49-F238E27FC236}">
                    <a16:creationId xmlns:a16="http://schemas.microsoft.com/office/drawing/2014/main" id="{1CFB7F76-7FF0-4391-BDF4-20E6BF2158A2}"/>
                  </a:ext>
                </a:extLst>
              </p:cNvPr>
              <p:cNvSpPr>
                <a:spLocks/>
              </p:cNvSpPr>
              <p:nvPr/>
            </p:nvSpPr>
            <p:spPr bwMode="auto">
              <a:xfrm>
                <a:off x="926" y="1330"/>
                <a:ext cx="7" cy="5"/>
              </a:xfrm>
              <a:custGeom>
                <a:avLst/>
                <a:gdLst>
                  <a:gd name="T0" fmla="*/ 13 w 13"/>
                  <a:gd name="T1" fmla="*/ 2 h 8"/>
                  <a:gd name="T2" fmla="*/ 13 w 13"/>
                  <a:gd name="T3" fmla="*/ 2 h 8"/>
                  <a:gd name="T4" fmla="*/ 8 w 13"/>
                  <a:gd name="T5" fmla="*/ 0 h 8"/>
                  <a:gd name="T6" fmla="*/ 3 w 13"/>
                  <a:gd name="T7" fmla="*/ 0 h 8"/>
                  <a:gd name="T8" fmla="*/ 0 w 13"/>
                  <a:gd name="T9" fmla="*/ 2 h 8"/>
                  <a:gd name="T10" fmla="*/ 0 w 13"/>
                  <a:gd name="T11" fmla="*/ 6 h 8"/>
                  <a:gd name="T12" fmla="*/ 2 w 13"/>
                  <a:gd name="T13" fmla="*/ 7 h 8"/>
                  <a:gd name="T14" fmla="*/ 6 w 13"/>
                  <a:gd name="T15" fmla="*/ 8 h 8"/>
                  <a:gd name="T16" fmla="*/ 11 w 13"/>
                  <a:gd name="T17" fmla="*/ 6 h 8"/>
                  <a:gd name="T18" fmla="*/ 13 w 13"/>
                  <a:gd name="T19" fmla="*/ 2 h 8"/>
                  <a:gd name="T20" fmla="*/ 13 w 13"/>
                  <a:gd name="T2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8">
                    <a:moveTo>
                      <a:pt x="13" y="2"/>
                    </a:moveTo>
                    <a:lnTo>
                      <a:pt x="13" y="2"/>
                    </a:lnTo>
                    <a:lnTo>
                      <a:pt x="8" y="0"/>
                    </a:lnTo>
                    <a:lnTo>
                      <a:pt x="3" y="0"/>
                    </a:lnTo>
                    <a:lnTo>
                      <a:pt x="0" y="2"/>
                    </a:lnTo>
                    <a:lnTo>
                      <a:pt x="0" y="6"/>
                    </a:lnTo>
                    <a:lnTo>
                      <a:pt x="2" y="7"/>
                    </a:lnTo>
                    <a:lnTo>
                      <a:pt x="6" y="8"/>
                    </a:lnTo>
                    <a:lnTo>
                      <a:pt x="11" y="6"/>
                    </a:lnTo>
                    <a:lnTo>
                      <a:pt x="13" y="2"/>
                    </a:lnTo>
                    <a:lnTo>
                      <a:pt x="1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899" name="Freeform 437">
                <a:extLst>
                  <a:ext uri="{FF2B5EF4-FFF2-40B4-BE49-F238E27FC236}">
                    <a16:creationId xmlns:a16="http://schemas.microsoft.com/office/drawing/2014/main" id="{13D11ABB-391E-4196-9332-43CB9E37C7BF}"/>
                  </a:ext>
                </a:extLst>
              </p:cNvPr>
              <p:cNvSpPr>
                <a:spLocks/>
              </p:cNvSpPr>
              <p:nvPr/>
            </p:nvSpPr>
            <p:spPr bwMode="auto">
              <a:xfrm>
                <a:off x="926" y="1330"/>
                <a:ext cx="7" cy="5"/>
              </a:xfrm>
              <a:custGeom>
                <a:avLst/>
                <a:gdLst>
                  <a:gd name="T0" fmla="*/ 13 w 13"/>
                  <a:gd name="T1" fmla="*/ 2 h 8"/>
                  <a:gd name="T2" fmla="*/ 13 w 13"/>
                  <a:gd name="T3" fmla="*/ 2 h 8"/>
                  <a:gd name="T4" fmla="*/ 8 w 13"/>
                  <a:gd name="T5" fmla="*/ 0 h 8"/>
                  <a:gd name="T6" fmla="*/ 3 w 13"/>
                  <a:gd name="T7" fmla="*/ 0 h 8"/>
                  <a:gd name="T8" fmla="*/ 0 w 13"/>
                  <a:gd name="T9" fmla="*/ 2 h 8"/>
                  <a:gd name="T10" fmla="*/ 0 w 13"/>
                  <a:gd name="T11" fmla="*/ 6 h 8"/>
                  <a:gd name="T12" fmla="*/ 2 w 13"/>
                  <a:gd name="T13" fmla="*/ 7 h 8"/>
                  <a:gd name="T14" fmla="*/ 6 w 13"/>
                  <a:gd name="T15" fmla="*/ 8 h 8"/>
                  <a:gd name="T16" fmla="*/ 11 w 13"/>
                  <a:gd name="T17" fmla="*/ 6 h 8"/>
                  <a:gd name="T18" fmla="*/ 13 w 13"/>
                  <a:gd name="T19" fmla="*/ 2 h 8"/>
                  <a:gd name="T20" fmla="*/ 13 w 13"/>
                  <a:gd name="T2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8">
                    <a:moveTo>
                      <a:pt x="13" y="2"/>
                    </a:moveTo>
                    <a:lnTo>
                      <a:pt x="13" y="2"/>
                    </a:lnTo>
                    <a:lnTo>
                      <a:pt x="8" y="0"/>
                    </a:lnTo>
                    <a:lnTo>
                      <a:pt x="3" y="0"/>
                    </a:lnTo>
                    <a:lnTo>
                      <a:pt x="0" y="2"/>
                    </a:lnTo>
                    <a:lnTo>
                      <a:pt x="0" y="6"/>
                    </a:lnTo>
                    <a:lnTo>
                      <a:pt x="2" y="7"/>
                    </a:lnTo>
                    <a:lnTo>
                      <a:pt x="6" y="8"/>
                    </a:lnTo>
                    <a:lnTo>
                      <a:pt x="11" y="6"/>
                    </a:lnTo>
                    <a:lnTo>
                      <a:pt x="13" y="2"/>
                    </a:lnTo>
                    <a:lnTo>
                      <a:pt x="1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00" name="Freeform 438">
                <a:extLst>
                  <a:ext uri="{FF2B5EF4-FFF2-40B4-BE49-F238E27FC236}">
                    <a16:creationId xmlns:a16="http://schemas.microsoft.com/office/drawing/2014/main" id="{281CE042-5B0D-44ED-B99F-BE23E2751005}"/>
                  </a:ext>
                </a:extLst>
              </p:cNvPr>
              <p:cNvSpPr>
                <a:spLocks/>
              </p:cNvSpPr>
              <p:nvPr/>
            </p:nvSpPr>
            <p:spPr bwMode="auto">
              <a:xfrm>
                <a:off x="936" y="1330"/>
                <a:ext cx="6" cy="12"/>
              </a:xfrm>
              <a:custGeom>
                <a:avLst/>
                <a:gdLst>
                  <a:gd name="T0" fmla="*/ 1 w 11"/>
                  <a:gd name="T1" fmla="*/ 1 h 22"/>
                  <a:gd name="T2" fmla="*/ 1 w 11"/>
                  <a:gd name="T3" fmla="*/ 1 h 22"/>
                  <a:gd name="T4" fmla="*/ 0 w 11"/>
                  <a:gd name="T5" fmla="*/ 7 h 22"/>
                  <a:gd name="T6" fmla="*/ 0 w 11"/>
                  <a:gd name="T7" fmla="*/ 12 h 22"/>
                  <a:gd name="T8" fmla="*/ 1 w 11"/>
                  <a:gd name="T9" fmla="*/ 14 h 22"/>
                  <a:gd name="T10" fmla="*/ 3 w 11"/>
                  <a:gd name="T11" fmla="*/ 18 h 22"/>
                  <a:gd name="T12" fmla="*/ 5 w 11"/>
                  <a:gd name="T13" fmla="*/ 20 h 22"/>
                  <a:gd name="T14" fmla="*/ 8 w 11"/>
                  <a:gd name="T15" fmla="*/ 22 h 22"/>
                  <a:gd name="T16" fmla="*/ 11 w 11"/>
                  <a:gd name="T17" fmla="*/ 19 h 22"/>
                  <a:gd name="T18" fmla="*/ 11 w 11"/>
                  <a:gd name="T19" fmla="*/ 14 h 22"/>
                  <a:gd name="T20" fmla="*/ 11 w 11"/>
                  <a:gd name="T21" fmla="*/ 10 h 22"/>
                  <a:gd name="T22" fmla="*/ 10 w 11"/>
                  <a:gd name="T23" fmla="*/ 6 h 22"/>
                  <a:gd name="T24" fmla="*/ 8 w 11"/>
                  <a:gd name="T25" fmla="*/ 2 h 22"/>
                  <a:gd name="T26" fmla="*/ 6 w 11"/>
                  <a:gd name="T27" fmla="*/ 0 h 22"/>
                  <a:gd name="T28" fmla="*/ 1 w 11"/>
                  <a:gd name="T29" fmla="*/ 1 h 22"/>
                  <a:gd name="T30" fmla="*/ 1 w 11"/>
                  <a:gd name="T31"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1"/>
                    </a:moveTo>
                    <a:lnTo>
                      <a:pt x="1" y="1"/>
                    </a:lnTo>
                    <a:lnTo>
                      <a:pt x="0" y="7"/>
                    </a:lnTo>
                    <a:lnTo>
                      <a:pt x="0" y="12"/>
                    </a:lnTo>
                    <a:lnTo>
                      <a:pt x="1" y="14"/>
                    </a:lnTo>
                    <a:lnTo>
                      <a:pt x="3" y="18"/>
                    </a:lnTo>
                    <a:lnTo>
                      <a:pt x="5" y="20"/>
                    </a:lnTo>
                    <a:lnTo>
                      <a:pt x="8" y="22"/>
                    </a:lnTo>
                    <a:lnTo>
                      <a:pt x="11" y="19"/>
                    </a:lnTo>
                    <a:lnTo>
                      <a:pt x="11" y="14"/>
                    </a:lnTo>
                    <a:lnTo>
                      <a:pt x="11" y="10"/>
                    </a:lnTo>
                    <a:lnTo>
                      <a:pt x="10" y="6"/>
                    </a:lnTo>
                    <a:lnTo>
                      <a:pt x="8" y="2"/>
                    </a:lnTo>
                    <a:lnTo>
                      <a:pt x="6" y="0"/>
                    </a:lnTo>
                    <a:lnTo>
                      <a:pt x="1" y="1"/>
                    </a:lnTo>
                    <a:lnTo>
                      <a:pt x="1"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01" name="Freeform 439">
                <a:extLst>
                  <a:ext uri="{FF2B5EF4-FFF2-40B4-BE49-F238E27FC236}">
                    <a16:creationId xmlns:a16="http://schemas.microsoft.com/office/drawing/2014/main" id="{E2DEF08C-A373-4EAE-8FAA-29527ED6DD35}"/>
                  </a:ext>
                </a:extLst>
              </p:cNvPr>
              <p:cNvSpPr>
                <a:spLocks/>
              </p:cNvSpPr>
              <p:nvPr/>
            </p:nvSpPr>
            <p:spPr bwMode="auto">
              <a:xfrm>
                <a:off x="936" y="1330"/>
                <a:ext cx="6" cy="12"/>
              </a:xfrm>
              <a:custGeom>
                <a:avLst/>
                <a:gdLst>
                  <a:gd name="T0" fmla="*/ 1 w 11"/>
                  <a:gd name="T1" fmla="*/ 1 h 22"/>
                  <a:gd name="T2" fmla="*/ 1 w 11"/>
                  <a:gd name="T3" fmla="*/ 1 h 22"/>
                  <a:gd name="T4" fmla="*/ 0 w 11"/>
                  <a:gd name="T5" fmla="*/ 7 h 22"/>
                  <a:gd name="T6" fmla="*/ 0 w 11"/>
                  <a:gd name="T7" fmla="*/ 12 h 22"/>
                  <a:gd name="T8" fmla="*/ 1 w 11"/>
                  <a:gd name="T9" fmla="*/ 14 h 22"/>
                  <a:gd name="T10" fmla="*/ 3 w 11"/>
                  <a:gd name="T11" fmla="*/ 18 h 22"/>
                  <a:gd name="T12" fmla="*/ 5 w 11"/>
                  <a:gd name="T13" fmla="*/ 20 h 22"/>
                  <a:gd name="T14" fmla="*/ 8 w 11"/>
                  <a:gd name="T15" fmla="*/ 22 h 22"/>
                  <a:gd name="T16" fmla="*/ 11 w 11"/>
                  <a:gd name="T17" fmla="*/ 19 h 22"/>
                  <a:gd name="T18" fmla="*/ 11 w 11"/>
                  <a:gd name="T19" fmla="*/ 14 h 22"/>
                  <a:gd name="T20" fmla="*/ 11 w 11"/>
                  <a:gd name="T21" fmla="*/ 10 h 22"/>
                  <a:gd name="T22" fmla="*/ 10 w 11"/>
                  <a:gd name="T23" fmla="*/ 6 h 22"/>
                  <a:gd name="T24" fmla="*/ 8 w 11"/>
                  <a:gd name="T25" fmla="*/ 2 h 22"/>
                  <a:gd name="T26" fmla="*/ 6 w 11"/>
                  <a:gd name="T27" fmla="*/ 0 h 22"/>
                  <a:gd name="T28" fmla="*/ 1 w 11"/>
                  <a:gd name="T29" fmla="*/ 1 h 22"/>
                  <a:gd name="T30" fmla="*/ 1 w 11"/>
                  <a:gd name="T31"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1"/>
                    </a:moveTo>
                    <a:lnTo>
                      <a:pt x="1" y="1"/>
                    </a:lnTo>
                    <a:lnTo>
                      <a:pt x="0" y="7"/>
                    </a:lnTo>
                    <a:lnTo>
                      <a:pt x="0" y="12"/>
                    </a:lnTo>
                    <a:lnTo>
                      <a:pt x="1" y="14"/>
                    </a:lnTo>
                    <a:lnTo>
                      <a:pt x="3" y="18"/>
                    </a:lnTo>
                    <a:lnTo>
                      <a:pt x="5" y="20"/>
                    </a:lnTo>
                    <a:lnTo>
                      <a:pt x="8" y="22"/>
                    </a:lnTo>
                    <a:lnTo>
                      <a:pt x="11" y="19"/>
                    </a:lnTo>
                    <a:lnTo>
                      <a:pt x="11" y="14"/>
                    </a:lnTo>
                    <a:lnTo>
                      <a:pt x="11" y="10"/>
                    </a:lnTo>
                    <a:lnTo>
                      <a:pt x="10" y="6"/>
                    </a:lnTo>
                    <a:lnTo>
                      <a:pt x="8" y="2"/>
                    </a:lnTo>
                    <a:lnTo>
                      <a:pt x="6" y="0"/>
                    </a:lnTo>
                    <a:lnTo>
                      <a:pt x="1" y="1"/>
                    </a:lnTo>
                    <a:lnTo>
                      <a:pt x="1"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02" name="Freeform 440">
                <a:extLst>
                  <a:ext uri="{FF2B5EF4-FFF2-40B4-BE49-F238E27FC236}">
                    <a16:creationId xmlns:a16="http://schemas.microsoft.com/office/drawing/2014/main" id="{DFF7218B-BB68-4798-92A5-9E94804E8180}"/>
                  </a:ext>
                </a:extLst>
              </p:cNvPr>
              <p:cNvSpPr>
                <a:spLocks/>
              </p:cNvSpPr>
              <p:nvPr/>
            </p:nvSpPr>
            <p:spPr bwMode="auto">
              <a:xfrm>
                <a:off x="907" y="1356"/>
                <a:ext cx="9" cy="6"/>
              </a:xfrm>
              <a:custGeom>
                <a:avLst/>
                <a:gdLst>
                  <a:gd name="T0" fmla="*/ 5 w 17"/>
                  <a:gd name="T1" fmla="*/ 1 h 11"/>
                  <a:gd name="T2" fmla="*/ 5 w 17"/>
                  <a:gd name="T3" fmla="*/ 1 h 11"/>
                  <a:gd name="T4" fmla="*/ 1 w 17"/>
                  <a:gd name="T5" fmla="*/ 3 h 11"/>
                  <a:gd name="T6" fmla="*/ 0 w 17"/>
                  <a:gd name="T7" fmla="*/ 6 h 11"/>
                  <a:gd name="T8" fmla="*/ 2 w 17"/>
                  <a:gd name="T9" fmla="*/ 9 h 11"/>
                  <a:gd name="T10" fmla="*/ 7 w 17"/>
                  <a:gd name="T11" fmla="*/ 9 h 11"/>
                  <a:gd name="T12" fmla="*/ 10 w 17"/>
                  <a:gd name="T13" fmla="*/ 11 h 11"/>
                  <a:gd name="T14" fmla="*/ 13 w 17"/>
                  <a:gd name="T15" fmla="*/ 9 h 11"/>
                  <a:gd name="T16" fmla="*/ 16 w 17"/>
                  <a:gd name="T17" fmla="*/ 4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3"/>
                    </a:lnTo>
                    <a:lnTo>
                      <a:pt x="0" y="6"/>
                    </a:lnTo>
                    <a:lnTo>
                      <a:pt x="2" y="9"/>
                    </a:lnTo>
                    <a:lnTo>
                      <a:pt x="7" y="9"/>
                    </a:lnTo>
                    <a:lnTo>
                      <a:pt x="10" y="11"/>
                    </a:lnTo>
                    <a:lnTo>
                      <a:pt x="13" y="9"/>
                    </a:lnTo>
                    <a:lnTo>
                      <a:pt x="16" y="4"/>
                    </a:lnTo>
                    <a:lnTo>
                      <a:pt x="17" y="2"/>
                    </a:lnTo>
                    <a:lnTo>
                      <a:pt x="16" y="0"/>
                    </a:lnTo>
                    <a:lnTo>
                      <a:pt x="11" y="0"/>
                    </a:lnTo>
                    <a:lnTo>
                      <a:pt x="9" y="0"/>
                    </a:lnTo>
                    <a:lnTo>
                      <a:pt x="5" y="1"/>
                    </a:lnTo>
                    <a:lnTo>
                      <a:pt x="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03" name="Freeform 441">
                <a:extLst>
                  <a:ext uri="{FF2B5EF4-FFF2-40B4-BE49-F238E27FC236}">
                    <a16:creationId xmlns:a16="http://schemas.microsoft.com/office/drawing/2014/main" id="{4069A8C2-EF10-4A56-81D9-49714EF6E061}"/>
                  </a:ext>
                </a:extLst>
              </p:cNvPr>
              <p:cNvSpPr>
                <a:spLocks/>
              </p:cNvSpPr>
              <p:nvPr/>
            </p:nvSpPr>
            <p:spPr bwMode="auto">
              <a:xfrm>
                <a:off x="907" y="1356"/>
                <a:ext cx="9" cy="6"/>
              </a:xfrm>
              <a:custGeom>
                <a:avLst/>
                <a:gdLst>
                  <a:gd name="T0" fmla="*/ 5 w 17"/>
                  <a:gd name="T1" fmla="*/ 1 h 11"/>
                  <a:gd name="T2" fmla="*/ 5 w 17"/>
                  <a:gd name="T3" fmla="*/ 1 h 11"/>
                  <a:gd name="T4" fmla="*/ 1 w 17"/>
                  <a:gd name="T5" fmla="*/ 3 h 11"/>
                  <a:gd name="T6" fmla="*/ 0 w 17"/>
                  <a:gd name="T7" fmla="*/ 6 h 11"/>
                  <a:gd name="T8" fmla="*/ 2 w 17"/>
                  <a:gd name="T9" fmla="*/ 9 h 11"/>
                  <a:gd name="T10" fmla="*/ 7 w 17"/>
                  <a:gd name="T11" fmla="*/ 9 h 11"/>
                  <a:gd name="T12" fmla="*/ 10 w 17"/>
                  <a:gd name="T13" fmla="*/ 11 h 11"/>
                  <a:gd name="T14" fmla="*/ 13 w 17"/>
                  <a:gd name="T15" fmla="*/ 9 h 11"/>
                  <a:gd name="T16" fmla="*/ 16 w 17"/>
                  <a:gd name="T17" fmla="*/ 4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3"/>
                    </a:lnTo>
                    <a:lnTo>
                      <a:pt x="0" y="6"/>
                    </a:lnTo>
                    <a:lnTo>
                      <a:pt x="2" y="9"/>
                    </a:lnTo>
                    <a:lnTo>
                      <a:pt x="7" y="9"/>
                    </a:lnTo>
                    <a:lnTo>
                      <a:pt x="10" y="11"/>
                    </a:lnTo>
                    <a:lnTo>
                      <a:pt x="13" y="9"/>
                    </a:lnTo>
                    <a:lnTo>
                      <a:pt x="16" y="4"/>
                    </a:lnTo>
                    <a:lnTo>
                      <a:pt x="17" y="2"/>
                    </a:lnTo>
                    <a:lnTo>
                      <a:pt x="16" y="0"/>
                    </a:lnTo>
                    <a:lnTo>
                      <a:pt x="11" y="0"/>
                    </a:lnTo>
                    <a:lnTo>
                      <a:pt x="9" y="0"/>
                    </a:lnTo>
                    <a:lnTo>
                      <a:pt x="5" y="1"/>
                    </a:lnTo>
                    <a:lnTo>
                      <a:pt x="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04" name="Freeform 442">
                <a:extLst>
                  <a:ext uri="{FF2B5EF4-FFF2-40B4-BE49-F238E27FC236}">
                    <a16:creationId xmlns:a16="http://schemas.microsoft.com/office/drawing/2014/main" id="{8158CEAA-DD29-4917-B1AE-467806548461}"/>
                  </a:ext>
                </a:extLst>
              </p:cNvPr>
              <p:cNvSpPr>
                <a:spLocks/>
              </p:cNvSpPr>
              <p:nvPr/>
            </p:nvSpPr>
            <p:spPr bwMode="auto">
              <a:xfrm>
                <a:off x="897" y="1367"/>
                <a:ext cx="5" cy="4"/>
              </a:xfrm>
              <a:custGeom>
                <a:avLst/>
                <a:gdLst>
                  <a:gd name="T0" fmla="*/ 9 w 9"/>
                  <a:gd name="T1" fmla="*/ 4 h 9"/>
                  <a:gd name="T2" fmla="*/ 9 w 9"/>
                  <a:gd name="T3" fmla="*/ 4 h 9"/>
                  <a:gd name="T4" fmla="*/ 7 w 9"/>
                  <a:gd name="T5" fmla="*/ 0 h 9"/>
                  <a:gd name="T6" fmla="*/ 4 w 9"/>
                  <a:gd name="T7" fmla="*/ 0 h 9"/>
                  <a:gd name="T8" fmla="*/ 3 w 9"/>
                  <a:gd name="T9" fmla="*/ 1 h 9"/>
                  <a:gd name="T10" fmla="*/ 1 w 9"/>
                  <a:gd name="T11" fmla="*/ 3 h 9"/>
                  <a:gd name="T12" fmla="*/ 0 w 9"/>
                  <a:gd name="T13" fmla="*/ 6 h 9"/>
                  <a:gd name="T14" fmla="*/ 0 w 9"/>
                  <a:gd name="T15" fmla="*/ 9 h 9"/>
                  <a:gd name="T16" fmla="*/ 4 w 9"/>
                  <a:gd name="T17" fmla="*/ 9 h 9"/>
                  <a:gd name="T18" fmla="*/ 6 w 9"/>
                  <a:gd name="T19" fmla="*/ 7 h 9"/>
                  <a:gd name="T20" fmla="*/ 9 w 9"/>
                  <a:gd name="T21" fmla="*/ 4 h 9"/>
                  <a:gd name="T22" fmla="*/ 9 w 9"/>
                  <a:gd name="T23"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9">
                    <a:moveTo>
                      <a:pt x="9" y="4"/>
                    </a:moveTo>
                    <a:lnTo>
                      <a:pt x="9" y="4"/>
                    </a:lnTo>
                    <a:lnTo>
                      <a:pt x="7" y="0"/>
                    </a:lnTo>
                    <a:lnTo>
                      <a:pt x="4" y="0"/>
                    </a:lnTo>
                    <a:lnTo>
                      <a:pt x="3" y="1"/>
                    </a:lnTo>
                    <a:lnTo>
                      <a:pt x="1" y="3"/>
                    </a:lnTo>
                    <a:lnTo>
                      <a:pt x="0" y="6"/>
                    </a:lnTo>
                    <a:lnTo>
                      <a:pt x="0" y="9"/>
                    </a:lnTo>
                    <a:lnTo>
                      <a:pt x="4" y="9"/>
                    </a:lnTo>
                    <a:lnTo>
                      <a:pt x="6" y="7"/>
                    </a:lnTo>
                    <a:lnTo>
                      <a:pt x="9" y="4"/>
                    </a:lnTo>
                    <a:lnTo>
                      <a:pt x="9"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05" name="Freeform 443">
                <a:extLst>
                  <a:ext uri="{FF2B5EF4-FFF2-40B4-BE49-F238E27FC236}">
                    <a16:creationId xmlns:a16="http://schemas.microsoft.com/office/drawing/2014/main" id="{B3D48E3C-589D-4F75-B61D-949D1AE92338}"/>
                  </a:ext>
                </a:extLst>
              </p:cNvPr>
              <p:cNvSpPr>
                <a:spLocks/>
              </p:cNvSpPr>
              <p:nvPr/>
            </p:nvSpPr>
            <p:spPr bwMode="auto">
              <a:xfrm>
                <a:off x="897" y="1367"/>
                <a:ext cx="5" cy="4"/>
              </a:xfrm>
              <a:custGeom>
                <a:avLst/>
                <a:gdLst>
                  <a:gd name="T0" fmla="*/ 9 w 9"/>
                  <a:gd name="T1" fmla="*/ 4 h 9"/>
                  <a:gd name="T2" fmla="*/ 9 w 9"/>
                  <a:gd name="T3" fmla="*/ 4 h 9"/>
                  <a:gd name="T4" fmla="*/ 7 w 9"/>
                  <a:gd name="T5" fmla="*/ 0 h 9"/>
                  <a:gd name="T6" fmla="*/ 4 w 9"/>
                  <a:gd name="T7" fmla="*/ 0 h 9"/>
                  <a:gd name="T8" fmla="*/ 3 w 9"/>
                  <a:gd name="T9" fmla="*/ 1 h 9"/>
                  <a:gd name="T10" fmla="*/ 1 w 9"/>
                  <a:gd name="T11" fmla="*/ 3 h 9"/>
                  <a:gd name="T12" fmla="*/ 0 w 9"/>
                  <a:gd name="T13" fmla="*/ 6 h 9"/>
                  <a:gd name="T14" fmla="*/ 0 w 9"/>
                  <a:gd name="T15" fmla="*/ 9 h 9"/>
                  <a:gd name="T16" fmla="*/ 4 w 9"/>
                  <a:gd name="T17" fmla="*/ 9 h 9"/>
                  <a:gd name="T18" fmla="*/ 6 w 9"/>
                  <a:gd name="T19" fmla="*/ 7 h 9"/>
                  <a:gd name="T20" fmla="*/ 9 w 9"/>
                  <a:gd name="T21" fmla="*/ 4 h 9"/>
                  <a:gd name="T22" fmla="*/ 9 w 9"/>
                  <a:gd name="T23"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9">
                    <a:moveTo>
                      <a:pt x="9" y="4"/>
                    </a:moveTo>
                    <a:lnTo>
                      <a:pt x="9" y="4"/>
                    </a:lnTo>
                    <a:lnTo>
                      <a:pt x="7" y="0"/>
                    </a:lnTo>
                    <a:lnTo>
                      <a:pt x="4" y="0"/>
                    </a:lnTo>
                    <a:lnTo>
                      <a:pt x="3" y="1"/>
                    </a:lnTo>
                    <a:lnTo>
                      <a:pt x="1" y="3"/>
                    </a:lnTo>
                    <a:lnTo>
                      <a:pt x="0" y="6"/>
                    </a:lnTo>
                    <a:lnTo>
                      <a:pt x="0" y="9"/>
                    </a:lnTo>
                    <a:lnTo>
                      <a:pt x="4" y="9"/>
                    </a:lnTo>
                    <a:lnTo>
                      <a:pt x="6" y="7"/>
                    </a:lnTo>
                    <a:lnTo>
                      <a:pt x="9" y="4"/>
                    </a:lnTo>
                    <a:lnTo>
                      <a:pt x="9"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06" name="Freeform 444">
                <a:extLst>
                  <a:ext uri="{FF2B5EF4-FFF2-40B4-BE49-F238E27FC236}">
                    <a16:creationId xmlns:a16="http://schemas.microsoft.com/office/drawing/2014/main" id="{BCB54D34-CB9C-4F0C-8910-A93CA3EA28F5}"/>
                  </a:ext>
                </a:extLst>
              </p:cNvPr>
              <p:cNvSpPr>
                <a:spLocks/>
              </p:cNvSpPr>
              <p:nvPr/>
            </p:nvSpPr>
            <p:spPr bwMode="auto">
              <a:xfrm>
                <a:off x="893" y="1382"/>
                <a:ext cx="79" cy="36"/>
              </a:xfrm>
              <a:custGeom>
                <a:avLst/>
                <a:gdLst>
                  <a:gd name="T0" fmla="*/ 75 w 148"/>
                  <a:gd name="T1" fmla="*/ 1 h 67"/>
                  <a:gd name="T2" fmla="*/ 65 w 148"/>
                  <a:gd name="T3" fmla="*/ 2 h 67"/>
                  <a:gd name="T4" fmla="*/ 51 w 148"/>
                  <a:gd name="T5" fmla="*/ 4 h 67"/>
                  <a:gd name="T6" fmla="*/ 43 w 148"/>
                  <a:gd name="T7" fmla="*/ 4 h 67"/>
                  <a:gd name="T8" fmla="*/ 35 w 148"/>
                  <a:gd name="T9" fmla="*/ 1 h 67"/>
                  <a:gd name="T10" fmla="*/ 26 w 148"/>
                  <a:gd name="T11" fmla="*/ 1 h 67"/>
                  <a:gd name="T12" fmla="*/ 19 w 148"/>
                  <a:gd name="T13" fmla="*/ 2 h 67"/>
                  <a:gd name="T14" fmla="*/ 8 w 148"/>
                  <a:gd name="T15" fmla="*/ 1 h 67"/>
                  <a:gd name="T16" fmla="*/ 0 w 148"/>
                  <a:gd name="T17" fmla="*/ 1 h 67"/>
                  <a:gd name="T18" fmla="*/ 2 w 148"/>
                  <a:gd name="T19" fmla="*/ 9 h 67"/>
                  <a:gd name="T20" fmla="*/ 0 w 148"/>
                  <a:gd name="T21" fmla="*/ 19 h 67"/>
                  <a:gd name="T22" fmla="*/ 4 w 148"/>
                  <a:gd name="T23" fmla="*/ 24 h 67"/>
                  <a:gd name="T24" fmla="*/ 12 w 148"/>
                  <a:gd name="T25" fmla="*/ 32 h 67"/>
                  <a:gd name="T26" fmla="*/ 18 w 148"/>
                  <a:gd name="T27" fmla="*/ 38 h 67"/>
                  <a:gd name="T28" fmla="*/ 19 w 148"/>
                  <a:gd name="T29" fmla="*/ 45 h 67"/>
                  <a:gd name="T30" fmla="*/ 22 w 148"/>
                  <a:gd name="T31" fmla="*/ 51 h 67"/>
                  <a:gd name="T32" fmla="*/ 30 w 148"/>
                  <a:gd name="T33" fmla="*/ 56 h 67"/>
                  <a:gd name="T34" fmla="*/ 31 w 148"/>
                  <a:gd name="T35" fmla="*/ 62 h 67"/>
                  <a:gd name="T36" fmla="*/ 35 w 148"/>
                  <a:gd name="T37" fmla="*/ 66 h 67"/>
                  <a:gd name="T38" fmla="*/ 43 w 148"/>
                  <a:gd name="T39" fmla="*/ 65 h 67"/>
                  <a:gd name="T40" fmla="*/ 49 w 148"/>
                  <a:gd name="T41" fmla="*/ 57 h 67"/>
                  <a:gd name="T42" fmla="*/ 54 w 148"/>
                  <a:gd name="T43" fmla="*/ 51 h 67"/>
                  <a:gd name="T44" fmla="*/ 61 w 148"/>
                  <a:gd name="T45" fmla="*/ 54 h 67"/>
                  <a:gd name="T46" fmla="*/ 71 w 148"/>
                  <a:gd name="T47" fmla="*/ 54 h 67"/>
                  <a:gd name="T48" fmla="*/ 79 w 148"/>
                  <a:gd name="T49" fmla="*/ 59 h 67"/>
                  <a:gd name="T50" fmla="*/ 85 w 148"/>
                  <a:gd name="T51" fmla="*/ 59 h 67"/>
                  <a:gd name="T52" fmla="*/ 97 w 148"/>
                  <a:gd name="T53" fmla="*/ 54 h 67"/>
                  <a:gd name="T54" fmla="*/ 108 w 148"/>
                  <a:gd name="T55" fmla="*/ 56 h 67"/>
                  <a:gd name="T56" fmla="*/ 111 w 148"/>
                  <a:gd name="T57" fmla="*/ 61 h 67"/>
                  <a:gd name="T58" fmla="*/ 116 w 148"/>
                  <a:gd name="T59" fmla="*/ 67 h 67"/>
                  <a:gd name="T60" fmla="*/ 124 w 148"/>
                  <a:gd name="T61" fmla="*/ 64 h 67"/>
                  <a:gd name="T62" fmla="*/ 134 w 148"/>
                  <a:gd name="T63" fmla="*/ 56 h 67"/>
                  <a:gd name="T64" fmla="*/ 140 w 148"/>
                  <a:gd name="T65" fmla="*/ 52 h 67"/>
                  <a:gd name="T66" fmla="*/ 148 w 148"/>
                  <a:gd name="T67" fmla="*/ 45 h 67"/>
                  <a:gd name="T68" fmla="*/ 144 w 148"/>
                  <a:gd name="T69" fmla="*/ 38 h 67"/>
                  <a:gd name="T70" fmla="*/ 139 w 148"/>
                  <a:gd name="T71" fmla="*/ 30 h 67"/>
                  <a:gd name="T72" fmla="*/ 129 w 148"/>
                  <a:gd name="T73" fmla="*/ 26 h 67"/>
                  <a:gd name="T74" fmla="*/ 121 w 148"/>
                  <a:gd name="T75" fmla="*/ 26 h 67"/>
                  <a:gd name="T76" fmla="*/ 109 w 148"/>
                  <a:gd name="T77" fmla="*/ 24 h 67"/>
                  <a:gd name="T78" fmla="*/ 101 w 148"/>
                  <a:gd name="T79" fmla="*/ 19 h 67"/>
                  <a:gd name="T80" fmla="*/ 95 w 148"/>
                  <a:gd name="T81" fmla="*/ 13 h 67"/>
                  <a:gd name="T82" fmla="*/ 88 w 148"/>
                  <a:gd name="T83" fmla="*/ 9 h 67"/>
                  <a:gd name="T84" fmla="*/ 82 w 148"/>
                  <a:gd name="T85" fmla="*/ 4 h 67"/>
                  <a:gd name="T86" fmla="*/ 75 w 148"/>
                  <a:gd name="T8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7">
                    <a:moveTo>
                      <a:pt x="75" y="1"/>
                    </a:moveTo>
                    <a:lnTo>
                      <a:pt x="75" y="1"/>
                    </a:lnTo>
                    <a:lnTo>
                      <a:pt x="69" y="1"/>
                    </a:lnTo>
                    <a:lnTo>
                      <a:pt x="65" y="2"/>
                    </a:lnTo>
                    <a:lnTo>
                      <a:pt x="60" y="4"/>
                    </a:lnTo>
                    <a:lnTo>
                      <a:pt x="51" y="4"/>
                    </a:lnTo>
                    <a:lnTo>
                      <a:pt x="47" y="4"/>
                    </a:lnTo>
                    <a:lnTo>
                      <a:pt x="43" y="4"/>
                    </a:lnTo>
                    <a:lnTo>
                      <a:pt x="38" y="3"/>
                    </a:lnTo>
                    <a:lnTo>
                      <a:pt x="35" y="1"/>
                    </a:lnTo>
                    <a:lnTo>
                      <a:pt x="31" y="1"/>
                    </a:lnTo>
                    <a:lnTo>
                      <a:pt x="26" y="1"/>
                    </a:lnTo>
                    <a:lnTo>
                      <a:pt x="21" y="3"/>
                    </a:lnTo>
                    <a:lnTo>
                      <a:pt x="19" y="2"/>
                    </a:lnTo>
                    <a:lnTo>
                      <a:pt x="14" y="1"/>
                    </a:lnTo>
                    <a:lnTo>
                      <a:pt x="8" y="1"/>
                    </a:lnTo>
                    <a:lnTo>
                      <a:pt x="3" y="0"/>
                    </a:lnTo>
                    <a:lnTo>
                      <a:pt x="0" y="1"/>
                    </a:lnTo>
                    <a:lnTo>
                      <a:pt x="0" y="5"/>
                    </a:lnTo>
                    <a:lnTo>
                      <a:pt x="2" y="9"/>
                    </a:lnTo>
                    <a:lnTo>
                      <a:pt x="0" y="15"/>
                    </a:lnTo>
                    <a:lnTo>
                      <a:pt x="0" y="19"/>
                    </a:lnTo>
                    <a:lnTo>
                      <a:pt x="3" y="22"/>
                    </a:lnTo>
                    <a:lnTo>
                      <a:pt x="4" y="24"/>
                    </a:lnTo>
                    <a:lnTo>
                      <a:pt x="8" y="27"/>
                    </a:lnTo>
                    <a:lnTo>
                      <a:pt x="12" y="32"/>
                    </a:lnTo>
                    <a:lnTo>
                      <a:pt x="17" y="34"/>
                    </a:lnTo>
                    <a:lnTo>
                      <a:pt x="18" y="38"/>
                    </a:lnTo>
                    <a:lnTo>
                      <a:pt x="19" y="42"/>
                    </a:lnTo>
                    <a:lnTo>
                      <a:pt x="19" y="45"/>
                    </a:lnTo>
                    <a:lnTo>
                      <a:pt x="19" y="49"/>
                    </a:lnTo>
                    <a:lnTo>
                      <a:pt x="22" y="51"/>
                    </a:lnTo>
                    <a:lnTo>
                      <a:pt x="28" y="52"/>
                    </a:lnTo>
                    <a:lnTo>
                      <a:pt x="30" y="56"/>
                    </a:lnTo>
                    <a:lnTo>
                      <a:pt x="30" y="59"/>
                    </a:lnTo>
                    <a:lnTo>
                      <a:pt x="31" y="62"/>
                    </a:lnTo>
                    <a:lnTo>
                      <a:pt x="33" y="66"/>
                    </a:lnTo>
                    <a:lnTo>
                      <a:pt x="35" y="66"/>
                    </a:lnTo>
                    <a:lnTo>
                      <a:pt x="40" y="65"/>
                    </a:lnTo>
                    <a:lnTo>
                      <a:pt x="43" y="65"/>
                    </a:lnTo>
                    <a:lnTo>
                      <a:pt x="45" y="62"/>
                    </a:lnTo>
                    <a:lnTo>
                      <a:pt x="49" y="57"/>
                    </a:lnTo>
                    <a:lnTo>
                      <a:pt x="51" y="52"/>
                    </a:lnTo>
                    <a:lnTo>
                      <a:pt x="54" y="51"/>
                    </a:lnTo>
                    <a:lnTo>
                      <a:pt x="58" y="52"/>
                    </a:lnTo>
                    <a:lnTo>
                      <a:pt x="61" y="54"/>
                    </a:lnTo>
                    <a:lnTo>
                      <a:pt x="69" y="53"/>
                    </a:lnTo>
                    <a:lnTo>
                      <a:pt x="71" y="54"/>
                    </a:lnTo>
                    <a:lnTo>
                      <a:pt x="75" y="57"/>
                    </a:lnTo>
                    <a:lnTo>
                      <a:pt x="79" y="59"/>
                    </a:lnTo>
                    <a:lnTo>
                      <a:pt x="82" y="60"/>
                    </a:lnTo>
                    <a:lnTo>
                      <a:pt x="85" y="59"/>
                    </a:lnTo>
                    <a:lnTo>
                      <a:pt x="91" y="58"/>
                    </a:lnTo>
                    <a:lnTo>
                      <a:pt x="97" y="54"/>
                    </a:lnTo>
                    <a:lnTo>
                      <a:pt x="105" y="54"/>
                    </a:lnTo>
                    <a:lnTo>
                      <a:pt x="108" y="56"/>
                    </a:lnTo>
                    <a:lnTo>
                      <a:pt x="111" y="58"/>
                    </a:lnTo>
                    <a:lnTo>
                      <a:pt x="111" y="61"/>
                    </a:lnTo>
                    <a:lnTo>
                      <a:pt x="113" y="65"/>
                    </a:lnTo>
                    <a:lnTo>
                      <a:pt x="116" y="67"/>
                    </a:lnTo>
                    <a:lnTo>
                      <a:pt x="120" y="67"/>
                    </a:lnTo>
                    <a:lnTo>
                      <a:pt x="124" y="64"/>
                    </a:lnTo>
                    <a:lnTo>
                      <a:pt x="128" y="62"/>
                    </a:lnTo>
                    <a:lnTo>
                      <a:pt x="134" y="56"/>
                    </a:lnTo>
                    <a:lnTo>
                      <a:pt x="138" y="54"/>
                    </a:lnTo>
                    <a:lnTo>
                      <a:pt x="140" y="52"/>
                    </a:lnTo>
                    <a:lnTo>
                      <a:pt x="144" y="49"/>
                    </a:lnTo>
                    <a:lnTo>
                      <a:pt x="148" y="45"/>
                    </a:lnTo>
                    <a:lnTo>
                      <a:pt x="148" y="42"/>
                    </a:lnTo>
                    <a:lnTo>
                      <a:pt x="144" y="38"/>
                    </a:lnTo>
                    <a:lnTo>
                      <a:pt x="141" y="33"/>
                    </a:lnTo>
                    <a:lnTo>
                      <a:pt x="139" y="30"/>
                    </a:lnTo>
                    <a:lnTo>
                      <a:pt x="133" y="26"/>
                    </a:lnTo>
                    <a:lnTo>
                      <a:pt x="129" y="26"/>
                    </a:lnTo>
                    <a:lnTo>
                      <a:pt x="125" y="26"/>
                    </a:lnTo>
                    <a:lnTo>
                      <a:pt x="121" y="26"/>
                    </a:lnTo>
                    <a:lnTo>
                      <a:pt x="115" y="26"/>
                    </a:lnTo>
                    <a:lnTo>
                      <a:pt x="109" y="24"/>
                    </a:lnTo>
                    <a:lnTo>
                      <a:pt x="104" y="20"/>
                    </a:lnTo>
                    <a:lnTo>
                      <a:pt x="101" y="19"/>
                    </a:lnTo>
                    <a:lnTo>
                      <a:pt x="96" y="16"/>
                    </a:lnTo>
                    <a:lnTo>
                      <a:pt x="95" y="13"/>
                    </a:lnTo>
                    <a:lnTo>
                      <a:pt x="91" y="11"/>
                    </a:lnTo>
                    <a:lnTo>
                      <a:pt x="88" y="9"/>
                    </a:lnTo>
                    <a:lnTo>
                      <a:pt x="84" y="7"/>
                    </a:lnTo>
                    <a:lnTo>
                      <a:pt x="82" y="4"/>
                    </a:lnTo>
                    <a:lnTo>
                      <a:pt x="79" y="2"/>
                    </a:lnTo>
                    <a:lnTo>
                      <a:pt x="75" y="1"/>
                    </a:lnTo>
                    <a:lnTo>
                      <a:pt x="7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07" name="Freeform 445">
                <a:extLst>
                  <a:ext uri="{FF2B5EF4-FFF2-40B4-BE49-F238E27FC236}">
                    <a16:creationId xmlns:a16="http://schemas.microsoft.com/office/drawing/2014/main" id="{6B97FB01-D006-4B6C-975F-6D2502CC2065}"/>
                  </a:ext>
                </a:extLst>
              </p:cNvPr>
              <p:cNvSpPr>
                <a:spLocks/>
              </p:cNvSpPr>
              <p:nvPr/>
            </p:nvSpPr>
            <p:spPr bwMode="auto">
              <a:xfrm>
                <a:off x="893" y="1382"/>
                <a:ext cx="79" cy="36"/>
              </a:xfrm>
              <a:custGeom>
                <a:avLst/>
                <a:gdLst>
                  <a:gd name="T0" fmla="*/ 75 w 148"/>
                  <a:gd name="T1" fmla="*/ 1 h 67"/>
                  <a:gd name="T2" fmla="*/ 65 w 148"/>
                  <a:gd name="T3" fmla="*/ 2 h 67"/>
                  <a:gd name="T4" fmla="*/ 51 w 148"/>
                  <a:gd name="T5" fmla="*/ 4 h 67"/>
                  <a:gd name="T6" fmla="*/ 43 w 148"/>
                  <a:gd name="T7" fmla="*/ 4 h 67"/>
                  <a:gd name="T8" fmla="*/ 35 w 148"/>
                  <a:gd name="T9" fmla="*/ 1 h 67"/>
                  <a:gd name="T10" fmla="*/ 26 w 148"/>
                  <a:gd name="T11" fmla="*/ 1 h 67"/>
                  <a:gd name="T12" fmla="*/ 19 w 148"/>
                  <a:gd name="T13" fmla="*/ 2 h 67"/>
                  <a:gd name="T14" fmla="*/ 8 w 148"/>
                  <a:gd name="T15" fmla="*/ 1 h 67"/>
                  <a:gd name="T16" fmla="*/ 0 w 148"/>
                  <a:gd name="T17" fmla="*/ 1 h 67"/>
                  <a:gd name="T18" fmla="*/ 2 w 148"/>
                  <a:gd name="T19" fmla="*/ 9 h 67"/>
                  <a:gd name="T20" fmla="*/ 0 w 148"/>
                  <a:gd name="T21" fmla="*/ 19 h 67"/>
                  <a:gd name="T22" fmla="*/ 4 w 148"/>
                  <a:gd name="T23" fmla="*/ 24 h 67"/>
                  <a:gd name="T24" fmla="*/ 12 w 148"/>
                  <a:gd name="T25" fmla="*/ 32 h 67"/>
                  <a:gd name="T26" fmla="*/ 18 w 148"/>
                  <a:gd name="T27" fmla="*/ 38 h 67"/>
                  <a:gd name="T28" fmla="*/ 19 w 148"/>
                  <a:gd name="T29" fmla="*/ 45 h 67"/>
                  <a:gd name="T30" fmla="*/ 22 w 148"/>
                  <a:gd name="T31" fmla="*/ 51 h 67"/>
                  <a:gd name="T32" fmla="*/ 30 w 148"/>
                  <a:gd name="T33" fmla="*/ 56 h 67"/>
                  <a:gd name="T34" fmla="*/ 31 w 148"/>
                  <a:gd name="T35" fmla="*/ 62 h 67"/>
                  <a:gd name="T36" fmla="*/ 35 w 148"/>
                  <a:gd name="T37" fmla="*/ 66 h 67"/>
                  <a:gd name="T38" fmla="*/ 43 w 148"/>
                  <a:gd name="T39" fmla="*/ 65 h 67"/>
                  <a:gd name="T40" fmla="*/ 49 w 148"/>
                  <a:gd name="T41" fmla="*/ 57 h 67"/>
                  <a:gd name="T42" fmla="*/ 54 w 148"/>
                  <a:gd name="T43" fmla="*/ 51 h 67"/>
                  <a:gd name="T44" fmla="*/ 61 w 148"/>
                  <a:gd name="T45" fmla="*/ 54 h 67"/>
                  <a:gd name="T46" fmla="*/ 71 w 148"/>
                  <a:gd name="T47" fmla="*/ 54 h 67"/>
                  <a:gd name="T48" fmla="*/ 79 w 148"/>
                  <a:gd name="T49" fmla="*/ 59 h 67"/>
                  <a:gd name="T50" fmla="*/ 85 w 148"/>
                  <a:gd name="T51" fmla="*/ 59 h 67"/>
                  <a:gd name="T52" fmla="*/ 97 w 148"/>
                  <a:gd name="T53" fmla="*/ 54 h 67"/>
                  <a:gd name="T54" fmla="*/ 108 w 148"/>
                  <a:gd name="T55" fmla="*/ 56 h 67"/>
                  <a:gd name="T56" fmla="*/ 111 w 148"/>
                  <a:gd name="T57" fmla="*/ 61 h 67"/>
                  <a:gd name="T58" fmla="*/ 116 w 148"/>
                  <a:gd name="T59" fmla="*/ 67 h 67"/>
                  <a:gd name="T60" fmla="*/ 124 w 148"/>
                  <a:gd name="T61" fmla="*/ 64 h 67"/>
                  <a:gd name="T62" fmla="*/ 134 w 148"/>
                  <a:gd name="T63" fmla="*/ 56 h 67"/>
                  <a:gd name="T64" fmla="*/ 140 w 148"/>
                  <a:gd name="T65" fmla="*/ 52 h 67"/>
                  <a:gd name="T66" fmla="*/ 148 w 148"/>
                  <a:gd name="T67" fmla="*/ 45 h 67"/>
                  <a:gd name="T68" fmla="*/ 144 w 148"/>
                  <a:gd name="T69" fmla="*/ 38 h 67"/>
                  <a:gd name="T70" fmla="*/ 139 w 148"/>
                  <a:gd name="T71" fmla="*/ 30 h 67"/>
                  <a:gd name="T72" fmla="*/ 129 w 148"/>
                  <a:gd name="T73" fmla="*/ 26 h 67"/>
                  <a:gd name="T74" fmla="*/ 121 w 148"/>
                  <a:gd name="T75" fmla="*/ 26 h 67"/>
                  <a:gd name="T76" fmla="*/ 109 w 148"/>
                  <a:gd name="T77" fmla="*/ 24 h 67"/>
                  <a:gd name="T78" fmla="*/ 101 w 148"/>
                  <a:gd name="T79" fmla="*/ 19 h 67"/>
                  <a:gd name="T80" fmla="*/ 95 w 148"/>
                  <a:gd name="T81" fmla="*/ 13 h 67"/>
                  <a:gd name="T82" fmla="*/ 88 w 148"/>
                  <a:gd name="T83" fmla="*/ 9 h 67"/>
                  <a:gd name="T84" fmla="*/ 82 w 148"/>
                  <a:gd name="T85" fmla="*/ 4 h 67"/>
                  <a:gd name="T86" fmla="*/ 75 w 148"/>
                  <a:gd name="T8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7">
                    <a:moveTo>
                      <a:pt x="75" y="1"/>
                    </a:moveTo>
                    <a:lnTo>
                      <a:pt x="75" y="1"/>
                    </a:lnTo>
                    <a:lnTo>
                      <a:pt x="69" y="1"/>
                    </a:lnTo>
                    <a:lnTo>
                      <a:pt x="65" y="2"/>
                    </a:lnTo>
                    <a:lnTo>
                      <a:pt x="60" y="4"/>
                    </a:lnTo>
                    <a:lnTo>
                      <a:pt x="51" y="4"/>
                    </a:lnTo>
                    <a:lnTo>
                      <a:pt x="47" y="4"/>
                    </a:lnTo>
                    <a:lnTo>
                      <a:pt x="43" y="4"/>
                    </a:lnTo>
                    <a:lnTo>
                      <a:pt x="38" y="3"/>
                    </a:lnTo>
                    <a:lnTo>
                      <a:pt x="35" y="1"/>
                    </a:lnTo>
                    <a:lnTo>
                      <a:pt x="31" y="1"/>
                    </a:lnTo>
                    <a:lnTo>
                      <a:pt x="26" y="1"/>
                    </a:lnTo>
                    <a:lnTo>
                      <a:pt x="21" y="3"/>
                    </a:lnTo>
                    <a:lnTo>
                      <a:pt x="19" y="2"/>
                    </a:lnTo>
                    <a:lnTo>
                      <a:pt x="14" y="1"/>
                    </a:lnTo>
                    <a:lnTo>
                      <a:pt x="8" y="1"/>
                    </a:lnTo>
                    <a:lnTo>
                      <a:pt x="3" y="0"/>
                    </a:lnTo>
                    <a:lnTo>
                      <a:pt x="0" y="1"/>
                    </a:lnTo>
                    <a:lnTo>
                      <a:pt x="0" y="5"/>
                    </a:lnTo>
                    <a:lnTo>
                      <a:pt x="2" y="9"/>
                    </a:lnTo>
                    <a:lnTo>
                      <a:pt x="0" y="15"/>
                    </a:lnTo>
                    <a:lnTo>
                      <a:pt x="0" y="19"/>
                    </a:lnTo>
                    <a:lnTo>
                      <a:pt x="3" y="22"/>
                    </a:lnTo>
                    <a:lnTo>
                      <a:pt x="4" y="24"/>
                    </a:lnTo>
                    <a:lnTo>
                      <a:pt x="8" y="27"/>
                    </a:lnTo>
                    <a:lnTo>
                      <a:pt x="12" y="32"/>
                    </a:lnTo>
                    <a:lnTo>
                      <a:pt x="17" y="34"/>
                    </a:lnTo>
                    <a:lnTo>
                      <a:pt x="18" y="38"/>
                    </a:lnTo>
                    <a:lnTo>
                      <a:pt x="19" y="42"/>
                    </a:lnTo>
                    <a:lnTo>
                      <a:pt x="19" y="45"/>
                    </a:lnTo>
                    <a:lnTo>
                      <a:pt x="19" y="49"/>
                    </a:lnTo>
                    <a:lnTo>
                      <a:pt x="22" y="51"/>
                    </a:lnTo>
                    <a:lnTo>
                      <a:pt x="28" y="52"/>
                    </a:lnTo>
                    <a:lnTo>
                      <a:pt x="30" y="56"/>
                    </a:lnTo>
                    <a:lnTo>
                      <a:pt x="30" y="59"/>
                    </a:lnTo>
                    <a:lnTo>
                      <a:pt x="31" y="62"/>
                    </a:lnTo>
                    <a:lnTo>
                      <a:pt x="33" y="66"/>
                    </a:lnTo>
                    <a:lnTo>
                      <a:pt x="35" y="66"/>
                    </a:lnTo>
                    <a:lnTo>
                      <a:pt x="40" y="65"/>
                    </a:lnTo>
                    <a:lnTo>
                      <a:pt x="43" y="65"/>
                    </a:lnTo>
                    <a:lnTo>
                      <a:pt x="45" y="62"/>
                    </a:lnTo>
                    <a:lnTo>
                      <a:pt x="49" y="57"/>
                    </a:lnTo>
                    <a:lnTo>
                      <a:pt x="51" y="52"/>
                    </a:lnTo>
                    <a:lnTo>
                      <a:pt x="54" y="51"/>
                    </a:lnTo>
                    <a:lnTo>
                      <a:pt x="58" y="52"/>
                    </a:lnTo>
                    <a:lnTo>
                      <a:pt x="61" y="54"/>
                    </a:lnTo>
                    <a:lnTo>
                      <a:pt x="69" y="53"/>
                    </a:lnTo>
                    <a:lnTo>
                      <a:pt x="71" y="54"/>
                    </a:lnTo>
                    <a:lnTo>
                      <a:pt x="75" y="57"/>
                    </a:lnTo>
                    <a:lnTo>
                      <a:pt x="79" y="59"/>
                    </a:lnTo>
                    <a:lnTo>
                      <a:pt x="82" y="60"/>
                    </a:lnTo>
                    <a:lnTo>
                      <a:pt x="85" y="59"/>
                    </a:lnTo>
                    <a:lnTo>
                      <a:pt x="91" y="58"/>
                    </a:lnTo>
                    <a:lnTo>
                      <a:pt x="97" y="54"/>
                    </a:lnTo>
                    <a:lnTo>
                      <a:pt x="105" y="54"/>
                    </a:lnTo>
                    <a:lnTo>
                      <a:pt x="108" y="56"/>
                    </a:lnTo>
                    <a:lnTo>
                      <a:pt x="111" y="58"/>
                    </a:lnTo>
                    <a:lnTo>
                      <a:pt x="111" y="61"/>
                    </a:lnTo>
                    <a:lnTo>
                      <a:pt x="113" y="65"/>
                    </a:lnTo>
                    <a:lnTo>
                      <a:pt x="116" y="67"/>
                    </a:lnTo>
                    <a:lnTo>
                      <a:pt x="120" y="67"/>
                    </a:lnTo>
                    <a:lnTo>
                      <a:pt x="124" y="64"/>
                    </a:lnTo>
                    <a:lnTo>
                      <a:pt x="128" y="62"/>
                    </a:lnTo>
                    <a:lnTo>
                      <a:pt x="134" y="56"/>
                    </a:lnTo>
                    <a:lnTo>
                      <a:pt x="138" y="54"/>
                    </a:lnTo>
                    <a:lnTo>
                      <a:pt x="140" y="52"/>
                    </a:lnTo>
                    <a:lnTo>
                      <a:pt x="144" y="49"/>
                    </a:lnTo>
                    <a:lnTo>
                      <a:pt x="148" y="45"/>
                    </a:lnTo>
                    <a:lnTo>
                      <a:pt x="148" y="42"/>
                    </a:lnTo>
                    <a:lnTo>
                      <a:pt x="144" y="38"/>
                    </a:lnTo>
                    <a:lnTo>
                      <a:pt x="141" y="33"/>
                    </a:lnTo>
                    <a:lnTo>
                      <a:pt x="139" y="30"/>
                    </a:lnTo>
                    <a:lnTo>
                      <a:pt x="133" y="26"/>
                    </a:lnTo>
                    <a:lnTo>
                      <a:pt x="129" y="26"/>
                    </a:lnTo>
                    <a:lnTo>
                      <a:pt x="125" y="26"/>
                    </a:lnTo>
                    <a:lnTo>
                      <a:pt x="121" y="26"/>
                    </a:lnTo>
                    <a:lnTo>
                      <a:pt x="115" y="26"/>
                    </a:lnTo>
                    <a:lnTo>
                      <a:pt x="109" y="24"/>
                    </a:lnTo>
                    <a:lnTo>
                      <a:pt x="104" y="20"/>
                    </a:lnTo>
                    <a:lnTo>
                      <a:pt x="101" y="19"/>
                    </a:lnTo>
                    <a:lnTo>
                      <a:pt x="96" y="16"/>
                    </a:lnTo>
                    <a:lnTo>
                      <a:pt x="95" y="13"/>
                    </a:lnTo>
                    <a:lnTo>
                      <a:pt x="91" y="11"/>
                    </a:lnTo>
                    <a:lnTo>
                      <a:pt x="88" y="9"/>
                    </a:lnTo>
                    <a:lnTo>
                      <a:pt x="84" y="7"/>
                    </a:lnTo>
                    <a:lnTo>
                      <a:pt x="82" y="4"/>
                    </a:lnTo>
                    <a:lnTo>
                      <a:pt x="79" y="2"/>
                    </a:lnTo>
                    <a:lnTo>
                      <a:pt x="75" y="1"/>
                    </a:lnTo>
                    <a:lnTo>
                      <a:pt x="7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08" name="Freeform 446">
                <a:extLst>
                  <a:ext uri="{FF2B5EF4-FFF2-40B4-BE49-F238E27FC236}">
                    <a16:creationId xmlns:a16="http://schemas.microsoft.com/office/drawing/2014/main" id="{93B5A571-6EB3-4324-BC14-C79F104A4FF5}"/>
                  </a:ext>
                </a:extLst>
              </p:cNvPr>
              <p:cNvSpPr>
                <a:spLocks/>
              </p:cNvSpPr>
              <p:nvPr/>
            </p:nvSpPr>
            <p:spPr bwMode="auto">
              <a:xfrm>
                <a:off x="1014" y="1320"/>
                <a:ext cx="34" cy="17"/>
              </a:xfrm>
              <a:custGeom>
                <a:avLst/>
                <a:gdLst>
                  <a:gd name="T0" fmla="*/ 64 w 64"/>
                  <a:gd name="T1" fmla="*/ 2 h 33"/>
                  <a:gd name="T2" fmla="*/ 64 w 64"/>
                  <a:gd name="T3" fmla="*/ 2 h 33"/>
                  <a:gd name="T4" fmla="*/ 57 w 64"/>
                  <a:gd name="T5" fmla="*/ 1 h 33"/>
                  <a:gd name="T6" fmla="*/ 49 w 64"/>
                  <a:gd name="T7" fmla="*/ 0 h 33"/>
                  <a:gd name="T8" fmla="*/ 43 w 64"/>
                  <a:gd name="T9" fmla="*/ 0 h 33"/>
                  <a:gd name="T10" fmla="*/ 37 w 64"/>
                  <a:gd name="T11" fmla="*/ 1 h 33"/>
                  <a:gd name="T12" fmla="*/ 32 w 64"/>
                  <a:gd name="T13" fmla="*/ 1 h 33"/>
                  <a:gd name="T14" fmla="*/ 27 w 64"/>
                  <a:gd name="T15" fmla="*/ 2 h 33"/>
                  <a:gd name="T16" fmla="*/ 21 w 64"/>
                  <a:gd name="T17" fmla="*/ 2 h 33"/>
                  <a:gd name="T18" fmla="*/ 17 w 64"/>
                  <a:gd name="T19" fmla="*/ 3 h 33"/>
                  <a:gd name="T20" fmla="*/ 12 w 64"/>
                  <a:gd name="T21" fmla="*/ 4 h 33"/>
                  <a:gd name="T22" fmla="*/ 5 w 64"/>
                  <a:gd name="T23" fmla="*/ 6 h 33"/>
                  <a:gd name="T24" fmla="*/ 2 w 64"/>
                  <a:gd name="T25" fmla="*/ 11 h 33"/>
                  <a:gd name="T26" fmla="*/ 0 w 64"/>
                  <a:gd name="T27" fmla="*/ 18 h 33"/>
                  <a:gd name="T28" fmla="*/ 1 w 64"/>
                  <a:gd name="T29" fmla="*/ 24 h 33"/>
                  <a:gd name="T30" fmla="*/ 6 w 64"/>
                  <a:gd name="T31" fmla="*/ 28 h 33"/>
                  <a:gd name="T32" fmla="*/ 12 w 64"/>
                  <a:gd name="T33" fmla="*/ 30 h 33"/>
                  <a:gd name="T34" fmla="*/ 21 w 64"/>
                  <a:gd name="T35" fmla="*/ 32 h 33"/>
                  <a:gd name="T36" fmla="*/ 26 w 64"/>
                  <a:gd name="T37" fmla="*/ 32 h 33"/>
                  <a:gd name="T38" fmla="*/ 30 w 64"/>
                  <a:gd name="T39" fmla="*/ 33 h 33"/>
                  <a:gd name="T40" fmla="*/ 34 w 64"/>
                  <a:gd name="T41" fmla="*/ 32 h 33"/>
                  <a:gd name="T42" fmla="*/ 39 w 64"/>
                  <a:gd name="T43" fmla="*/ 30 h 33"/>
                  <a:gd name="T44" fmla="*/ 41 w 64"/>
                  <a:gd name="T45" fmla="*/ 26 h 33"/>
                  <a:gd name="T46" fmla="*/ 44 w 64"/>
                  <a:gd name="T47" fmla="*/ 21 h 33"/>
                  <a:gd name="T48" fmla="*/ 47 w 64"/>
                  <a:gd name="T49" fmla="*/ 17 h 33"/>
                  <a:gd name="T50" fmla="*/ 50 w 64"/>
                  <a:gd name="T51" fmla="*/ 15 h 33"/>
                  <a:gd name="T52" fmla="*/ 55 w 64"/>
                  <a:gd name="T53" fmla="*/ 11 h 33"/>
                  <a:gd name="T54" fmla="*/ 56 w 64"/>
                  <a:gd name="T55" fmla="*/ 10 h 33"/>
                  <a:gd name="T56" fmla="*/ 61 w 64"/>
                  <a:gd name="T57" fmla="*/ 8 h 33"/>
                  <a:gd name="T58" fmla="*/ 63 w 64"/>
                  <a:gd name="T59" fmla="*/ 8 h 33"/>
                  <a:gd name="T60" fmla="*/ 64 w 64"/>
                  <a:gd name="T61" fmla="*/ 2 h 33"/>
                  <a:gd name="T62" fmla="*/ 64 w 64"/>
                  <a:gd name="T63"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3">
                    <a:moveTo>
                      <a:pt x="64" y="2"/>
                    </a:moveTo>
                    <a:lnTo>
                      <a:pt x="64" y="2"/>
                    </a:lnTo>
                    <a:lnTo>
                      <a:pt x="57" y="1"/>
                    </a:lnTo>
                    <a:lnTo>
                      <a:pt x="49" y="0"/>
                    </a:lnTo>
                    <a:lnTo>
                      <a:pt x="43" y="0"/>
                    </a:lnTo>
                    <a:lnTo>
                      <a:pt x="37" y="1"/>
                    </a:lnTo>
                    <a:lnTo>
                      <a:pt x="32" y="1"/>
                    </a:lnTo>
                    <a:lnTo>
                      <a:pt x="27" y="2"/>
                    </a:lnTo>
                    <a:lnTo>
                      <a:pt x="21" y="2"/>
                    </a:lnTo>
                    <a:lnTo>
                      <a:pt x="17" y="3"/>
                    </a:lnTo>
                    <a:lnTo>
                      <a:pt x="12" y="4"/>
                    </a:lnTo>
                    <a:lnTo>
                      <a:pt x="5" y="6"/>
                    </a:lnTo>
                    <a:lnTo>
                      <a:pt x="2" y="11"/>
                    </a:lnTo>
                    <a:lnTo>
                      <a:pt x="0" y="18"/>
                    </a:lnTo>
                    <a:lnTo>
                      <a:pt x="1" y="24"/>
                    </a:lnTo>
                    <a:lnTo>
                      <a:pt x="6" y="28"/>
                    </a:lnTo>
                    <a:lnTo>
                      <a:pt x="12" y="30"/>
                    </a:lnTo>
                    <a:lnTo>
                      <a:pt x="21" y="32"/>
                    </a:lnTo>
                    <a:lnTo>
                      <a:pt x="26" y="32"/>
                    </a:lnTo>
                    <a:lnTo>
                      <a:pt x="30" y="33"/>
                    </a:lnTo>
                    <a:lnTo>
                      <a:pt x="34" y="32"/>
                    </a:lnTo>
                    <a:lnTo>
                      <a:pt x="39" y="30"/>
                    </a:lnTo>
                    <a:lnTo>
                      <a:pt x="41" y="26"/>
                    </a:lnTo>
                    <a:lnTo>
                      <a:pt x="44" y="21"/>
                    </a:lnTo>
                    <a:lnTo>
                      <a:pt x="47" y="17"/>
                    </a:lnTo>
                    <a:lnTo>
                      <a:pt x="50" y="15"/>
                    </a:lnTo>
                    <a:lnTo>
                      <a:pt x="55" y="11"/>
                    </a:lnTo>
                    <a:lnTo>
                      <a:pt x="56" y="10"/>
                    </a:lnTo>
                    <a:lnTo>
                      <a:pt x="61" y="8"/>
                    </a:lnTo>
                    <a:lnTo>
                      <a:pt x="63" y="8"/>
                    </a:lnTo>
                    <a:lnTo>
                      <a:pt x="64" y="2"/>
                    </a:lnTo>
                    <a:lnTo>
                      <a:pt x="64"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09" name="Freeform 447">
                <a:extLst>
                  <a:ext uri="{FF2B5EF4-FFF2-40B4-BE49-F238E27FC236}">
                    <a16:creationId xmlns:a16="http://schemas.microsoft.com/office/drawing/2014/main" id="{DC730361-453C-4329-B734-7138FA9E9E8B}"/>
                  </a:ext>
                </a:extLst>
              </p:cNvPr>
              <p:cNvSpPr>
                <a:spLocks/>
              </p:cNvSpPr>
              <p:nvPr/>
            </p:nvSpPr>
            <p:spPr bwMode="auto">
              <a:xfrm>
                <a:off x="1014" y="1320"/>
                <a:ext cx="34" cy="17"/>
              </a:xfrm>
              <a:custGeom>
                <a:avLst/>
                <a:gdLst>
                  <a:gd name="T0" fmla="*/ 64 w 64"/>
                  <a:gd name="T1" fmla="*/ 2 h 33"/>
                  <a:gd name="T2" fmla="*/ 64 w 64"/>
                  <a:gd name="T3" fmla="*/ 2 h 33"/>
                  <a:gd name="T4" fmla="*/ 57 w 64"/>
                  <a:gd name="T5" fmla="*/ 1 h 33"/>
                  <a:gd name="T6" fmla="*/ 49 w 64"/>
                  <a:gd name="T7" fmla="*/ 0 h 33"/>
                  <a:gd name="T8" fmla="*/ 43 w 64"/>
                  <a:gd name="T9" fmla="*/ 0 h 33"/>
                  <a:gd name="T10" fmla="*/ 37 w 64"/>
                  <a:gd name="T11" fmla="*/ 1 h 33"/>
                  <a:gd name="T12" fmla="*/ 32 w 64"/>
                  <a:gd name="T13" fmla="*/ 1 h 33"/>
                  <a:gd name="T14" fmla="*/ 27 w 64"/>
                  <a:gd name="T15" fmla="*/ 2 h 33"/>
                  <a:gd name="T16" fmla="*/ 21 w 64"/>
                  <a:gd name="T17" fmla="*/ 2 h 33"/>
                  <a:gd name="T18" fmla="*/ 17 w 64"/>
                  <a:gd name="T19" fmla="*/ 3 h 33"/>
                  <a:gd name="T20" fmla="*/ 12 w 64"/>
                  <a:gd name="T21" fmla="*/ 4 h 33"/>
                  <a:gd name="T22" fmla="*/ 5 w 64"/>
                  <a:gd name="T23" fmla="*/ 6 h 33"/>
                  <a:gd name="T24" fmla="*/ 2 w 64"/>
                  <a:gd name="T25" fmla="*/ 11 h 33"/>
                  <a:gd name="T26" fmla="*/ 0 w 64"/>
                  <a:gd name="T27" fmla="*/ 18 h 33"/>
                  <a:gd name="T28" fmla="*/ 1 w 64"/>
                  <a:gd name="T29" fmla="*/ 24 h 33"/>
                  <a:gd name="T30" fmla="*/ 6 w 64"/>
                  <a:gd name="T31" fmla="*/ 28 h 33"/>
                  <a:gd name="T32" fmla="*/ 12 w 64"/>
                  <a:gd name="T33" fmla="*/ 30 h 33"/>
                  <a:gd name="T34" fmla="*/ 21 w 64"/>
                  <a:gd name="T35" fmla="*/ 32 h 33"/>
                  <a:gd name="T36" fmla="*/ 26 w 64"/>
                  <a:gd name="T37" fmla="*/ 32 h 33"/>
                  <a:gd name="T38" fmla="*/ 30 w 64"/>
                  <a:gd name="T39" fmla="*/ 33 h 33"/>
                  <a:gd name="T40" fmla="*/ 34 w 64"/>
                  <a:gd name="T41" fmla="*/ 32 h 33"/>
                  <a:gd name="T42" fmla="*/ 39 w 64"/>
                  <a:gd name="T43" fmla="*/ 30 h 33"/>
                  <a:gd name="T44" fmla="*/ 41 w 64"/>
                  <a:gd name="T45" fmla="*/ 26 h 33"/>
                  <a:gd name="T46" fmla="*/ 44 w 64"/>
                  <a:gd name="T47" fmla="*/ 21 h 33"/>
                  <a:gd name="T48" fmla="*/ 47 w 64"/>
                  <a:gd name="T49" fmla="*/ 17 h 33"/>
                  <a:gd name="T50" fmla="*/ 50 w 64"/>
                  <a:gd name="T51" fmla="*/ 15 h 33"/>
                  <a:gd name="T52" fmla="*/ 55 w 64"/>
                  <a:gd name="T53" fmla="*/ 11 h 33"/>
                  <a:gd name="T54" fmla="*/ 56 w 64"/>
                  <a:gd name="T55" fmla="*/ 10 h 33"/>
                  <a:gd name="T56" fmla="*/ 61 w 64"/>
                  <a:gd name="T57" fmla="*/ 8 h 33"/>
                  <a:gd name="T58" fmla="*/ 63 w 64"/>
                  <a:gd name="T59" fmla="*/ 8 h 33"/>
                  <a:gd name="T60" fmla="*/ 64 w 64"/>
                  <a:gd name="T61" fmla="*/ 2 h 33"/>
                  <a:gd name="T62" fmla="*/ 64 w 64"/>
                  <a:gd name="T63"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3">
                    <a:moveTo>
                      <a:pt x="64" y="2"/>
                    </a:moveTo>
                    <a:lnTo>
                      <a:pt x="64" y="2"/>
                    </a:lnTo>
                    <a:lnTo>
                      <a:pt x="57" y="1"/>
                    </a:lnTo>
                    <a:lnTo>
                      <a:pt x="49" y="0"/>
                    </a:lnTo>
                    <a:lnTo>
                      <a:pt x="43" y="0"/>
                    </a:lnTo>
                    <a:lnTo>
                      <a:pt x="37" y="1"/>
                    </a:lnTo>
                    <a:lnTo>
                      <a:pt x="32" y="1"/>
                    </a:lnTo>
                    <a:lnTo>
                      <a:pt x="27" y="2"/>
                    </a:lnTo>
                    <a:lnTo>
                      <a:pt x="21" y="2"/>
                    </a:lnTo>
                    <a:lnTo>
                      <a:pt x="17" y="3"/>
                    </a:lnTo>
                    <a:lnTo>
                      <a:pt x="12" y="4"/>
                    </a:lnTo>
                    <a:lnTo>
                      <a:pt x="5" y="6"/>
                    </a:lnTo>
                    <a:lnTo>
                      <a:pt x="2" y="11"/>
                    </a:lnTo>
                    <a:lnTo>
                      <a:pt x="0" y="18"/>
                    </a:lnTo>
                    <a:lnTo>
                      <a:pt x="1" y="24"/>
                    </a:lnTo>
                    <a:lnTo>
                      <a:pt x="6" y="28"/>
                    </a:lnTo>
                    <a:lnTo>
                      <a:pt x="12" y="30"/>
                    </a:lnTo>
                    <a:lnTo>
                      <a:pt x="21" y="32"/>
                    </a:lnTo>
                    <a:lnTo>
                      <a:pt x="26" y="32"/>
                    </a:lnTo>
                    <a:lnTo>
                      <a:pt x="30" y="33"/>
                    </a:lnTo>
                    <a:lnTo>
                      <a:pt x="34" y="32"/>
                    </a:lnTo>
                    <a:lnTo>
                      <a:pt x="39" y="30"/>
                    </a:lnTo>
                    <a:lnTo>
                      <a:pt x="41" y="26"/>
                    </a:lnTo>
                    <a:lnTo>
                      <a:pt x="44" y="21"/>
                    </a:lnTo>
                    <a:lnTo>
                      <a:pt x="47" y="17"/>
                    </a:lnTo>
                    <a:lnTo>
                      <a:pt x="50" y="15"/>
                    </a:lnTo>
                    <a:lnTo>
                      <a:pt x="55" y="11"/>
                    </a:lnTo>
                    <a:lnTo>
                      <a:pt x="56" y="10"/>
                    </a:lnTo>
                    <a:lnTo>
                      <a:pt x="61" y="8"/>
                    </a:lnTo>
                    <a:lnTo>
                      <a:pt x="63" y="8"/>
                    </a:lnTo>
                    <a:lnTo>
                      <a:pt x="64" y="2"/>
                    </a:lnTo>
                    <a:lnTo>
                      <a:pt x="64"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0" name="Freeform 448">
                <a:extLst>
                  <a:ext uri="{FF2B5EF4-FFF2-40B4-BE49-F238E27FC236}">
                    <a16:creationId xmlns:a16="http://schemas.microsoft.com/office/drawing/2014/main" id="{14DAAC1F-979B-4E85-927A-4703B281CA98}"/>
                  </a:ext>
                </a:extLst>
              </p:cNvPr>
              <p:cNvSpPr>
                <a:spLocks/>
              </p:cNvSpPr>
              <p:nvPr/>
            </p:nvSpPr>
            <p:spPr bwMode="auto">
              <a:xfrm>
                <a:off x="1011" y="1310"/>
                <a:ext cx="12" cy="9"/>
              </a:xfrm>
              <a:custGeom>
                <a:avLst/>
                <a:gdLst>
                  <a:gd name="T0" fmla="*/ 22 w 22"/>
                  <a:gd name="T1" fmla="*/ 7 h 16"/>
                  <a:gd name="T2" fmla="*/ 22 w 22"/>
                  <a:gd name="T3" fmla="*/ 7 h 16"/>
                  <a:gd name="T4" fmla="*/ 18 w 22"/>
                  <a:gd name="T5" fmla="*/ 3 h 16"/>
                  <a:gd name="T6" fmla="*/ 14 w 22"/>
                  <a:gd name="T7" fmla="*/ 1 h 16"/>
                  <a:gd name="T8" fmla="*/ 8 w 22"/>
                  <a:gd name="T9" fmla="*/ 0 h 16"/>
                  <a:gd name="T10" fmla="*/ 4 w 22"/>
                  <a:gd name="T11" fmla="*/ 1 h 16"/>
                  <a:gd name="T12" fmla="*/ 0 w 22"/>
                  <a:gd name="T13" fmla="*/ 3 h 16"/>
                  <a:gd name="T14" fmla="*/ 0 w 22"/>
                  <a:gd name="T15" fmla="*/ 7 h 16"/>
                  <a:gd name="T16" fmla="*/ 3 w 22"/>
                  <a:gd name="T17" fmla="*/ 10 h 16"/>
                  <a:gd name="T18" fmla="*/ 5 w 22"/>
                  <a:gd name="T19" fmla="*/ 13 h 16"/>
                  <a:gd name="T20" fmla="*/ 8 w 22"/>
                  <a:gd name="T21" fmla="*/ 15 h 16"/>
                  <a:gd name="T22" fmla="*/ 12 w 22"/>
                  <a:gd name="T23" fmla="*/ 16 h 16"/>
                  <a:gd name="T24" fmla="*/ 15 w 22"/>
                  <a:gd name="T25" fmla="*/ 15 h 16"/>
                  <a:gd name="T26" fmla="*/ 20 w 22"/>
                  <a:gd name="T27" fmla="*/ 13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3"/>
                    </a:lnTo>
                    <a:lnTo>
                      <a:pt x="14" y="1"/>
                    </a:lnTo>
                    <a:lnTo>
                      <a:pt x="8" y="0"/>
                    </a:lnTo>
                    <a:lnTo>
                      <a:pt x="4" y="1"/>
                    </a:lnTo>
                    <a:lnTo>
                      <a:pt x="0" y="3"/>
                    </a:lnTo>
                    <a:lnTo>
                      <a:pt x="0" y="7"/>
                    </a:lnTo>
                    <a:lnTo>
                      <a:pt x="3" y="10"/>
                    </a:lnTo>
                    <a:lnTo>
                      <a:pt x="5" y="13"/>
                    </a:lnTo>
                    <a:lnTo>
                      <a:pt x="8" y="15"/>
                    </a:lnTo>
                    <a:lnTo>
                      <a:pt x="12" y="16"/>
                    </a:lnTo>
                    <a:lnTo>
                      <a:pt x="15" y="15"/>
                    </a:lnTo>
                    <a:lnTo>
                      <a:pt x="20" y="13"/>
                    </a:lnTo>
                    <a:lnTo>
                      <a:pt x="22" y="7"/>
                    </a:lnTo>
                    <a:lnTo>
                      <a:pt x="22" y="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11" name="Freeform 449">
                <a:extLst>
                  <a:ext uri="{FF2B5EF4-FFF2-40B4-BE49-F238E27FC236}">
                    <a16:creationId xmlns:a16="http://schemas.microsoft.com/office/drawing/2014/main" id="{A5F10146-D8BA-4EE0-9815-F515B59E8D0B}"/>
                  </a:ext>
                </a:extLst>
              </p:cNvPr>
              <p:cNvSpPr>
                <a:spLocks/>
              </p:cNvSpPr>
              <p:nvPr/>
            </p:nvSpPr>
            <p:spPr bwMode="auto">
              <a:xfrm>
                <a:off x="1011" y="1310"/>
                <a:ext cx="12" cy="9"/>
              </a:xfrm>
              <a:custGeom>
                <a:avLst/>
                <a:gdLst>
                  <a:gd name="T0" fmla="*/ 22 w 22"/>
                  <a:gd name="T1" fmla="*/ 7 h 16"/>
                  <a:gd name="T2" fmla="*/ 22 w 22"/>
                  <a:gd name="T3" fmla="*/ 7 h 16"/>
                  <a:gd name="T4" fmla="*/ 18 w 22"/>
                  <a:gd name="T5" fmla="*/ 3 h 16"/>
                  <a:gd name="T6" fmla="*/ 14 w 22"/>
                  <a:gd name="T7" fmla="*/ 1 h 16"/>
                  <a:gd name="T8" fmla="*/ 8 w 22"/>
                  <a:gd name="T9" fmla="*/ 0 h 16"/>
                  <a:gd name="T10" fmla="*/ 4 w 22"/>
                  <a:gd name="T11" fmla="*/ 1 h 16"/>
                  <a:gd name="T12" fmla="*/ 0 w 22"/>
                  <a:gd name="T13" fmla="*/ 3 h 16"/>
                  <a:gd name="T14" fmla="*/ 0 w 22"/>
                  <a:gd name="T15" fmla="*/ 7 h 16"/>
                  <a:gd name="T16" fmla="*/ 3 w 22"/>
                  <a:gd name="T17" fmla="*/ 10 h 16"/>
                  <a:gd name="T18" fmla="*/ 5 w 22"/>
                  <a:gd name="T19" fmla="*/ 13 h 16"/>
                  <a:gd name="T20" fmla="*/ 8 w 22"/>
                  <a:gd name="T21" fmla="*/ 15 h 16"/>
                  <a:gd name="T22" fmla="*/ 12 w 22"/>
                  <a:gd name="T23" fmla="*/ 16 h 16"/>
                  <a:gd name="T24" fmla="*/ 15 w 22"/>
                  <a:gd name="T25" fmla="*/ 15 h 16"/>
                  <a:gd name="T26" fmla="*/ 20 w 22"/>
                  <a:gd name="T27" fmla="*/ 13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3"/>
                    </a:lnTo>
                    <a:lnTo>
                      <a:pt x="14" y="1"/>
                    </a:lnTo>
                    <a:lnTo>
                      <a:pt x="8" y="0"/>
                    </a:lnTo>
                    <a:lnTo>
                      <a:pt x="4" y="1"/>
                    </a:lnTo>
                    <a:lnTo>
                      <a:pt x="0" y="3"/>
                    </a:lnTo>
                    <a:lnTo>
                      <a:pt x="0" y="7"/>
                    </a:lnTo>
                    <a:lnTo>
                      <a:pt x="3" y="10"/>
                    </a:lnTo>
                    <a:lnTo>
                      <a:pt x="5" y="13"/>
                    </a:lnTo>
                    <a:lnTo>
                      <a:pt x="8" y="15"/>
                    </a:lnTo>
                    <a:lnTo>
                      <a:pt x="12" y="16"/>
                    </a:lnTo>
                    <a:lnTo>
                      <a:pt x="15" y="15"/>
                    </a:lnTo>
                    <a:lnTo>
                      <a:pt x="20" y="13"/>
                    </a:lnTo>
                    <a:lnTo>
                      <a:pt x="22" y="7"/>
                    </a:lnTo>
                    <a:lnTo>
                      <a:pt x="22" y="7"/>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2" name="Freeform 450">
                <a:extLst>
                  <a:ext uri="{FF2B5EF4-FFF2-40B4-BE49-F238E27FC236}">
                    <a16:creationId xmlns:a16="http://schemas.microsoft.com/office/drawing/2014/main" id="{2545EFF5-6664-409C-A549-1CB0CDBA5500}"/>
                  </a:ext>
                </a:extLst>
              </p:cNvPr>
              <p:cNvSpPr>
                <a:spLocks/>
              </p:cNvSpPr>
              <p:nvPr/>
            </p:nvSpPr>
            <p:spPr bwMode="auto">
              <a:xfrm>
                <a:off x="1063" y="1317"/>
                <a:ext cx="5" cy="5"/>
              </a:xfrm>
              <a:custGeom>
                <a:avLst/>
                <a:gdLst>
                  <a:gd name="T0" fmla="*/ 8 w 9"/>
                  <a:gd name="T1" fmla="*/ 0 h 10"/>
                  <a:gd name="T2" fmla="*/ 8 w 9"/>
                  <a:gd name="T3" fmla="*/ 0 h 10"/>
                  <a:gd name="T4" fmla="*/ 4 w 9"/>
                  <a:gd name="T5" fmla="*/ 0 h 10"/>
                  <a:gd name="T6" fmla="*/ 0 w 9"/>
                  <a:gd name="T7" fmla="*/ 3 h 10"/>
                  <a:gd name="T8" fmla="*/ 1 w 9"/>
                  <a:gd name="T9" fmla="*/ 7 h 10"/>
                  <a:gd name="T10" fmla="*/ 3 w 9"/>
                  <a:gd name="T11" fmla="*/ 10 h 10"/>
                  <a:gd name="T12" fmla="*/ 8 w 9"/>
                  <a:gd name="T13" fmla="*/ 9 h 10"/>
                  <a:gd name="T14" fmla="*/ 9 w 9"/>
                  <a:gd name="T15" fmla="*/ 5 h 10"/>
                  <a:gd name="T16" fmla="*/ 8 w 9"/>
                  <a:gd name="T17" fmla="*/ 0 h 10"/>
                  <a:gd name="T18" fmla="*/ 8 w 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8" y="0"/>
                    </a:moveTo>
                    <a:lnTo>
                      <a:pt x="8" y="0"/>
                    </a:lnTo>
                    <a:lnTo>
                      <a:pt x="4" y="0"/>
                    </a:lnTo>
                    <a:lnTo>
                      <a:pt x="0" y="3"/>
                    </a:lnTo>
                    <a:lnTo>
                      <a:pt x="1" y="7"/>
                    </a:lnTo>
                    <a:lnTo>
                      <a:pt x="3" y="10"/>
                    </a:lnTo>
                    <a:lnTo>
                      <a:pt x="8" y="9"/>
                    </a:lnTo>
                    <a:lnTo>
                      <a:pt x="9" y="5"/>
                    </a:lnTo>
                    <a:lnTo>
                      <a:pt x="8" y="0"/>
                    </a:lnTo>
                    <a:lnTo>
                      <a:pt x="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13" name="Freeform 451">
                <a:extLst>
                  <a:ext uri="{FF2B5EF4-FFF2-40B4-BE49-F238E27FC236}">
                    <a16:creationId xmlns:a16="http://schemas.microsoft.com/office/drawing/2014/main" id="{8845A3C5-4B57-4B72-A521-BD7395216450}"/>
                  </a:ext>
                </a:extLst>
              </p:cNvPr>
              <p:cNvSpPr>
                <a:spLocks/>
              </p:cNvSpPr>
              <p:nvPr/>
            </p:nvSpPr>
            <p:spPr bwMode="auto">
              <a:xfrm>
                <a:off x="1063" y="1317"/>
                <a:ext cx="5" cy="5"/>
              </a:xfrm>
              <a:custGeom>
                <a:avLst/>
                <a:gdLst>
                  <a:gd name="T0" fmla="*/ 8 w 9"/>
                  <a:gd name="T1" fmla="*/ 0 h 10"/>
                  <a:gd name="T2" fmla="*/ 8 w 9"/>
                  <a:gd name="T3" fmla="*/ 0 h 10"/>
                  <a:gd name="T4" fmla="*/ 4 w 9"/>
                  <a:gd name="T5" fmla="*/ 0 h 10"/>
                  <a:gd name="T6" fmla="*/ 0 w 9"/>
                  <a:gd name="T7" fmla="*/ 3 h 10"/>
                  <a:gd name="T8" fmla="*/ 1 w 9"/>
                  <a:gd name="T9" fmla="*/ 7 h 10"/>
                  <a:gd name="T10" fmla="*/ 3 w 9"/>
                  <a:gd name="T11" fmla="*/ 10 h 10"/>
                  <a:gd name="T12" fmla="*/ 8 w 9"/>
                  <a:gd name="T13" fmla="*/ 9 h 10"/>
                  <a:gd name="T14" fmla="*/ 9 w 9"/>
                  <a:gd name="T15" fmla="*/ 5 h 10"/>
                  <a:gd name="T16" fmla="*/ 8 w 9"/>
                  <a:gd name="T17" fmla="*/ 0 h 10"/>
                  <a:gd name="T18" fmla="*/ 8 w 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8" y="0"/>
                    </a:moveTo>
                    <a:lnTo>
                      <a:pt x="8" y="0"/>
                    </a:lnTo>
                    <a:lnTo>
                      <a:pt x="4" y="0"/>
                    </a:lnTo>
                    <a:lnTo>
                      <a:pt x="0" y="3"/>
                    </a:lnTo>
                    <a:lnTo>
                      <a:pt x="1" y="7"/>
                    </a:lnTo>
                    <a:lnTo>
                      <a:pt x="3" y="10"/>
                    </a:lnTo>
                    <a:lnTo>
                      <a:pt x="8" y="9"/>
                    </a:lnTo>
                    <a:lnTo>
                      <a:pt x="9" y="5"/>
                    </a:lnTo>
                    <a:lnTo>
                      <a:pt x="8" y="0"/>
                    </a:lnTo>
                    <a:lnTo>
                      <a:pt x="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4" name="Freeform 452">
                <a:extLst>
                  <a:ext uri="{FF2B5EF4-FFF2-40B4-BE49-F238E27FC236}">
                    <a16:creationId xmlns:a16="http://schemas.microsoft.com/office/drawing/2014/main" id="{81A98998-D4B0-4E50-B2E7-EA947A6CF837}"/>
                  </a:ext>
                </a:extLst>
              </p:cNvPr>
              <p:cNvSpPr>
                <a:spLocks/>
              </p:cNvSpPr>
              <p:nvPr/>
            </p:nvSpPr>
            <p:spPr bwMode="auto">
              <a:xfrm>
                <a:off x="1122" y="1320"/>
                <a:ext cx="6" cy="5"/>
              </a:xfrm>
              <a:custGeom>
                <a:avLst/>
                <a:gdLst>
                  <a:gd name="T0" fmla="*/ 6 w 10"/>
                  <a:gd name="T1" fmla="*/ 0 h 9"/>
                  <a:gd name="T2" fmla="*/ 6 w 10"/>
                  <a:gd name="T3" fmla="*/ 0 h 9"/>
                  <a:gd name="T4" fmla="*/ 3 w 10"/>
                  <a:gd name="T5" fmla="*/ 1 h 9"/>
                  <a:gd name="T6" fmla="*/ 1 w 10"/>
                  <a:gd name="T7" fmla="*/ 2 h 9"/>
                  <a:gd name="T8" fmla="*/ 0 w 10"/>
                  <a:gd name="T9" fmla="*/ 6 h 9"/>
                  <a:gd name="T10" fmla="*/ 2 w 10"/>
                  <a:gd name="T11" fmla="*/ 8 h 9"/>
                  <a:gd name="T12" fmla="*/ 4 w 10"/>
                  <a:gd name="T13" fmla="*/ 9 h 9"/>
                  <a:gd name="T14" fmla="*/ 7 w 10"/>
                  <a:gd name="T15" fmla="*/ 8 h 9"/>
                  <a:gd name="T16" fmla="*/ 9 w 10"/>
                  <a:gd name="T17" fmla="*/ 6 h 9"/>
                  <a:gd name="T18" fmla="*/ 10 w 10"/>
                  <a:gd name="T19" fmla="*/ 4 h 9"/>
                  <a:gd name="T20" fmla="*/ 6 w 10"/>
                  <a:gd name="T21" fmla="*/ 0 h 9"/>
                  <a:gd name="T22" fmla="*/ 6 w 10"/>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9">
                    <a:moveTo>
                      <a:pt x="6" y="0"/>
                    </a:moveTo>
                    <a:lnTo>
                      <a:pt x="6" y="0"/>
                    </a:lnTo>
                    <a:lnTo>
                      <a:pt x="3" y="1"/>
                    </a:lnTo>
                    <a:lnTo>
                      <a:pt x="1" y="2"/>
                    </a:lnTo>
                    <a:lnTo>
                      <a:pt x="0" y="6"/>
                    </a:lnTo>
                    <a:lnTo>
                      <a:pt x="2" y="8"/>
                    </a:lnTo>
                    <a:lnTo>
                      <a:pt x="4" y="9"/>
                    </a:lnTo>
                    <a:lnTo>
                      <a:pt x="7" y="8"/>
                    </a:lnTo>
                    <a:lnTo>
                      <a:pt x="9" y="6"/>
                    </a:lnTo>
                    <a:lnTo>
                      <a:pt x="10" y="4"/>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15" name="Freeform 453">
                <a:extLst>
                  <a:ext uri="{FF2B5EF4-FFF2-40B4-BE49-F238E27FC236}">
                    <a16:creationId xmlns:a16="http://schemas.microsoft.com/office/drawing/2014/main" id="{B946FAED-45C0-4AEB-84FF-98AC3B116E35}"/>
                  </a:ext>
                </a:extLst>
              </p:cNvPr>
              <p:cNvSpPr>
                <a:spLocks/>
              </p:cNvSpPr>
              <p:nvPr/>
            </p:nvSpPr>
            <p:spPr bwMode="auto">
              <a:xfrm>
                <a:off x="1122" y="1320"/>
                <a:ext cx="6" cy="5"/>
              </a:xfrm>
              <a:custGeom>
                <a:avLst/>
                <a:gdLst>
                  <a:gd name="T0" fmla="*/ 6 w 10"/>
                  <a:gd name="T1" fmla="*/ 0 h 9"/>
                  <a:gd name="T2" fmla="*/ 6 w 10"/>
                  <a:gd name="T3" fmla="*/ 0 h 9"/>
                  <a:gd name="T4" fmla="*/ 3 w 10"/>
                  <a:gd name="T5" fmla="*/ 1 h 9"/>
                  <a:gd name="T6" fmla="*/ 1 w 10"/>
                  <a:gd name="T7" fmla="*/ 2 h 9"/>
                  <a:gd name="T8" fmla="*/ 0 w 10"/>
                  <a:gd name="T9" fmla="*/ 6 h 9"/>
                  <a:gd name="T10" fmla="*/ 2 w 10"/>
                  <a:gd name="T11" fmla="*/ 8 h 9"/>
                  <a:gd name="T12" fmla="*/ 4 w 10"/>
                  <a:gd name="T13" fmla="*/ 9 h 9"/>
                  <a:gd name="T14" fmla="*/ 7 w 10"/>
                  <a:gd name="T15" fmla="*/ 8 h 9"/>
                  <a:gd name="T16" fmla="*/ 9 w 10"/>
                  <a:gd name="T17" fmla="*/ 6 h 9"/>
                  <a:gd name="T18" fmla="*/ 10 w 10"/>
                  <a:gd name="T19" fmla="*/ 4 h 9"/>
                  <a:gd name="T20" fmla="*/ 6 w 10"/>
                  <a:gd name="T21" fmla="*/ 0 h 9"/>
                  <a:gd name="T22" fmla="*/ 6 w 10"/>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9">
                    <a:moveTo>
                      <a:pt x="6" y="0"/>
                    </a:moveTo>
                    <a:lnTo>
                      <a:pt x="6" y="0"/>
                    </a:lnTo>
                    <a:lnTo>
                      <a:pt x="3" y="1"/>
                    </a:lnTo>
                    <a:lnTo>
                      <a:pt x="1" y="2"/>
                    </a:lnTo>
                    <a:lnTo>
                      <a:pt x="0" y="6"/>
                    </a:lnTo>
                    <a:lnTo>
                      <a:pt x="2" y="8"/>
                    </a:lnTo>
                    <a:lnTo>
                      <a:pt x="4" y="9"/>
                    </a:lnTo>
                    <a:lnTo>
                      <a:pt x="7" y="8"/>
                    </a:lnTo>
                    <a:lnTo>
                      <a:pt x="9" y="6"/>
                    </a:lnTo>
                    <a:lnTo>
                      <a:pt x="10" y="4"/>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6" name="Freeform 454">
                <a:extLst>
                  <a:ext uri="{FF2B5EF4-FFF2-40B4-BE49-F238E27FC236}">
                    <a16:creationId xmlns:a16="http://schemas.microsoft.com/office/drawing/2014/main" id="{366D1319-DF74-42B5-B7A7-1C234F5E3CE1}"/>
                  </a:ext>
                </a:extLst>
              </p:cNvPr>
              <p:cNvSpPr>
                <a:spLocks/>
              </p:cNvSpPr>
              <p:nvPr/>
            </p:nvSpPr>
            <p:spPr bwMode="auto">
              <a:xfrm>
                <a:off x="1070" y="1276"/>
                <a:ext cx="66" cy="48"/>
              </a:xfrm>
              <a:custGeom>
                <a:avLst/>
                <a:gdLst>
                  <a:gd name="T0" fmla="*/ 65 w 124"/>
                  <a:gd name="T1" fmla="*/ 0 h 91"/>
                  <a:gd name="T2" fmla="*/ 65 w 124"/>
                  <a:gd name="T3" fmla="*/ 0 h 91"/>
                  <a:gd name="T4" fmla="*/ 55 w 124"/>
                  <a:gd name="T5" fmla="*/ 0 h 91"/>
                  <a:gd name="T6" fmla="*/ 41 w 124"/>
                  <a:gd name="T7" fmla="*/ 4 h 91"/>
                  <a:gd name="T8" fmla="*/ 31 w 124"/>
                  <a:gd name="T9" fmla="*/ 7 h 91"/>
                  <a:gd name="T10" fmla="*/ 27 w 124"/>
                  <a:gd name="T11" fmla="*/ 9 h 91"/>
                  <a:gd name="T12" fmla="*/ 21 w 124"/>
                  <a:gd name="T13" fmla="*/ 12 h 91"/>
                  <a:gd name="T14" fmla="*/ 15 w 124"/>
                  <a:gd name="T15" fmla="*/ 15 h 91"/>
                  <a:gd name="T16" fmla="*/ 10 w 124"/>
                  <a:gd name="T17" fmla="*/ 22 h 91"/>
                  <a:gd name="T18" fmla="*/ 7 w 124"/>
                  <a:gd name="T19" fmla="*/ 27 h 91"/>
                  <a:gd name="T20" fmla="*/ 4 w 124"/>
                  <a:gd name="T21" fmla="*/ 32 h 91"/>
                  <a:gd name="T22" fmla="*/ 2 w 124"/>
                  <a:gd name="T23" fmla="*/ 36 h 91"/>
                  <a:gd name="T24" fmla="*/ 0 w 124"/>
                  <a:gd name="T25" fmla="*/ 42 h 91"/>
                  <a:gd name="T26" fmla="*/ 1 w 124"/>
                  <a:gd name="T27" fmla="*/ 47 h 91"/>
                  <a:gd name="T28" fmla="*/ 5 w 124"/>
                  <a:gd name="T29" fmla="*/ 53 h 91"/>
                  <a:gd name="T30" fmla="*/ 8 w 124"/>
                  <a:gd name="T31" fmla="*/ 59 h 91"/>
                  <a:gd name="T32" fmla="*/ 11 w 124"/>
                  <a:gd name="T33" fmla="*/ 65 h 91"/>
                  <a:gd name="T34" fmla="*/ 15 w 124"/>
                  <a:gd name="T35" fmla="*/ 70 h 91"/>
                  <a:gd name="T36" fmla="*/ 22 w 124"/>
                  <a:gd name="T37" fmla="*/ 75 h 91"/>
                  <a:gd name="T38" fmla="*/ 32 w 124"/>
                  <a:gd name="T39" fmla="*/ 75 h 91"/>
                  <a:gd name="T40" fmla="*/ 38 w 124"/>
                  <a:gd name="T41" fmla="*/ 78 h 91"/>
                  <a:gd name="T42" fmla="*/ 44 w 124"/>
                  <a:gd name="T43" fmla="*/ 81 h 91"/>
                  <a:gd name="T44" fmla="*/ 47 w 124"/>
                  <a:gd name="T45" fmla="*/ 83 h 91"/>
                  <a:gd name="T46" fmla="*/ 51 w 124"/>
                  <a:gd name="T47" fmla="*/ 88 h 91"/>
                  <a:gd name="T48" fmla="*/ 56 w 124"/>
                  <a:gd name="T49" fmla="*/ 91 h 91"/>
                  <a:gd name="T50" fmla="*/ 61 w 124"/>
                  <a:gd name="T51" fmla="*/ 91 h 91"/>
                  <a:gd name="T52" fmla="*/ 68 w 124"/>
                  <a:gd name="T53" fmla="*/ 91 h 91"/>
                  <a:gd name="T54" fmla="*/ 72 w 124"/>
                  <a:gd name="T55" fmla="*/ 84 h 91"/>
                  <a:gd name="T56" fmla="*/ 76 w 124"/>
                  <a:gd name="T57" fmla="*/ 78 h 91"/>
                  <a:gd name="T58" fmla="*/ 82 w 124"/>
                  <a:gd name="T59" fmla="*/ 73 h 91"/>
                  <a:gd name="T60" fmla="*/ 89 w 124"/>
                  <a:gd name="T61" fmla="*/ 69 h 91"/>
                  <a:gd name="T62" fmla="*/ 99 w 124"/>
                  <a:gd name="T63" fmla="*/ 65 h 91"/>
                  <a:gd name="T64" fmla="*/ 109 w 124"/>
                  <a:gd name="T65" fmla="*/ 61 h 91"/>
                  <a:gd name="T66" fmla="*/ 116 w 124"/>
                  <a:gd name="T67" fmla="*/ 56 h 91"/>
                  <a:gd name="T68" fmla="*/ 121 w 124"/>
                  <a:gd name="T69" fmla="*/ 49 h 91"/>
                  <a:gd name="T70" fmla="*/ 124 w 124"/>
                  <a:gd name="T71" fmla="*/ 42 h 91"/>
                  <a:gd name="T72" fmla="*/ 123 w 124"/>
                  <a:gd name="T73" fmla="*/ 32 h 91"/>
                  <a:gd name="T74" fmla="*/ 121 w 124"/>
                  <a:gd name="T75" fmla="*/ 24 h 91"/>
                  <a:gd name="T76" fmla="*/ 117 w 124"/>
                  <a:gd name="T77" fmla="*/ 18 h 91"/>
                  <a:gd name="T78" fmla="*/ 114 w 124"/>
                  <a:gd name="T79" fmla="*/ 14 h 91"/>
                  <a:gd name="T80" fmla="*/ 105 w 124"/>
                  <a:gd name="T81" fmla="*/ 10 h 91"/>
                  <a:gd name="T82" fmla="*/ 97 w 124"/>
                  <a:gd name="T83" fmla="*/ 7 h 91"/>
                  <a:gd name="T84" fmla="*/ 87 w 124"/>
                  <a:gd name="T85" fmla="*/ 4 h 91"/>
                  <a:gd name="T86" fmla="*/ 79 w 124"/>
                  <a:gd name="T87" fmla="*/ 2 h 91"/>
                  <a:gd name="T88" fmla="*/ 72 w 124"/>
                  <a:gd name="T89" fmla="*/ 0 h 91"/>
                  <a:gd name="T90" fmla="*/ 65 w 124"/>
                  <a:gd name="T91" fmla="*/ 0 h 91"/>
                  <a:gd name="T92" fmla="*/ 65 w 124"/>
                  <a:gd name="T9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1">
                    <a:moveTo>
                      <a:pt x="65" y="0"/>
                    </a:moveTo>
                    <a:lnTo>
                      <a:pt x="65" y="0"/>
                    </a:lnTo>
                    <a:lnTo>
                      <a:pt x="55" y="0"/>
                    </a:lnTo>
                    <a:lnTo>
                      <a:pt x="41" y="4"/>
                    </a:lnTo>
                    <a:lnTo>
                      <a:pt x="31" y="7"/>
                    </a:lnTo>
                    <a:lnTo>
                      <a:pt x="27" y="9"/>
                    </a:lnTo>
                    <a:lnTo>
                      <a:pt x="21" y="12"/>
                    </a:lnTo>
                    <a:lnTo>
                      <a:pt x="15" y="15"/>
                    </a:lnTo>
                    <a:lnTo>
                      <a:pt x="10" y="22"/>
                    </a:lnTo>
                    <a:lnTo>
                      <a:pt x="7" y="27"/>
                    </a:lnTo>
                    <a:lnTo>
                      <a:pt x="4" y="32"/>
                    </a:lnTo>
                    <a:lnTo>
                      <a:pt x="2" y="36"/>
                    </a:lnTo>
                    <a:lnTo>
                      <a:pt x="0" y="42"/>
                    </a:lnTo>
                    <a:lnTo>
                      <a:pt x="1" y="47"/>
                    </a:lnTo>
                    <a:lnTo>
                      <a:pt x="5" y="53"/>
                    </a:lnTo>
                    <a:lnTo>
                      <a:pt x="8" y="59"/>
                    </a:lnTo>
                    <a:lnTo>
                      <a:pt x="11" y="65"/>
                    </a:lnTo>
                    <a:lnTo>
                      <a:pt x="15" y="70"/>
                    </a:lnTo>
                    <a:lnTo>
                      <a:pt x="22" y="75"/>
                    </a:lnTo>
                    <a:lnTo>
                      <a:pt x="32" y="75"/>
                    </a:lnTo>
                    <a:lnTo>
                      <a:pt x="38" y="78"/>
                    </a:lnTo>
                    <a:lnTo>
                      <a:pt x="44" y="81"/>
                    </a:lnTo>
                    <a:lnTo>
                      <a:pt x="47" y="83"/>
                    </a:lnTo>
                    <a:lnTo>
                      <a:pt x="51" y="88"/>
                    </a:lnTo>
                    <a:lnTo>
                      <a:pt x="56" y="91"/>
                    </a:lnTo>
                    <a:lnTo>
                      <a:pt x="61" y="91"/>
                    </a:lnTo>
                    <a:lnTo>
                      <a:pt x="68" y="91"/>
                    </a:lnTo>
                    <a:lnTo>
                      <a:pt x="72" y="84"/>
                    </a:lnTo>
                    <a:lnTo>
                      <a:pt x="76" y="78"/>
                    </a:lnTo>
                    <a:lnTo>
                      <a:pt x="82" y="73"/>
                    </a:lnTo>
                    <a:lnTo>
                      <a:pt x="89" y="69"/>
                    </a:lnTo>
                    <a:lnTo>
                      <a:pt x="99" y="65"/>
                    </a:lnTo>
                    <a:lnTo>
                      <a:pt x="109" y="61"/>
                    </a:lnTo>
                    <a:lnTo>
                      <a:pt x="116" y="56"/>
                    </a:lnTo>
                    <a:lnTo>
                      <a:pt x="121" y="49"/>
                    </a:lnTo>
                    <a:lnTo>
                      <a:pt x="124" y="42"/>
                    </a:lnTo>
                    <a:lnTo>
                      <a:pt x="123" y="32"/>
                    </a:lnTo>
                    <a:lnTo>
                      <a:pt x="121" y="24"/>
                    </a:lnTo>
                    <a:lnTo>
                      <a:pt x="117" y="18"/>
                    </a:lnTo>
                    <a:lnTo>
                      <a:pt x="114" y="14"/>
                    </a:lnTo>
                    <a:lnTo>
                      <a:pt x="105" y="10"/>
                    </a:lnTo>
                    <a:lnTo>
                      <a:pt x="97" y="7"/>
                    </a:lnTo>
                    <a:lnTo>
                      <a:pt x="87" y="4"/>
                    </a:lnTo>
                    <a:lnTo>
                      <a:pt x="79" y="2"/>
                    </a:lnTo>
                    <a:lnTo>
                      <a:pt x="72" y="0"/>
                    </a:lnTo>
                    <a:lnTo>
                      <a:pt x="65" y="0"/>
                    </a:lnTo>
                    <a:lnTo>
                      <a:pt x="6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17" name="Freeform 455">
                <a:extLst>
                  <a:ext uri="{FF2B5EF4-FFF2-40B4-BE49-F238E27FC236}">
                    <a16:creationId xmlns:a16="http://schemas.microsoft.com/office/drawing/2014/main" id="{967488E6-BC7A-44E3-B5CB-69D3BDD1AE31}"/>
                  </a:ext>
                </a:extLst>
              </p:cNvPr>
              <p:cNvSpPr>
                <a:spLocks/>
              </p:cNvSpPr>
              <p:nvPr/>
            </p:nvSpPr>
            <p:spPr bwMode="auto">
              <a:xfrm>
                <a:off x="1070" y="1276"/>
                <a:ext cx="66" cy="48"/>
              </a:xfrm>
              <a:custGeom>
                <a:avLst/>
                <a:gdLst>
                  <a:gd name="T0" fmla="*/ 65 w 124"/>
                  <a:gd name="T1" fmla="*/ 0 h 91"/>
                  <a:gd name="T2" fmla="*/ 65 w 124"/>
                  <a:gd name="T3" fmla="*/ 0 h 91"/>
                  <a:gd name="T4" fmla="*/ 55 w 124"/>
                  <a:gd name="T5" fmla="*/ 0 h 91"/>
                  <a:gd name="T6" fmla="*/ 41 w 124"/>
                  <a:gd name="T7" fmla="*/ 4 h 91"/>
                  <a:gd name="T8" fmla="*/ 31 w 124"/>
                  <a:gd name="T9" fmla="*/ 7 h 91"/>
                  <a:gd name="T10" fmla="*/ 27 w 124"/>
                  <a:gd name="T11" fmla="*/ 9 h 91"/>
                  <a:gd name="T12" fmla="*/ 21 w 124"/>
                  <a:gd name="T13" fmla="*/ 12 h 91"/>
                  <a:gd name="T14" fmla="*/ 15 w 124"/>
                  <a:gd name="T15" fmla="*/ 15 h 91"/>
                  <a:gd name="T16" fmla="*/ 10 w 124"/>
                  <a:gd name="T17" fmla="*/ 22 h 91"/>
                  <a:gd name="T18" fmla="*/ 7 w 124"/>
                  <a:gd name="T19" fmla="*/ 27 h 91"/>
                  <a:gd name="T20" fmla="*/ 4 w 124"/>
                  <a:gd name="T21" fmla="*/ 32 h 91"/>
                  <a:gd name="T22" fmla="*/ 2 w 124"/>
                  <a:gd name="T23" fmla="*/ 36 h 91"/>
                  <a:gd name="T24" fmla="*/ 0 w 124"/>
                  <a:gd name="T25" fmla="*/ 42 h 91"/>
                  <a:gd name="T26" fmla="*/ 1 w 124"/>
                  <a:gd name="T27" fmla="*/ 47 h 91"/>
                  <a:gd name="T28" fmla="*/ 5 w 124"/>
                  <a:gd name="T29" fmla="*/ 53 h 91"/>
                  <a:gd name="T30" fmla="*/ 8 w 124"/>
                  <a:gd name="T31" fmla="*/ 59 h 91"/>
                  <a:gd name="T32" fmla="*/ 11 w 124"/>
                  <a:gd name="T33" fmla="*/ 65 h 91"/>
                  <a:gd name="T34" fmla="*/ 15 w 124"/>
                  <a:gd name="T35" fmla="*/ 70 h 91"/>
                  <a:gd name="T36" fmla="*/ 22 w 124"/>
                  <a:gd name="T37" fmla="*/ 75 h 91"/>
                  <a:gd name="T38" fmla="*/ 32 w 124"/>
                  <a:gd name="T39" fmla="*/ 75 h 91"/>
                  <a:gd name="T40" fmla="*/ 38 w 124"/>
                  <a:gd name="T41" fmla="*/ 78 h 91"/>
                  <a:gd name="T42" fmla="*/ 44 w 124"/>
                  <a:gd name="T43" fmla="*/ 81 h 91"/>
                  <a:gd name="T44" fmla="*/ 47 w 124"/>
                  <a:gd name="T45" fmla="*/ 83 h 91"/>
                  <a:gd name="T46" fmla="*/ 51 w 124"/>
                  <a:gd name="T47" fmla="*/ 88 h 91"/>
                  <a:gd name="T48" fmla="*/ 56 w 124"/>
                  <a:gd name="T49" fmla="*/ 91 h 91"/>
                  <a:gd name="T50" fmla="*/ 61 w 124"/>
                  <a:gd name="T51" fmla="*/ 91 h 91"/>
                  <a:gd name="T52" fmla="*/ 68 w 124"/>
                  <a:gd name="T53" fmla="*/ 91 h 91"/>
                  <a:gd name="T54" fmla="*/ 72 w 124"/>
                  <a:gd name="T55" fmla="*/ 84 h 91"/>
                  <a:gd name="T56" fmla="*/ 76 w 124"/>
                  <a:gd name="T57" fmla="*/ 78 h 91"/>
                  <a:gd name="T58" fmla="*/ 82 w 124"/>
                  <a:gd name="T59" fmla="*/ 73 h 91"/>
                  <a:gd name="T60" fmla="*/ 89 w 124"/>
                  <a:gd name="T61" fmla="*/ 69 h 91"/>
                  <a:gd name="T62" fmla="*/ 99 w 124"/>
                  <a:gd name="T63" fmla="*/ 65 h 91"/>
                  <a:gd name="T64" fmla="*/ 109 w 124"/>
                  <a:gd name="T65" fmla="*/ 61 h 91"/>
                  <a:gd name="T66" fmla="*/ 116 w 124"/>
                  <a:gd name="T67" fmla="*/ 56 h 91"/>
                  <a:gd name="T68" fmla="*/ 121 w 124"/>
                  <a:gd name="T69" fmla="*/ 49 h 91"/>
                  <a:gd name="T70" fmla="*/ 124 w 124"/>
                  <a:gd name="T71" fmla="*/ 42 h 91"/>
                  <a:gd name="T72" fmla="*/ 123 w 124"/>
                  <a:gd name="T73" fmla="*/ 32 h 91"/>
                  <a:gd name="T74" fmla="*/ 121 w 124"/>
                  <a:gd name="T75" fmla="*/ 24 h 91"/>
                  <a:gd name="T76" fmla="*/ 117 w 124"/>
                  <a:gd name="T77" fmla="*/ 18 h 91"/>
                  <a:gd name="T78" fmla="*/ 114 w 124"/>
                  <a:gd name="T79" fmla="*/ 14 h 91"/>
                  <a:gd name="T80" fmla="*/ 105 w 124"/>
                  <a:gd name="T81" fmla="*/ 10 h 91"/>
                  <a:gd name="T82" fmla="*/ 97 w 124"/>
                  <a:gd name="T83" fmla="*/ 7 h 91"/>
                  <a:gd name="T84" fmla="*/ 87 w 124"/>
                  <a:gd name="T85" fmla="*/ 4 h 91"/>
                  <a:gd name="T86" fmla="*/ 79 w 124"/>
                  <a:gd name="T87" fmla="*/ 2 h 91"/>
                  <a:gd name="T88" fmla="*/ 72 w 124"/>
                  <a:gd name="T89" fmla="*/ 0 h 91"/>
                  <a:gd name="T90" fmla="*/ 65 w 124"/>
                  <a:gd name="T91" fmla="*/ 0 h 91"/>
                  <a:gd name="T92" fmla="*/ 65 w 124"/>
                  <a:gd name="T9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1">
                    <a:moveTo>
                      <a:pt x="65" y="0"/>
                    </a:moveTo>
                    <a:lnTo>
                      <a:pt x="65" y="0"/>
                    </a:lnTo>
                    <a:lnTo>
                      <a:pt x="55" y="0"/>
                    </a:lnTo>
                    <a:lnTo>
                      <a:pt x="41" y="4"/>
                    </a:lnTo>
                    <a:lnTo>
                      <a:pt x="31" y="7"/>
                    </a:lnTo>
                    <a:lnTo>
                      <a:pt x="27" y="9"/>
                    </a:lnTo>
                    <a:lnTo>
                      <a:pt x="21" y="12"/>
                    </a:lnTo>
                    <a:lnTo>
                      <a:pt x="15" y="15"/>
                    </a:lnTo>
                    <a:lnTo>
                      <a:pt x="10" y="22"/>
                    </a:lnTo>
                    <a:lnTo>
                      <a:pt x="7" y="27"/>
                    </a:lnTo>
                    <a:lnTo>
                      <a:pt x="4" y="32"/>
                    </a:lnTo>
                    <a:lnTo>
                      <a:pt x="2" y="36"/>
                    </a:lnTo>
                    <a:lnTo>
                      <a:pt x="0" y="42"/>
                    </a:lnTo>
                    <a:lnTo>
                      <a:pt x="1" y="47"/>
                    </a:lnTo>
                    <a:lnTo>
                      <a:pt x="5" y="53"/>
                    </a:lnTo>
                    <a:lnTo>
                      <a:pt x="8" y="59"/>
                    </a:lnTo>
                    <a:lnTo>
                      <a:pt x="11" y="65"/>
                    </a:lnTo>
                    <a:lnTo>
                      <a:pt x="15" y="70"/>
                    </a:lnTo>
                    <a:lnTo>
                      <a:pt x="22" y="75"/>
                    </a:lnTo>
                    <a:lnTo>
                      <a:pt x="32" y="75"/>
                    </a:lnTo>
                    <a:lnTo>
                      <a:pt x="38" y="78"/>
                    </a:lnTo>
                    <a:lnTo>
                      <a:pt x="44" y="81"/>
                    </a:lnTo>
                    <a:lnTo>
                      <a:pt x="47" y="83"/>
                    </a:lnTo>
                    <a:lnTo>
                      <a:pt x="51" y="88"/>
                    </a:lnTo>
                    <a:lnTo>
                      <a:pt x="56" y="91"/>
                    </a:lnTo>
                    <a:lnTo>
                      <a:pt x="61" y="91"/>
                    </a:lnTo>
                    <a:lnTo>
                      <a:pt x="68" y="91"/>
                    </a:lnTo>
                    <a:lnTo>
                      <a:pt x="72" y="84"/>
                    </a:lnTo>
                    <a:lnTo>
                      <a:pt x="76" y="78"/>
                    </a:lnTo>
                    <a:lnTo>
                      <a:pt x="82" y="73"/>
                    </a:lnTo>
                    <a:lnTo>
                      <a:pt x="89" y="69"/>
                    </a:lnTo>
                    <a:lnTo>
                      <a:pt x="99" y="65"/>
                    </a:lnTo>
                    <a:lnTo>
                      <a:pt x="109" y="61"/>
                    </a:lnTo>
                    <a:lnTo>
                      <a:pt x="116" y="56"/>
                    </a:lnTo>
                    <a:lnTo>
                      <a:pt x="121" y="49"/>
                    </a:lnTo>
                    <a:lnTo>
                      <a:pt x="124" y="42"/>
                    </a:lnTo>
                    <a:lnTo>
                      <a:pt x="123" y="32"/>
                    </a:lnTo>
                    <a:lnTo>
                      <a:pt x="121" y="24"/>
                    </a:lnTo>
                    <a:lnTo>
                      <a:pt x="117" y="18"/>
                    </a:lnTo>
                    <a:lnTo>
                      <a:pt x="114" y="14"/>
                    </a:lnTo>
                    <a:lnTo>
                      <a:pt x="105" y="10"/>
                    </a:lnTo>
                    <a:lnTo>
                      <a:pt x="97" y="7"/>
                    </a:lnTo>
                    <a:lnTo>
                      <a:pt x="87" y="4"/>
                    </a:lnTo>
                    <a:lnTo>
                      <a:pt x="79" y="2"/>
                    </a:lnTo>
                    <a:lnTo>
                      <a:pt x="72" y="0"/>
                    </a:lnTo>
                    <a:lnTo>
                      <a:pt x="65" y="0"/>
                    </a:lnTo>
                    <a:lnTo>
                      <a:pt x="6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18" name="Freeform 456">
                <a:extLst>
                  <a:ext uri="{FF2B5EF4-FFF2-40B4-BE49-F238E27FC236}">
                    <a16:creationId xmlns:a16="http://schemas.microsoft.com/office/drawing/2014/main" id="{1B66C146-D557-4B28-BD21-070921B1C90F}"/>
                  </a:ext>
                </a:extLst>
              </p:cNvPr>
              <p:cNvSpPr>
                <a:spLocks/>
              </p:cNvSpPr>
              <p:nvPr/>
            </p:nvSpPr>
            <p:spPr bwMode="auto">
              <a:xfrm>
                <a:off x="1027" y="1199"/>
                <a:ext cx="191" cy="84"/>
              </a:xfrm>
              <a:custGeom>
                <a:avLst/>
                <a:gdLst>
                  <a:gd name="T0" fmla="*/ 169 w 360"/>
                  <a:gd name="T1" fmla="*/ 0 h 158"/>
                  <a:gd name="T2" fmla="*/ 149 w 360"/>
                  <a:gd name="T3" fmla="*/ 7 h 158"/>
                  <a:gd name="T4" fmla="*/ 130 w 360"/>
                  <a:gd name="T5" fmla="*/ 10 h 158"/>
                  <a:gd name="T6" fmla="*/ 112 w 360"/>
                  <a:gd name="T7" fmla="*/ 11 h 158"/>
                  <a:gd name="T8" fmla="*/ 95 w 360"/>
                  <a:gd name="T9" fmla="*/ 18 h 158"/>
                  <a:gd name="T10" fmla="*/ 81 w 360"/>
                  <a:gd name="T11" fmla="*/ 32 h 158"/>
                  <a:gd name="T12" fmla="*/ 64 w 360"/>
                  <a:gd name="T13" fmla="*/ 45 h 158"/>
                  <a:gd name="T14" fmla="*/ 41 w 360"/>
                  <a:gd name="T15" fmla="*/ 51 h 158"/>
                  <a:gd name="T16" fmla="*/ 28 w 360"/>
                  <a:gd name="T17" fmla="*/ 68 h 158"/>
                  <a:gd name="T18" fmla="*/ 15 w 360"/>
                  <a:gd name="T19" fmla="*/ 84 h 158"/>
                  <a:gd name="T20" fmla="*/ 20 w 360"/>
                  <a:gd name="T21" fmla="*/ 96 h 158"/>
                  <a:gd name="T22" fmla="*/ 13 w 360"/>
                  <a:gd name="T23" fmla="*/ 104 h 158"/>
                  <a:gd name="T24" fmla="*/ 0 w 360"/>
                  <a:gd name="T25" fmla="*/ 109 h 158"/>
                  <a:gd name="T26" fmla="*/ 6 w 360"/>
                  <a:gd name="T27" fmla="*/ 129 h 158"/>
                  <a:gd name="T28" fmla="*/ 21 w 360"/>
                  <a:gd name="T29" fmla="*/ 136 h 158"/>
                  <a:gd name="T30" fmla="*/ 32 w 360"/>
                  <a:gd name="T31" fmla="*/ 154 h 158"/>
                  <a:gd name="T32" fmla="*/ 50 w 360"/>
                  <a:gd name="T33" fmla="*/ 157 h 158"/>
                  <a:gd name="T34" fmla="*/ 67 w 360"/>
                  <a:gd name="T35" fmla="*/ 148 h 158"/>
                  <a:gd name="T36" fmla="*/ 90 w 360"/>
                  <a:gd name="T37" fmla="*/ 137 h 158"/>
                  <a:gd name="T38" fmla="*/ 112 w 360"/>
                  <a:gd name="T39" fmla="*/ 132 h 158"/>
                  <a:gd name="T40" fmla="*/ 125 w 360"/>
                  <a:gd name="T41" fmla="*/ 119 h 158"/>
                  <a:gd name="T42" fmla="*/ 138 w 360"/>
                  <a:gd name="T43" fmla="*/ 109 h 158"/>
                  <a:gd name="T44" fmla="*/ 155 w 360"/>
                  <a:gd name="T45" fmla="*/ 100 h 158"/>
                  <a:gd name="T46" fmla="*/ 168 w 360"/>
                  <a:gd name="T47" fmla="*/ 96 h 158"/>
                  <a:gd name="T48" fmla="*/ 180 w 360"/>
                  <a:gd name="T49" fmla="*/ 106 h 158"/>
                  <a:gd name="T50" fmla="*/ 188 w 360"/>
                  <a:gd name="T51" fmla="*/ 91 h 158"/>
                  <a:gd name="T52" fmla="*/ 202 w 360"/>
                  <a:gd name="T53" fmla="*/ 90 h 158"/>
                  <a:gd name="T54" fmla="*/ 211 w 360"/>
                  <a:gd name="T55" fmla="*/ 104 h 158"/>
                  <a:gd name="T56" fmla="*/ 226 w 360"/>
                  <a:gd name="T57" fmla="*/ 115 h 158"/>
                  <a:gd name="T58" fmla="*/ 246 w 360"/>
                  <a:gd name="T59" fmla="*/ 110 h 158"/>
                  <a:gd name="T60" fmla="*/ 264 w 360"/>
                  <a:gd name="T61" fmla="*/ 112 h 158"/>
                  <a:gd name="T62" fmla="*/ 275 w 360"/>
                  <a:gd name="T63" fmla="*/ 126 h 158"/>
                  <a:gd name="T64" fmla="*/ 297 w 360"/>
                  <a:gd name="T65" fmla="*/ 127 h 158"/>
                  <a:gd name="T66" fmla="*/ 319 w 360"/>
                  <a:gd name="T67" fmla="*/ 126 h 158"/>
                  <a:gd name="T68" fmla="*/ 338 w 360"/>
                  <a:gd name="T69" fmla="*/ 115 h 158"/>
                  <a:gd name="T70" fmla="*/ 356 w 360"/>
                  <a:gd name="T71" fmla="*/ 100 h 158"/>
                  <a:gd name="T72" fmla="*/ 355 w 360"/>
                  <a:gd name="T73" fmla="*/ 77 h 158"/>
                  <a:gd name="T74" fmla="*/ 358 w 360"/>
                  <a:gd name="T75" fmla="*/ 55 h 158"/>
                  <a:gd name="T76" fmla="*/ 343 w 360"/>
                  <a:gd name="T77" fmla="*/ 41 h 158"/>
                  <a:gd name="T78" fmla="*/ 329 w 360"/>
                  <a:gd name="T79" fmla="*/ 36 h 158"/>
                  <a:gd name="T80" fmla="*/ 314 w 360"/>
                  <a:gd name="T81" fmla="*/ 41 h 158"/>
                  <a:gd name="T82" fmla="*/ 292 w 360"/>
                  <a:gd name="T83" fmla="*/ 32 h 158"/>
                  <a:gd name="T84" fmla="*/ 276 w 360"/>
                  <a:gd name="T85" fmla="*/ 38 h 158"/>
                  <a:gd name="T86" fmla="*/ 268 w 360"/>
                  <a:gd name="T87" fmla="*/ 45 h 158"/>
                  <a:gd name="T88" fmla="*/ 251 w 360"/>
                  <a:gd name="T89" fmla="*/ 37 h 158"/>
                  <a:gd name="T90" fmla="*/ 248 w 360"/>
                  <a:gd name="T91" fmla="*/ 19 h 158"/>
                  <a:gd name="T92" fmla="*/ 238 w 360"/>
                  <a:gd name="T93" fmla="*/ 6 h 158"/>
                  <a:gd name="T94" fmla="*/ 213 w 360"/>
                  <a:gd name="T95" fmla="*/ 4 h 158"/>
                  <a:gd name="T96" fmla="*/ 193 w 360"/>
                  <a:gd name="T97" fmla="*/ 12 h 158"/>
                  <a:gd name="T98" fmla="*/ 178 w 360"/>
                  <a:gd name="T99" fmla="*/ 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8">
                    <a:moveTo>
                      <a:pt x="174" y="1"/>
                    </a:moveTo>
                    <a:lnTo>
                      <a:pt x="174" y="1"/>
                    </a:lnTo>
                    <a:lnTo>
                      <a:pt x="169" y="0"/>
                    </a:lnTo>
                    <a:lnTo>
                      <a:pt x="161" y="2"/>
                    </a:lnTo>
                    <a:lnTo>
                      <a:pt x="155" y="3"/>
                    </a:lnTo>
                    <a:lnTo>
                      <a:pt x="149" y="7"/>
                    </a:lnTo>
                    <a:lnTo>
                      <a:pt x="140" y="9"/>
                    </a:lnTo>
                    <a:lnTo>
                      <a:pt x="135" y="10"/>
                    </a:lnTo>
                    <a:lnTo>
                      <a:pt x="130" y="10"/>
                    </a:lnTo>
                    <a:lnTo>
                      <a:pt x="126" y="8"/>
                    </a:lnTo>
                    <a:lnTo>
                      <a:pt x="119" y="8"/>
                    </a:lnTo>
                    <a:lnTo>
                      <a:pt x="112" y="11"/>
                    </a:lnTo>
                    <a:lnTo>
                      <a:pt x="106" y="14"/>
                    </a:lnTo>
                    <a:lnTo>
                      <a:pt x="101" y="15"/>
                    </a:lnTo>
                    <a:lnTo>
                      <a:pt x="95" y="18"/>
                    </a:lnTo>
                    <a:lnTo>
                      <a:pt x="90" y="22"/>
                    </a:lnTo>
                    <a:lnTo>
                      <a:pt x="86" y="27"/>
                    </a:lnTo>
                    <a:lnTo>
                      <a:pt x="81" y="32"/>
                    </a:lnTo>
                    <a:lnTo>
                      <a:pt x="76" y="37"/>
                    </a:lnTo>
                    <a:lnTo>
                      <a:pt x="69" y="43"/>
                    </a:lnTo>
                    <a:lnTo>
                      <a:pt x="64" y="45"/>
                    </a:lnTo>
                    <a:lnTo>
                      <a:pt x="56" y="48"/>
                    </a:lnTo>
                    <a:lnTo>
                      <a:pt x="48" y="49"/>
                    </a:lnTo>
                    <a:lnTo>
                      <a:pt x="41" y="51"/>
                    </a:lnTo>
                    <a:lnTo>
                      <a:pt x="36" y="54"/>
                    </a:lnTo>
                    <a:lnTo>
                      <a:pt x="32" y="60"/>
                    </a:lnTo>
                    <a:lnTo>
                      <a:pt x="28" y="68"/>
                    </a:lnTo>
                    <a:lnTo>
                      <a:pt x="24" y="74"/>
                    </a:lnTo>
                    <a:lnTo>
                      <a:pt x="19" y="80"/>
                    </a:lnTo>
                    <a:lnTo>
                      <a:pt x="15" y="84"/>
                    </a:lnTo>
                    <a:lnTo>
                      <a:pt x="13" y="88"/>
                    </a:lnTo>
                    <a:lnTo>
                      <a:pt x="16" y="93"/>
                    </a:lnTo>
                    <a:lnTo>
                      <a:pt x="20" y="96"/>
                    </a:lnTo>
                    <a:lnTo>
                      <a:pt x="21" y="98"/>
                    </a:lnTo>
                    <a:lnTo>
                      <a:pt x="19" y="101"/>
                    </a:lnTo>
                    <a:lnTo>
                      <a:pt x="13" y="104"/>
                    </a:lnTo>
                    <a:lnTo>
                      <a:pt x="8" y="105"/>
                    </a:lnTo>
                    <a:lnTo>
                      <a:pt x="3" y="106"/>
                    </a:lnTo>
                    <a:lnTo>
                      <a:pt x="0" y="109"/>
                    </a:lnTo>
                    <a:lnTo>
                      <a:pt x="1" y="116"/>
                    </a:lnTo>
                    <a:lnTo>
                      <a:pt x="3" y="123"/>
                    </a:lnTo>
                    <a:lnTo>
                      <a:pt x="6" y="129"/>
                    </a:lnTo>
                    <a:lnTo>
                      <a:pt x="12" y="132"/>
                    </a:lnTo>
                    <a:lnTo>
                      <a:pt x="17" y="132"/>
                    </a:lnTo>
                    <a:lnTo>
                      <a:pt x="21" y="136"/>
                    </a:lnTo>
                    <a:lnTo>
                      <a:pt x="24" y="144"/>
                    </a:lnTo>
                    <a:lnTo>
                      <a:pt x="27" y="149"/>
                    </a:lnTo>
                    <a:lnTo>
                      <a:pt x="32" y="154"/>
                    </a:lnTo>
                    <a:lnTo>
                      <a:pt x="39" y="157"/>
                    </a:lnTo>
                    <a:lnTo>
                      <a:pt x="44" y="158"/>
                    </a:lnTo>
                    <a:lnTo>
                      <a:pt x="50" y="157"/>
                    </a:lnTo>
                    <a:lnTo>
                      <a:pt x="56" y="155"/>
                    </a:lnTo>
                    <a:lnTo>
                      <a:pt x="61" y="151"/>
                    </a:lnTo>
                    <a:lnTo>
                      <a:pt x="67" y="148"/>
                    </a:lnTo>
                    <a:lnTo>
                      <a:pt x="73" y="143"/>
                    </a:lnTo>
                    <a:lnTo>
                      <a:pt x="81" y="138"/>
                    </a:lnTo>
                    <a:lnTo>
                      <a:pt x="90" y="137"/>
                    </a:lnTo>
                    <a:lnTo>
                      <a:pt x="96" y="135"/>
                    </a:lnTo>
                    <a:lnTo>
                      <a:pt x="103" y="133"/>
                    </a:lnTo>
                    <a:lnTo>
                      <a:pt x="112" y="132"/>
                    </a:lnTo>
                    <a:lnTo>
                      <a:pt x="117" y="129"/>
                    </a:lnTo>
                    <a:lnTo>
                      <a:pt x="122" y="126"/>
                    </a:lnTo>
                    <a:lnTo>
                      <a:pt x="125" y="119"/>
                    </a:lnTo>
                    <a:lnTo>
                      <a:pt x="128" y="115"/>
                    </a:lnTo>
                    <a:lnTo>
                      <a:pt x="132" y="110"/>
                    </a:lnTo>
                    <a:lnTo>
                      <a:pt x="138" y="109"/>
                    </a:lnTo>
                    <a:lnTo>
                      <a:pt x="146" y="109"/>
                    </a:lnTo>
                    <a:lnTo>
                      <a:pt x="150" y="106"/>
                    </a:lnTo>
                    <a:lnTo>
                      <a:pt x="155" y="100"/>
                    </a:lnTo>
                    <a:lnTo>
                      <a:pt x="158" y="97"/>
                    </a:lnTo>
                    <a:lnTo>
                      <a:pt x="164" y="95"/>
                    </a:lnTo>
                    <a:lnTo>
                      <a:pt x="168" y="96"/>
                    </a:lnTo>
                    <a:lnTo>
                      <a:pt x="172" y="100"/>
                    </a:lnTo>
                    <a:lnTo>
                      <a:pt x="178" y="104"/>
                    </a:lnTo>
                    <a:lnTo>
                      <a:pt x="180" y="106"/>
                    </a:lnTo>
                    <a:lnTo>
                      <a:pt x="185" y="103"/>
                    </a:lnTo>
                    <a:lnTo>
                      <a:pt x="185" y="97"/>
                    </a:lnTo>
                    <a:lnTo>
                      <a:pt x="188" y="91"/>
                    </a:lnTo>
                    <a:lnTo>
                      <a:pt x="191" y="89"/>
                    </a:lnTo>
                    <a:lnTo>
                      <a:pt x="196" y="88"/>
                    </a:lnTo>
                    <a:lnTo>
                      <a:pt x="202" y="90"/>
                    </a:lnTo>
                    <a:lnTo>
                      <a:pt x="206" y="94"/>
                    </a:lnTo>
                    <a:lnTo>
                      <a:pt x="207" y="100"/>
                    </a:lnTo>
                    <a:lnTo>
                      <a:pt x="211" y="104"/>
                    </a:lnTo>
                    <a:lnTo>
                      <a:pt x="215" y="109"/>
                    </a:lnTo>
                    <a:lnTo>
                      <a:pt x="220" y="112"/>
                    </a:lnTo>
                    <a:lnTo>
                      <a:pt x="226" y="115"/>
                    </a:lnTo>
                    <a:lnTo>
                      <a:pt x="232" y="115"/>
                    </a:lnTo>
                    <a:lnTo>
                      <a:pt x="238" y="112"/>
                    </a:lnTo>
                    <a:lnTo>
                      <a:pt x="246" y="110"/>
                    </a:lnTo>
                    <a:lnTo>
                      <a:pt x="253" y="109"/>
                    </a:lnTo>
                    <a:lnTo>
                      <a:pt x="259" y="110"/>
                    </a:lnTo>
                    <a:lnTo>
                      <a:pt x="264" y="112"/>
                    </a:lnTo>
                    <a:lnTo>
                      <a:pt x="266" y="118"/>
                    </a:lnTo>
                    <a:lnTo>
                      <a:pt x="270" y="123"/>
                    </a:lnTo>
                    <a:lnTo>
                      <a:pt x="275" y="126"/>
                    </a:lnTo>
                    <a:lnTo>
                      <a:pt x="281" y="127"/>
                    </a:lnTo>
                    <a:lnTo>
                      <a:pt x="287" y="127"/>
                    </a:lnTo>
                    <a:lnTo>
                      <a:pt x="297" y="127"/>
                    </a:lnTo>
                    <a:lnTo>
                      <a:pt x="303" y="129"/>
                    </a:lnTo>
                    <a:lnTo>
                      <a:pt x="311" y="129"/>
                    </a:lnTo>
                    <a:lnTo>
                      <a:pt x="319" y="126"/>
                    </a:lnTo>
                    <a:lnTo>
                      <a:pt x="324" y="123"/>
                    </a:lnTo>
                    <a:lnTo>
                      <a:pt x="330" y="119"/>
                    </a:lnTo>
                    <a:lnTo>
                      <a:pt x="338" y="115"/>
                    </a:lnTo>
                    <a:lnTo>
                      <a:pt x="346" y="111"/>
                    </a:lnTo>
                    <a:lnTo>
                      <a:pt x="352" y="106"/>
                    </a:lnTo>
                    <a:lnTo>
                      <a:pt x="356" y="100"/>
                    </a:lnTo>
                    <a:lnTo>
                      <a:pt x="360" y="90"/>
                    </a:lnTo>
                    <a:lnTo>
                      <a:pt x="359" y="84"/>
                    </a:lnTo>
                    <a:lnTo>
                      <a:pt x="355" y="77"/>
                    </a:lnTo>
                    <a:lnTo>
                      <a:pt x="356" y="70"/>
                    </a:lnTo>
                    <a:lnTo>
                      <a:pt x="358" y="61"/>
                    </a:lnTo>
                    <a:lnTo>
                      <a:pt x="358" y="55"/>
                    </a:lnTo>
                    <a:lnTo>
                      <a:pt x="355" y="51"/>
                    </a:lnTo>
                    <a:lnTo>
                      <a:pt x="350" y="47"/>
                    </a:lnTo>
                    <a:lnTo>
                      <a:pt x="343" y="41"/>
                    </a:lnTo>
                    <a:lnTo>
                      <a:pt x="339" y="37"/>
                    </a:lnTo>
                    <a:lnTo>
                      <a:pt x="335" y="34"/>
                    </a:lnTo>
                    <a:lnTo>
                      <a:pt x="329" y="36"/>
                    </a:lnTo>
                    <a:lnTo>
                      <a:pt x="326" y="38"/>
                    </a:lnTo>
                    <a:lnTo>
                      <a:pt x="320" y="41"/>
                    </a:lnTo>
                    <a:lnTo>
                      <a:pt x="314" y="41"/>
                    </a:lnTo>
                    <a:lnTo>
                      <a:pt x="303" y="39"/>
                    </a:lnTo>
                    <a:lnTo>
                      <a:pt x="298" y="34"/>
                    </a:lnTo>
                    <a:lnTo>
                      <a:pt x="292" y="32"/>
                    </a:lnTo>
                    <a:lnTo>
                      <a:pt x="286" y="34"/>
                    </a:lnTo>
                    <a:lnTo>
                      <a:pt x="281" y="35"/>
                    </a:lnTo>
                    <a:lnTo>
                      <a:pt x="276" y="38"/>
                    </a:lnTo>
                    <a:lnTo>
                      <a:pt x="273" y="42"/>
                    </a:lnTo>
                    <a:lnTo>
                      <a:pt x="272" y="45"/>
                    </a:lnTo>
                    <a:lnTo>
                      <a:pt x="268" y="45"/>
                    </a:lnTo>
                    <a:lnTo>
                      <a:pt x="262" y="43"/>
                    </a:lnTo>
                    <a:lnTo>
                      <a:pt x="254" y="39"/>
                    </a:lnTo>
                    <a:lnTo>
                      <a:pt x="251" y="37"/>
                    </a:lnTo>
                    <a:lnTo>
                      <a:pt x="247" y="32"/>
                    </a:lnTo>
                    <a:lnTo>
                      <a:pt x="247" y="26"/>
                    </a:lnTo>
                    <a:lnTo>
                      <a:pt x="248" y="19"/>
                    </a:lnTo>
                    <a:lnTo>
                      <a:pt x="246" y="14"/>
                    </a:lnTo>
                    <a:lnTo>
                      <a:pt x="243" y="10"/>
                    </a:lnTo>
                    <a:lnTo>
                      <a:pt x="238" y="6"/>
                    </a:lnTo>
                    <a:lnTo>
                      <a:pt x="231" y="6"/>
                    </a:lnTo>
                    <a:lnTo>
                      <a:pt x="222" y="4"/>
                    </a:lnTo>
                    <a:lnTo>
                      <a:pt x="213" y="4"/>
                    </a:lnTo>
                    <a:lnTo>
                      <a:pt x="205" y="5"/>
                    </a:lnTo>
                    <a:lnTo>
                      <a:pt x="198" y="9"/>
                    </a:lnTo>
                    <a:lnTo>
                      <a:pt x="193" y="12"/>
                    </a:lnTo>
                    <a:lnTo>
                      <a:pt x="187" y="12"/>
                    </a:lnTo>
                    <a:lnTo>
                      <a:pt x="182" y="7"/>
                    </a:lnTo>
                    <a:lnTo>
                      <a:pt x="178" y="5"/>
                    </a:lnTo>
                    <a:lnTo>
                      <a:pt x="174" y="1"/>
                    </a:lnTo>
                    <a:lnTo>
                      <a:pt x="174"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19" name="Freeform 457">
                <a:extLst>
                  <a:ext uri="{FF2B5EF4-FFF2-40B4-BE49-F238E27FC236}">
                    <a16:creationId xmlns:a16="http://schemas.microsoft.com/office/drawing/2014/main" id="{8180E762-D490-4D7C-8F07-D7DB06846E3E}"/>
                  </a:ext>
                </a:extLst>
              </p:cNvPr>
              <p:cNvSpPr>
                <a:spLocks/>
              </p:cNvSpPr>
              <p:nvPr/>
            </p:nvSpPr>
            <p:spPr bwMode="auto">
              <a:xfrm>
                <a:off x="1027" y="1199"/>
                <a:ext cx="191" cy="84"/>
              </a:xfrm>
              <a:custGeom>
                <a:avLst/>
                <a:gdLst>
                  <a:gd name="T0" fmla="*/ 169 w 360"/>
                  <a:gd name="T1" fmla="*/ 0 h 158"/>
                  <a:gd name="T2" fmla="*/ 149 w 360"/>
                  <a:gd name="T3" fmla="*/ 7 h 158"/>
                  <a:gd name="T4" fmla="*/ 130 w 360"/>
                  <a:gd name="T5" fmla="*/ 10 h 158"/>
                  <a:gd name="T6" fmla="*/ 112 w 360"/>
                  <a:gd name="T7" fmla="*/ 11 h 158"/>
                  <a:gd name="T8" fmla="*/ 95 w 360"/>
                  <a:gd name="T9" fmla="*/ 18 h 158"/>
                  <a:gd name="T10" fmla="*/ 81 w 360"/>
                  <a:gd name="T11" fmla="*/ 32 h 158"/>
                  <a:gd name="T12" fmla="*/ 64 w 360"/>
                  <a:gd name="T13" fmla="*/ 45 h 158"/>
                  <a:gd name="T14" fmla="*/ 41 w 360"/>
                  <a:gd name="T15" fmla="*/ 51 h 158"/>
                  <a:gd name="T16" fmla="*/ 28 w 360"/>
                  <a:gd name="T17" fmla="*/ 68 h 158"/>
                  <a:gd name="T18" fmla="*/ 15 w 360"/>
                  <a:gd name="T19" fmla="*/ 84 h 158"/>
                  <a:gd name="T20" fmla="*/ 20 w 360"/>
                  <a:gd name="T21" fmla="*/ 96 h 158"/>
                  <a:gd name="T22" fmla="*/ 13 w 360"/>
                  <a:gd name="T23" fmla="*/ 104 h 158"/>
                  <a:gd name="T24" fmla="*/ 0 w 360"/>
                  <a:gd name="T25" fmla="*/ 109 h 158"/>
                  <a:gd name="T26" fmla="*/ 6 w 360"/>
                  <a:gd name="T27" fmla="*/ 129 h 158"/>
                  <a:gd name="T28" fmla="*/ 21 w 360"/>
                  <a:gd name="T29" fmla="*/ 136 h 158"/>
                  <a:gd name="T30" fmla="*/ 32 w 360"/>
                  <a:gd name="T31" fmla="*/ 154 h 158"/>
                  <a:gd name="T32" fmla="*/ 50 w 360"/>
                  <a:gd name="T33" fmla="*/ 157 h 158"/>
                  <a:gd name="T34" fmla="*/ 67 w 360"/>
                  <a:gd name="T35" fmla="*/ 148 h 158"/>
                  <a:gd name="T36" fmla="*/ 90 w 360"/>
                  <a:gd name="T37" fmla="*/ 137 h 158"/>
                  <a:gd name="T38" fmla="*/ 112 w 360"/>
                  <a:gd name="T39" fmla="*/ 132 h 158"/>
                  <a:gd name="T40" fmla="*/ 125 w 360"/>
                  <a:gd name="T41" fmla="*/ 119 h 158"/>
                  <a:gd name="T42" fmla="*/ 138 w 360"/>
                  <a:gd name="T43" fmla="*/ 109 h 158"/>
                  <a:gd name="T44" fmla="*/ 155 w 360"/>
                  <a:gd name="T45" fmla="*/ 100 h 158"/>
                  <a:gd name="T46" fmla="*/ 168 w 360"/>
                  <a:gd name="T47" fmla="*/ 96 h 158"/>
                  <a:gd name="T48" fmla="*/ 180 w 360"/>
                  <a:gd name="T49" fmla="*/ 106 h 158"/>
                  <a:gd name="T50" fmla="*/ 188 w 360"/>
                  <a:gd name="T51" fmla="*/ 91 h 158"/>
                  <a:gd name="T52" fmla="*/ 202 w 360"/>
                  <a:gd name="T53" fmla="*/ 90 h 158"/>
                  <a:gd name="T54" fmla="*/ 211 w 360"/>
                  <a:gd name="T55" fmla="*/ 104 h 158"/>
                  <a:gd name="T56" fmla="*/ 226 w 360"/>
                  <a:gd name="T57" fmla="*/ 115 h 158"/>
                  <a:gd name="T58" fmla="*/ 246 w 360"/>
                  <a:gd name="T59" fmla="*/ 110 h 158"/>
                  <a:gd name="T60" fmla="*/ 264 w 360"/>
                  <a:gd name="T61" fmla="*/ 112 h 158"/>
                  <a:gd name="T62" fmla="*/ 275 w 360"/>
                  <a:gd name="T63" fmla="*/ 126 h 158"/>
                  <a:gd name="T64" fmla="*/ 297 w 360"/>
                  <a:gd name="T65" fmla="*/ 127 h 158"/>
                  <a:gd name="T66" fmla="*/ 319 w 360"/>
                  <a:gd name="T67" fmla="*/ 126 h 158"/>
                  <a:gd name="T68" fmla="*/ 338 w 360"/>
                  <a:gd name="T69" fmla="*/ 115 h 158"/>
                  <a:gd name="T70" fmla="*/ 356 w 360"/>
                  <a:gd name="T71" fmla="*/ 100 h 158"/>
                  <a:gd name="T72" fmla="*/ 355 w 360"/>
                  <a:gd name="T73" fmla="*/ 77 h 158"/>
                  <a:gd name="T74" fmla="*/ 358 w 360"/>
                  <a:gd name="T75" fmla="*/ 55 h 158"/>
                  <a:gd name="T76" fmla="*/ 343 w 360"/>
                  <a:gd name="T77" fmla="*/ 41 h 158"/>
                  <a:gd name="T78" fmla="*/ 329 w 360"/>
                  <a:gd name="T79" fmla="*/ 36 h 158"/>
                  <a:gd name="T80" fmla="*/ 314 w 360"/>
                  <a:gd name="T81" fmla="*/ 41 h 158"/>
                  <a:gd name="T82" fmla="*/ 292 w 360"/>
                  <a:gd name="T83" fmla="*/ 32 h 158"/>
                  <a:gd name="T84" fmla="*/ 276 w 360"/>
                  <a:gd name="T85" fmla="*/ 38 h 158"/>
                  <a:gd name="T86" fmla="*/ 268 w 360"/>
                  <a:gd name="T87" fmla="*/ 45 h 158"/>
                  <a:gd name="T88" fmla="*/ 251 w 360"/>
                  <a:gd name="T89" fmla="*/ 37 h 158"/>
                  <a:gd name="T90" fmla="*/ 248 w 360"/>
                  <a:gd name="T91" fmla="*/ 19 h 158"/>
                  <a:gd name="T92" fmla="*/ 238 w 360"/>
                  <a:gd name="T93" fmla="*/ 6 h 158"/>
                  <a:gd name="T94" fmla="*/ 213 w 360"/>
                  <a:gd name="T95" fmla="*/ 4 h 158"/>
                  <a:gd name="T96" fmla="*/ 193 w 360"/>
                  <a:gd name="T97" fmla="*/ 12 h 158"/>
                  <a:gd name="T98" fmla="*/ 178 w 360"/>
                  <a:gd name="T99" fmla="*/ 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8">
                    <a:moveTo>
                      <a:pt x="174" y="1"/>
                    </a:moveTo>
                    <a:lnTo>
                      <a:pt x="174" y="1"/>
                    </a:lnTo>
                    <a:lnTo>
                      <a:pt x="169" y="0"/>
                    </a:lnTo>
                    <a:lnTo>
                      <a:pt x="161" y="2"/>
                    </a:lnTo>
                    <a:lnTo>
                      <a:pt x="155" y="3"/>
                    </a:lnTo>
                    <a:lnTo>
                      <a:pt x="149" y="7"/>
                    </a:lnTo>
                    <a:lnTo>
                      <a:pt x="140" y="9"/>
                    </a:lnTo>
                    <a:lnTo>
                      <a:pt x="135" y="10"/>
                    </a:lnTo>
                    <a:lnTo>
                      <a:pt x="130" y="10"/>
                    </a:lnTo>
                    <a:lnTo>
                      <a:pt x="126" y="8"/>
                    </a:lnTo>
                    <a:lnTo>
                      <a:pt x="119" y="8"/>
                    </a:lnTo>
                    <a:lnTo>
                      <a:pt x="112" y="11"/>
                    </a:lnTo>
                    <a:lnTo>
                      <a:pt x="106" y="14"/>
                    </a:lnTo>
                    <a:lnTo>
                      <a:pt x="101" y="15"/>
                    </a:lnTo>
                    <a:lnTo>
                      <a:pt x="95" y="18"/>
                    </a:lnTo>
                    <a:lnTo>
                      <a:pt x="90" y="22"/>
                    </a:lnTo>
                    <a:lnTo>
                      <a:pt x="86" y="27"/>
                    </a:lnTo>
                    <a:lnTo>
                      <a:pt x="81" y="32"/>
                    </a:lnTo>
                    <a:lnTo>
                      <a:pt x="76" y="37"/>
                    </a:lnTo>
                    <a:lnTo>
                      <a:pt x="69" y="43"/>
                    </a:lnTo>
                    <a:lnTo>
                      <a:pt x="64" y="45"/>
                    </a:lnTo>
                    <a:lnTo>
                      <a:pt x="56" y="48"/>
                    </a:lnTo>
                    <a:lnTo>
                      <a:pt x="48" y="49"/>
                    </a:lnTo>
                    <a:lnTo>
                      <a:pt x="41" y="51"/>
                    </a:lnTo>
                    <a:lnTo>
                      <a:pt x="36" y="54"/>
                    </a:lnTo>
                    <a:lnTo>
                      <a:pt x="32" y="60"/>
                    </a:lnTo>
                    <a:lnTo>
                      <a:pt x="28" y="68"/>
                    </a:lnTo>
                    <a:lnTo>
                      <a:pt x="24" y="74"/>
                    </a:lnTo>
                    <a:lnTo>
                      <a:pt x="19" y="80"/>
                    </a:lnTo>
                    <a:lnTo>
                      <a:pt x="15" y="84"/>
                    </a:lnTo>
                    <a:lnTo>
                      <a:pt x="13" y="88"/>
                    </a:lnTo>
                    <a:lnTo>
                      <a:pt x="16" y="93"/>
                    </a:lnTo>
                    <a:lnTo>
                      <a:pt x="20" y="96"/>
                    </a:lnTo>
                    <a:lnTo>
                      <a:pt x="21" y="98"/>
                    </a:lnTo>
                    <a:lnTo>
                      <a:pt x="19" y="101"/>
                    </a:lnTo>
                    <a:lnTo>
                      <a:pt x="13" y="104"/>
                    </a:lnTo>
                    <a:lnTo>
                      <a:pt x="8" y="105"/>
                    </a:lnTo>
                    <a:lnTo>
                      <a:pt x="3" y="106"/>
                    </a:lnTo>
                    <a:lnTo>
                      <a:pt x="0" y="109"/>
                    </a:lnTo>
                    <a:lnTo>
                      <a:pt x="1" y="116"/>
                    </a:lnTo>
                    <a:lnTo>
                      <a:pt x="3" y="123"/>
                    </a:lnTo>
                    <a:lnTo>
                      <a:pt x="6" y="129"/>
                    </a:lnTo>
                    <a:lnTo>
                      <a:pt x="12" y="132"/>
                    </a:lnTo>
                    <a:lnTo>
                      <a:pt x="17" y="132"/>
                    </a:lnTo>
                    <a:lnTo>
                      <a:pt x="21" y="136"/>
                    </a:lnTo>
                    <a:lnTo>
                      <a:pt x="24" y="144"/>
                    </a:lnTo>
                    <a:lnTo>
                      <a:pt x="27" y="149"/>
                    </a:lnTo>
                    <a:lnTo>
                      <a:pt x="32" y="154"/>
                    </a:lnTo>
                    <a:lnTo>
                      <a:pt x="39" y="157"/>
                    </a:lnTo>
                    <a:lnTo>
                      <a:pt x="44" y="158"/>
                    </a:lnTo>
                    <a:lnTo>
                      <a:pt x="50" y="157"/>
                    </a:lnTo>
                    <a:lnTo>
                      <a:pt x="56" y="155"/>
                    </a:lnTo>
                    <a:lnTo>
                      <a:pt x="61" y="151"/>
                    </a:lnTo>
                    <a:lnTo>
                      <a:pt x="67" y="148"/>
                    </a:lnTo>
                    <a:lnTo>
                      <a:pt x="73" y="143"/>
                    </a:lnTo>
                    <a:lnTo>
                      <a:pt x="81" y="138"/>
                    </a:lnTo>
                    <a:lnTo>
                      <a:pt x="90" y="137"/>
                    </a:lnTo>
                    <a:lnTo>
                      <a:pt x="96" y="135"/>
                    </a:lnTo>
                    <a:lnTo>
                      <a:pt x="103" y="133"/>
                    </a:lnTo>
                    <a:lnTo>
                      <a:pt x="112" y="132"/>
                    </a:lnTo>
                    <a:lnTo>
                      <a:pt x="117" y="129"/>
                    </a:lnTo>
                    <a:lnTo>
                      <a:pt x="122" y="126"/>
                    </a:lnTo>
                    <a:lnTo>
                      <a:pt x="125" y="119"/>
                    </a:lnTo>
                    <a:lnTo>
                      <a:pt x="128" y="115"/>
                    </a:lnTo>
                    <a:lnTo>
                      <a:pt x="132" y="110"/>
                    </a:lnTo>
                    <a:lnTo>
                      <a:pt x="138" y="109"/>
                    </a:lnTo>
                    <a:lnTo>
                      <a:pt x="146" y="109"/>
                    </a:lnTo>
                    <a:lnTo>
                      <a:pt x="150" y="106"/>
                    </a:lnTo>
                    <a:lnTo>
                      <a:pt x="155" y="100"/>
                    </a:lnTo>
                    <a:lnTo>
                      <a:pt x="158" y="97"/>
                    </a:lnTo>
                    <a:lnTo>
                      <a:pt x="164" y="95"/>
                    </a:lnTo>
                    <a:lnTo>
                      <a:pt x="168" y="96"/>
                    </a:lnTo>
                    <a:lnTo>
                      <a:pt x="172" y="100"/>
                    </a:lnTo>
                    <a:lnTo>
                      <a:pt x="178" y="104"/>
                    </a:lnTo>
                    <a:lnTo>
                      <a:pt x="180" y="106"/>
                    </a:lnTo>
                    <a:lnTo>
                      <a:pt x="185" y="103"/>
                    </a:lnTo>
                    <a:lnTo>
                      <a:pt x="185" y="97"/>
                    </a:lnTo>
                    <a:lnTo>
                      <a:pt x="188" y="91"/>
                    </a:lnTo>
                    <a:lnTo>
                      <a:pt x="191" y="89"/>
                    </a:lnTo>
                    <a:lnTo>
                      <a:pt x="196" y="88"/>
                    </a:lnTo>
                    <a:lnTo>
                      <a:pt x="202" y="90"/>
                    </a:lnTo>
                    <a:lnTo>
                      <a:pt x="206" y="94"/>
                    </a:lnTo>
                    <a:lnTo>
                      <a:pt x="207" y="100"/>
                    </a:lnTo>
                    <a:lnTo>
                      <a:pt x="211" y="104"/>
                    </a:lnTo>
                    <a:lnTo>
                      <a:pt x="215" y="109"/>
                    </a:lnTo>
                    <a:lnTo>
                      <a:pt x="220" y="112"/>
                    </a:lnTo>
                    <a:lnTo>
                      <a:pt x="226" y="115"/>
                    </a:lnTo>
                    <a:lnTo>
                      <a:pt x="232" y="115"/>
                    </a:lnTo>
                    <a:lnTo>
                      <a:pt x="238" y="112"/>
                    </a:lnTo>
                    <a:lnTo>
                      <a:pt x="246" y="110"/>
                    </a:lnTo>
                    <a:lnTo>
                      <a:pt x="253" y="109"/>
                    </a:lnTo>
                    <a:lnTo>
                      <a:pt x="259" y="110"/>
                    </a:lnTo>
                    <a:lnTo>
                      <a:pt x="264" y="112"/>
                    </a:lnTo>
                    <a:lnTo>
                      <a:pt x="266" y="118"/>
                    </a:lnTo>
                    <a:lnTo>
                      <a:pt x="270" y="123"/>
                    </a:lnTo>
                    <a:lnTo>
                      <a:pt x="275" y="126"/>
                    </a:lnTo>
                    <a:lnTo>
                      <a:pt x="281" y="127"/>
                    </a:lnTo>
                    <a:lnTo>
                      <a:pt x="287" y="127"/>
                    </a:lnTo>
                    <a:lnTo>
                      <a:pt x="297" y="127"/>
                    </a:lnTo>
                    <a:lnTo>
                      <a:pt x="303" y="129"/>
                    </a:lnTo>
                    <a:lnTo>
                      <a:pt x="311" y="129"/>
                    </a:lnTo>
                    <a:lnTo>
                      <a:pt x="319" y="126"/>
                    </a:lnTo>
                    <a:lnTo>
                      <a:pt x="324" y="123"/>
                    </a:lnTo>
                    <a:lnTo>
                      <a:pt x="330" y="119"/>
                    </a:lnTo>
                    <a:lnTo>
                      <a:pt x="338" y="115"/>
                    </a:lnTo>
                    <a:lnTo>
                      <a:pt x="346" y="111"/>
                    </a:lnTo>
                    <a:lnTo>
                      <a:pt x="352" y="106"/>
                    </a:lnTo>
                    <a:lnTo>
                      <a:pt x="356" y="100"/>
                    </a:lnTo>
                    <a:lnTo>
                      <a:pt x="360" y="90"/>
                    </a:lnTo>
                    <a:lnTo>
                      <a:pt x="359" y="84"/>
                    </a:lnTo>
                    <a:lnTo>
                      <a:pt x="355" y="77"/>
                    </a:lnTo>
                    <a:lnTo>
                      <a:pt x="356" y="70"/>
                    </a:lnTo>
                    <a:lnTo>
                      <a:pt x="358" y="61"/>
                    </a:lnTo>
                    <a:lnTo>
                      <a:pt x="358" y="55"/>
                    </a:lnTo>
                    <a:lnTo>
                      <a:pt x="355" y="51"/>
                    </a:lnTo>
                    <a:lnTo>
                      <a:pt x="350" y="47"/>
                    </a:lnTo>
                    <a:lnTo>
                      <a:pt x="343" y="41"/>
                    </a:lnTo>
                    <a:lnTo>
                      <a:pt x="339" y="37"/>
                    </a:lnTo>
                    <a:lnTo>
                      <a:pt x="335" y="34"/>
                    </a:lnTo>
                    <a:lnTo>
                      <a:pt x="329" y="36"/>
                    </a:lnTo>
                    <a:lnTo>
                      <a:pt x="326" y="38"/>
                    </a:lnTo>
                    <a:lnTo>
                      <a:pt x="320" y="41"/>
                    </a:lnTo>
                    <a:lnTo>
                      <a:pt x="314" y="41"/>
                    </a:lnTo>
                    <a:lnTo>
                      <a:pt x="303" y="39"/>
                    </a:lnTo>
                    <a:lnTo>
                      <a:pt x="298" y="34"/>
                    </a:lnTo>
                    <a:lnTo>
                      <a:pt x="292" y="32"/>
                    </a:lnTo>
                    <a:lnTo>
                      <a:pt x="286" y="34"/>
                    </a:lnTo>
                    <a:lnTo>
                      <a:pt x="281" y="35"/>
                    </a:lnTo>
                    <a:lnTo>
                      <a:pt x="276" y="38"/>
                    </a:lnTo>
                    <a:lnTo>
                      <a:pt x="273" y="42"/>
                    </a:lnTo>
                    <a:lnTo>
                      <a:pt x="272" y="45"/>
                    </a:lnTo>
                    <a:lnTo>
                      <a:pt x="268" y="45"/>
                    </a:lnTo>
                    <a:lnTo>
                      <a:pt x="262" y="43"/>
                    </a:lnTo>
                    <a:lnTo>
                      <a:pt x="254" y="39"/>
                    </a:lnTo>
                    <a:lnTo>
                      <a:pt x="251" y="37"/>
                    </a:lnTo>
                    <a:lnTo>
                      <a:pt x="247" y="32"/>
                    </a:lnTo>
                    <a:lnTo>
                      <a:pt x="247" y="26"/>
                    </a:lnTo>
                    <a:lnTo>
                      <a:pt x="248" y="19"/>
                    </a:lnTo>
                    <a:lnTo>
                      <a:pt x="246" y="14"/>
                    </a:lnTo>
                    <a:lnTo>
                      <a:pt x="243" y="10"/>
                    </a:lnTo>
                    <a:lnTo>
                      <a:pt x="238" y="6"/>
                    </a:lnTo>
                    <a:lnTo>
                      <a:pt x="231" y="6"/>
                    </a:lnTo>
                    <a:lnTo>
                      <a:pt x="222" y="4"/>
                    </a:lnTo>
                    <a:lnTo>
                      <a:pt x="213" y="4"/>
                    </a:lnTo>
                    <a:lnTo>
                      <a:pt x="205" y="5"/>
                    </a:lnTo>
                    <a:lnTo>
                      <a:pt x="198" y="9"/>
                    </a:lnTo>
                    <a:lnTo>
                      <a:pt x="193" y="12"/>
                    </a:lnTo>
                    <a:lnTo>
                      <a:pt x="187" y="12"/>
                    </a:lnTo>
                    <a:lnTo>
                      <a:pt x="182" y="7"/>
                    </a:lnTo>
                    <a:lnTo>
                      <a:pt x="178" y="5"/>
                    </a:lnTo>
                    <a:lnTo>
                      <a:pt x="174" y="1"/>
                    </a:lnTo>
                    <a:lnTo>
                      <a:pt x="174"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0" name="Freeform 458">
                <a:extLst>
                  <a:ext uri="{FF2B5EF4-FFF2-40B4-BE49-F238E27FC236}">
                    <a16:creationId xmlns:a16="http://schemas.microsoft.com/office/drawing/2014/main" id="{3C9AB01B-F889-4856-A35E-55A6DE9FD3FA}"/>
                  </a:ext>
                </a:extLst>
              </p:cNvPr>
              <p:cNvSpPr>
                <a:spLocks/>
              </p:cNvSpPr>
              <p:nvPr/>
            </p:nvSpPr>
            <p:spPr bwMode="auto">
              <a:xfrm>
                <a:off x="1017" y="1177"/>
                <a:ext cx="74" cy="35"/>
              </a:xfrm>
              <a:custGeom>
                <a:avLst/>
                <a:gdLst>
                  <a:gd name="T0" fmla="*/ 140 w 140"/>
                  <a:gd name="T1" fmla="*/ 1 h 67"/>
                  <a:gd name="T2" fmla="*/ 140 w 140"/>
                  <a:gd name="T3" fmla="*/ 1 h 67"/>
                  <a:gd name="T4" fmla="*/ 3 w 140"/>
                  <a:gd name="T5" fmla="*/ 0 h 67"/>
                  <a:gd name="T6" fmla="*/ 0 w 140"/>
                  <a:gd name="T7" fmla="*/ 2 h 67"/>
                  <a:gd name="T8" fmla="*/ 0 w 140"/>
                  <a:gd name="T9" fmla="*/ 7 h 67"/>
                  <a:gd name="T10" fmla="*/ 3 w 140"/>
                  <a:gd name="T11" fmla="*/ 13 h 67"/>
                  <a:gd name="T12" fmla="*/ 8 w 140"/>
                  <a:gd name="T13" fmla="*/ 19 h 67"/>
                  <a:gd name="T14" fmla="*/ 13 w 140"/>
                  <a:gd name="T15" fmla="*/ 27 h 67"/>
                  <a:gd name="T16" fmla="*/ 16 w 140"/>
                  <a:gd name="T17" fmla="*/ 32 h 67"/>
                  <a:gd name="T18" fmla="*/ 21 w 140"/>
                  <a:gd name="T19" fmla="*/ 35 h 67"/>
                  <a:gd name="T20" fmla="*/ 28 w 140"/>
                  <a:gd name="T21" fmla="*/ 39 h 67"/>
                  <a:gd name="T22" fmla="*/ 35 w 140"/>
                  <a:gd name="T23" fmla="*/ 44 h 67"/>
                  <a:gd name="T24" fmla="*/ 39 w 140"/>
                  <a:gd name="T25" fmla="*/ 48 h 67"/>
                  <a:gd name="T26" fmla="*/ 44 w 140"/>
                  <a:gd name="T27" fmla="*/ 52 h 67"/>
                  <a:gd name="T28" fmla="*/ 50 w 140"/>
                  <a:gd name="T29" fmla="*/ 54 h 67"/>
                  <a:gd name="T30" fmla="*/ 55 w 140"/>
                  <a:gd name="T31" fmla="*/ 55 h 67"/>
                  <a:gd name="T32" fmla="*/ 61 w 140"/>
                  <a:gd name="T33" fmla="*/ 59 h 67"/>
                  <a:gd name="T34" fmla="*/ 64 w 140"/>
                  <a:gd name="T35" fmla="*/ 63 h 67"/>
                  <a:gd name="T36" fmla="*/ 67 w 140"/>
                  <a:gd name="T37" fmla="*/ 67 h 67"/>
                  <a:gd name="T38" fmla="*/ 70 w 140"/>
                  <a:gd name="T39" fmla="*/ 67 h 67"/>
                  <a:gd name="T40" fmla="*/ 76 w 140"/>
                  <a:gd name="T41" fmla="*/ 65 h 67"/>
                  <a:gd name="T42" fmla="*/ 80 w 140"/>
                  <a:gd name="T43" fmla="*/ 63 h 67"/>
                  <a:gd name="T44" fmla="*/ 85 w 140"/>
                  <a:gd name="T45" fmla="*/ 59 h 67"/>
                  <a:gd name="T46" fmla="*/ 91 w 140"/>
                  <a:gd name="T47" fmla="*/ 55 h 67"/>
                  <a:gd name="T48" fmla="*/ 99 w 140"/>
                  <a:gd name="T49" fmla="*/ 51 h 67"/>
                  <a:gd name="T50" fmla="*/ 106 w 140"/>
                  <a:gd name="T51" fmla="*/ 45 h 67"/>
                  <a:gd name="T52" fmla="*/ 111 w 140"/>
                  <a:gd name="T53" fmla="*/ 39 h 67"/>
                  <a:gd name="T54" fmla="*/ 115 w 140"/>
                  <a:gd name="T55" fmla="*/ 32 h 67"/>
                  <a:gd name="T56" fmla="*/ 119 w 140"/>
                  <a:gd name="T57" fmla="*/ 30 h 67"/>
                  <a:gd name="T58" fmla="*/ 123 w 140"/>
                  <a:gd name="T59" fmla="*/ 27 h 67"/>
                  <a:gd name="T60" fmla="*/ 128 w 140"/>
                  <a:gd name="T61" fmla="*/ 23 h 67"/>
                  <a:gd name="T62" fmla="*/ 134 w 140"/>
                  <a:gd name="T63" fmla="*/ 17 h 67"/>
                  <a:gd name="T64" fmla="*/ 137 w 140"/>
                  <a:gd name="T65" fmla="*/ 12 h 67"/>
                  <a:gd name="T66" fmla="*/ 140 w 140"/>
                  <a:gd name="T67" fmla="*/ 8 h 67"/>
                  <a:gd name="T68" fmla="*/ 140 w 140"/>
                  <a:gd name="T69" fmla="*/ 1 h 67"/>
                  <a:gd name="T70" fmla="*/ 140 w 140"/>
                  <a:gd name="T71"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1"/>
                    </a:moveTo>
                    <a:lnTo>
                      <a:pt x="140" y="1"/>
                    </a:lnTo>
                    <a:lnTo>
                      <a:pt x="3" y="0"/>
                    </a:lnTo>
                    <a:lnTo>
                      <a:pt x="0" y="2"/>
                    </a:lnTo>
                    <a:lnTo>
                      <a:pt x="0" y="7"/>
                    </a:lnTo>
                    <a:lnTo>
                      <a:pt x="3" y="13"/>
                    </a:lnTo>
                    <a:lnTo>
                      <a:pt x="8" y="19"/>
                    </a:lnTo>
                    <a:lnTo>
                      <a:pt x="13" y="27"/>
                    </a:lnTo>
                    <a:lnTo>
                      <a:pt x="16" y="32"/>
                    </a:lnTo>
                    <a:lnTo>
                      <a:pt x="21" y="35"/>
                    </a:lnTo>
                    <a:lnTo>
                      <a:pt x="28" y="39"/>
                    </a:lnTo>
                    <a:lnTo>
                      <a:pt x="35" y="44"/>
                    </a:lnTo>
                    <a:lnTo>
                      <a:pt x="39" y="48"/>
                    </a:lnTo>
                    <a:lnTo>
                      <a:pt x="44" y="52"/>
                    </a:lnTo>
                    <a:lnTo>
                      <a:pt x="50" y="54"/>
                    </a:lnTo>
                    <a:lnTo>
                      <a:pt x="55" y="55"/>
                    </a:lnTo>
                    <a:lnTo>
                      <a:pt x="61" y="59"/>
                    </a:lnTo>
                    <a:lnTo>
                      <a:pt x="64" y="63"/>
                    </a:lnTo>
                    <a:lnTo>
                      <a:pt x="67" y="67"/>
                    </a:lnTo>
                    <a:lnTo>
                      <a:pt x="70" y="67"/>
                    </a:lnTo>
                    <a:lnTo>
                      <a:pt x="76" y="65"/>
                    </a:lnTo>
                    <a:lnTo>
                      <a:pt x="80" y="63"/>
                    </a:lnTo>
                    <a:lnTo>
                      <a:pt x="85" y="59"/>
                    </a:lnTo>
                    <a:lnTo>
                      <a:pt x="91" y="55"/>
                    </a:lnTo>
                    <a:lnTo>
                      <a:pt x="99" y="51"/>
                    </a:lnTo>
                    <a:lnTo>
                      <a:pt x="106" y="45"/>
                    </a:lnTo>
                    <a:lnTo>
                      <a:pt x="111" y="39"/>
                    </a:lnTo>
                    <a:lnTo>
                      <a:pt x="115" y="32"/>
                    </a:lnTo>
                    <a:lnTo>
                      <a:pt x="119" y="30"/>
                    </a:lnTo>
                    <a:lnTo>
                      <a:pt x="123" y="27"/>
                    </a:lnTo>
                    <a:lnTo>
                      <a:pt x="128" y="23"/>
                    </a:lnTo>
                    <a:lnTo>
                      <a:pt x="134" y="17"/>
                    </a:lnTo>
                    <a:lnTo>
                      <a:pt x="137" y="12"/>
                    </a:lnTo>
                    <a:lnTo>
                      <a:pt x="140" y="8"/>
                    </a:lnTo>
                    <a:lnTo>
                      <a:pt x="140" y="1"/>
                    </a:lnTo>
                    <a:lnTo>
                      <a:pt x="140"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21" name="Freeform 459">
                <a:extLst>
                  <a:ext uri="{FF2B5EF4-FFF2-40B4-BE49-F238E27FC236}">
                    <a16:creationId xmlns:a16="http://schemas.microsoft.com/office/drawing/2014/main" id="{87FB3694-D23B-49A0-AD9F-F3CF417A09C3}"/>
                  </a:ext>
                </a:extLst>
              </p:cNvPr>
              <p:cNvSpPr>
                <a:spLocks/>
              </p:cNvSpPr>
              <p:nvPr/>
            </p:nvSpPr>
            <p:spPr bwMode="auto">
              <a:xfrm>
                <a:off x="1017" y="1177"/>
                <a:ext cx="74" cy="35"/>
              </a:xfrm>
              <a:custGeom>
                <a:avLst/>
                <a:gdLst>
                  <a:gd name="T0" fmla="*/ 140 w 140"/>
                  <a:gd name="T1" fmla="*/ 1 h 67"/>
                  <a:gd name="T2" fmla="*/ 140 w 140"/>
                  <a:gd name="T3" fmla="*/ 1 h 67"/>
                  <a:gd name="T4" fmla="*/ 3 w 140"/>
                  <a:gd name="T5" fmla="*/ 0 h 67"/>
                  <a:gd name="T6" fmla="*/ 0 w 140"/>
                  <a:gd name="T7" fmla="*/ 2 h 67"/>
                  <a:gd name="T8" fmla="*/ 0 w 140"/>
                  <a:gd name="T9" fmla="*/ 7 h 67"/>
                  <a:gd name="T10" fmla="*/ 3 w 140"/>
                  <a:gd name="T11" fmla="*/ 13 h 67"/>
                  <a:gd name="T12" fmla="*/ 8 w 140"/>
                  <a:gd name="T13" fmla="*/ 19 h 67"/>
                  <a:gd name="T14" fmla="*/ 13 w 140"/>
                  <a:gd name="T15" fmla="*/ 27 h 67"/>
                  <a:gd name="T16" fmla="*/ 16 w 140"/>
                  <a:gd name="T17" fmla="*/ 32 h 67"/>
                  <a:gd name="T18" fmla="*/ 21 w 140"/>
                  <a:gd name="T19" fmla="*/ 35 h 67"/>
                  <a:gd name="T20" fmla="*/ 28 w 140"/>
                  <a:gd name="T21" fmla="*/ 39 h 67"/>
                  <a:gd name="T22" fmla="*/ 35 w 140"/>
                  <a:gd name="T23" fmla="*/ 44 h 67"/>
                  <a:gd name="T24" fmla="*/ 39 w 140"/>
                  <a:gd name="T25" fmla="*/ 48 h 67"/>
                  <a:gd name="T26" fmla="*/ 44 w 140"/>
                  <a:gd name="T27" fmla="*/ 52 h 67"/>
                  <a:gd name="T28" fmla="*/ 50 w 140"/>
                  <a:gd name="T29" fmla="*/ 54 h 67"/>
                  <a:gd name="T30" fmla="*/ 55 w 140"/>
                  <a:gd name="T31" fmla="*/ 55 h 67"/>
                  <a:gd name="T32" fmla="*/ 61 w 140"/>
                  <a:gd name="T33" fmla="*/ 59 h 67"/>
                  <a:gd name="T34" fmla="*/ 64 w 140"/>
                  <a:gd name="T35" fmla="*/ 63 h 67"/>
                  <a:gd name="T36" fmla="*/ 67 w 140"/>
                  <a:gd name="T37" fmla="*/ 67 h 67"/>
                  <a:gd name="T38" fmla="*/ 70 w 140"/>
                  <a:gd name="T39" fmla="*/ 67 h 67"/>
                  <a:gd name="T40" fmla="*/ 76 w 140"/>
                  <a:gd name="T41" fmla="*/ 65 h 67"/>
                  <a:gd name="T42" fmla="*/ 80 w 140"/>
                  <a:gd name="T43" fmla="*/ 63 h 67"/>
                  <a:gd name="T44" fmla="*/ 85 w 140"/>
                  <a:gd name="T45" fmla="*/ 59 h 67"/>
                  <a:gd name="T46" fmla="*/ 91 w 140"/>
                  <a:gd name="T47" fmla="*/ 55 h 67"/>
                  <a:gd name="T48" fmla="*/ 99 w 140"/>
                  <a:gd name="T49" fmla="*/ 51 h 67"/>
                  <a:gd name="T50" fmla="*/ 106 w 140"/>
                  <a:gd name="T51" fmla="*/ 45 h 67"/>
                  <a:gd name="T52" fmla="*/ 111 w 140"/>
                  <a:gd name="T53" fmla="*/ 39 h 67"/>
                  <a:gd name="T54" fmla="*/ 115 w 140"/>
                  <a:gd name="T55" fmla="*/ 32 h 67"/>
                  <a:gd name="T56" fmla="*/ 119 w 140"/>
                  <a:gd name="T57" fmla="*/ 30 h 67"/>
                  <a:gd name="T58" fmla="*/ 123 w 140"/>
                  <a:gd name="T59" fmla="*/ 27 h 67"/>
                  <a:gd name="T60" fmla="*/ 128 w 140"/>
                  <a:gd name="T61" fmla="*/ 23 h 67"/>
                  <a:gd name="T62" fmla="*/ 134 w 140"/>
                  <a:gd name="T63" fmla="*/ 17 h 67"/>
                  <a:gd name="T64" fmla="*/ 137 w 140"/>
                  <a:gd name="T65" fmla="*/ 12 h 67"/>
                  <a:gd name="T66" fmla="*/ 140 w 140"/>
                  <a:gd name="T67" fmla="*/ 8 h 67"/>
                  <a:gd name="T68" fmla="*/ 140 w 140"/>
                  <a:gd name="T69" fmla="*/ 1 h 67"/>
                  <a:gd name="T70" fmla="*/ 140 w 140"/>
                  <a:gd name="T71"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1"/>
                    </a:moveTo>
                    <a:lnTo>
                      <a:pt x="140" y="1"/>
                    </a:lnTo>
                    <a:lnTo>
                      <a:pt x="3" y="0"/>
                    </a:lnTo>
                    <a:lnTo>
                      <a:pt x="0" y="2"/>
                    </a:lnTo>
                    <a:lnTo>
                      <a:pt x="0" y="7"/>
                    </a:lnTo>
                    <a:lnTo>
                      <a:pt x="3" y="13"/>
                    </a:lnTo>
                    <a:lnTo>
                      <a:pt x="8" y="19"/>
                    </a:lnTo>
                    <a:lnTo>
                      <a:pt x="13" y="27"/>
                    </a:lnTo>
                    <a:lnTo>
                      <a:pt x="16" y="32"/>
                    </a:lnTo>
                    <a:lnTo>
                      <a:pt x="21" y="35"/>
                    </a:lnTo>
                    <a:lnTo>
                      <a:pt x="28" y="39"/>
                    </a:lnTo>
                    <a:lnTo>
                      <a:pt x="35" y="44"/>
                    </a:lnTo>
                    <a:lnTo>
                      <a:pt x="39" y="48"/>
                    </a:lnTo>
                    <a:lnTo>
                      <a:pt x="44" y="52"/>
                    </a:lnTo>
                    <a:lnTo>
                      <a:pt x="50" y="54"/>
                    </a:lnTo>
                    <a:lnTo>
                      <a:pt x="55" y="55"/>
                    </a:lnTo>
                    <a:lnTo>
                      <a:pt x="61" y="59"/>
                    </a:lnTo>
                    <a:lnTo>
                      <a:pt x="64" y="63"/>
                    </a:lnTo>
                    <a:lnTo>
                      <a:pt x="67" y="67"/>
                    </a:lnTo>
                    <a:lnTo>
                      <a:pt x="70" y="67"/>
                    </a:lnTo>
                    <a:lnTo>
                      <a:pt x="76" y="65"/>
                    </a:lnTo>
                    <a:lnTo>
                      <a:pt x="80" y="63"/>
                    </a:lnTo>
                    <a:lnTo>
                      <a:pt x="85" y="59"/>
                    </a:lnTo>
                    <a:lnTo>
                      <a:pt x="91" y="55"/>
                    </a:lnTo>
                    <a:lnTo>
                      <a:pt x="99" y="51"/>
                    </a:lnTo>
                    <a:lnTo>
                      <a:pt x="106" y="45"/>
                    </a:lnTo>
                    <a:lnTo>
                      <a:pt x="111" y="39"/>
                    </a:lnTo>
                    <a:lnTo>
                      <a:pt x="115" y="32"/>
                    </a:lnTo>
                    <a:lnTo>
                      <a:pt x="119" y="30"/>
                    </a:lnTo>
                    <a:lnTo>
                      <a:pt x="123" y="27"/>
                    </a:lnTo>
                    <a:lnTo>
                      <a:pt x="128" y="23"/>
                    </a:lnTo>
                    <a:lnTo>
                      <a:pt x="134" y="17"/>
                    </a:lnTo>
                    <a:lnTo>
                      <a:pt x="137" y="12"/>
                    </a:lnTo>
                    <a:lnTo>
                      <a:pt x="140" y="8"/>
                    </a:lnTo>
                    <a:lnTo>
                      <a:pt x="140" y="1"/>
                    </a:lnTo>
                    <a:lnTo>
                      <a:pt x="140"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2" name="Freeform 460">
                <a:extLst>
                  <a:ext uri="{FF2B5EF4-FFF2-40B4-BE49-F238E27FC236}">
                    <a16:creationId xmlns:a16="http://schemas.microsoft.com/office/drawing/2014/main" id="{0A81A5C0-4CC4-43E3-9226-D7A7E97EA722}"/>
                  </a:ext>
                </a:extLst>
              </p:cNvPr>
              <p:cNvSpPr>
                <a:spLocks/>
              </p:cNvSpPr>
              <p:nvPr/>
            </p:nvSpPr>
            <p:spPr bwMode="auto">
              <a:xfrm>
                <a:off x="1004" y="1204"/>
                <a:ext cx="18" cy="22"/>
              </a:xfrm>
              <a:custGeom>
                <a:avLst/>
                <a:gdLst>
                  <a:gd name="T0" fmla="*/ 21 w 33"/>
                  <a:gd name="T1" fmla="*/ 0 h 40"/>
                  <a:gd name="T2" fmla="*/ 21 w 33"/>
                  <a:gd name="T3" fmla="*/ 0 h 40"/>
                  <a:gd name="T4" fmla="*/ 17 w 33"/>
                  <a:gd name="T5" fmla="*/ 2 h 40"/>
                  <a:gd name="T6" fmla="*/ 10 w 33"/>
                  <a:gd name="T7" fmla="*/ 5 h 40"/>
                  <a:gd name="T8" fmla="*/ 6 w 33"/>
                  <a:gd name="T9" fmla="*/ 8 h 40"/>
                  <a:gd name="T10" fmla="*/ 3 w 33"/>
                  <a:gd name="T11" fmla="*/ 11 h 40"/>
                  <a:gd name="T12" fmla="*/ 0 w 33"/>
                  <a:gd name="T13" fmla="*/ 13 h 40"/>
                  <a:gd name="T14" fmla="*/ 0 w 33"/>
                  <a:gd name="T15" fmla="*/ 17 h 40"/>
                  <a:gd name="T16" fmla="*/ 3 w 33"/>
                  <a:gd name="T17" fmla="*/ 20 h 40"/>
                  <a:gd name="T18" fmla="*/ 5 w 33"/>
                  <a:gd name="T19" fmla="*/ 23 h 40"/>
                  <a:gd name="T20" fmla="*/ 9 w 33"/>
                  <a:gd name="T21" fmla="*/ 26 h 40"/>
                  <a:gd name="T22" fmla="*/ 10 w 33"/>
                  <a:gd name="T23" fmla="*/ 31 h 40"/>
                  <a:gd name="T24" fmla="*/ 10 w 33"/>
                  <a:gd name="T25" fmla="*/ 34 h 40"/>
                  <a:gd name="T26" fmla="*/ 11 w 33"/>
                  <a:gd name="T27" fmla="*/ 39 h 40"/>
                  <a:gd name="T28" fmla="*/ 16 w 33"/>
                  <a:gd name="T29" fmla="*/ 40 h 40"/>
                  <a:gd name="T30" fmla="*/ 21 w 33"/>
                  <a:gd name="T31" fmla="*/ 40 h 40"/>
                  <a:gd name="T32" fmla="*/ 24 w 33"/>
                  <a:gd name="T33" fmla="*/ 39 h 40"/>
                  <a:gd name="T34" fmla="*/ 28 w 33"/>
                  <a:gd name="T35" fmla="*/ 36 h 40"/>
                  <a:gd name="T36" fmla="*/ 29 w 33"/>
                  <a:gd name="T37" fmla="*/ 29 h 40"/>
                  <a:gd name="T38" fmla="*/ 30 w 33"/>
                  <a:gd name="T39" fmla="*/ 22 h 40"/>
                  <a:gd name="T40" fmla="*/ 31 w 33"/>
                  <a:gd name="T41" fmla="*/ 15 h 40"/>
                  <a:gd name="T42" fmla="*/ 33 w 33"/>
                  <a:gd name="T43" fmla="*/ 8 h 40"/>
                  <a:gd name="T44" fmla="*/ 30 w 33"/>
                  <a:gd name="T45" fmla="*/ 5 h 40"/>
                  <a:gd name="T46" fmla="*/ 26 w 33"/>
                  <a:gd name="T47" fmla="*/ 2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2"/>
                    </a:lnTo>
                    <a:lnTo>
                      <a:pt x="10" y="5"/>
                    </a:lnTo>
                    <a:lnTo>
                      <a:pt x="6" y="8"/>
                    </a:lnTo>
                    <a:lnTo>
                      <a:pt x="3" y="11"/>
                    </a:lnTo>
                    <a:lnTo>
                      <a:pt x="0" y="13"/>
                    </a:lnTo>
                    <a:lnTo>
                      <a:pt x="0" y="17"/>
                    </a:lnTo>
                    <a:lnTo>
                      <a:pt x="3" y="20"/>
                    </a:lnTo>
                    <a:lnTo>
                      <a:pt x="5" y="23"/>
                    </a:lnTo>
                    <a:lnTo>
                      <a:pt x="9" y="26"/>
                    </a:lnTo>
                    <a:lnTo>
                      <a:pt x="10" y="31"/>
                    </a:lnTo>
                    <a:lnTo>
                      <a:pt x="10" y="34"/>
                    </a:lnTo>
                    <a:lnTo>
                      <a:pt x="11" y="39"/>
                    </a:lnTo>
                    <a:lnTo>
                      <a:pt x="16" y="40"/>
                    </a:lnTo>
                    <a:lnTo>
                      <a:pt x="21" y="40"/>
                    </a:lnTo>
                    <a:lnTo>
                      <a:pt x="24" y="39"/>
                    </a:lnTo>
                    <a:lnTo>
                      <a:pt x="28" y="36"/>
                    </a:lnTo>
                    <a:lnTo>
                      <a:pt x="29" y="29"/>
                    </a:lnTo>
                    <a:lnTo>
                      <a:pt x="30" y="22"/>
                    </a:lnTo>
                    <a:lnTo>
                      <a:pt x="31" y="15"/>
                    </a:lnTo>
                    <a:lnTo>
                      <a:pt x="33" y="8"/>
                    </a:lnTo>
                    <a:lnTo>
                      <a:pt x="30" y="5"/>
                    </a:lnTo>
                    <a:lnTo>
                      <a:pt x="26" y="2"/>
                    </a:lnTo>
                    <a:lnTo>
                      <a:pt x="21" y="0"/>
                    </a:lnTo>
                    <a:lnTo>
                      <a:pt x="2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23" name="Freeform 461">
                <a:extLst>
                  <a:ext uri="{FF2B5EF4-FFF2-40B4-BE49-F238E27FC236}">
                    <a16:creationId xmlns:a16="http://schemas.microsoft.com/office/drawing/2014/main" id="{E4BC36A1-FF6C-43DF-A80A-960609DDB592}"/>
                  </a:ext>
                </a:extLst>
              </p:cNvPr>
              <p:cNvSpPr>
                <a:spLocks/>
              </p:cNvSpPr>
              <p:nvPr/>
            </p:nvSpPr>
            <p:spPr bwMode="auto">
              <a:xfrm>
                <a:off x="1004" y="1204"/>
                <a:ext cx="18" cy="22"/>
              </a:xfrm>
              <a:custGeom>
                <a:avLst/>
                <a:gdLst>
                  <a:gd name="T0" fmla="*/ 21 w 33"/>
                  <a:gd name="T1" fmla="*/ 0 h 40"/>
                  <a:gd name="T2" fmla="*/ 21 w 33"/>
                  <a:gd name="T3" fmla="*/ 0 h 40"/>
                  <a:gd name="T4" fmla="*/ 17 w 33"/>
                  <a:gd name="T5" fmla="*/ 2 h 40"/>
                  <a:gd name="T6" fmla="*/ 10 w 33"/>
                  <a:gd name="T7" fmla="*/ 5 h 40"/>
                  <a:gd name="T8" fmla="*/ 6 w 33"/>
                  <a:gd name="T9" fmla="*/ 8 h 40"/>
                  <a:gd name="T10" fmla="*/ 3 w 33"/>
                  <a:gd name="T11" fmla="*/ 11 h 40"/>
                  <a:gd name="T12" fmla="*/ 0 w 33"/>
                  <a:gd name="T13" fmla="*/ 13 h 40"/>
                  <a:gd name="T14" fmla="*/ 0 w 33"/>
                  <a:gd name="T15" fmla="*/ 17 h 40"/>
                  <a:gd name="T16" fmla="*/ 3 w 33"/>
                  <a:gd name="T17" fmla="*/ 20 h 40"/>
                  <a:gd name="T18" fmla="*/ 5 w 33"/>
                  <a:gd name="T19" fmla="*/ 23 h 40"/>
                  <a:gd name="T20" fmla="*/ 9 w 33"/>
                  <a:gd name="T21" fmla="*/ 26 h 40"/>
                  <a:gd name="T22" fmla="*/ 10 w 33"/>
                  <a:gd name="T23" fmla="*/ 31 h 40"/>
                  <a:gd name="T24" fmla="*/ 10 w 33"/>
                  <a:gd name="T25" fmla="*/ 34 h 40"/>
                  <a:gd name="T26" fmla="*/ 11 w 33"/>
                  <a:gd name="T27" fmla="*/ 39 h 40"/>
                  <a:gd name="T28" fmla="*/ 16 w 33"/>
                  <a:gd name="T29" fmla="*/ 40 h 40"/>
                  <a:gd name="T30" fmla="*/ 21 w 33"/>
                  <a:gd name="T31" fmla="*/ 40 h 40"/>
                  <a:gd name="T32" fmla="*/ 24 w 33"/>
                  <a:gd name="T33" fmla="*/ 39 h 40"/>
                  <a:gd name="T34" fmla="*/ 28 w 33"/>
                  <a:gd name="T35" fmla="*/ 36 h 40"/>
                  <a:gd name="T36" fmla="*/ 29 w 33"/>
                  <a:gd name="T37" fmla="*/ 29 h 40"/>
                  <a:gd name="T38" fmla="*/ 30 w 33"/>
                  <a:gd name="T39" fmla="*/ 22 h 40"/>
                  <a:gd name="T40" fmla="*/ 31 w 33"/>
                  <a:gd name="T41" fmla="*/ 15 h 40"/>
                  <a:gd name="T42" fmla="*/ 33 w 33"/>
                  <a:gd name="T43" fmla="*/ 8 h 40"/>
                  <a:gd name="T44" fmla="*/ 30 w 33"/>
                  <a:gd name="T45" fmla="*/ 5 h 40"/>
                  <a:gd name="T46" fmla="*/ 26 w 33"/>
                  <a:gd name="T47" fmla="*/ 2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2"/>
                    </a:lnTo>
                    <a:lnTo>
                      <a:pt x="10" y="5"/>
                    </a:lnTo>
                    <a:lnTo>
                      <a:pt x="6" y="8"/>
                    </a:lnTo>
                    <a:lnTo>
                      <a:pt x="3" y="11"/>
                    </a:lnTo>
                    <a:lnTo>
                      <a:pt x="0" y="13"/>
                    </a:lnTo>
                    <a:lnTo>
                      <a:pt x="0" y="17"/>
                    </a:lnTo>
                    <a:lnTo>
                      <a:pt x="3" y="20"/>
                    </a:lnTo>
                    <a:lnTo>
                      <a:pt x="5" y="23"/>
                    </a:lnTo>
                    <a:lnTo>
                      <a:pt x="9" y="26"/>
                    </a:lnTo>
                    <a:lnTo>
                      <a:pt x="10" y="31"/>
                    </a:lnTo>
                    <a:lnTo>
                      <a:pt x="10" y="34"/>
                    </a:lnTo>
                    <a:lnTo>
                      <a:pt x="11" y="39"/>
                    </a:lnTo>
                    <a:lnTo>
                      <a:pt x="16" y="40"/>
                    </a:lnTo>
                    <a:lnTo>
                      <a:pt x="21" y="40"/>
                    </a:lnTo>
                    <a:lnTo>
                      <a:pt x="24" y="39"/>
                    </a:lnTo>
                    <a:lnTo>
                      <a:pt x="28" y="36"/>
                    </a:lnTo>
                    <a:lnTo>
                      <a:pt x="29" y="29"/>
                    </a:lnTo>
                    <a:lnTo>
                      <a:pt x="30" y="22"/>
                    </a:lnTo>
                    <a:lnTo>
                      <a:pt x="31" y="15"/>
                    </a:lnTo>
                    <a:lnTo>
                      <a:pt x="33" y="8"/>
                    </a:lnTo>
                    <a:lnTo>
                      <a:pt x="30" y="5"/>
                    </a:lnTo>
                    <a:lnTo>
                      <a:pt x="26" y="2"/>
                    </a:lnTo>
                    <a:lnTo>
                      <a:pt x="21" y="0"/>
                    </a:lnTo>
                    <a:lnTo>
                      <a:pt x="2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4" name="Freeform 462">
                <a:extLst>
                  <a:ext uri="{FF2B5EF4-FFF2-40B4-BE49-F238E27FC236}">
                    <a16:creationId xmlns:a16="http://schemas.microsoft.com/office/drawing/2014/main" id="{C25A19F0-DC22-4C4D-A293-CAE6171B7703}"/>
                  </a:ext>
                </a:extLst>
              </p:cNvPr>
              <p:cNvSpPr>
                <a:spLocks/>
              </p:cNvSpPr>
              <p:nvPr/>
            </p:nvSpPr>
            <p:spPr bwMode="auto">
              <a:xfrm>
                <a:off x="1002" y="1229"/>
                <a:ext cx="5" cy="5"/>
              </a:xfrm>
              <a:custGeom>
                <a:avLst/>
                <a:gdLst>
                  <a:gd name="T0" fmla="*/ 9 w 9"/>
                  <a:gd name="T1" fmla="*/ 2 h 8"/>
                  <a:gd name="T2" fmla="*/ 9 w 9"/>
                  <a:gd name="T3" fmla="*/ 2 h 8"/>
                  <a:gd name="T4" fmla="*/ 5 w 9"/>
                  <a:gd name="T5" fmla="*/ 0 h 8"/>
                  <a:gd name="T6" fmla="*/ 1 w 9"/>
                  <a:gd name="T7" fmla="*/ 0 h 8"/>
                  <a:gd name="T8" fmla="*/ 0 w 9"/>
                  <a:gd name="T9" fmla="*/ 4 h 8"/>
                  <a:gd name="T10" fmla="*/ 3 w 9"/>
                  <a:gd name="T11" fmla="*/ 7 h 8"/>
                  <a:gd name="T12" fmla="*/ 5 w 9"/>
                  <a:gd name="T13" fmla="*/ 8 h 8"/>
                  <a:gd name="T14" fmla="*/ 9 w 9"/>
                  <a:gd name="T15" fmla="*/ 6 h 8"/>
                  <a:gd name="T16" fmla="*/ 9 w 9"/>
                  <a:gd name="T17" fmla="*/ 2 h 8"/>
                  <a:gd name="T18" fmla="*/ 9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9" y="2"/>
                    </a:moveTo>
                    <a:lnTo>
                      <a:pt x="9" y="2"/>
                    </a:lnTo>
                    <a:lnTo>
                      <a:pt x="5" y="0"/>
                    </a:lnTo>
                    <a:lnTo>
                      <a:pt x="1" y="0"/>
                    </a:lnTo>
                    <a:lnTo>
                      <a:pt x="0" y="4"/>
                    </a:lnTo>
                    <a:lnTo>
                      <a:pt x="3" y="7"/>
                    </a:lnTo>
                    <a:lnTo>
                      <a:pt x="5" y="8"/>
                    </a:lnTo>
                    <a:lnTo>
                      <a:pt x="9" y="6"/>
                    </a:lnTo>
                    <a:lnTo>
                      <a:pt x="9" y="2"/>
                    </a:lnTo>
                    <a:lnTo>
                      <a:pt x="9"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25" name="Freeform 463">
                <a:extLst>
                  <a:ext uri="{FF2B5EF4-FFF2-40B4-BE49-F238E27FC236}">
                    <a16:creationId xmlns:a16="http://schemas.microsoft.com/office/drawing/2014/main" id="{BD572A3D-92DD-4AEF-BCF3-4DA8CA41E4AA}"/>
                  </a:ext>
                </a:extLst>
              </p:cNvPr>
              <p:cNvSpPr>
                <a:spLocks/>
              </p:cNvSpPr>
              <p:nvPr/>
            </p:nvSpPr>
            <p:spPr bwMode="auto">
              <a:xfrm>
                <a:off x="1002" y="1229"/>
                <a:ext cx="5" cy="5"/>
              </a:xfrm>
              <a:custGeom>
                <a:avLst/>
                <a:gdLst>
                  <a:gd name="T0" fmla="*/ 9 w 9"/>
                  <a:gd name="T1" fmla="*/ 2 h 8"/>
                  <a:gd name="T2" fmla="*/ 9 w 9"/>
                  <a:gd name="T3" fmla="*/ 2 h 8"/>
                  <a:gd name="T4" fmla="*/ 5 w 9"/>
                  <a:gd name="T5" fmla="*/ 0 h 8"/>
                  <a:gd name="T6" fmla="*/ 1 w 9"/>
                  <a:gd name="T7" fmla="*/ 0 h 8"/>
                  <a:gd name="T8" fmla="*/ 0 w 9"/>
                  <a:gd name="T9" fmla="*/ 4 h 8"/>
                  <a:gd name="T10" fmla="*/ 3 w 9"/>
                  <a:gd name="T11" fmla="*/ 7 h 8"/>
                  <a:gd name="T12" fmla="*/ 5 w 9"/>
                  <a:gd name="T13" fmla="*/ 8 h 8"/>
                  <a:gd name="T14" fmla="*/ 9 w 9"/>
                  <a:gd name="T15" fmla="*/ 6 h 8"/>
                  <a:gd name="T16" fmla="*/ 9 w 9"/>
                  <a:gd name="T17" fmla="*/ 2 h 8"/>
                  <a:gd name="T18" fmla="*/ 9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9" y="2"/>
                    </a:moveTo>
                    <a:lnTo>
                      <a:pt x="9" y="2"/>
                    </a:lnTo>
                    <a:lnTo>
                      <a:pt x="5" y="0"/>
                    </a:lnTo>
                    <a:lnTo>
                      <a:pt x="1" y="0"/>
                    </a:lnTo>
                    <a:lnTo>
                      <a:pt x="0" y="4"/>
                    </a:lnTo>
                    <a:lnTo>
                      <a:pt x="3" y="7"/>
                    </a:lnTo>
                    <a:lnTo>
                      <a:pt x="5" y="8"/>
                    </a:lnTo>
                    <a:lnTo>
                      <a:pt x="9" y="6"/>
                    </a:lnTo>
                    <a:lnTo>
                      <a:pt x="9" y="2"/>
                    </a:lnTo>
                    <a:lnTo>
                      <a:pt x="9"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6" name="Freeform 464">
                <a:extLst>
                  <a:ext uri="{FF2B5EF4-FFF2-40B4-BE49-F238E27FC236}">
                    <a16:creationId xmlns:a16="http://schemas.microsoft.com/office/drawing/2014/main" id="{3F48B414-5F7E-4E00-85B6-32090D62C961}"/>
                  </a:ext>
                </a:extLst>
              </p:cNvPr>
              <p:cNvSpPr>
                <a:spLocks/>
              </p:cNvSpPr>
              <p:nvPr/>
            </p:nvSpPr>
            <p:spPr bwMode="auto">
              <a:xfrm>
                <a:off x="760" y="1247"/>
                <a:ext cx="14" cy="11"/>
              </a:xfrm>
              <a:custGeom>
                <a:avLst/>
                <a:gdLst>
                  <a:gd name="T0" fmla="*/ 20 w 26"/>
                  <a:gd name="T1" fmla="*/ 0 h 20"/>
                  <a:gd name="T2" fmla="*/ 20 w 26"/>
                  <a:gd name="T3" fmla="*/ 0 h 20"/>
                  <a:gd name="T4" fmla="*/ 11 w 26"/>
                  <a:gd name="T5" fmla="*/ 0 h 20"/>
                  <a:gd name="T6" fmla="*/ 4 w 26"/>
                  <a:gd name="T7" fmla="*/ 3 h 20"/>
                  <a:gd name="T8" fmla="*/ 0 w 26"/>
                  <a:gd name="T9" fmla="*/ 7 h 20"/>
                  <a:gd name="T10" fmla="*/ 5 w 26"/>
                  <a:gd name="T11" fmla="*/ 12 h 20"/>
                  <a:gd name="T12" fmla="*/ 10 w 26"/>
                  <a:gd name="T13" fmla="*/ 14 h 20"/>
                  <a:gd name="T14" fmla="*/ 14 w 26"/>
                  <a:gd name="T15" fmla="*/ 18 h 20"/>
                  <a:gd name="T16" fmla="*/ 19 w 26"/>
                  <a:gd name="T17" fmla="*/ 20 h 20"/>
                  <a:gd name="T18" fmla="*/ 26 w 26"/>
                  <a:gd name="T19" fmla="*/ 18 h 20"/>
                  <a:gd name="T20" fmla="*/ 26 w 26"/>
                  <a:gd name="T21" fmla="*/ 9 h 20"/>
                  <a:gd name="T22" fmla="*/ 25 w 26"/>
                  <a:gd name="T23" fmla="*/ 4 h 20"/>
                  <a:gd name="T24" fmla="*/ 20 w 26"/>
                  <a:gd name="T25" fmla="*/ 0 h 20"/>
                  <a:gd name="T26" fmla="*/ 20 w 26"/>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20">
                    <a:moveTo>
                      <a:pt x="20" y="0"/>
                    </a:moveTo>
                    <a:lnTo>
                      <a:pt x="20" y="0"/>
                    </a:lnTo>
                    <a:lnTo>
                      <a:pt x="11" y="0"/>
                    </a:lnTo>
                    <a:lnTo>
                      <a:pt x="4" y="3"/>
                    </a:lnTo>
                    <a:lnTo>
                      <a:pt x="0" y="7"/>
                    </a:lnTo>
                    <a:lnTo>
                      <a:pt x="5" y="12"/>
                    </a:lnTo>
                    <a:lnTo>
                      <a:pt x="10" y="14"/>
                    </a:lnTo>
                    <a:lnTo>
                      <a:pt x="14" y="18"/>
                    </a:lnTo>
                    <a:lnTo>
                      <a:pt x="19" y="20"/>
                    </a:lnTo>
                    <a:lnTo>
                      <a:pt x="26" y="18"/>
                    </a:lnTo>
                    <a:lnTo>
                      <a:pt x="26" y="9"/>
                    </a:lnTo>
                    <a:lnTo>
                      <a:pt x="25" y="4"/>
                    </a:lnTo>
                    <a:lnTo>
                      <a:pt x="20" y="0"/>
                    </a:lnTo>
                    <a:lnTo>
                      <a:pt x="2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27" name="Freeform 465">
                <a:extLst>
                  <a:ext uri="{FF2B5EF4-FFF2-40B4-BE49-F238E27FC236}">
                    <a16:creationId xmlns:a16="http://schemas.microsoft.com/office/drawing/2014/main" id="{84D79BDB-EBE4-4517-8A13-4722739D92FB}"/>
                  </a:ext>
                </a:extLst>
              </p:cNvPr>
              <p:cNvSpPr>
                <a:spLocks/>
              </p:cNvSpPr>
              <p:nvPr/>
            </p:nvSpPr>
            <p:spPr bwMode="auto">
              <a:xfrm>
                <a:off x="760" y="1247"/>
                <a:ext cx="14" cy="11"/>
              </a:xfrm>
              <a:custGeom>
                <a:avLst/>
                <a:gdLst>
                  <a:gd name="T0" fmla="*/ 20 w 26"/>
                  <a:gd name="T1" fmla="*/ 0 h 20"/>
                  <a:gd name="T2" fmla="*/ 20 w 26"/>
                  <a:gd name="T3" fmla="*/ 0 h 20"/>
                  <a:gd name="T4" fmla="*/ 11 w 26"/>
                  <a:gd name="T5" fmla="*/ 0 h 20"/>
                  <a:gd name="T6" fmla="*/ 4 w 26"/>
                  <a:gd name="T7" fmla="*/ 3 h 20"/>
                  <a:gd name="T8" fmla="*/ 0 w 26"/>
                  <a:gd name="T9" fmla="*/ 7 h 20"/>
                  <a:gd name="T10" fmla="*/ 5 w 26"/>
                  <a:gd name="T11" fmla="*/ 12 h 20"/>
                  <a:gd name="T12" fmla="*/ 10 w 26"/>
                  <a:gd name="T13" fmla="*/ 14 h 20"/>
                  <a:gd name="T14" fmla="*/ 14 w 26"/>
                  <a:gd name="T15" fmla="*/ 18 h 20"/>
                  <a:gd name="T16" fmla="*/ 19 w 26"/>
                  <a:gd name="T17" fmla="*/ 20 h 20"/>
                  <a:gd name="T18" fmla="*/ 26 w 26"/>
                  <a:gd name="T19" fmla="*/ 18 h 20"/>
                  <a:gd name="T20" fmla="*/ 26 w 26"/>
                  <a:gd name="T21" fmla="*/ 9 h 20"/>
                  <a:gd name="T22" fmla="*/ 25 w 26"/>
                  <a:gd name="T23" fmla="*/ 4 h 20"/>
                  <a:gd name="T24" fmla="*/ 20 w 26"/>
                  <a:gd name="T25" fmla="*/ 0 h 20"/>
                  <a:gd name="T26" fmla="*/ 20 w 26"/>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20">
                    <a:moveTo>
                      <a:pt x="20" y="0"/>
                    </a:moveTo>
                    <a:lnTo>
                      <a:pt x="20" y="0"/>
                    </a:lnTo>
                    <a:lnTo>
                      <a:pt x="11" y="0"/>
                    </a:lnTo>
                    <a:lnTo>
                      <a:pt x="4" y="3"/>
                    </a:lnTo>
                    <a:lnTo>
                      <a:pt x="0" y="7"/>
                    </a:lnTo>
                    <a:lnTo>
                      <a:pt x="5" y="12"/>
                    </a:lnTo>
                    <a:lnTo>
                      <a:pt x="10" y="14"/>
                    </a:lnTo>
                    <a:lnTo>
                      <a:pt x="14" y="18"/>
                    </a:lnTo>
                    <a:lnTo>
                      <a:pt x="19" y="20"/>
                    </a:lnTo>
                    <a:lnTo>
                      <a:pt x="26" y="18"/>
                    </a:lnTo>
                    <a:lnTo>
                      <a:pt x="26" y="9"/>
                    </a:lnTo>
                    <a:lnTo>
                      <a:pt x="25" y="4"/>
                    </a:lnTo>
                    <a:lnTo>
                      <a:pt x="20" y="0"/>
                    </a:lnTo>
                    <a:lnTo>
                      <a:pt x="2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28" name="Freeform 466">
                <a:extLst>
                  <a:ext uri="{FF2B5EF4-FFF2-40B4-BE49-F238E27FC236}">
                    <a16:creationId xmlns:a16="http://schemas.microsoft.com/office/drawing/2014/main" id="{A466D5EB-3849-4534-AAD5-5FBA91FF0C6D}"/>
                  </a:ext>
                </a:extLst>
              </p:cNvPr>
              <p:cNvSpPr>
                <a:spLocks/>
              </p:cNvSpPr>
              <p:nvPr/>
            </p:nvSpPr>
            <p:spPr bwMode="auto">
              <a:xfrm>
                <a:off x="622" y="1321"/>
                <a:ext cx="15" cy="21"/>
              </a:xfrm>
              <a:custGeom>
                <a:avLst/>
                <a:gdLst>
                  <a:gd name="T0" fmla="*/ 15 w 29"/>
                  <a:gd name="T1" fmla="*/ 0 h 38"/>
                  <a:gd name="T2" fmla="*/ 15 w 29"/>
                  <a:gd name="T3" fmla="*/ 0 h 38"/>
                  <a:gd name="T4" fmla="*/ 9 w 29"/>
                  <a:gd name="T5" fmla="*/ 2 h 38"/>
                  <a:gd name="T6" fmla="*/ 3 w 29"/>
                  <a:gd name="T7" fmla="*/ 5 h 38"/>
                  <a:gd name="T8" fmla="*/ 0 w 29"/>
                  <a:gd name="T9" fmla="*/ 14 h 38"/>
                  <a:gd name="T10" fmla="*/ 3 w 29"/>
                  <a:gd name="T11" fmla="*/ 18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5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5"/>
                    </a:lnTo>
                    <a:lnTo>
                      <a:pt x="0" y="14"/>
                    </a:lnTo>
                    <a:lnTo>
                      <a:pt x="3" y="18"/>
                    </a:lnTo>
                    <a:lnTo>
                      <a:pt x="9" y="25"/>
                    </a:lnTo>
                    <a:lnTo>
                      <a:pt x="11" y="30"/>
                    </a:lnTo>
                    <a:lnTo>
                      <a:pt x="12" y="38"/>
                    </a:lnTo>
                    <a:lnTo>
                      <a:pt x="18" y="38"/>
                    </a:lnTo>
                    <a:lnTo>
                      <a:pt x="23" y="38"/>
                    </a:lnTo>
                    <a:lnTo>
                      <a:pt x="29" y="28"/>
                    </a:lnTo>
                    <a:lnTo>
                      <a:pt x="29" y="21"/>
                    </a:lnTo>
                    <a:lnTo>
                      <a:pt x="25" y="11"/>
                    </a:lnTo>
                    <a:lnTo>
                      <a:pt x="24" y="5"/>
                    </a:lnTo>
                    <a:lnTo>
                      <a:pt x="20" y="2"/>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29" name="Freeform 467">
                <a:extLst>
                  <a:ext uri="{FF2B5EF4-FFF2-40B4-BE49-F238E27FC236}">
                    <a16:creationId xmlns:a16="http://schemas.microsoft.com/office/drawing/2014/main" id="{FD90B364-467A-48D4-915F-A1E83A6101B2}"/>
                  </a:ext>
                </a:extLst>
              </p:cNvPr>
              <p:cNvSpPr>
                <a:spLocks/>
              </p:cNvSpPr>
              <p:nvPr/>
            </p:nvSpPr>
            <p:spPr bwMode="auto">
              <a:xfrm>
                <a:off x="622" y="1321"/>
                <a:ext cx="15" cy="21"/>
              </a:xfrm>
              <a:custGeom>
                <a:avLst/>
                <a:gdLst>
                  <a:gd name="T0" fmla="*/ 15 w 29"/>
                  <a:gd name="T1" fmla="*/ 0 h 38"/>
                  <a:gd name="T2" fmla="*/ 15 w 29"/>
                  <a:gd name="T3" fmla="*/ 0 h 38"/>
                  <a:gd name="T4" fmla="*/ 9 w 29"/>
                  <a:gd name="T5" fmla="*/ 2 h 38"/>
                  <a:gd name="T6" fmla="*/ 3 w 29"/>
                  <a:gd name="T7" fmla="*/ 5 h 38"/>
                  <a:gd name="T8" fmla="*/ 0 w 29"/>
                  <a:gd name="T9" fmla="*/ 14 h 38"/>
                  <a:gd name="T10" fmla="*/ 3 w 29"/>
                  <a:gd name="T11" fmla="*/ 18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5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5"/>
                    </a:lnTo>
                    <a:lnTo>
                      <a:pt x="0" y="14"/>
                    </a:lnTo>
                    <a:lnTo>
                      <a:pt x="3" y="18"/>
                    </a:lnTo>
                    <a:lnTo>
                      <a:pt x="9" y="25"/>
                    </a:lnTo>
                    <a:lnTo>
                      <a:pt x="11" y="30"/>
                    </a:lnTo>
                    <a:lnTo>
                      <a:pt x="12" y="38"/>
                    </a:lnTo>
                    <a:lnTo>
                      <a:pt x="18" y="38"/>
                    </a:lnTo>
                    <a:lnTo>
                      <a:pt x="23" y="38"/>
                    </a:lnTo>
                    <a:lnTo>
                      <a:pt x="29" y="28"/>
                    </a:lnTo>
                    <a:lnTo>
                      <a:pt x="29" y="21"/>
                    </a:lnTo>
                    <a:lnTo>
                      <a:pt x="25" y="11"/>
                    </a:lnTo>
                    <a:lnTo>
                      <a:pt x="24" y="5"/>
                    </a:lnTo>
                    <a:lnTo>
                      <a:pt x="20" y="2"/>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0" name="Freeform 468">
                <a:extLst>
                  <a:ext uri="{FF2B5EF4-FFF2-40B4-BE49-F238E27FC236}">
                    <a16:creationId xmlns:a16="http://schemas.microsoft.com/office/drawing/2014/main" id="{6664C778-A76F-49A7-A83E-04FE5ADD73F7}"/>
                  </a:ext>
                </a:extLst>
              </p:cNvPr>
              <p:cNvSpPr>
                <a:spLocks/>
              </p:cNvSpPr>
              <p:nvPr/>
            </p:nvSpPr>
            <p:spPr bwMode="auto">
              <a:xfrm>
                <a:off x="391" y="1364"/>
                <a:ext cx="17" cy="28"/>
              </a:xfrm>
              <a:custGeom>
                <a:avLst/>
                <a:gdLst>
                  <a:gd name="T0" fmla="*/ 27 w 32"/>
                  <a:gd name="T1" fmla="*/ 8 h 52"/>
                  <a:gd name="T2" fmla="*/ 27 w 32"/>
                  <a:gd name="T3" fmla="*/ 8 h 52"/>
                  <a:gd name="T4" fmla="*/ 23 w 32"/>
                  <a:gd name="T5" fmla="*/ 6 h 52"/>
                  <a:gd name="T6" fmla="*/ 19 w 32"/>
                  <a:gd name="T7" fmla="*/ 5 h 52"/>
                  <a:gd name="T8" fmla="*/ 14 w 32"/>
                  <a:gd name="T9" fmla="*/ 3 h 52"/>
                  <a:gd name="T10" fmla="*/ 12 w 32"/>
                  <a:gd name="T11" fmla="*/ 1 h 52"/>
                  <a:gd name="T12" fmla="*/ 8 w 32"/>
                  <a:gd name="T13" fmla="*/ 0 h 52"/>
                  <a:gd name="T14" fmla="*/ 5 w 32"/>
                  <a:gd name="T15" fmla="*/ 0 h 52"/>
                  <a:gd name="T16" fmla="*/ 2 w 32"/>
                  <a:gd name="T17" fmla="*/ 2 h 52"/>
                  <a:gd name="T18" fmla="*/ 1 w 32"/>
                  <a:gd name="T19" fmla="*/ 3 h 52"/>
                  <a:gd name="T20" fmla="*/ 0 w 32"/>
                  <a:gd name="T21" fmla="*/ 4 h 52"/>
                  <a:gd name="T22" fmla="*/ 0 w 32"/>
                  <a:gd name="T23" fmla="*/ 6 h 52"/>
                  <a:gd name="T24" fmla="*/ 0 w 32"/>
                  <a:gd name="T25" fmla="*/ 11 h 52"/>
                  <a:gd name="T26" fmla="*/ 2 w 32"/>
                  <a:gd name="T27" fmla="*/ 17 h 52"/>
                  <a:gd name="T28" fmla="*/ 3 w 32"/>
                  <a:gd name="T29" fmla="*/ 19 h 52"/>
                  <a:gd name="T30" fmla="*/ 3 w 32"/>
                  <a:gd name="T31" fmla="*/ 22 h 52"/>
                  <a:gd name="T32" fmla="*/ 5 w 32"/>
                  <a:gd name="T33" fmla="*/ 24 h 52"/>
                  <a:gd name="T34" fmla="*/ 6 w 32"/>
                  <a:gd name="T35" fmla="*/ 26 h 52"/>
                  <a:gd name="T36" fmla="*/ 8 w 32"/>
                  <a:gd name="T37" fmla="*/ 30 h 52"/>
                  <a:gd name="T38" fmla="*/ 10 w 32"/>
                  <a:gd name="T39" fmla="*/ 33 h 52"/>
                  <a:gd name="T40" fmla="*/ 12 w 32"/>
                  <a:gd name="T41" fmla="*/ 35 h 52"/>
                  <a:gd name="T42" fmla="*/ 14 w 32"/>
                  <a:gd name="T43" fmla="*/ 39 h 52"/>
                  <a:gd name="T44" fmla="*/ 14 w 32"/>
                  <a:gd name="T45" fmla="*/ 42 h 52"/>
                  <a:gd name="T46" fmla="*/ 16 w 32"/>
                  <a:gd name="T47" fmla="*/ 45 h 52"/>
                  <a:gd name="T48" fmla="*/ 17 w 32"/>
                  <a:gd name="T49" fmla="*/ 49 h 52"/>
                  <a:gd name="T50" fmla="*/ 19 w 32"/>
                  <a:gd name="T51" fmla="*/ 52 h 52"/>
                  <a:gd name="T52" fmla="*/ 22 w 32"/>
                  <a:gd name="T53" fmla="*/ 49 h 52"/>
                  <a:gd name="T54" fmla="*/ 29 w 32"/>
                  <a:gd name="T55" fmla="*/ 42 h 52"/>
                  <a:gd name="T56" fmla="*/ 31 w 32"/>
                  <a:gd name="T57" fmla="*/ 37 h 52"/>
                  <a:gd name="T58" fmla="*/ 32 w 32"/>
                  <a:gd name="T59" fmla="*/ 32 h 52"/>
                  <a:gd name="T60" fmla="*/ 32 w 32"/>
                  <a:gd name="T61" fmla="*/ 26 h 52"/>
                  <a:gd name="T62" fmla="*/ 32 w 32"/>
                  <a:gd name="T63" fmla="*/ 22 h 52"/>
                  <a:gd name="T64" fmla="*/ 30 w 32"/>
                  <a:gd name="T65" fmla="*/ 18 h 52"/>
                  <a:gd name="T66" fmla="*/ 30 w 32"/>
                  <a:gd name="T67" fmla="*/ 13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6"/>
                    </a:lnTo>
                    <a:lnTo>
                      <a:pt x="19" y="5"/>
                    </a:lnTo>
                    <a:lnTo>
                      <a:pt x="14" y="3"/>
                    </a:lnTo>
                    <a:lnTo>
                      <a:pt x="12" y="1"/>
                    </a:lnTo>
                    <a:lnTo>
                      <a:pt x="8" y="0"/>
                    </a:lnTo>
                    <a:lnTo>
                      <a:pt x="5" y="0"/>
                    </a:lnTo>
                    <a:lnTo>
                      <a:pt x="2" y="2"/>
                    </a:lnTo>
                    <a:lnTo>
                      <a:pt x="1" y="3"/>
                    </a:lnTo>
                    <a:lnTo>
                      <a:pt x="0" y="4"/>
                    </a:lnTo>
                    <a:lnTo>
                      <a:pt x="0" y="6"/>
                    </a:lnTo>
                    <a:lnTo>
                      <a:pt x="0" y="11"/>
                    </a:lnTo>
                    <a:lnTo>
                      <a:pt x="2" y="17"/>
                    </a:lnTo>
                    <a:lnTo>
                      <a:pt x="3" y="19"/>
                    </a:lnTo>
                    <a:lnTo>
                      <a:pt x="3" y="22"/>
                    </a:lnTo>
                    <a:lnTo>
                      <a:pt x="5" y="24"/>
                    </a:lnTo>
                    <a:lnTo>
                      <a:pt x="6" y="26"/>
                    </a:lnTo>
                    <a:lnTo>
                      <a:pt x="8" y="30"/>
                    </a:lnTo>
                    <a:lnTo>
                      <a:pt x="10" y="33"/>
                    </a:lnTo>
                    <a:lnTo>
                      <a:pt x="12" y="35"/>
                    </a:lnTo>
                    <a:lnTo>
                      <a:pt x="14" y="39"/>
                    </a:lnTo>
                    <a:lnTo>
                      <a:pt x="14" y="42"/>
                    </a:lnTo>
                    <a:lnTo>
                      <a:pt x="16" y="45"/>
                    </a:lnTo>
                    <a:lnTo>
                      <a:pt x="17" y="49"/>
                    </a:lnTo>
                    <a:lnTo>
                      <a:pt x="19" y="52"/>
                    </a:lnTo>
                    <a:lnTo>
                      <a:pt x="22" y="49"/>
                    </a:lnTo>
                    <a:lnTo>
                      <a:pt x="29" y="42"/>
                    </a:lnTo>
                    <a:lnTo>
                      <a:pt x="31" y="37"/>
                    </a:lnTo>
                    <a:lnTo>
                      <a:pt x="32" y="32"/>
                    </a:lnTo>
                    <a:lnTo>
                      <a:pt x="32" y="26"/>
                    </a:lnTo>
                    <a:lnTo>
                      <a:pt x="32" y="22"/>
                    </a:lnTo>
                    <a:lnTo>
                      <a:pt x="30" y="18"/>
                    </a:lnTo>
                    <a:lnTo>
                      <a:pt x="30" y="13"/>
                    </a:lnTo>
                    <a:lnTo>
                      <a:pt x="27" y="8"/>
                    </a:lnTo>
                    <a:lnTo>
                      <a:pt x="27"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31" name="Freeform 469">
                <a:extLst>
                  <a:ext uri="{FF2B5EF4-FFF2-40B4-BE49-F238E27FC236}">
                    <a16:creationId xmlns:a16="http://schemas.microsoft.com/office/drawing/2014/main" id="{FAFC77E5-8392-4700-B200-5981F37A3381}"/>
                  </a:ext>
                </a:extLst>
              </p:cNvPr>
              <p:cNvSpPr>
                <a:spLocks/>
              </p:cNvSpPr>
              <p:nvPr/>
            </p:nvSpPr>
            <p:spPr bwMode="auto">
              <a:xfrm>
                <a:off x="391" y="1364"/>
                <a:ext cx="17" cy="28"/>
              </a:xfrm>
              <a:custGeom>
                <a:avLst/>
                <a:gdLst>
                  <a:gd name="T0" fmla="*/ 27 w 32"/>
                  <a:gd name="T1" fmla="*/ 8 h 52"/>
                  <a:gd name="T2" fmla="*/ 27 w 32"/>
                  <a:gd name="T3" fmla="*/ 8 h 52"/>
                  <a:gd name="T4" fmla="*/ 23 w 32"/>
                  <a:gd name="T5" fmla="*/ 6 h 52"/>
                  <a:gd name="T6" fmla="*/ 19 w 32"/>
                  <a:gd name="T7" fmla="*/ 5 h 52"/>
                  <a:gd name="T8" fmla="*/ 14 w 32"/>
                  <a:gd name="T9" fmla="*/ 3 h 52"/>
                  <a:gd name="T10" fmla="*/ 12 w 32"/>
                  <a:gd name="T11" fmla="*/ 1 h 52"/>
                  <a:gd name="T12" fmla="*/ 8 w 32"/>
                  <a:gd name="T13" fmla="*/ 0 h 52"/>
                  <a:gd name="T14" fmla="*/ 5 w 32"/>
                  <a:gd name="T15" fmla="*/ 0 h 52"/>
                  <a:gd name="T16" fmla="*/ 2 w 32"/>
                  <a:gd name="T17" fmla="*/ 2 h 52"/>
                  <a:gd name="T18" fmla="*/ 1 w 32"/>
                  <a:gd name="T19" fmla="*/ 3 h 52"/>
                  <a:gd name="T20" fmla="*/ 0 w 32"/>
                  <a:gd name="T21" fmla="*/ 4 h 52"/>
                  <a:gd name="T22" fmla="*/ 0 w 32"/>
                  <a:gd name="T23" fmla="*/ 6 h 52"/>
                  <a:gd name="T24" fmla="*/ 0 w 32"/>
                  <a:gd name="T25" fmla="*/ 11 h 52"/>
                  <a:gd name="T26" fmla="*/ 2 w 32"/>
                  <a:gd name="T27" fmla="*/ 17 h 52"/>
                  <a:gd name="T28" fmla="*/ 3 w 32"/>
                  <a:gd name="T29" fmla="*/ 19 h 52"/>
                  <a:gd name="T30" fmla="*/ 3 w 32"/>
                  <a:gd name="T31" fmla="*/ 22 h 52"/>
                  <a:gd name="T32" fmla="*/ 5 w 32"/>
                  <a:gd name="T33" fmla="*/ 24 h 52"/>
                  <a:gd name="T34" fmla="*/ 6 w 32"/>
                  <a:gd name="T35" fmla="*/ 26 h 52"/>
                  <a:gd name="T36" fmla="*/ 8 w 32"/>
                  <a:gd name="T37" fmla="*/ 30 h 52"/>
                  <a:gd name="T38" fmla="*/ 10 w 32"/>
                  <a:gd name="T39" fmla="*/ 33 h 52"/>
                  <a:gd name="T40" fmla="*/ 12 w 32"/>
                  <a:gd name="T41" fmla="*/ 35 h 52"/>
                  <a:gd name="T42" fmla="*/ 14 w 32"/>
                  <a:gd name="T43" fmla="*/ 39 h 52"/>
                  <a:gd name="T44" fmla="*/ 14 w 32"/>
                  <a:gd name="T45" fmla="*/ 42 h 52"/>
                  <a:gd name="T46" fmla="*/ 16 w 32"/>
                  <a:gd name="T47" fmla="*/ 45 h 52"/>
                  <a:gd name="T48" fmla="*/ 17 w 32"/>
                  <a:gd name="T49" fmla="*/ 49 h 52"/>
                  <a:gd name="T50" fmla="*/ 19 w 32"/>
                  <a:gd name="T51" fmla="*/ 52 h 52"/>
                  <a:gd name="T52" fmla="*/ 22 w 32"/>
                  <a:gd name="T53" fmla="*/ 49 h 52"/>
                  <a:gd name="T54" fmla="*/ 29 w 32"/>
                  <a:gd name="T55" fmla="*/ 42 h 52"/>
                  <a:gd name="T56" fmla="*/ 31 w 32"/>
                  <a:gd name="T57" fmla="*/ 37 h 52"/>
                  <a:gd name="T58" fmla="*/ 32 w 32"/>
                  <a:gd name="T59" fmla="*/ 32 h 52"/>
                  <a:gd name="T60" fmla="*/ 32 w 32"/>
                  <a:gd name="T61" fmla="*/ 26 h 52"/>
                  <a:gd name="T62" fmla="*/ 32 w 32"/>
                  <a:gd name="T63" fmla="*/ 22 h 52"/>
                  <a:gd name="T64" fmla="*/ 30 w 32"/>
                  <a:gd name="T65" fmla="*/ 18 h 52"/>
                  <a:gd name="T66" fmla="*/ 30 w 32"/>
                  <a:gd name="T67" fmla="*/ 13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6"/>
                    </a:lnTo>
                    <a:lnTo>
                      <a:pt x="19" y="5"/>
                    </a:lnTo>
                    <a:lnTo>
                      <a:pt x="14" y="3"/>
                    </a:lnTo>
                    <a:lnTo>
                      <a:pt x="12" y="1"/>
                    </a:lnTo>
                    <a:lnTo>
                      <a:pt x="8" y="0"/>
                    </a:lnTo>
                    <a:lnTo>
                      <a:pt x="5" y="0"/>
                    </a:lnTo>
                    <a:lnTo>
                      <a:pt x="2" y="2"/>
                    </a:lnTo>
                    <a:lnTo>
                      <a:pt x="1" y="3"/>
                    </a:lnTo>
                    <a:lnTo>
                      <a:pt x="0" y="4"/>
                    </a:lnTo>
                    <a:lnTo>
                      <a:pt x="0" y="6"/>
                    </a:lnTo>
                    <a:lnTo>
                      <a:pt x="0" y="11"/>
                    </a:lnTo>
                    <a:lnTo>
                      <a:pt x="2" y="17"/>
                    </a:lnTo>
                    <a:lnTo>
                      <a:pt x="3" y="19"/>
                    </a:lnTo>
                    <a:lnTo>
                      <a:pt x="3" y="22"/>
                    </a:lnTo>
                    <a:lnTo>
                      <a:pt x="5" y="24"/>
                    </a:lnTo>
                    <a:lnTo>
                      <a:pt x="6" y="26"/>
                    </a:lnTo>
                    <a:lnTo>
                      <a:pt x="8" y="30"/>
                    </a:lnTo>
                    <a:lnTo>
                      <a:pt x="10" y="33"/>
                    </a:lnTo>
                    <a:lnTo>
                      <a:pt x="12" y="35"/>
                    </a:lnTo>
                    <a:lnTo>
                      <a:pt x="14" y="39"/>
                    </a:lnTo>
                    <a:lnTo>
                      <a:pt x="14" y="42"/>
                    </a:lnTo>
                    <a:lnTo>
                      <a:pt x="16" y="45"/>
                    </a:lnTo>
                    <a:lnTo>
                      <a:pt x="17" y="49"/>
                    </a:lnTo>
                    <a:lnTo>
                      <a:pt x="19" y="52"/>
                    </a:lnTo>
                    <a:lnTo>
                      <a:pt x="22" y="49"/>
                    </a:lnTo>
                    <a:lnTo>
                      <a:pt x="29" y="42"/>
                    </a:lnTo>
                    <a:lnTo>
                      <a:pt x="31" y="37"/>
                    </a:lnTo>
                    <a:lnTo>
                      <a:pt x="32" y="32"/>
                    </a:lnTo>
                    <a:lnTo>
                      <a:pt x="32" y="26"/>
                    </a:lnTo>
                    <a:lnTo>
                      <a:pt x="32" y="22"/>
                    </a:lnTo>
                    <a:lnTo>
                      <a:pt x="30" y="18"/>
                    </a:lnTo>
                    <a:lnTo>
                      <a:pt x="30" y="13"/>
                    </a:lnTo>
                    <a:lnTo>
                      <a:pt x="27" y="8"/>
                    </a:lnTo>
                    <a:lnTo>
                      <a:pt x="27"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2" name="Freeform 470">
                <a:extLst>
                  <a:ext uri="{FF2B5EF4-FFF2-40B4-BE49-F238E27FC236}">
                    <a16:creationId xmlns:a16="http://schemas.microsoft.com/office/drawing/2014/main" id="{492A15E7-B1D4-40FC-BCCD-5C610C55D1FB}"/>
                  </a:ext>
                </a:extLst>
              </p:cNvPr>
              <p:cNvSpPr>
                <a:spLocks/>
              </p:cNvSpPr>
              <p:nvPr/>
            </p:nvSpPr>
            <p:spPr bwMode="auto">
              <a:xfrm>
                <a:off x="423" y="1412"/>
                <a:ext cx="15" cy="18"/>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1 h 33"/>
                  <a:gd name="T12" fmla="*/ 18 w 27"/>
                  <a:gd name="T13" fmla="*/ 14 h 33"/>
                  <a:gd name="T14" fmla="*/ 15 w 27"/>
                  <a:gd name="T15" fmla="*/ 17 h 33"/>
                  <a:gd name="T16" fmla="*/ 12 w 27"/>
                  <a:gd name="T17" fmla="*/ 19 h 33"/>
                  <a:gd name="T18" fmla="*/ 11 w 27"/>
                  <a:gd name="T19" fmla="*/ 21 h 33"/>
                  <a:gd name="T20" fmla="*/ 9 w 27"/>
                  <a:gd name="T21" fmla="*/ 23 h 33"/>
                  <a:gd name="T22" fmla="*/ 4 w 27"/>
                  <a:gd name="T23" fmla="*/ 24 h 33"/>
                  <a:gd name="T24" fmla="*/ 1 w 27"/>
                  <a:gd name="T25" fmla="*/ 27 h 33"/>
                  <a:gd name="T26" fmla="*/ 0 w 27"/>
                  <a:gd name="T27" fmla="*/ 30 h 33"/>
                  <a:gd name="T28" fmla="*/ 2 w 27"/>
                  <a:gd name="T29" fmla="*/ 32 h 33"/>
                  <a:gd name="T30" fmla="*/ 6 w 27"/>
                  <a:gd name="T31" fmla="*/ 32 h 33"/>
                  <a:gd name="T32" fmla="*/ 9 w 27"/>
                  <a:gd name="T33" fmla="*/ 33 h 33"/>
                  <a:gd name="T34" fmla="*/ 12 w 27"/>
                  <a:gd name="T35" fmla="*/ 33 h 33"/>
                  <a:gd name="T36" fmla="*/ 14 w 27"/>
                  <a:gd name="T37" fmla="*/ 29 h 33"/>
                  <a:gd name="T38" fmla="*/ 16 w 27"/>
                  <a:gd name="T39" fmla="*/ 26 h 33"/>
                  <a:gd name="T40" fmla="*/ 18 w 27"/>
                  <a:gd name="T41" fmla="*/ 24 h 33"/>
                  <a:gd name="T42" fmla="*/ 20 w 27"/>
                  <a:gd name="T43" fmla="*/ 20 h 33"/>
                  <a:gd name="T44" fmla="*/ 20 w 27"/>
                  <a:gd name="T45" fmla="*/ 16 h 33"/>
                  <a:gd name="T46" fmla="*/ 22 w 27"/>
                  <a:gd name="T47" fmla="*/ 13 h 33"/>
                  <a:gd name="T48" fmla="*/ 23 w 27"/>
                  <a:gd name="T49" fmla="*/ 10 h 33"/>
                  <a:gd name="T50" fmla="*/ 25 w 27"/>
                  <a:gd name="T51" fmla="*/ 7 h 33"/>
                  <a:gd name="T52" fmla="*/ 27 w 27"/>
                  <a:gd name="T53" fmla="*/ 3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1"/>
                    </a:lnTo>
                    <a:lnTo>
                      <a:pt x="18" y="14"/>
                    </a:lnTo>
                    <a:lnTo>
                      <a:pt x="15" y="17"/>
                    </a:lnTo>
                    <a:lnTo>
                      <a:pt x="12" y="19"/>
                    </a:lnTo>
                    <a:lnTo>
                      <a:pt x="11" y="21"/>
                    </a:lnTo>
                    <a:lnTo>
                      <a:pt x="9" y="23"/>
                    </a:lnTo>
                    <a:lnTo>
                      <a:pt x="4" y="24"/>
                    </a:lnTo>
                    <a:lnTo>
                      <a:pt x="1" y="27"/>
                    </a:lnTo>
                    <a:lnTo>
                      <a:pt x="0" y="30"/>
                    </a:lnTo>
                    <a:lnTo>
                      <a:pt x="2" y="32"/>
                    </a:lnTo>
                    <a:lnTo>
                      <a:pt x="6" y="32"/>
                    </a:lnTo>
                    <a:lnTo>
                      <a:pt x="9" y="33"/>
                    </a:lnTo>
                    <a:lnTo>
                      <a:pt x="12" y="33"/>
                    </a:lnTo>
                    <a:lnTo>
                      <a:pt x="14" y="29"/>
                    </a:lnTo>
                    <a:lnTo>
                      <a:pt x="16" y="26"/>
                    </a:lnTo>
                    <a:lnTo>
                      <a:pt x="18" y="24"/>
                    </a:lnTo>
                    <a:lnTo>
                      <a:pt x="20" y="20"/>
                    </a:lnTo>
                    <a:lnTo>
                      <a:pt x="20" y="16"/>
                    </a:lnTo>
                    <a:lnTo>
                      <a:pt x="22" y="13"/>
                    </a:lnTo>
                    <a:lnTo>
                      <a:pt x="23" y="10"/>
                    </a:lnTo>
                    <a:lnTo>
                      <a:pt x="25" y="7"/>
                    </a:lnTo>
                    <a:lnTo>
                      <a:pt x="27" y="3"/>
                    </a:lnTo>
                    <a:lnTo>
                      <a:pt x="24" y="0"/>
                    </a:lnTo>
                    <a:lnTo>
                      <a:pt x="2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33" name="Freeform 471">
                <a:extLst>
                  <a:ext uri="{FF2B5EF4-FFF2-40B4-BE49-F238E27FC236}">
                    <a16:creationId xmlns:a16="http://schemas.microsoft.com/office/drawing/2014/main" id="{44C62CEB-5E96-4912-A7CD-B45FB2C8C5C9}"/>
                  </a:ext>
                </a:extLst>
              </p:cNvPr>
              <p:cNvSpPr>
                <a:spLocks/>
              </p:cNvSpPr>
              <p:nvPr/>
            </p:nvSpPr>
            <p:spPr bwMode="auto">
              <a:xfrm>
                <a:off x="423" y="1412"/>
                <a:ext cx="15" cy="18"/>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1 h 33"/>
                  <a:gd name="T12" fmla="*/ 18 w 27"/>
                  <a:gd name="T13" fmla="*/ 14 h 33"/>
                  <a:gd name="T14" fmla="*/ 15 w 27"/>
                  <a:gd name="T15" fmla="*/ 17 h 33"/>
                  <a:gd name="T16" fmla="*/ 12 w 27"/>
                  <a:gd name="T17" fmla="*/ 19 h 33"/>
                  <a:gd name="T18" fmla="*/ 11 w 27"/>
                  <a:gd name="T19" fmla="*/ 21 h 33"/>
                  <a:gd name="T20" fmla="*/ 9 w 27"/>
                  <a:gd name="T21" fmla="*/ 23 h 33"/>
                  <a:gd name="T22" fmla="*/ 4 w 27"/>
                  <a:gd name="T23" fmla="*/ 24 h 33"/>
                  <a:gd name="T24" fmla="*/ 1 w 27"/>
                  <a:gd name="T25" fmla="*/ 27 h 33"/>
                  <a:gd name="T26" fmla="*/ 0 w 27"/>
                  <a:gd name="T27" fmla="*/ 30 h 33"/>
                  <a:gd name="T28" fmla="*/ 2 w 27"/>
                  <a:gd name="T29" fmla="*/ 32 h 33"/>
                  <a:gd name="T30" fmla="*/ 6 w 27"/>
                  <a:gd name="T31" fmla="*/ 32 h 33"/>
                  <a:gd name="T32" fmla="*/ 9 w 27"/>
                  <a:gd name="T33" fmla="*/ 33 h 33"/>
                  <a:gd name="T34" fmla="*/ 12 w 27"/>
                  <a:gd name="T35" fmla="*/ 33 h 33"/>
                  <a:gd name="T36" fmla="*/ 14 w 27"/>
                  <a:gd name="T37" fmla="*/ 29 h 33"/>
                  <a:gd name="T38" fmla="*/ 16 w 27"/>
                  <a:gd name="T39" fmla="*/ 26 h 33"/>
                  <a:gd name="T40" fmla="*/ 18 w 27"/>
                  <a:gd name="T41" fmla="*/ 24 h 33"/>
                  <a:gd name="T42" fmla="*/ 20 w 27"/>
                  <a:gd name="T43" fmla="*/ 20 h 33"/>
                  <a:gd name="T44" fmla="*/ 20 w 27"/>
                  <a:gd name="T45" fmla="*/ 16 h 33"/>
                  <a:gd name="T46" fmla="*/ 22 w 27"/>
                  <a:gd name="T47" fmla="*/ 13 h 33"/>
                  <a:gd name="T48" fmla="*/ 23 w 27"/>
                  <a:gd name="T49" fmla="*/ 10 h 33"/>
                  <a:gd name="T50" fmla="*/ 25 w 27"/>
                  <a:gd name="T51" fmla="*/ 7 h 33"/>
                  <a:gd name="T52" fmla="*/ 27 w 27"/>
                  <a:gd name="T53" fmla="*/ 3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1"/>
                    </a:lnTo>
                    <a:lnTo>
                      <a:pt x="18" y="14"/>
                    </a:lnTo>
                    <a:lnTo>
                      <a:pt x="15" y="17"/>
                    </a:lnTo>
                    <a:lnTo>
                      <a:pt x="12" y="19"/>
                    </a:lnTo>
                    <a:lnTo>
                      <a:pt x="11" y="21"/>
                    </a:lnTo>
                    <a:lnTo>
                      <a:pt x="9" y="23"/>
                    </a:lnTo>
                    <a:lnTo>
                      <a:pt x="4" y="24"/>
                    </a:lnTo>
                    <a:lnTo>
                      <a:pt x="1" y="27"/>
                    </a:lnTo>
                    <a:lnTo>
                      <a:pt x="0" y="30"/>
                    </a:lnTo>
                    <a:lnTo>
                      <a:pt x="2" y="32"/>
                    </a:lnTo>
                    <a:lnTo>
                      <a:pt x="6" y="32"/>
                    </a:lnTo>
                    <a:lnTo>
                      <a:pt x="9" y="33"/>
                    </a:lnTo>
                    <a:lnTo>
                      <a:pt x="12" y="33"/>
                    </a:lnTo>
                    <a:lnTo>
                      <a:pt x="14" y="29"/>
                    </a:lnTo>
                    <a:lnTo>
                      <a:pt x="16" y="26"/>
                    </a:lnTo>
                    <a:lnTo>
                      <a:pt x="18" y="24"/>
                    </a:lnTo>
                    <a:lnTo>
                      <a:pt x="20" y="20"/>
                    </a:lnTo>
                    <a:lnTo>
                      <a:pt x="20" y="16"/>
                    </a:lnTo>
                    <a:lnTo>
                      <a:pt x="22" y="13"/>
                    </a:lnTo>
                    <a:lnTo>
                      <a:pt x="23" y="10"/>
                    </a:lnTo>
                    <a:lnTo>
                      <a:pt x="25" y="7"/>
                    </a:lnTo>
                    <a:lnTo>
                      <a:pt x="27" y="3"/>
                    </a:lnTo>
                    <a:lnTo>
                      <a:pt x="24" y="0"/>
                    </a:lnTo>
                    <a:lnTo>
                      <a:pt x="24"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4" name="Freeform 472">
                <a:extLst>
                  <a:ext uri="{FF2B5EF4-FFF2-40B4-BE49-F238E27FC236}">
                    <a16:creationId xmlns:a16="http://schemas.microsoft.com/office/drawing/2014/main" id="{084B185F-425A-4C08-8F95-735244C49A2B}"/>
                  </a:ext>
                </a:extLst>
              </p:cNvPr>
              <p:cNvSpPr>
                <a:spLocks/>
              </p:cNvSpPr>
              <p:nvPr/>
            </p:nvSpPr>
            <p:spPr bwMode="auto">
              <a:xfrm>
                <a:off x="505" y="1351"/>
                <a:ext cx="6" cy="6"/>
              </a:xfrm>
              <a:custGeom>
                <a:avLst/>
                <a:gdLst>
                  <a:gd name="T0" fmla="*/ 2 w 11"/>
                  <a:gd name="T1" fmla="*/ 12 h 12"/>
                  <a:gd name="T2" fmla="*/ 2 w 11"/>
                  <a:gd name="T3" fmla="*/ 12 h 12"/>
                  <a:gd name="T4" fmla="*/ 6 w 11"/>
                  <a:gd name="T5" fmla="*/ 10 h 12"/>
                  <a:gd name="T6" fmla="*/ 9 w 11"/>
                  <a:gd name="T7" fmla="*/ 6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5 h 12"/>
                  <a:gd name="T20" fmla="*/ 0 w 11"/>
                  <a:gd name="T21" fmla="*/ 6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6"/>
                    </a:lnTo>
                    <a:lnTo>
                      <a:pt x="11" y="3"/>
                    </a:lnTo>
                    <a:lnTo>
                      <a:pt x="10" y="1"/>
                    </a:lnTo>
                    <a:lnTo>
                      <a:pt x="5" y="0"/>
                    </a:lnTo>
                    <a:lnTo>
                      <a:pt x="2" y="1"/>
                    </a:lnTo>
                    <a:lnTo>
                      <a:pt x="1" y="1"/>
                    </a:lnTo>
                    <a:lnTo>
                      <a:pt x="0" y="5"/>
                    </a:lnTo>
                    <a:lnTo>
                      <a:pt x="0" y="6"/>
                    </a:lnTo>
                    <a:lnTo>
                      <a:pt x="0" y="10"/>
                    </a:lnTo>
                    <a:lnTo>
                      <a:pt x="2" y="12"/>
                    </a:lnTo>
                    <a:lnTo>
                      <a:pt x="2" y="1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35" name="Freeform 473">
                <a:extLst>
                  <a:ext uri="{FF2B5EF4-FFF2-40B4-BE49-F238E27FC236}">
                    <a16:creationId xmlns:a16="http://schemas.microsoft.com/office/drawing/2014/main" id="{7AE8F750-469E-4A46-8754-B7C944E2569E}"/>
                  </a:ext>
                </a:extLst>
              </p:cNvPr>
              <p:cNvSpPr>
                <a:spLocks/>
              </p:cNvSpPr>
              <p:nvPr/>
            </p:nvSpPr>
            <p:spPr bwMode="auto">
              <a:xfrm>
                <a:off x="505" y="1351"/>
                <a:ext cx="6" cy="6"/>
              </a:xfrm>
              <a:custGeom>
                <a:avLst/>
                <a:gdLst>
                  <a:gd name="T0" fmla="*/ 2 w 11"/>
                  <a:gd name="T1" fmla="*/ 12 h 12"/>
                  <a:gd name="T2" fmla="*/ 2 w 11"/>
                  <a:gd name="T3" fmla="*/ 12 h 12"/>
                  <a:gd name="T4" fmla="*/ 6 w 11"/>
                  <a:gd name="T5" fmla="*/ 10 h 12"/>
                  <a:gd name="T6" fmla="*/ 9 w 11"/>
                  <a:gd name="T7" fmla="*/ 6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5 h 12"/>
                  <a:gd name="T20" fmla="*/ 0 w 11"/>
                  <a:gd name="T21" fmla="*/ 6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6"/>
                    </a:lnTo>
                    <a:lnTo>
                      <a:pt x="11" y="3"/>
                    </a:lnTo>
                    <a:lnTo>
                      <a:pt x="10" y="1"/>
                    </a:lnTo>
                    <a:lnTo>
                      <a:pt x="5" y="0"/>
                    </a:lnTo>
                    <a:lnTo>
                      <a:pt x="2" y="1"/>
                    </a:lnTo>
                    <a:lnTo>
                      <a:pt x="1" y="1"/>
                    </a:lnTo>
                    <a:lnTo>
                      <a:pt x="0" y="5"/>
                    </a:lnTo>
                    <a:lnTo>
                      <a:pt x="0" y="6"/>
                    </a:lnTo>
                    <a:lnTo>
                      <a:pt x="0" y="10"/>
                    </a:lnTo>
                    <a:lnTo>
                      <a:pt x="2" y="12"/>
                    </a:lnTo>
                    <a:lnTo>
                      <a:pt x="2" y="1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6" name="Freeform 474">
                <a:extLst>
                  <a:ext uri="{FF2B5EF4-FFF2-40B4-BE49-F238E27FC236}">
                    <a16:creationId xmlns:a16="http://schemas.microsoft.com/office/drawing/2014/main" id="{320476CF-C134-4321-BA87-CF7ECF1564C8}"/>
                  </a:ext>
                </a:extLst>
              </p:cNvPr>
              <p:cNvSpPr>
                <a:spLocks/>
              </p:cNvSpPr>
              <p:nvPr/>
            </p:nvSpPr>
            <p:spPr bwMode="auto">
              <a:xfrm>
                <a:off x="496" y="1357"/>
                <a:ext cx="42" cy="64"/>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4 h 120"/>
                  <a:gd name="T18" fmla="*/ 24 w 80"/>
                  <a:gd name="T19" fmla="*/ 10 h 120"/>
                  <a:gd name="T20" fmla="*/ 27 w 80"/>
                  <a:gd name="T21" fmla="*/ 16 h 120"/>
                  <a:gd name="T22" fmla="*/ 34 w 80"/>
                  <a:gd name="T23" fmla="*/ 19 h 120"/>
                  <a:gd name="T24" fmla="*/ 39 w 80"/>
                  <a:gd name="T25" fmla="*/ 24 h 120"/>
                  <a:gd name="T26" fmla="*/ 44 w 80"/>
                  <a:gd name="T27" fmla="*/ 31 h 120"/>
                  <a:gd name="T28" fmla="*/ 36 w 80"/>
                  <a:gd name="T29" fmla="*/ 33 h 120"/>
                  <a:gd name="T30" fmla="*/ 29 w 80"/>
                  <a:gd name="T31" fmla="*/ 33 h 120"/>
                  <a:gd name="T32" fmla="*/ 27 w 80"/>
                  <a:gd name="T33" fmla="*/ 39 h 120"/>
                  <a:gd name="T34" fmla="*/ 25 w 80"/>
                  <a:gd name="T35" fmla="*/ 46 h 120"/>
                  <a:gd name="T36" fmla="*/ 27 w 80"/>
                  <a:gd name="T37" fmla="*/ 56 h 120"/>
                  <a:gd name="T38" fmla="*/ 32 w 80"/>
                  <a:gd name="T39" fmla="*/ 68 h 120"/>
                  <a:gd name="T40" fmla="*/ 30 w 80"/>
                  <a:gd name="T41" fmla="*/ 75 h 120"/>
                  <a:gd name="T42" fmla="*/ 23 w 80"/>
                  <a:gd name="T43" fmla="*/ 77 h 120"/>
                  <a:gd name="T44" fmla="*/ 17 w 80"/>
                  <a:gd name="T45" fmla="*/ 75 h 120"/>
                  <a:gd name="T46" fmla="*/ 10 w 80"/>
                  <a:gd name="T47" fmla="*/ 76 h 120"/>
                  <a:gd name="T48" fmla="*/ 4 w 80"/>
                  <a:gd name="T49" fmla="*/ 82 h 120"/>
                  <a:gd name="T50" fmla="*/ 0 w 80"/>
                  <a:gd name="T51" fmla="*/ 86 h 120"/>
                  <a:gd name="T52" fmla="*/ 4 w 80"/>
                  <a:gd name="T53" fmla="*/ 91 h 120"/>
                  <a:gd name="T54" fmla="*/ 10 w 80"/>
                  <a:gd name="T55" fmla="*/ 95 h 120"/>
                  <a:gd name="T56" fmla="*/ 10 w 80"/>
                  <a:gd name="T57" fmla="*/ 102 h 120"/>
                  <a:gd name="T58" fmla="*/ 4 w 80"/>
                  <a:gd name="T59" fmla="*/ 109 h 120"/>
                  <a:gd name="T60" fmla="*/ 8 w 80"/>
                  <a:gd name="T61" fmla="*/ 114 h 120"/>
                  <a:gd name="T62" fmla="*/ 15 w 80"/>
                  <a:gd name="T63" fmla="*/ 115 h 120"/>
                  <a:gd name="T64" fmla="*/ 21 w 80"/>
                  <a:gd name="T65" fmla="*/ 120 h 120"/>
                  <a:gd name="T66" fmla="*/ 21 w 80"/>
                  <a:gd name="T67" fmla="*/ 114 h 120"/>
                  <a:gd name="T68" fmla="*/ 29 w 80"/>
                  <a:gd name="T69" fmla="*/ 106 h 120"/>
                  <a:gd name="T70" fmla="*/ 37 w 80"/>
                  <a:gd name="T71" fmla="*/ 107 h 120"/>
                  <a:gd name="T72" fmla="*/ 37 w 80"/>
                  <a:gd name="T73" fmla="*/ 114 h 120"/>
                  <a:gd name="T74" fmla="*/ 43 w 80"/>
                  <a:gd name="T75" fmla="*/ 111 h 120"/>
                  <a:gd name="T76" fmla="*/ 47 w 80"/>
                  <a:gd name="T77" fmla="*/ 105 h 120"/>
                  <a:gd name="T78" fmla="*/ 53 w 80"/>
                  <a:gd name="T79" fmla="*/ 101 h 120"/>
                  <a:gd name="T80" fmla="*/ 57 w 80"/>
                  <a:gd name="T81" fmla="*/ 96 h 120"/>
                  <a:gd name="T82" fmla="*/ 61 w 80"/>
                  <a:gd name="T83" fmla="*/ 91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2 h 120"/>
                  <a:gd name="T96" fmla="*/ 59 w 80"/>
                  <a:gd name="T97" fmla="*/ 35 h 120"/>
                  <a:gd name="T98" fmla="*/ 60 w 80"/>
                  <a:gd name="T99" fmla="*/ 31 h 120"/>
                  <a:gd name="T100" fmla="*/ 67 w 80"/>
                  <a:gd name="T101" fmla="*/ 27 h 120"/>
                  <a:gd name="T102" fmla="*/ 70 w 80"/>
                  <a:gd name="T103" fmla="*/ 19 h 120"/>
                  <a:gd name="T104" fmla="*/ 72 w 80"/>
                  <a:gd name="T105" fmla="*/ 13 h 120"/>
                  <a:gd name="T106" fmla="*/ 78 w 80"/>
                  <a:gd name="T107" fmla="*/ 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3"/>
                    </a:lnTo>
                    <a:lnTo>
                      <a:pt x="27" y="4"/>
                    </a:lnTo>
                    <a:lnTo>
                      <a:pt x="25" y="7"/>
                    </a:lnTo>
                    <a:lnTo>
                      <a:pt x="24" y="10"/>
                    </a:lnTo>
                    <a:lnTo>
                      <a:pt x="24" y="13"/>
                    </a:lnTo>
                    <a:lnTo>
                      <a:pt x="27" y="16"/>
                    </a:lnTo>
                    <a:lnTo>
                      <a:pt x="31" y="18"/>
                    </a:lnTo>
                    <a:lnTo>
                      <a:pt x="34" y="19"/>
                    </a:lnTo>
                    <a:lnTo>
                      <a:pt x="37" y="22"/>
                    </a:lnTo>
                    <a:lnTo>
                      <a:pt x="39" y="24"/>
                    </a:lnTo>
                    <a:lnTo>
                      <a:pt x="41" y="27"/>
                    </a:lnTo>
                    <a:lnTo>
                      <a:pt x="44" y="31"/>
                    </a:lnTo>
                    <a:lnTo>
                      <a:pt x="42" y="33"/>
                    </a:lnTo>
                    <a:lnTo>
                      <a:pt x="36" y="33"/>
                    </a:lnTo>
                    <a:lnTo>
                      <a:pt x="32" y="33"/>
                    </a:lnTo>
                    <a:lnTo>
                      <a:pt x="29" y="33"/>
                    </a:lnTo>
                    <a:lnTo>
                      <a:pt x="27" y="36"/>
                    </a:lnTo>
                    <a:lnTo>
                      <a:pt x="27" y="39"/>
                    </a:lnTo>
                    <a:lnTo>
                      <a:pt x="25" y="42"/>
                    </a:lnTo>
                    <a:lnTo>
                      <a:pt x="25" y="46"/>
                    </a:lnTo>
                    <a:lnTo>
                      <a:pt x="24" y="51"/>
                    </a:lnTo>
                    <a:lnTo>
                      <a:pt x="27" y="56"/>
                    </a:lnTo>
                    <a:lnTo>
                      <a:pt x="30" y="63"/>
                    </a:lnTo>
                    <a:lnTo>
                      <a:pt x="32" y="68"/>
                    </a:lnTo>
                    <a:lnTo>
                      <a:pt x="32" y="73"/>
                    </a:lnTo>
                    <a:lnTo>
                      <a:pt x="30" y="75"/>
                    </a:lnTo>
                    <a:lnTo>
                      <a:pt x="27" y="77"/>
                    </a:lnTo>
                    <a:lnTo>
                      <a:pt x="23" y="77"/>
                    </a:lnTo>
                    <a:lnTo>
                      <a:pt x="21" y="77"/>
                    </a:lnTo>
                    <a:lnTo>
                      <a:pt x="17" y="75"/>
                    </a:lnTo>
                    <a:lnTo>
                      <a:pt x="14" y="74"/>
                    </a:lnTo>
                    <a:lnTo>
                      <a:pt x="10" y="76"/>
                    </a:lnTo>
                    <a:lnTo>
                      <a:pt x="7" y="80"/>
                    </a:lnTo>
                    <a:lnTo>
                      <a:pt x="4" y="82"/>
                    </a:lnTo>
                    <a:lnTo>
                      <a:pt x="1" y="83"/>
                    </a:lnTo>
                    <a:lnTo>
                      <a:pt x="0" y="86"/>
                    </a:lnTo>
                    <a:lnTo>
                      <a:pt x="1" y="89"/>
                    </a:lnTo>
                    <a:lnTo>
                      <a:pt x="4" y="91"/>
                    </a:lnTo>
                    <a:lnTo>
                      <a:pt x="8" y="92"/>
                    </a:lnTo>
                    <a:lnTo>
                      <a:pt x="10" y="95"/>
                    </a:lnTo>
                    <a:lnTo>
                      <a:pt x="11" y="98"/>
                    </a:lnTo>
                    <a:lnTo>
                      <a:pt x="10" y="102"/>
                    </a:lnTo>
                    <a:lnTo>
                      <a:pt x="8" y="106"/>
                    </a:lnTo>
                    <a:lnTo>
                      <a:pt x="4" y="109"/>
                    </a:lnTo>
                    <a:lnTo>
                      <a:pt x="5" y="112"/>
                    </a:lnTo>
                    <a:lnTo>
                      <a:pt x="8" y="114"/>
                    </a:lnTo>
                    <a:lnTo>
                      <a:pt x="11" y="116"/>
                    </a:lnTo>
                    <a:lnTo>
                      <a:pt x="15" y="115"/>
                    </a:lnTo>
                    <a:lnTo>
                      <a:pt x="19" y="118"/>
                    </a:lnTo>
                    <a:lnTo>
                      <a:pt x="21" y="120"/>
                    </a:lnTo>
                    <a:lnTo>
                      <a:pt x="23" y="118"/>
                    </a:lnTo>
                    <a:lnTo>
                      <a:pt x="21" y="114"/>
                    </a:lnTo>
                    <a:lnTo>
                      <a:pt x="24" y="109"/>
                    </a:lnTo>
                    <a:lnTo>
                      <a:pt x="29" y="106"/>
                    </a:lnTo>
                    <a:lnTo>
                      <a:pt x="32" y="105"/>
                    </a:lnTo>
                    <a:lnTo>
                      <a:pt x="37" y="107"/>
                    </a:lnTo>
                    <a:lnTo>
                      <a:pt x="37" y="111"/>
                    </a:lnTo>
                    <a:lnTo>
                      <a:pt x="37" y="114"/>
                    </a:lnTo>
                    <a:lnTo>
                      <a:pt x="41" y="115"/>
                    </a:lnTo>
                    <a:lnTo>
                      <a:pt x="43" y="111"/>
                    </a:lnTo>
                    <a:lnTo>
                      <a:pt x="43" y="107"/>
                    </a:lnTo>
                    <a:lnTo>
                      <a:pt x="47" y="105"/>
                    </a:lnTo>
                    <a:lnTo>
                      <a:pt x="50" y="105"/>
                    </a:lnTo>
                    <a:lnTo>
                      <a:pt x="53" y="101"/>
                    </a:lnTo>
                    <a:lnTo>
                      <a:pt x="53" y="98"/>
                    </a:lnTo>
                    <a:lnTo>
                      <a:pt x="57" y="96"/>
                    </a:lnTo>
                    <a:lnTo>
                      <a:pt x="59" y="94"/>
                    </a:lnTo>
                    <a:lnTo>
                      <a:pt x="61" y="91"/>
                    </a:lnTo>
                    <a:lnTo>
                      <a:pt x="61" y="87"/>
                    </a:lnTo>
                    <a:lnTo>
                      <a:pt x="59" y="83"/>
                    </a:lnTo>
                    <a:lnTo>
                      <a:pt x="57" y="78"/>
                    </a:lnTo>
                    <a:lnTo>
                      <a:pt x="53" y="75"/>
                    </a:lnTo>
                    <a:lnTo>
                      <a:pt x="50" y="71"/>
                    </a:lnTo>
                    <a:lnTo>
                      <a:pt x="47" y="68"/>
                    </a:lnTo>
                    <a:lnTo>
                      <a:pt x="47" y="62"/>
                    </a:lnTo>
                    <a:lnTo>
                      <a:pt x="49" y="57"/>
                    </a:lnTo>
                    <a:lnTo>
                      <a:pt x="51" y="51"/>
                    </a:lnTo>
                    <a:lnTo>
                      <a:pt x="52" y="48"/>
                    </a:lnTo>
                    <a:lnTo>
                      <a:pt x="57" y="46"/>
                    </a:lnTo>
                    <a:lnTo>
                      <a:pt x="57" y="42"/>
                    </a:lnTo>
                    <a:lnTo>
                      <a:pt x="58" y="40"/>
                    </a:lnTo>
                    <a:lnTo>
                      <a:pt x="59" y="35"/>
                    </a:lnTo>
                    <a:lnTo>
                      <a:pt x="58" y="31"/>
                    </a:lnTo>
                    <a:lnTo>
                      <a:pt x="60" y="31"/>
                    </a:lnTo>
                    <a:lnTo>
                      <a:pt x="64" y="31"/>
                    </a:lnTo>
                    <a:lnTo>
                      <a:pt x="67" y="27"/>
                    </a:lnTo>
                    <a:lnTo>
                      <a:pt x="68" y="22"/>
                    </a:lnTo>
                    <a:lnTo>
                      <a:pt x="70" y="19"/>
                    </a:lnTo>
                    <a:lnTo>
                      <a:pt x="71" y="16"/>
                    </a:lnTo>
                    <a:lnTo>
                      <a:pt x="72" y="13"/>
                    </a:lnTo>
                    <a:lnTo>
                      <a:pt x="75" y="10"/>
                    </a:lnTo>
                    <a:lnTo>
                      <a:pt x="78" y="9"/>
                    </a:lnTo>
                    <a:lnTo>
                      <a:pt x="80" y="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37" name="Freeform 475">
                <a:extLst>
                  <a:ext uri="{FF2B5EF4-FFF2-40B4-BE49-F238E27FC236}">
                    <a16:creationId xmlns:a16="http://schemas.microsoft.com/office/drawing/2014/main" id="{00B935BD-0CA9-49ED-8976-DD825055B91F}"/>
                  </a:ext>
                </a:extLst>
              </p:cNvPr>
              <p:cNvSpPr>
                <a:spLocks/>
              </p:cNvSpPr>
              <p:nvPr/>
            </p:nvSpPr>
            <p:spPr bwMode="auto">
              <a:xfrm>
                <a:off x="496" y="1357"/>
                <a:ext cx="42" cy="64"/>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4 h 120"/>
                  <a:gd name="T18" fmla="*/ 24 w 80"/>
                  <a:gd name="T19" fmla="*/ 10 h 120"/>
                  <a:gd name="T20" fmla="*/ 27 w 80"/>
                  <a:gd name="T21" fmla="*/ 16 h 120"/>
                  <a:gd name="T22" fmla="*/ 34 w 80"/>
                  <a:gd name="T23" fmla="*/ 19 h 120"/>
                  <a:gd name="T24" fmla="*/ 39 w 80"/>
                  <a:gd name="T25" fmla="*/ 24 h 120"/>
                  <a:gd name="T26" fmla="*/ 44 w 80"/>
                  <a:gd name="T27" fmla="*/ 31 h 120"/>
                  <a:gd name="T28" fmla="*/ 36 w 80"/>
                  <a:gd name="T29" fmla="*/ 33 h 120"/>
                  <a:gd name="T30" fmla="*/ 29 w 80"/>
                  <a:gd name="T31" fmla="*/ 33 h 120"/>
                  <a:gd name="T32" fmla="*/ 27 w 80"/>
                  <a:gd name="T33" fmla="*/ 39 h 120"/>
                  <a:gd name="T34" fmla="*/ 25 w 80"/>
                  <a:gd name="T35" fmla="*/ 46 h 120"/>
                  <a:gd name="T36" fmla="*/ 27 w 80"/>
                  <a:gd name="T37" fmla="*/ 56 h 120"/>
                  <a:gd name="T38" fmla="*/ 32 w 80"/>
                  <a:gd name="T39" fmla="*/ 68 h 120"/>
                  <a:gd name="T40" fmla="*/ 30 w 80"/>
                  <a:gd name="T41" fmla="*/ 75 h 120"/>
                  <a:gd name="T42" fmla="*/ 23 w 80"/>
                  <a:gd name="T43" fmla="*/ 77 h 120"/>
                  <a:gd name="T44" fmla="*/ 17 w 80"/>
                  <a:gd name="T45" fmla="*/ 75 h 120"/>
                  <a:gd name="T46" fmla="*/ 10 w 80"/>
                  <a:gd name="T47" fmla="*/ 76 h 120"/>
                  <a:gd name="T48" fmla="*/ 4 w 80"/>
                  <a:gd name="T49" fmla="*/ 82 h 120"/>
                  <a:gd name="T50" fmla="*/ 0 w 80"/>
                  <a:gd name="T51" fmla="*/ 86 h 120"/>
                  <a:gd name="T52" fmla="*/ 4 w 80"/>
                  <a:gd name="T53" fmla="*/ 91 h 120"/>
                  <a:gd name="T54" fmla="*/ 10 w 80"/>
                  <a:gd name="T55" fmla="*/ 95 h 120"/>
                  <a:gd name="T56" fmla="*/ 10 w 80"/>
                  <a:gd name="T57" fmla="*/ 102 h 120"/>
                  <a:gd name="T58" fmla="*/ 4 w 80"/>
                  <a:gd name="T59" fmla="*/ 109 h 120"/>
                  <a:gd name="T60" fmla="*/ 8 w 80"/>
                  <a:gd name="T61" fmla="*/ 114 h 120"/>
                  <a:gd name="T62" fmla="*/ 15 w 80"/>
                  <a:gd name="T63" fmla="*/ 115 h 120"/>
                  <a:gd name="T64" fmla="*/ 21 w 80"/>
                  <a:gd name="T65" fmla="*/ 120 h 120"/>
                  <a:gd name="T66" fmla="*/ 21 w 80"/>
                  <a:gd name="T67" fmla="*/ 114 h 120"/>
                  <a:gd name="T68" fmla="*/ 29 w 80"/>
                  <a:gd name="T69" fmla="*/ 106 h 120"/>
                  <a:gd name="T70" fmla="*/ 37 w 80"/>
                  <a:gd name="T71" fmla="*/ 107 h 120"/>
                  <a:gd name="T72" fmla="*/ 37 w 80"/>
                  <a:gd name="T73" fmla="*/ 114 h 120"/>
                  <a:gd name="T74" fmla="*/ 43 w 80"/>
                  <a:gd name="T75" fmla="*/ 111 h 120"/>
                  <a:gd name="T76" fmla="*/ 47 w 80"/>
                  <a:gd name="T77" fmla="*/ 105 h 120"/>
                  <a:gd name="T78" fmla="*/ 53 w 80"/>
                  <a:gd name="T79" fmla="*/ 101 h 120"/>
                  <a:gd name="T80" fmla="*/ 57 w 80"/>
                  <a:gd name="T81" fmla="*/ 96 h 120"/>
                  <a:gd name="T82" fmla="*/ 61 w 80"/>
                  <a:gd name="T83" fmla="*/ 91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2 h 120"/>
                  <a:gd name="T96" fmla="*/ 59 w 80"/>
                  <a:gd name="T97" fmla="*/ 35 h 120"/>
                  <a:gd name="T98" fmla="*/ 60 w 80"/>
                  <a:gd name="T99" fmla="*/ 31 h 120"/>
                  <a:gd name="T100" fmla="*/ 67 w 80"/>
                  <a:gd name="T101" fmla="*/ 27 h 120"/>
                  <a:gd name="T102" fmla="*/ 70 w 80"/>
                  <a:gd name="T103" fmla="*/ 19 h 120"/>
                  <a:gd name="T104" fmla="*/ 72 w 80"/>
                  <a:gd name="T105" fmla="*/ 13 h 120"/>
                  <a:gd name="T106" fmla="*/ 78 w 80"/>
                  <a:gd name="T107" fmla="*/ 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3"/>
                    </a:lnTo>
                    <a:lnTo>
                      <a:pt x="27" y="4"/>
                    </a:lnTo>
                    <a:lnTo>
                      <a:pt x="25" y="7"/>
                    </a:lnTo>
                    <a:lnTo>
                      <a:pt x="24" y="10"/>
                    </a:lnTo>
                    <a:lnTo>
                      <a:pt x="24" y="13"/>
                    </a:lnTo>
                    <a:lnTo>
                      <a:pt x="27" y="16"/>
                    </a:lnTo>
                    <a:lnTo>
                      <a:pt x="31" y="18"/>
                    </a:lnTo>
                    <a:lnTo>
                      <a:pt x="34" y="19"/>
                    </a:lnTo>
                    <a:lnTo>
                      <a:pt x="37" y="22"/>
                    </a:lnTo>
                    <a:lnTo>
                      <a:pt x="39" y="24"/>
                    </a:lnTo>
                    <a:lnTo>
                      <a:pt x="41" y="27"/>
                    </a:lnTo>
                    <a:lnTo>
                      <a:pt x="44" y="31"/>
                    </a:lnTo>
                    <a:lnTo>
                      <a:pt x="42" y="33"/>
                    </a:lnTo>
                    <a:lnTo>
                      <a:pt x="36" y="33"/>
                    </a:lnTo>
                    <a:lnTo>
                      <a:pt x="32" y="33"/>
                    </a:lnTo>
                    <a:lnTo>
                      <a:pt x="29" y="33"/>
                    </a:lnTo>
                    <a:lnTo>
                      <a:pt x="27" y="36"/>
                    </a:lnTo>
                    <a:lnTo>
                      <a:pt x="27" y="39"/>
                    </a:lnTo>
                    <a:lnTo>
                      <a:pt x="25" y="42"/>
                    </a:lnTo>
                    <a:lnTo>
                      <a:pt x="25" y="46"/>
                    </a:lnTo>
                    <a:lnTo>
                      <a:pt x="24" y="51"/>
                    </a:lnTo>
                    <a:lnTo>
                      <a:pt x="27" y="56"/>
                    </a:lnTo>
                    <a:lnTo>
                      <a:pt x="30" y="63"/>
                    </a:lnTo>
                    <a:lnTo>
                      <a:pt x="32" y="68"/>
                    </a:lnTo>
                    <a:lnTo>
                      <a:pt x="32" y="73"/>
                    </a:lnTo>
                    <a:lnTo>
                      <a:pt x="30" y="75"/>
                    </a:lnTo>
                    <a:lnTo>
                      <a:pt x="27" y="77"/>
                    </a:lnTo>
                    <a:lnTo>
                      <a:pt x="23" y="77"/>
                    </a:lnTo>
                    <a:lnTo>
                      <a:pt x="21" y="77"/>
                    </a:lnTo>
                    <a:lnTo>
                      <a:pt x="17" y="75"/>
                    </a:lnTo>
                    <a:lnTo>
                      <a:pt x="14" y="74"/>
                    </a:lnTo>
                    <a:lnTo>
                      <a:pt x="10" y="76"/>
                    </a:lnTo>
                    <a:lnTo>
                      <a:pt x="7" y="80"/>
                    </a:lnTo>
                    <a:lnTo>
                      <a:pt x="4" y="82"/>
                    </a:lnTo>
                    <a:lnTo>
                      <a:pt x="1" y="83"/>
                    </a:lnTo>
                    <a:lnTo>
                      <a:pt x="0" y="86"/>
                    </a:lnTo>
                    <a:lnTo>
                      <a:pt x="1" y="89"/>
                    </a:lnTo>
                    <a:lnTo>
                      <a:pt x="4" y="91"/>
                    </a:lnTo>
                    <a:lnTo>
                      <a:pt x="8" y="92"/>
                    </a:lnTo>
                    <a:lnTo>
                      <a:pt x="10" y="95"/>
                    </a:lnTo>
                    <a:lnTo>
                      <a:pt x="11" y="98"/>
                    </a:lnTo>
                    <a:lnTo>
                      <a:pt x="10" y="102"/>
                    </a:lnTo>
                    <a:lnTo>
                      <a:pt x="8" y="106"/>
                    </a:lnTo>
                    <a:lnTo>
                      <a:pt x="4" y="109"/>
                    </a:lnTo>
                    <a:lnTo>
                      <a:pt x="5" y="112"/>
                    </a:lnTo>
                    <a:lnTo>
                      <a:pt x="8" y="114"/>
                    </a:lnTo>
                    <a:lnTo>
                      <a:pt x="11" y="116"/>
                    </a:lnTo>
                    <a:lnTo>
                      <a:pt x="15" y="115"/>
                    </a:lnTo>
                    <a:lnTo>
                      <a:pt x="19" y="118"/>
                    </a:lnTo>
                    <a:lnTo>
                      <a:pt x="21" y="120"/>
                    </a:lnTo>
                    <a:lnTo>
                      <a:pt x="23" y="118"/>
                    </a:lnTo>
                    <a:lnTo>
                      <a:pt x="21" y="114"/>
                    </a:lnTo>
                    <a:lnTo>
                      <a:pt x="24" y="109"/>
                    </a:lnTo>
                    <a:lnTo>
                      <a:pt x="29" y="106"/>
                    </a:lnTo>
                    <a:lnTo>
                      <a:pt x="32" y="105"/>
                    </a:lnTo>
                    <a:lnTo>
                      <a:pt x="37" y="107"/>
                    </a:lnTo>
                    <a:lnTo>
                      <a:pt x="37" y="111"/>
                    </a:lnTo>
                    <a:lnTo>
                      <a:pt x="37" y="114"/>
                    </a:lnTo>
                    <a:lnTo>
                      <a:pt x="41" y="115"/>
                    </a:lnTo>
                    <a:lnTo>
                      <a:pt x="43" y="111"/>
                    </a:lnTo>
                    <a:lnTo>
                      <a:pt x="43" y="107"/>
                    </a:lnTo>
                    <a:lnTo>
                      <a:pt x="47" y="105"/>
                    </a:lnTo>
                    <a:lnTo>
                      <a:pt x="50" y="105"/>
                    </a:lnTo>
                    <a:lnTo>
                      <a:pt x="53" y="101"/>
                    </a:lnTo>
                    <a:lnTo>
                      <a:pt x="53" y="98"/>
                    </a:lnTo>
                    <a:lnTo>
                      <a:pt x="57" y="96"/>
                    </a:lnTo>
                    <a:lnTo>
                      <a:pt x="59" y="94"/>
                    </a:lnTo>
                    <a:lnTo>
                      <a:pt x="61" y="91"/>
                    </a:lnTo>
                    <a:lnTo>
                      <a:pt x="61" y="87"/>
                    </a:lnTo>
                    <a:lnTo>
                      <a:pt x="59" y="83"/>
                    </a:lnTo>
                    <a:lnTo>
                      <a:pt x="57" y="78"/>
                    </a:lnTo>
                    <a:lnTo>
                      <a:pt x="53" y="75"/>
                    </a:lnTo>
                    <a:lnTo>
                      <a:pt x="50" y="71"/>
                    </a:lnTo>
                    <a:lnTo>
                      <a:pt x="47" y="68"/>
                    </a:lnTo>
                    <a:lnTo>
                      <a:pt x="47" y="62"/>
                    </a:lnTo>
                    <a:lnTo>
                      <a:pt x="49" y="57"/>
                    </a:lnTo>
                    <a:lnTo>
                      <a:pt x="51" y="51"/>
                    </a:lnTo>
                    <a:lnTo>
                      <a:pt x="52" y="48"/>
                    </a:lnTo>
                    <a:lnTo>
                      <a:pt x="57" y="46"/>
                    </a:lnTo>
                    <a:lnTo>
                      <a:pt x="57" y="42"/>
                    </a:lnTo>
                    <a:lnTo>
                      <a:pt x="58" y="40"/>
                    </a:lnTo>
                    <a:lnTo>
                      <a:pt x="59" y="35"/>
                    </a:lnTo>
                    <a:lnTo>
                      <a:pt x="58" y="31"/>
                    </a:lnTo>
                    <a:lnTo>
                      <a:pt x="60" y="31"/>
                    </a:lnTo>
                    <a:lnTo>
                      <a:pt x="64" y="31"/>
                    </a:lnTo>
                    <a:lnTo>
                      <a:pt x="67" y="27"/>
                    </a:lnTo>
                    <a:lnTo>
                      <a:pt x="68" y="22"/>
                    </a:lnTo>
                    <a:lnTo>
                      <a:pt x="70" y="19"/>
                    </a:lnTo>
                    <a:lnTo>
                      <a:pt x="71" y="16"/>
                    </a:lnTo>
                    <a:lnTo>
                      <a:pt x="72" y="13"/>
                    </a:lnTo>
                    <a:lnTo>
                      <a:pt x="75" y="10"/>
                    </a:lnTo>
                    <a:lnTo>
                      <a:pt x="78" y="9"/>
                    </a:lnTo>
                    <a:lnTo>
                      <a:pt x="80" y="7"/>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38" name="Freeform 476">
                <a:extLst>
                  <a:ext uri="{FF2B5EF4-FFF2-40B4-BE49-F238E27FC236}">
                    <a16:creationId xmlns:a16="http://schemas.microsoft.com/office/drawing/2014/main" id="{45684255-60A9-4AF6-BE3C-0AAD532A8B62}"/>
                  </a:ext>
                </a:extLst>
              </p:cNvPr>
              <p:cNvSpPr>
                <a:spLocks/>
              </p:cNvSpPr>
              <p:nvPr/>
            </p:nvSpPr>
            <p:spPr bwMode="auto">
              <a:xfrm>
                <a:off x="488" y="1399"/>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7 h 10"/>
                  <a:gd name="T12" fmla="*/ 6 w 12"/>
                  <a:gd name="T13" fmla="*/ 9 h 10"/>
                  <a:gd name="T14" fmla="*/ 9 w 12"/>
                  <a:gd name="T15" fmla="*/ 10 h 10"/>
                  <a:gd name="T16" fmla="*/ 11 w 12"/>
                  <a:gd name="T17" fmla="*/ 6 h 10"/>
                  <a:gd name="T18" fmla="*/ 12 w 12"/>
                  <a:gd name="T19" fmla="*/ 3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7"/>
                    </a:lnTo>
                    <a:lnTo>
                      <a:pt x="6" y="9"/>
                    </a:lnTo>
                    <a:lnTo>
                      <a:pt x="9" y="10"/>
                    </a:lnTo>
                    <a:lnTo>
                      <a:pt x="11" y="6"/>
                    </a:lnTo>
                    <a:lnTo>
                      <a:pt x="12" y="3"/>
                    </a:lnTo>
                    <a:lnTo>
                      <a:pt x="10" y="2"/>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39" name="Freeform 477">
                <a:extLst>
                  <a:ext uri="{FF2B5EF4-FFF2-40B4-BE49-F238E27FC236}">
                    <a16:creationId xmlns:a16="http://schemas.microsoft.com/office/drawing/2014/main" id="{88E3A857-1B60-424E-8FFC-302893E08980}"/>
                  </a:ext>
                </a:extLst>
              </p:cNvPr>
              <p:cNvSpPr>
                <a:spLocks/>
              </p:cNvSpPr>
              <p:nvPr/>
            </p:nvSpPr>
            <p:spPr bwMode="auto">
              <a:xfrm>
                <a:off x="488" y="1399"/>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7 h 10"/>
                  <a:gd name="T12" fmla="*/ 6 w 12"/>
                  <a:gd name="T13" fmla="*/ 9 h 10"/>
                  <a:gd name="T14" fmla="*/ 9 w 12"/>
                  <a:gd name="T15" fmla="*/ 10 h 10"/>
                  <a:gd name="T16" fmla="*/ 11 w 12"/>
                  <a:gd name="T17" fmla="*/ 6 h 10"/>
                  <a:gd name="T18" fmla="*/ 12 w 12"/>
                  <a:gd name="T19" fmla="*/ 3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7"/>
                    </a:lnTo>
                    <a:lnTo>
                      <a:pt x="6" y="9"/>
                    </a:lnTo>
                    <a:lnTo>
                      <a:pt x="9" y="10"/>
                    </a:lnTo>
                    <a:lnTo>
                      <a:pt x="11" y="6"/>
                    </a:lnTo>
                    <a:lnTo>
                      <a:pt x="12" y="3"/>
                    </a:lnTo>
                    <a:lnTo>
                      <a:pt x="10" y="2"/>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40" name="Freeform 478">
                <a:extLst>
                  <a:ext uri="{FF2B5EF4-FFF2-40B4-BE49-F238E27FC236}">
                    <a16:creationId xmlns:a16="http://schemas.microsoft.com/office/drawing/2014/main" id="{1CD33915-B8FC-4DA4-B3F1-DC1647518C88}"/>
                  </a:ext>
                </a:extLst>
              </p:cNvPr>
              <p:cNvSpPr>
                <a:spLocks/>
              </p:cNvSpPr>
              <p:nvPr/>
            </p:nvSpPr>
            <p:spPr bwMode="auto">
              <a:xfrm>
                <a:off x="278" y="1445"/>
                <a:ext cx="84" cy="148"/>
              </a:xfrm>
              <a:custGeom>
                <a:avLst/>
                <a:gdLst>
                  <a:gd name="T0" fmla="*/ 74 w 158"/>
                  <a:gd name="T1" fmla="*/ 1 h 278"/>
                  <a:gd name="T2" fmla="*/ 55 w 158"/>
                  <a:gd name="T3" fmla="*/ 1 h 278"/>
                  <a:gd name="T4" fmla="*/ 45 w 158"/>
                  <a:gd name="T5" fmla="*/ 7 h 278"/>
                  <a:gd name="T6" fmla="*/ 35 w 158"/>
                  <a:gd name="T7" fmla="*/ 16 h 278"/>
                  <a:gd name="T8" fmla="*/ 24 w 158"/>
                  <a:gd name="T9" fmla="*/ 26 h 278"/>
                  <a:gd name="T10" fmla="*/ 33 w 158"/>
                  <a:gd name="T11" fmla="*/ 36 h 278"/>
                  <a:gd name="T12" fmla="*/ 41 w 158"/>
                  <a:gd name="T13" fmla="*/ 48 h 278"/>
                  <a:gd name="T14" fmla="*/ 30 w 158"/>
                  <a:gd name="T15" fmla="*/ 58 h 278"/>
                  <a:gd name="T16" fmla="*/ 16 w 158"/>
                  <a:gd name="T17" fmla="*/ 61 h 278"/>
                  <a:gd name="T18" fmla="*/ 18 w 158"/>
                  <a:gd name="T19" fmla="*/ 76 h 278"/>
                  <a:gd name="T20" fmla="*/ 26 w 158"/>
                  <a:gd name="T21" fmla="*/ 91 h 278"/>
                  <a:gd name="T22" fmla="*/ 41 w 158"/>
                  <a:gd name="T23" fmla="*/ 104 h 278"/>
                  <a:gd name="T24" fmla="*/ 55 w 158"/>
                  <a:gd name="T25" fmla="*/ 116 h 278"/>
                  <a:gd name="T26" fmla="*/ 52 w 158"/>
                  <a:gd name="T27" fmla="*/ 133 h 278"/>
                  <a:gd name="T28" fmla="*/ 38 w 158"/>
                  <a:gd name="T29" fmla="*/ 141 h 278"/>
                  <a:gd name="T30" fmla="*/ 37 w 158"/>
                  <a:gd name="T31" fmla="*/ 155 h 278"/>
                  <a:gd name="T32" fmla="*/ 30 w 158"/>
                  <a:gd name="T33" fmla="*/ 170 h 278"/>
                  <a:gd name="T34" fmla="*/ 26 w 158"/>
                  <a:gd name="T35" fmla="*/ 186 h 278"/>
                  <a:gd name="T36" fmla="*/ 21 w 158"/>
                  <a:gd name="T37" fmla="*/ 198 h 278"/>
                  <a:gd name="T38" fmla="*/ 11 w 158"/>
                  <a:gd name="T39" fmla="*/ 206 h 278"/>
                  <a:gd name="T40" fmla="*/ 9 w 158"/>
                  <a:gd name="T41" fmla="*/ 222 h 278"/>
                  <a:gd name="T42" fmla="*/ 20 w 158"/>
                  <a:gd name="T43" fmla="*/ 234 h 278"/>
                  <a:gd name="T44" fmla="*/ 19 w 158"/>
                  <a:gd name="T45" fmla="*/ 244 h 278"/>
                  <a:gd name="T46" fmla="*/ 12 w 158"/>
                  <a:gd name="T47" fmla="*/ 253 h 278"/>
                  <a:gd name="T48" fmla="*/ 0 w 158"/>
                  <a:gd name="T49" fmla="*/ 254 h 278"/>
                  <a:gd name="T50" fmla="*/ 9 w 158"/>
                  <a:gd name="T51" fmla="*/ 261 h 278"/>
                  <a:gd name="T52" fmla="*/ 18 w 158"/>
                  <a:gd name="T53" fmla="*/ 271 h 278"/>
                  <a:gd name="T54" fmla="*/ 30 w 158"/>
                  <a:gd name="T55" fmla="*/ 274 h 278"/>
                  <a:gd name="T56" fmla="*/ 39 w 158"/>
                  <a:gd name="T57" fmla="*/ 261 h 278"/>
                  <a:gd name="T58" fmla="*/ 42 w 158"/>
                  <a:gd name="T59" fmla="*/ 248 h 278"/>
                  <a:gd name="T60" fmla="*/ 53 w 158"/>
                  <a:gd name="T61" fmla="*/ 254 h 278"/>
                  <a:gd name="T62" fmla="*/ 61 w 158"/>
                  <a:gd name="T63" fmla="*/ 258 h 278"/>
                  <a:gd name="T64" fmla="*/ 61 w 158"/>
                  <a:gd name="T65" fmla="*/ 247 h 278"/>
                  <a:gd name="T66" fmla="*/ 72 w 158"/>
                  <a:gd name="T67" fmla="*/ 247 h 278"/>
                  <a:gd name="T68" fmla="*/ 76 w 158"/>
                  <a:gd name="T69" fmla="*/ 235 h 278"/>
                  <a:gd name="T70" fmla="*/ 88 w 158"/>
                  <a:gd name="T71" fmla="*/ 231 h 278"/>
                  <a:gd name="T72" fmla="*/ 90 w 158"/>
                  <a:gd name="T73" fmla="*/ 217 h 278"/>
                  <a:gd name="T74" fmla="*/ 89 w 158"/>
                  <a:gd name="T75" fmla="*/ 207 h 278"/>
                  <a:gd name="T76" fmla="*/ 98 w 158"/>
                  <a:gd name="T77" fmla="*/ 197 h 278"/>
                  <a:gd name="T78" fmla="*/ 100 w 158"/>
                  <a:gd name="T79" fmla="*/ 202 h 278"/>
                  <a:gd name="T80" fmla="*/ 111 w 158"/>
                  <a:gd name="T81" fmla="*/ 199 h 278"/>
                  <a:gd name="T82" fmla="*/ 122 w 158"/>
                  <a:gd name="T83" fmla="*/ 186 h 278"/>
                  <a:gd name="T84" fmla="*/ 116 w 158"/>
                  <a:gd name="T85" fmla="*/ 177 h 278"/>
                  <a:gd name="T86" fmla="*/ 119 w 158"/>
                  <a:gd name="T87" fmla="*/ 159 h 278"/>
                  <a:gd name="T88" fmla="*/ 117 w 158"/>
                  <a:gd name="T89" fmla="*/ 148 h 278"/>
                  <a:gd name="T90" fmla="*/ 131 w 158"/>
                  <a:gd name="T91" fmla="*/ 135 h 278"/>
                  <a:gd name="T92" fmla="*/ 142 w 158"/>
                  <a:gd name="T93" fmla="*/ 118 h 278"/>
                  <a:gd name="T94" fmla="*/ 145 w 158"/>
                  <a:gd name="T95" fmla="*/ 105 h 278"/>
                  <a:gd name="T96" fmla="*/ 135 w 158"/>
                  <a:gd name="T97" fmla="*/ 93 h 278"/>
                  <a:gd name="T98" fmla="*/ 122 w 158"/>
                  <a:gd name="T99" fmla="*/ 95 h 278"/>
                  <a:gd name="T100" fmla="*/ 112 w 158"/>
                  <a:gd name="T101" fmla="*/ 86 h 278"/>
                  <a:gd name="T102" fmla="*/ 134 w 158"/>
                  <a:gd name="T103" fmla="*/ 76 h 278"/>
                  <a:gd name="T104" fmla="*/ 152 w 158"/>
                  <a:gd name="T105" fmla="*/ 72 h 278"/>
                  <a:gd name="T106" fmla="*/ 151 w 158"/>
                  <a:gd name="T107" fmla="*/ 63 h 278"/>
                  <a:gd name="T108" fmla="*/ 137 w 158"/>
                  <a:gd name="T109" fmla="*/ 59 h 278"/>
                  <a:gd name="T110" fmla="*/ 119 w 158"/>
                  <a:gd name="T111" fmla="*/ 57 h 278"/>
                  <a:gd name="T112" fmla="*/ 103 w 158"/>
                  <a:gd name="T113" fmla="*/ 49 h 278"/>
                  <a:gd name="T114" fmla="*/ 92 w 158"/>
                  <a:gd name="T115" fmla="*/ 37 h 278"/>
                  <a:gd name="T116" fmla="*/ 90 w 158"/>
                  <a:gd name="T117" fmla="*/ 23 h 278"/>
                  <a:gd name="T118" fmla="*/ 90 w 158"/>
                  <a:gd name="T119" fmla="*/ 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8">
                    <a:moveTo>
                      <a:pt x="85" y="1"/>
                    </a:moveTo>
                    <a:lnTo>
                      <a:pt x="85" y="1"/>
                    </a:lnTo>
                    <a:lnTo>
                      <a:pt x="79" y="1"/>
                    </a:lnTo>
                    <a:lnTo>
                      <a:pt x="74" y="1"/>
                    </a:lnTo>
                    <a:lnTo>
                      <a:pt x="68" y="1"/>
                    </a:lnTo>
                    <a:lnTo>
                      <a:pt x="64" y="1"/>
                    </a:lnTo>
                    <a:lnTo>
                      <a:pt x="59" y="1"/>
                    </a:lnTo>
                    <a:lnTo>
                      <a:pt x="55" y="1"/>
                    </a:lnTo>
                    <a:lnTo>
                      <a:pt x="51" y="0"/>
                    </a:lnTo>
                    <a:lnTo>
                      <a:pt x="48" y="0"/>
                    </a:lnTo>
                    <a:lnTo>
                      <a:pt x="46" y="3"/>
                    </a:lnTo>
                    <a:lnTo>
                      <a:pt x="45" y="7"/>
                    </a:lnTo>
                    <a:lnTo>
                      <a:pt x="45" y="10"/>
                    </a:lnTo>
                    <a:lnTo>
                      <a:pt x="42" y="12"/>
                    </a:lnTo>
                    <a:lnTo>
                      <a:pt x="39" y="14"/>
                    </a:lnTo>
                    <a:lnTo>
                      <a:pt x="35" y="16"/>
                    </a:lnTo>
                    <a:lnTo>
                      <a:pt x="31" y="16"/>
                    </a:lnTo>
                    <a:lnTo>
                      <a:pt x="26" y="18"/>
                    </a:lnTo>
                    <a:lnTo>
                      <a:pt x="24" y="21"/>
                    </a:lnTo>
                    <a:lnTo>
                      <a:pt x="24" y="26"/>
                    </a:lnTo>
                    <a:lnTo>
                      <a:pt x="26" y="28"/>
                    </a:lnTo>
                    <a:lnTo>
                      <a:pt x="30" y="30"/>
                    </a:lnTo>
                    <a:lnTo>
                      <a:pt x="33" y="32"/>
                    </a:lnTo>
                    <a:lnTo>
                      <a:pt x="33" y="36"/>
                    </a:lnTo>
                    <a:lnTo>
                      <a:pt x="36" y="38"/>
                    </a:lnTo>
                    <a:lnTo>
                      <a:pt x="39" y="41"/>
                    </a:lnTo>
                    <a:lnTo>
                      <a:pt x="41" y="45"/>
                    </a:lnTo>
                    <a:lnTo>
                      <a:pt x="41" y="48"/>
                    </a:lnTo>
                    <a:lnTo>
                      <a:pt x="39" y="51"/>
                    </a:lnTo>
                    <a:lnTo>
                      <a:pt x="36" y="55"/>
                    </a:lnTo>
                    <a:lnTo>
                      <a:pt x="33" y="57"/>
                    </a:lnTo>
                    <a:lnTo>
                      <a:pt x="30" y="58"/>
                    </a:lnTo>
                    <a:lnTo>
                      <a:pt x="26" y="58"/>
                    </a:lnTo>
                    <a:lnTo>
                      <a:pt x="22" y="59"/>
                    </a:lnTo>
                    <a:lnTo>
                      <a:pt x="19" y="59"/>
                    </a:lnTo>
                    <a:lnTo>
                      <a:pt x="16" y="61"/>
                    </a:lnTo>
                    <a:lnTo>
                      <a:pt x="15" y="65"/>
                    </a:lnTo>
                    <a:lnTo>
                      <a:pt x="17" y="69"/>
                    </a:lnTo>
                    <a:lnTo>
                      <a:pt x="17" y="72"/>
                    </a:lnTo>
                    <a:lnTo>
                      <a:pt x="18" y="76"/>
                    </a:lnTo>
                    <a:lnTo>
                      <a:pt x="21" y="77"/>
                    </a:lnTo>
                    <a:lnTo>
                      <a:pt x="25" y="81"/>
                    </a:lnTo>
                    <a:lnTo>
                      <a:pt x="24" y="86"/>
                    </a:lnTo>
                    <a:lnTo>
                      <a:pt x="26" y="91"/>
                    </a:lnTo>
                    <a:lnTo>
                      <a:pt x="29" y="93"/>
                    </a:lnTo>
                    <a:lnTo>
                      <a:pt x="33" y="96"/>
                    </a:lnTo>
                    <a:lnTo>
                      <a:pt x="37" y="100"/>
                    </a:lnTo>
                    <a:lnTo>
                      <a:pt x="41" y="104"/>
                    </a:lnTo>
                    <a:lnTo>
                      <a:pt x="45" y="106"/>
                    </a:lnTo>
                    <a:lnTo>
                      <a:pt x="49" y="108"/>
                    </a:lnTo>
                    <a:lnTo>
                      <a:pt x="54" y="112"/>
                    </a:lnTo>
                    <a:lnTo>
                      <a:pt x="55" y="116"/>
                    </a:lnTo>
                    <a:lnTo>
                      <a:pt x="54" y="121"/>
                    </a:lnTo>
                    <a:lnTo>
                      <a:pt x="53" y="125"/>
                    </a:lnTo>
                    <a:lnTo>
                      <a:pt x="54" y="130"/>
                    </a:lnTo>
                    <a:lnTo>
                      <a:pt x="52" y="133"/>
                    </a:lnTo>
                    <a:lnTo>
                      <a:pt x="48" y="135"/>
                    </a:lnTo>
                    <a:lnTo>
                      <a:pt x="45" y="135"/>
                    </a:lnTo>
                    <a:lnTo>
                      <a:pt x="40" y="137"/>
                    </a:lnTo>
                    <a:lnTo>
                      <a:pt x="38" y="141"/>
                    </a:lnTo>
                    <a:lnTo>
                      <a:pt x="37" y="143"/>
                    </a:lnTo>
                    <a:lnTo>
                      <a:pt x="37" y="148"/>
                    </a:lnTo>
                    <a:lnTo>
                      <a:pt x="36" y="152"/>
                    </a:lnTo>
                    <a:lnTo>
                      <a:pt x="37" y="155"/>
                    </a:lnTo>
                    <a:lnTo>
                      <a:pt x="37" y="159"/>
                    </a:lnTo>
                    <a:lnTo>
                      <a:pt x="35" y="162"/>
                    </a:lnTo>
                    <a:lnTo>
                      <a:pt x="33" y="166"/>
                    </a:lnTo>
                    <a:lnTo>
                      <a:pt x="30" y="170"/>
                    </a:lnTo>
                    <a:lnTo>
                      <a:pt x="28" y="175"/>
                    </a:lnTo>
                    <a:lnTo>
                      <a:pt x="27" y="179"/>
                    </a:lnTo>
                    <a:lnTo>
                      <a:pt x="26" y="183"/>
                    </a:lnTo>
                    <a:lnTo>
                      <a:pt x="26" y="186"/>
                    </a:lnTo>
                    <a:lnTo>
                      <a:pt x="24" y="189"/>
                    </a:lnTo>
                    <a:lnTo>
                      <a:pt x="24" y="192"/>
                    </a:lnTo>
                    <a:lnTo>
                      <a:pt x="22" y="193"/>
                    </a:lnTo>
                    <a:lnTo>
                      <a:pt x="21" y="198"/>
                    </a:lnTo>
                    <a:lnTo>
                      <a:pt x="20" y="203"/>
                    </a:lnTo>
                    <a:lnTo>
                      <a:pt x="17" y="206"/>
                    </a:lnTo>
                    <a:lnTo>
                      <a:pt x="14" y="204"/>
                    </a:lnTo>
                    <a:lnTo>
                      <a:pt x="11" y="206"/>
                    </a:lnTo>
                    <a:lnTo>
                      <a:pt x="9" y="210"/>
                    </a:lnTo>
                    <a:lnTo>
                      <a:pt x="8" y="214"/>
                    </a:lnTo>
                    <a:lnTo>
                      <a:pt x="8" y="218"/>
                    </a:lnTo>
                    <a:lnTo>
                      <a:pt x="9" y="222"/>
                    </a:lnTo>
                    <a:lnTo>
                      <a:pt x="10" y="227"/>
                    </a:lnTo>
                    <a:lnTo>
                      <a:pt x="13" y="231"/>
                    </a:lnTo>
                    <a:lnTo>
                      <a:pt x="17" y="234"/>
                    </a:lnTo>
                    <a:lnTo>
                      <a:pt x="20" y="234"/>
                    </a:lnTo>
                    <a:lnTo>
                      <a:pt x="26" y="238"/>
                    </a:lnTo>
                    <a:lnTo>
                      <a:pt x="28" y="241"/>
                    </a:lnTo>
                    <a:lnTo>
                      <a:pt x="24" y="245"/>
                    </a:lnTo>
                    <a:lnTo>
                      <a:pt x="19" y="244"/>
                    </a:lnTo>
                    <a:lnTo>
                      <a:pt x="16" y="245"/>
                    </a:lnTo>
                    <a:lnTo>
                      <a:pt x="13" y="245"/>
                    </a:lnTo>
                    <a:lnTo>
                      <a:pt x="12" y="250"/>
                    </a:lnTo>
                    <a:lnTo>
                      <a:pt x="12" y="253"/>
                    </a:lnTo>
                    <a:lnTo>
                      <a:pt x="10" y="255"/>
                    </a:lnTo>
                    <a:lnTo>
                      <a:pt x="6" y="255"/>
                    </a:lnTo>
                    <a:lnTo>
                      <a:pt x="4" y="255"/>
                    </a:lnTo>
                    <a:lnTo>
                      <a:pt x="0" y="254"/>
                    </a:lnTo>
                    <a:lnTo>
                      <a:pt x="0" y="264"/>
                    </a:lnTo>
                    <a:lnTo>
                      <a:pt x="2" y="264"/>
                    </a:lnTo>
                    <a:lnTo>
                      <a:pt x="5" y="262"/>
                    </a:lnTo>
                    <a:lnTo>
                      <a:pt x="9" y="261"/>
                    </a:lnTo>
                    <a:lnTo>
                      <a:pt x="12" y="263"/>
                    </a:lnTo>
                    <a:lnTo>
                      <a:pt x="16" y="263"/>
                    </a:lnTo>
                    <a:lnTo>
                      <a:pt x="18" y="267"/>
                    </a:lnTo>
                    <a:lnTo>
                      <a:pt x="18" y="271"/>
                    </a:lnTo>
                    <a:lnTo>
                      <a:pt x="18" y="274"/>
                    </a:lnTo>
                    <a:lnTo>
                      <a:pt x="22" y="277"/>
                    </a:lnTo>
                    <a:lnTo>
                      <a:pt x="26" y="278"/>
                    </a:lnTo>
                    <a:lnTo>
                      <a:pt x="30" y="274"/>
                    </a:lnTo>
                    <a:lnTo>
                      <a:pt x="30" y="269"/>
                    </a:lnTo>
                    <a:lnTo>
                      <a:pt x="31" y="265"/>
                    </a:lnTo>
                    <a:lnTo>
                      <a:pt x="33" y="263"/>
                    </a:lnTo>
                    <a:lnTo>
                      <a:pt x="39" y="261"/>
                    </a:lnTo>
                    <a:lnTo>
                      <a:pt x="39" y="257"/>
                    </a:lnTo>
                    <a:lnTo>
                      <a:pt x="39" y="253"/>
                    </a:lnTo>
                    <a:lnTo>
                      <a:pt x="39" y="250"/>
                    </a:lnTo>
                    <a:lnTo>
                      <a:pt x="42" y="248"/>
                    </a:lnTo>
                    <a:lnTo>
                      <a:pt x="46" y="250"/>
                    </a:lnTo>
                    <a:lnTo>
                      <a:pt x="49" y="252"/>
                    </a:lnTo>
                    <a:lnTo>
                      <a:pt x="52" y="253"/>
                    </a:lnTo>
                    <a:lnTo>
                      <a:pt x="53" y="254"/>
                    </a:lnTo>
                    <a:lnTo>
                      <a:pt x="54" y="257"/>
                    </a:lnTo>
                    <a:lnTo>
                      <a:pt x="56" y="260"/>
                    </a:lnTo>
                    <a:lnTo>
                      <a:pt x="59" y="262"/>
                    </a:lnTo>
                    <a:lnTo>
                      <a:pt x="61" y="258"/>
                    </a:lnTo>
                    <a:lnTo>
                      <a:pt x="61" y="255"/>
                    </a:lnTo>
                    <a:lnTo>
                      <a:pt x="62" y="252"/>
                    </a:lnTo>
                    <a:lnTo>
                      <a:pt x="61" y="250"/>
                    </a:lnTo>
                    <a:lnTo>
                      <a:pt x="61" y="247"/>
                    </a:lnTo>
                    <a:lnTo>
                      <a:pt x="63" y="247"/>
                    </a:lnTo>
                    <a:lnTo>
                      <a:pt x="65" y="250"/>
                    </a:lnTo>
                    <a:lnTo>
                      <a:pt x="68" y="250"/>
                    </a:lnTo>
                    <a:lnTo>
                      <a:pt x="72" y="247"/>
                    </a:lnTo>
                    <a:lnTo>
                      <a:pt x="75" y="243"/>
                    </a:lnTo>
                    <a:lnTo>
                      <a:pt x="78" y="240"/>
                    </a:lnTo>
                    <a:lnTo>
                      <a:pt x="78" y="238"/>
                    </a:lnTo>
                    <a:lnTo>
                      <a:pt x="76" y="235"/>
                    </a:lnTo>
                    <a:lnTo>
                      <a:pt x="76" y="230"/>
                    </a:lnTo>
                    <a:lnTo>
                      <a:pt x="78" y="228"/>
                    </a:lnTo>
                    <a:lnTo>
                      <a:pt x="83" y="227"/>
                    </a:lnTo>
                    <a:lnTo>
                      <a:pt x="88" y="231"/>
                    </a:lnTo>
                    <a:lnTo>
                      <a:pt x="90" y="229"/>
                    </a:lnTo>
                    <a:lnTo>
                      <a:pt x="90" y="225"/>
                    </a:lnTo>
                    <a:lnTo>
                      <a:pt x="90" y="220"/>
                    </a:lnTo>
                    <a:lnTo>
                      <a:pt x="90" y="217"/>
                    </a:lnTo>
                    <a:lnTo>
                      <a:pt x="90" y="214"/>
                    </a:lnTo>
                    <a:lnTo>
                      <a:pt x="89" y="211"/>
                    </a:lnTo>
                    <a:lnTo>
                      <a:pt x="87" y="208"/>
                    </a:lnTo>
                    <a:lnTo>
                      <a:pt x="89" y="207"/>
                    </a:lnTo>
                    <a:lnTo>
                      <a:pt x="91" y="203"/>
                    </a:lnTo>
                    <a:lnTo>
                      <a:pt x="94" y="201"/>
                    </a:lnTo>
                    <a:lnTo>
                      <a:pt x="97" y="199"/>
                    </a:lnTo>
                    <a:lnTo>
                      <a:pt x="98" y="197"/>
                    </a:lnTo>
                    <a:lnTo>
                      <a:pt x="101" y="195"/>
                    </a:lnTo>
                    <a:lnTo>
                      <a:pt x="102" y="196"/>
                    </a:lnTo>
                    <a:lnTo>
                      <a:pt x="101" y="199"/>
                    </a:lnTo>
                    <a:lnTo>
                      <a:pt x="100" y="202"/>
                    </a:lnTo>
                    <a:lnTo>
                      <a:pt x="100" y="205"/>
                    </a:lnTo>
                    <a:lnTo>
                      <a:pt x="103" y="205"/>
                    </a:lnTo>
                    <a:lnTo>
                      <a:pt x="108" y="202"/>
                    </a:lnTo>
                    <a:lnTo>
                      <a:pt x="111" y="199"/>
                    </a:lnTo>
                    <a:lnTo>
                      <a:pt x="114" y="195"/>
                    </a:lnTo>
                    <a:lnTo>
                      <a:pt x="115" y="190"/>
                    </a:lnTo>
                    <a:lnTo>
                      <a:pt x="120" y="188"/>
                    </a:lnTo>
                    <a:lnTo>
                      <a:pt x="122" y="186"/>
                    </a:lnTo>
                    <a:lnTo>
                      <a:pt x="119" y="184"/>
                    </a:lnTo>
                    <a:lnTo>
                      <a:pt x="117" y="183"/>
                    </a:lnTo>
                    <a:lnTo>
                      <a:pt x="114" y="182"/>
                    </a:lnTo>
                    <a:lnTo>
                      <a:pt x="116" y="177"/>
                    </a:lnTo>
                    <a:lnTo>
                      <a:pt x="116" y="171"/>
                    </a:lnTo>
                    <a:lnTo>
                      <a:pt x="117" y="167"/>
                    </a:lnTo>
                    <a:lnTo>
                      <a:pt x="119" y="164"/>
                    </a:lnTo>
                    <a:lnTo>
                      <a:pt x="119" y="159"/>
                    </a:lnTo>
                    <a:lnTo>
                      <a:pt x="115" y="157"/>
                    </a:lnTo>
                    <a:lnTo>
                      <a:pt x="112" y="156"/>
                    </a:lnTo>
                    <a:lnTo>
                      <a:pt x="113" y="152"/>
                    </a:lnTo>
                    <a:lnTo>
                      <a:pt x="117" y="148"/>
                    </a:lnTo>
                    <a:lnTo>
                      <a:pt x="122" y="146"/>
                    </a:lnTo>
                    <a:lnTo>
                      <a:pt x="125" y="143"/>
                    </a:lnTo>
                    <a:lnTo>
                      <a:pt x="128" y="139"/>
                    </a:lnTo>
                    <a:lnTo>
                      <a:pt x="131" y="135"/>
                    </a:lnTo>
                    <a:lnTo>
                      <a:pt x="135" y="132"/>
                    </a:lnTo>
                    <a:lnTo>
                      <a:pt x="137" y="127"/>
                    </a:lnTo>
                    <a:lnTo>
                      <a:pt x="140" y="123"/>
                    </a:lnTo>
                    <a:lnTo>
                      <a:pt x="142" y="118"/>
                    </a:lnTo>
                    <a:lnTo>
                      <a:pt x="143" y="113"/>
                    </a:lnTo>
                    <a:lnTo>
                      <a:pt x="145" y="110"/>
                    </a:lnTo>
                    <a:lnTo>
                      <a:pt x="147" y="107"/>
                    </a:lnTo>
                    <a:lnTo>
                      <a:pt x="145" y="105"/>
                    </a:lnTo>
                    <a:lnTo>
                      <a:pt x="144" y="100"/>
                    </a:lnTo>
                    <a:lnTo>
                      <a:pt x="143" y="96"/>
                    </a:lnTo>
                    <a:lnTo>
                      <a:pt x="139" y="95"/>
                    </a:lnTo>
                    <a:lnTo>
                      <a:pt x="135" y="93"/>
                    </a:lnTo>
                    <a:lnTo>
                      <a:pt x="132" y="93"/>
                    </a:lnTo>
                    <a:lnTo>
                      <a:pt x="128" y="94"/>
                    </a:lnTo>
                    <a:lnTo>
                      <a:pt x="125" y="95"/>
                    </a:lnTo>
                    <a:lnTo>
                      <a:pt x="122" y="95"/>
                    </a:lnTo>
                    <a:lnTo>
                      <a:pt x="117" y="96"/>
                    </a:lnTo>
                    <a:lnTo>
                      <a:pt x="113" y="94"/>
                    </a:lnTo>
                    <a:lnTo>
                      <a:pt x="111" y="91"/>
                    </a:lnTo>
                    <a:lnTo>
                      <a:pt x="112" y="86"/>
                    </a:lnTo>
                    <a:lnTo>
                      <a:pt x="115" y="84"/>
                    </a:lnTo>
                    <a:lnTo>
                      <a:pt x="119" y="81"/>
                    </a:lnTo>
                    <a:lnTo>
                      <a:pt x="125" y="79"/>
                    </a:lnTo>
                    <a:lnTo>
                      <a:pt x="134" y="76"/>
                    </a:lnTo>
                    <a:lnTo>
                      <a:pt x="140" y="76"/>
                    </a:lnTo>
                    <a:lnTo>
                      <a:pt x="144" y="76"/>
                    </a:lnTo>
                    <a:lnTo>
                      <a:pt x="150" y="76"/>
                    </a:lnTo>
                    <a:lnTo>
                      <a:pt x="152" y="72"/>
                    </a:lnTo>
                    <a:lnTo>
                      <a:pt x="157" y="69"/>
                    </a:lnTo>
                    <a:lnTo>
                      <a:pt x="158" y="65"/>
                    </a:lnTo>
                    <a:lnTo>
                      <a:pt x="155" y="63"/>
                    </a:lnTo>
                    <a:lnTo>
                      <a:pt x="151" y="63"/>
                    </a:lnTo>
                    <a:lnTo>
                      <a:pt x="148" y="64"/>
                    </a:lnTo>
                    <a:lnTo>
                      <a:pt x="143" y="63"/>
                    </a:lnTo>
                    <a:lnTo>
                      <a:pt x="140" y="61"/>
                    </a:lnTo>
                    <a:lnTo>
                      <a:pt x="137" y="59"/>
                    </a:lnTo>
                    <a:lnTo>
                      <a:pt x="135" y="57"/>
                    </a:lnTo>
                    <a:lnTo>
                      <a:pt x="127" y="56"/>
                    </a:lnTo>
                    <a:lnTo>
                      <a:pt x="124" y="55"/>
                    </a:lnTo>
                    <a:lnTo>
                      <a:pt x="119" y="57"/>
                    </a:lnTo>
                    <a:lnTo>
                      <a:pt x="115" y="56"/>
                    </a:lnTo>
                    <a:lnTo>
                      <a:pt x="112" y="54"/>
                    </a:lnTo>
                    <a:lnTo>
                      <a:pt x="108" y="51"/>
                    </a:lnTo>
                    <a:lnTo>
                      <a:pt x="103" y="49"/>
                    </a:lnTo>
                    <a:lnTo>
                      <a:pt x="99" y="48"/>
                    </a:lnTo>
                    <a:lnTo>
                      <a:pt x="95" y="45"/>
                    </a:lnTo>
                    <a:lnTo>
                      <a:pt x="92" y="42"/>
                    </a:lnTo>
                    <a:lnTo>
                      <a:pt x="92" y="37"/>
                    </a:lnTo>
                    <a:lnTo>
                      <a:pt x="93" y="32"/>
                    </a:lnTo>
                    <a:lnTo>
                      <a:pt x="95" y="29"/>
                    </a:lnTo>
                    <a:lnTo>
                      <a:pt x="93" y="25"/>
                    </a:lnTo>
                    <a:lnTo>
                      <a:pt x="90" y="23"/>
                    </a:lnTo>
                    <a:lnTo>
                      <a:pt x="90" y="18"/>
                    </a:lnTo>
                    <a:lnTo>
                      <a:pt x="91" y="15"/>
                    </a:lnTo>
                    <a:lnTo>
                      <a:pt x="91" y="11"/>
                    </a:lnTo>
                    <a:lnTo>
                      <a:pt x="90" y="7"/>
                    </a:lnTo>
                    <a:lnTo>
                      <a:pt x="88" y="4"/>
                    </a:lnTo>
                    <a:lnTo>
                      <a:pt x="8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41" name="Freeform 479">
                <a:extLst>
                  <a:ext uri="{FF2B5EF4-FFF2-40B4-BE49-F238E27FC236}">
                    <a16:creationId xmlns:a16="http://schemas.microsoft.com/office/drawing/2014/main" id="{6900E423-CA8A-40D3-9E40-F95E9088C67A}"/>
                  </a:ext>
                </a:extLst>
              </p:cNvPr>
              <p:cNvSpPr>
                <a:spLocks/>
              </p:cNvSpPr>
              <p:nvPr/>
            </p:nvSpPr>
            <p:spPr bwMode="auto">
              <a:xfrm>
                <a:off x="278" y="1445"/>
                <a:ext cx="84" cy="148"/>
              </a:xfrm>
              <a:custGeom>
                <a:avLst/>
                <a:gdLst>
                  <a:gd name="T0" fmla="*/ 74 w 158"/>
                  <a:gd name="T1" fmla="*/ 1 h 278"/>
                  <a:gd name="T2" fmla="*/ 55 w 158"/>
                  <a:gd name="T3" fmla="*/ 1 h 278"/>
                  <a:gd name="T4" fmla="*/ 45 w 158"/>
                  <a:gd name="T5" fmla="*/ 7 h 278"/>
                  <a:gd name="T6" fmla="*/ 35 w 158"/>
                  <a:gd name="T7" fmla="*/ 16 h 278"/>
                  <a:gd name="T8" fmla="*/ 24 w 158"/>
                  <a:gd name="T9" fmla="*/ 26 h 278"/>
                  <a:gd name="T10" fmla="*/ 33 w 158"/>
                  <a:gd name="T11" fmla="*/ 36 h 278"/>
                  <a:gd name="T12" fmla="*/ 41 w 158"/>
                  <a:gd name="T13" fmla="*/ 48 h 278"/>
                  <a:gd name="T14" fmla="*/ 30 w 158"/>
                  <a:gd name="T15" fmla="*/ 58 h 278"/>
                  <a:gd name="T16" fmla="*/ 16 w 158"/>
                  <a:gd name="T17" fmla="*/ 61 h 278"/>
                  <a:gd name="T18" fmla="*/ 18 w 158"/>
                  <a:gd name="T19" fmla="*/ 76 h 278"/>
                  <a:gd name="T20" fmla="*/ 26 w 158"/>
                  <a:gd name="T21" fmla="*/ 91 h 278"/>
                  <a:gd name="T22" fmla="*/ 41 w 158"/>
                  <a:gd name="T23" fmla="*/ 104 h 278"/>
                  <a:gd name="T24" fmla="*/ 55 w 158"/>
                  <a:gd name="T25" fmla="*/ 116 h 278"/>
                  <a:gd name="T26" fmla="*/ 52 w 158"/>
                  <a:gd name="T27" fmla="*/ 133 h 278"/>
                  <a:gd name="T28" fmla="*/ 38 w 158"/>
                  <a:gd name="T29" fmla="*/ 141 h 278"/>
                  <a:gd name="T30" fmla="*/ 37 w 158"/>
                  <a:gd name="T31" fmla="*/ 155 h 278"/>
                  <a:gd name="T32" fmla="*/ 30 w 158"/>
                  <a:gd name="T33" fmla="*/ 170 h 278"/>
                  <a:gd name="T34" fmla="*/ 26 w 158"/>
                  <a:gd name="T35" fmla="*/ 186 h 278"/>
                  <a:gd name="T36" fmla="*/ 21 w 158"/>
                  <a:gd name="T37" fmla="*/ 198 h 278"/>
                  <a:gd name="T38" fmla="*/ 11 w 158"/>
                  <a:gd name="T39" fmla="*/ 206 h 278"/>
                  <a:gd name="T40" fmla="*/ 9 w 158"/>
                  <a:gd name="T41" fmla="*/ 222 h 278"/>
                  <a:gd name="T42" fmla="*/ 20 w 158"/>
                  <a:gd name="T43" fmla="*/ 234 h 278"/>
                  <a:gd name="T44" fmla="*/ 19 w 158"/>
                  <a:gd name="T45" fmla="*/ 244 h 278"/>
                  <a:gd name="T46" fmla="*/ 12 w 158"/>
                  <a:gd name="T47" fmla="*/ 253 h 278"/>
                  <a:gd name="T48" fmla="*/ 0 w 158"/>
                  <a:gd name="T49" fmla="*/ 254 h 278"/>
                  <a:gd name="T50" fmla="*/ 9 w 158"/>
                  <a:gd name="T51" fmla="*/ 261 h 278"/>
                  <a:gd name="T52" fmla="*/ 18 w 158"/>
                  <a:gd name="T53" fmla="*/ 271 h 278"/>
                  <a:gd name="T54" fmla="*/ 30 w 158"/>
                  <a:gd name="T55" fmla="*/ 274 h 278"/>
                  <a:gd name="T56" fmla="*/ 39 w 158"/>
                  <a:gd name="T57" fmla="*/ 261 h 278"/>
                  <a:gd name="T58" fmla="*/ 42 w 158"/>
                  <a:gd name="T59" fmla="*/ 248 h 278"/>
                  <a:gd name="T60" fmla="*/ 53 w 158"/>
                  <a:gd name="T61" fmla="*/ 254 h 278"/>
                  <a:gd name="T62" fmla="*/ 61 w 158"/>
                  <a:gd name="T63" fmla="*/ 258 h 278"/>
                  <a:gd name="T64" fmla="*/ 61 w 158"/>
                  <a:gd name="T65" fmla="*/ 247 h 278"/>
                  <a:gd name="T66" fmla="*/ 72 w 158"/>
                  <a:gd name="T67" fmla="*/ 247 h 278"/>
                  <a:gd name="T68" fmla="*/ 76 w 158"/>
                  <a:gd name="T69" fmla="*/ 235 h 278"/>
                  <a:gd name="T70" fmla="*/ 88 w 158"/>
                  <a:gd name="T71" fmla="*/ 231 h 278"/>
                  <a:gd name="T72" fmla="*/ 90 w 158"/>
                  <a:gd name="T73" fmla="*/ 217 h 278"/>
                  <a:gd name="T74" fmla="*/ 89 w 158"/>
                  <a:gd name="T75" fmla="*/ 207 h 278"/>
                  <a:gd name="T76" fmla="*/ 98 w 158"/>
                  <a:gd name="T77" fmla="*/ 197 h 278"/>
                  <a:gd name="T78" fmla="*/ 100 w 158"/>
                  <a:gd name="T79" fmla="*/ 202 h 278"/>
                  <a:gd name="T80" fmla="*/ 111 w 158"/>
                  <a:gd name="T81" fmla="*/ 199 h 278"/>
                  <a:gd name="T82" fmla="*/ 122 w 158"/>
                  <a:gd name="T83" fmla="*/ 186 h 278"/>
                  <a:gd name="T84" fmla="*/ 116 w 158"/>
                  <a:gd name="T85" fmla="*/ 177 h 278"/>
                  <a:gd name="T86" fmla="*/ 119 w 158"/>
                  <a:gd name="T87" fmla="*/ 159 h 278"/>
                  <a:gd name="T88" fmla="*/ 117 w 158"/>
                  <a:gd name="T89" fmla="*/ 148 h 278"/>
                  <a:gd name="T90" fmla="*/ 131 w 158"/>
                  <a:gd name="T91" fmla="*/ 135 h 278"/>
                  <a:gd name="T92" fmla="*/ 142 w 158"/>
                  <a:gd name="T93" fmla="*/ 118 h 278"/>
                  <a:gd name="T94" fmla="*/ 145 w 158"/>
                  <a:gd name="T95" fmla="*/ 105 h 278"/>
                  <a:gd name="T96" fmla="*/ 135 w 158"/>
                  <a:gd name="T97" fmla="*/ 93 h 278"/>
                  <a:gd name="T98" fmla="*/ 122 w 158"/>
                  <a:gd name="T99" fmla="*/ 95 h 278"/>
                  <a:gd name="T100" fmla="*/ 112 w 158"/>
                  <a:gd name="T101" fmla="*/ 86 h 278"/>
                  <a:gd name="T102" fmla="*/ 134 w 158"/>
                  <a:gd name="T103" fmla="*/ 76 h 278"/>
                  <a:gd name="T104" fmla="*/ 152 w 158"/>
                  <a:gd name="T105" fmla="*/ 72 h 278"/>
                  <a:gd name="T106" fmla="*/ 151 w 158"/>
                  <a:gd name="T107" fmla="*/ 63 h 278"/>
                  <a:gd name="T108" fmla="*/ 137 w 158"/>
                  <a:gd name="T109" fmla="*/ 59 h 278"/>
                  <a:gd name="T110" fmla="*/ 119 w 158"/>
                  <a:gd name="T111" fmla="*/ 57 h 278"/>
                  <a:gd name="T112" fmla="*/ 103 w 158"/>
                  <a:gd name="T113" fmla="*/ 49 h 278"/>
                  <a:gd name="T114" fmla="*/ 92 w 158"/>
                  <a:gd name="T115" fmla="*/ 37 h 278"/>
                  <a:gd name="T116" fmla="*/ 90 w 158"/>
                  <a:gd name="T117" fmla="*/ 23 h 278"/>
                  <a:gd name="T118" fmla="*/ 90 w 158"/>
                  <a:gd name="T119" fmla="*/ 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8">
                    <a:moveTo>
                      <a:pt x="85" y="1"/>
                    </a:moveTo>
                    <a:lnTo>
                      <a:pt x="85" y="1"/>
                    </a:lnTo>
                    <a:lnTo>
                      <a:pt x="79" y="1"/>
                    </a:lnTo>
                    <a:lnTo>
                      <a:pt x="74" y="1"/>
                    </a:lnTo>
                    <a:lnTo>
                      <a:pt x="68" y="1"/>
                    </a:lnTo>
                    <a:lnTo>
                      <a:pt x="64" y="1"/>
                    </a:lnTo>
                    <a:lnTo>
                      <a:pt x="59" y="1"/>
                    </a:lnTo>
                    <a:lnTo>
                      <a:pt x="55" y="1"/>
                    </a:lnTo>
                    <a:lnTo>
                      <a:pt x="51" y="0"/>
                    </a:lnTo>
                    <a:lnTo>
                      <a:pt x="48" y="0"/>
                    </a:lnTo>
                    <a:lnTo>
                      <a:pt x="46" y="3"/>
                    </a:lnTo>
                    <a:lnTo>
                      <a:pt x="45" y="7"/>
                    </a:lnTo>
                    <a:lnTo>
                      <a:pt x="45" y="10"/>
                    </a:lnTo>
                    <a:lnTo>
                      <a:pt x="42" y="12"/>
                    </a:lnTo>
                    <a:lnTo>
                      <a:pt x="39" y="14"/>
                    </a:lnTo>
                    <a:lnTo>
                      <a:pt x="35" y="16"/>
                    </a:lnTo>
                    <a:lnTo>
                      <a:pt x="31" y="16"/>
                    </a:lnTo>
                    <a:lnTo>
                      <a:pt x="26" y="18"/>
                    </a:lnTo>
                    <a:lnTo>
                      <a:pt x="24" y="21"/>
                    </a:lnTo>
                    <a:lnTo>
                      <a:pt x="24" y="26"/>
                    </a:lnTo>
                    <a:lnTo>
                      <a:pt x="26" y="28"/>
                    </a:lnTo>
                    <a:lnTo>
                      <a:pt x="30" y="30"/>
                    </a:lnTo>
                    <a:lnTo>
                      <a:pt x="33" y="32"/>
                    </a:lnTo>
                    <a:lnTo>
                      <a:pt x="33" y="36"/>
                    </a:lnTo>
                    <a:lnTo>
                      <a:pt x="36" y="38"/>
                    </a:lnTo>
                    <a:lnTo>
                      <a:pt x="39" y="41"/>
                    </a:lnTo>
                    <a:lnTo>
                      <a:pt x="41" y="45"/>
                    </a:lnTo>
                    <a:lnTo>
                      <a:pt x="41" y="48"/>
                    </a:lnTo>
                    <a:lnTo>
                      <a:pt x="39" y="51"/>
                    </a:lnTo>
                    <a:lnTo>
                      <a:pt x="36" y="55"/>
                    </a:lnTo>
                    <a:lnTo>
                      <a:pt x="33" y="57"/>
                    </a:lnTo>
                    <a:lnTo>
                      <a:pt x="30" y="58"/>
                    </a:lnTo>
                    <a:lnTo>
                      <a:pt x="26" y="58"/>
                    </a:lnTo>
                    <a:lnTo>
                      <a:pt x="22" y="59"/>
                    </a:lnTo>
                    <a:lnTo>
                      <a:pt x="19" y="59"/>
                    </a:lnTo>
                    <a:lnTo>
                      <a:pt x="16" y="61"/>
                    </a:lnTo>
                    <a:lnTo>
                      <a:pt x="15" y="65"/>
                    </a:lnTo>
                    <a:lnTo>
                      <a:pt x="17" y="69"/>
                    </a:lnTo>
                    <a:lnTo>
                      <a:pt x="17" y="72"/>
                    </a:lnTo>
                    <a:lnTo>
                      <a:pt x="18" y="76"/>
                    </a:lnTo>
                    <a:lnTo>
                      <a:pt x="21" y="77"/>
                    </a:lnTo>
                    <a:lnTo>
                      <a:pt x="25" y="81"/>
                    </a:lnTo>
                    <a:lnTo>
                      <a:pt x="24" y="86"/>
                    </a:lnTo>
                    <a:lnTo>
                      <a:pt x="26" y="91"/>
                    </a:lnTo>
                    <a:lnTo>
                      <a:pt x="29" y="93"/>
                    </a:lnTo>
                    <a:lnTo>
                      <a:pt x="33" y="96"/>
                    </a:lnTo>
                    <a:lnTo>
                      <a:pt x="37" y="100"/>
                    </a:lnTo>
                    <a:lnTo>
                      <a:pt x="41" y="104"/>
                    </a:lnTo>
                    <a:lnTo>
                      <a:pt x="45" y="106"/>
                    </a:lnTo>
                    <a:lnTo>
                      <a:pt x="49" y="108"/>
                    </a:lnTo>
                    <a:lnTo>
                      <a:pt x="54" y="112"/>
                    </a:lnTo>
                    <a:lnTo>
                      <a:pt x="55" y="116"/>
                    </a:lnTo>
                    <a:lnTo>
                      <a:pt x="54" y="121"/>
                    </a:lnTo>
                    <a:lnTo>
                      <a:pt x="53" y="125"/>
                    </a:lnTo>
                    <a:lnTo>
                      <a:pt x="54" y="130"/>
                    </a:lnTo>
                    <a:lnTo>
                      <a:pt x="52" y="133"/>
                    </a:lnTo>
                    <a:lnTo>
                      <a:pt x="48" y="135"/>
                    </a:lnTo>
                    <a:lnTo>
                      <a:pt x="45" y="135"/>
                    </a:lnTo>
                    <a:lnTo>
                      <a:pt x="40" y="137"/>
                    </a:lnTo>
                    <a:lnTo>
                      <a:pt x="38" y="141"/>
                    </a:lnTo>
                    <a:lnTo>
                      <a:pt x="37" y="143"/>
                    </a:lnTo>
                    <a:lnTo>
                      <a:pt x="37" y="148"/>
                    </a:lnTo>
                    <a:lnTo>
                      <a:pt x="36" y="152"/>
                    </a:lnTo>
                    <a:lnTo>
                      <a:pt x="37" y="155"/>
                    </a:lnTo>
                    <a:lnTo>
                      <a:pt x="37" y="159"/>
                    </a:lnTo>
                    <a:lnTo>
                      <a:pt x="35" y="162"/>
                    </a:lnTo>
                    <a:lnTo>
                      <a:pt x="33" y="166"/>
                    </a:lnTo>
                    <a:lnTo>
                      <a:pt x="30" y="170"/>
                    </a:lnTo>
                    <a:lnTo>
                      <a:pt x="28" y="175"/>
                    </a:lnTo>
                    <a:lnTo>
                      <a:pt x="27" y="179"/>
                    </a:lnTo>
                    <a:lnTo>
                      <a:pt x="26" y="183"/>
                    </a:lnTo>
                    <a:lnTo>
                      <a:pt x="26" y="186"/>
                    </a:lnTo>
                    <a:lnTo>
                      <a:pt x="24" y="189"/>
                    </a:lnTo>
                    <a:lnTo>
                      <a:pt x="24" y="192"/>
                    </a:lnTo>
                    <a:lnTo>
                      <a:pt x="22" y="193"/>
                    </a:lnTo>
                    <a:lnTo>
                      <a:pt x="21" y="198"/>
                    </a:lnTo>
                    <a:lnTo>
                      <a:pt x="20" y="203"/>
                    </a:lnTo>
                    <a:lnTo>
                      <a:pt x="17" y="206"/>
                    </a:lnTo>
                    <a:lnTo>
                      <a:pt x="14" y="204"/>
                    </a:lnTo>
                    <a:lnTo>
                      <a:pt x="11" y="206"/>
                    </a:lnTo>
                    <a:lnTo>
                      <a:pt x="9" y="210"/>
                    </a:lnTo>
                    <a:lnTo>
                      <a:pt x="8" y="214"/>
                    </a:lnTo>
                    <a:lnTo>
                      <a:pt x="8" y="218"/>
                    </a:lnTo>
                    <a:lnTo>
                      <a:pt x="9" y="222"/>
                    </a:lnTo>
                    <a:lnTo>
                      <a:pt x="10" y="227"/>
                    </a:lnTo>
                    <a:lnTo>
                      <a:pt x="13" y="231"/>
                    </a:lnTo>
                    <a:lnTo>
                      <a:pt x="17" y="234"/>
                    </a:lnTo>
                    <a:lnTo>
                      <a:pt x="20" y="234"/>
                    </a:lnTo>
                    <a:lnTo>
                      <a:pt x="26" y="238"/>
                    </a:lnTo>
                    <a:lnTo>
                      <a:pt x="28" y="241"/>
                    </a:lnTo>
                    <a:lnTo>
                      <a:pt x="24" y="245"/>
                    </a:lnTo>
                    <a:lnTo>
                      <a:pt x="19" y="244"/>
                    </a:lnTo>
                    <a:lnTo>
                      <a:pt x="16" y="245"/>
                    </a:lnTo>
                    <a:lnTo>
                      <a:pt x="13" y="245"/>
                    </a:lnTo>
                    <a:lnTo>
                      <a:pt x="12" y="250"/>
                    </a:lnTo>
                    <a:lnTo>
                      <a:pt x="12" y="253"/>
                    </a:lnTo>
                    <a:lnTo>
                      <a:pt x="10" y="255"/>
                    </a:lnTo>
                    <a:lnTo>
                      <a:pt x="6" y="255"/>
                    </a:lnTo>
                    <a:lnTo>
                      <a:pt x="4" y="255"/>
                    </a:lnTo>
                    <a:lnTo>
                      <a:pt x="0" y="254"/>
                    </a:lnTo>
                    <a:lnTo>
                      <a:pt x="0" y="264"/>
                    </a:lnTo>
                    <a:lnTo>
                      <a:pt x="2" y="264"/>
                    </a:lnTo>
                    <a:lnTo>
                      <a:pt x="5" y="262"/>
                    </a:lnTo>
                    <a:lnTo>
                      <a:pt x="9" y="261"/>
                    </a:lnTo>
                    <a:lnTo>
                      <a:pt x="12" y="263"/>
                    </a:lnTo>
                    <a:lnTo>
                      <a:pt x="16" y="263"/>
                    </a:lnTo>
                    <a:lnTo>
                      <a:pt x="18" y="267"/>
                    </a:lnTo>
                    <a:lnTo>
                      <a:pt x="18" y="271"/>
                    </a:lnTo>
                    <a:lnTo>
                      <a:pt x="18" y="274"/>
                    </a:lnTo>
                    <a:lnTo>
                      <a:pt x="22" y="277"/>
                    </a:lnTo>
                    <a:lnTo>
                      <a:pt x="26" y="278"/>
                    </a:lnTo>
                    <a:lnTo>
                      <a:pt x="30" y="274"/>
                    </a:lnTo>
                    <a:lnTo>
                      <a:pt x="30" y="269"/>
                    </a:lnTo>
                    <a:lnTo>
                      <a:pt x="31" y="265"/>
                    </a:lnTo>
                    <a:lnTo>
                      <a:pt x="33" y="263"/>
                    </a:lnTo>
                    <a:lnTo>
                      <a:pt x="39" y="261"/>
                    </a:lnTo>
                    <a:lnTo>
                      <a:pt x="39" y="257"/>
                    </a:lnTo>
                    <a:lnTo>
                      <a:pt x="39" y="253"/>
                    </a:lnTo>
                    <a:lnTo>
                      <a:pt x="39" y="250"/>
                    </a:lnTo>
                    <a:lnTo>
                      <a:pt x="42" y="248"/>
                    </a:lnTo>
                    <a:lnTo>
                      <a:pt x="46" y="250"/>
                    </a:lnTo>
                    <a:lnTo>
                      <a:pt x="49" y="252"/>
                    </a:lnTo>
                    <a:lnTo>
                      <a:pt x="52" y="253"/>
                    </a:lnTo>
                    <a:lnTo>
                      <a:pt x="53" y="254"/>
                    </a:lnTo>
                    <a:lnTo>
                      <a:pt x="54" y="257"/>
                    </a:lnTo>
                    <a:lnTo>
                      <a:pt x="56" y="260"/>
                    </a:lnTo>
                    <a:lnTo>
                      <a:pt x="59" y="262"/>
                    </a:lnTo>
                    <a:lnTo>
                      <a:pt x="61" y="258"/>
                    </a:lnTo>
                    <a:lnTo>
                      <a:pt x="61" y="255"/>
                    </a:lnTo>
                    <a:lnTo>
                      <a:pt x="62" y="252"/>
                    </a:lnTo>
                    <a:lnTo>
                      <a:pt x="61" y="250"/>
                    </a:lnTo>
                    <a:lnTo>
                      <a:pt x="61" y="247"/>
                    </a:lnTo>
                    <a:lnTo>
                      <a:pt x="63" y="247"/>
                    </a:lnTo>
                    <a:lnTo>
                      <a:pt x="65" y="250"/>
                    </a:lnTo>
                    <a:lnTo>
                      <a:pt x="68" y="250"/>
                    </a:lnTo>
                    <a:lnTo>
                      <a:pt x="72" y="247"/>
                    </a:lnTo>
                    <a:lnTo>
                      <a:pt x="75" y="243"/>
                    </a:lnTo>
                    <a:lnTo>
                      <a:pt x="78" y="240"/>
                    </a:lnTo>
                    <a:lnTo>
                      <a:pt x="78" y="238"/>
                    </a:lnTo>
                    <a:lnTo>
                      <a:pt x="76" y="235"/>
                    </a:lnTo>
                    <a:lnTo>
                      <a:pt x="76" y="230"/>
                    </a:lnTo>
                    <a:lnTo>
                      <a:pt x="78" y="228"/>
                    </a:lnTo>
                    <a:lnTo>
                      <a:pt x="83" y="227"/>
                    </a:lnTo>
                    <a:lnTo>
                      <a:pt x="88" y="231"/>
                    </a:lnTo>
                    <a:lnTo>
                      <a:pt x="90" y="229"/>
                    </a:lnTo>
                    <a:lnTo>
                      <a:pt x="90" y="225"/>
                    </a:lnTo>
                    <a:lnTo>
                      <a:pt x="90" y="220"/>
                    </a:lnTo>
                    <a:lnTo>
                      <a:pt x="90" y="217"/>
                    </a:lnTo>
                    <a:lnTo>
                      <a:pt x="90" y="214"/>
                    </a:lnTo>
                    <a:lnTo>
                      <a:pt x="89" y="211"/>
                    </a:lnTo>
                    <a:lnTo>
                      <a:pt x="87" y="208"/>
                    </a:lnTo>
                    <a:lnTo>
                      <a:pt x="89" y="207"/>
                    </a:lnTo>
                    <a:lnTo>
                      <a:pt x="91" y="203"/>
                    </a:lnTo>
                    <a:lnTo>
                      <a:pt x="94" y="201"/>
                    </a:lnTo>
                    <a:lnTo>
                      <a:pt x="97" y="199"/>
                    </a:lnTo>
                    <a:lnTo>
                      <a:pt x="98" y="197"/>
                    </a:lnTo>
                    <a:lnTo>
                      <a:pt x="101" y="195"/>
                    </a:lnTo>
                    <a:lnTo>
                      <a:pt x="102" y="196"/>
                    </a:lnTo>
                    <a:lnTo>
                      <a:pt x="101" y="199"/>
                    </a:lnTo>
                    <a:lnTo>
                      <a:pt x="100" y="202"/>
                    </a:lnTo>
                    <a:lnTo>
                      <a:pt x="100" y="205"/>
                    </a:lnTo>
                    <a:lnTo>
                      <a:pt x="103" y="205"/>
                    </a:lnTo>
                    <a:lnTo>
                      <a:pt x="108" y="202"/>
                    </a:lnTo>
                    <a:lnTo>
                      <a:pt x="111" y="199"/>
                    </a:lnTo>
                    <a:lnTo>
                      <a:pt x="114" y="195"/>
                    </a:lnTo>
                    <a:lnTo>
                      <a:pt x="115" y="190"/>
                    </a:lnTo>
                    <a:lnTo>
                      <a:pt x="120" y="188"/>
                    </a:lnTo>
                    <a:lnTo>
                      <a:pt x="122" y="186"/>
                    </a:lnTo>
                    <a:lnTo>
                      <a:pt x="119" y="184"/>
                    </a:lnTo>
                    <a:lnTo>
                      <a:pt x="117" y="183"/>
                    </a:lnTo>
                    <a:lnTo>
                      <a:pt x="114" y="182"/>
                    </a:lnTo>
                    <a:lnTo>
                      <a:pt x="116" y="177"/>
                    </a:lnTo>
                    <a:lnTo>
                      <a:pt x="116" y="171"/>
                    </a:lnTo>
                    <a:lnTo>
                      <a:pt x="117" y="167"/>
                    </a:lnTo>
                    <a:lnTo>
                      <a:pt x="119" y="164"/>
                    </a:lnTo>
                    <a:lnTo>
                      <a:pt x="119" y="159"/>
                    </a:lnTo>
                    <a:lnTo>
                      <a:pt x="115" y="157"/>
                    </a:lnTo>
                    <a:lnTo>
                      <a:pt x="112" y="156"/>
                    </a:lnTo>
                    <a:lnTo>
                      <a:pt x="113" y="152"/>
                    </a:lnTo>
                    <a:lnTo>
                      <a:pt x="117" y="148"/>
                    </a:lnTo>
                    <a:lnTo>
                      <a:pt x="122" y="146"/>
                    </a:lnTo>
                    <a:lnTo>
                      <a:pt x="125" y="143"/>
                    </a:lnTo>
                    <a:lnTo>
                      <a:pt x="128" y="139"/>
                    </a:lnTo>
                    <a:lnTo>
                      <a:pt x="131" y="135"/>
                    </a:lnTo>
                    <a:lnTo>
                      <a:pt x="135" y="132"/>
                    </a:lnTo>
                    <a:lnTo>
                      <a:pt x="137" y="127"/>
                    </a:lnTo>
                    <a:lnTo>
                      <a:pt x="140" y="123"/>
                    </a:lnTo>
                    <a:lnTo>
                      <a:pt x="142" y="118"/>
                    </a:lnTo>
                    <a:lnTo>
                      <a:pt x="143" y="113"/>
                    </a:lnTo>
                    <a:lnTo>
                      <a:pt x="145" y="110"/>
                    </a:lnTo>
                    <a:lnTo>
                      <a:pt x="147" y="107"/>
                    </a:lnTo>
                    <a:lnTo>
                      <a:pt x="145" y="105"/>
                    </a:lnTo>
                    <a:lnTo>
                      <a:pt x="144" y="100"/>
                    </a:lnTo>
                    <a:lnTo>
                      <a:pt x="143" y="96"/>
                    </a:lnTo>
                    <a:lnTo>
                      <a:pt x="139" y="95"/>
                    </a:lnTo>
                    <a:lnTo>
                      <a:pt x="135" y="93"/>
                    </a:lnTo>
                    <a:lnTo>
                      <a:pt x="132" y="93"/>
                    </a:lnTo>
                    <a:lnTo>
                      <a:pt x="128" y="94"/>
                    </a:lnTo>
                    <a:lnTo>
                      <a:pt x="125" y="95"/>
                    </a:lnTo>
                    <a:lnTo>
                      <a:pt x="122" y="95"/>
                    </a:lnTo>
                    <a:lnTo>
                      <a:pt x="117" y="96"/>
                    </a:lnTo>
                    <a:lnTo>
                      <a:pt x="113" y="94"/>
                    </a:lnTo>
                    <a:lnTo>
                      <a:pt x="111" y="91"/>
                    </a:lnTo>
                    <a:lnTo>
                      <a:pt x="112" y="86"/>
                    </a:lnTo>
                    <a:lnTo>
                      <a:pt x="115" y="84"/>
                    </a:lnTo>
                    <a:lnTo>
                      <a:pt x="119" y="81"/>
                    </a:lnTo>
                    <a:lnTo>
                      <a:pt x="125" y="79"/>
                    </a:lnTo>
                    <a:lnTo>
                      <a:pt x="134" y="76"/>
                    </a:lnTo>
                    <a:lnTo>
                      <a:pt x="140" y="76"/>
                    </a:lnTo>
                    <a:lnTo>
                      <a:pt x="144" y="76"/>
                    </a:lnTo>
                    <a:lnTo>
                      <a:pt x="150" y="76"/>
                    </a:lnTo>
                    <a:lnTo>
                      <a:pt x="152" y="72"/>
                    </a:lnTo>
                    <a:lnTo>
                      <a:pt x="157" y="69"/>
                    </a:lnTo>
                    <a:lnTo>
                      <a:pt x="158" y="65"/>
                    </a:lnTo>
                    <a:lnTo>
                      <a:pt x="155" y="63"/>
                    </a:lnTo>
                    <a:lnTo>
                      <a:pt x="151" y="63"/>
                    </a:lnTo>
                    <a:lnTo>
                      <a:pt x="148" y="64"/>
                    </a:lnTo>
                    <a:lnTo>
                      <a:pt x="143" y="63"/>
                    </a:lnTo>
                    <a:lnTo>
                      <a:pt x="140" y="61"/>
                    </a:lnTo>
                    <a:lnTo>
                      <a:pt x="137" y="59"/>
                    </a:lnTo>
                    <a:lnTo>
                      <a:pt x="135" y="57"/>
                    </a:lnTo>
                    <a:lnTo>
                      <a:pt x="127" y="56"/>
                    </a:lnTo>
                    <a:lnTo>
                      <a:pt x="124" y="55"/>
                    </a:lnTo>
                    <a:lnTo>
                      <a:pt x="119" y="57"/>
                    </a:lnTo>
                    <a:lnTo>
                      <a:pt x="115" y="56"/>
                    </a:lnTo>
                    <a:lnTo>
                      <a:pt x="112" y="54"/>
                    </a:lnTo>
                    <a:lnTo>
                      <a:pt x="108" y="51"/>
                    </a:lnTo>
                    <a:lnTo>
                      <a:pt x="103" y="49"/>
                    </a:lnTo>
                    <a:lnTo>
                      <a:pt x="99" y="48"/>
                    </a:lnTo>
                    <a:lnTo>
                      <a:pt x="95" y="45"/>
                    </a:lnTo>
                    <a:lnTo>
                      <a:pt x="92" y="42"/>
                    </a:lnTo>
                    <a:lnTo>
                      <a:pt x="92" y="37"/>
                    </a:lnTo>
                    <a:lnTo>
                      <a:pt x="93" y="32"/>
                    </a:lnTo>
                    <a:lnTo>
                      <a:pt x="95" y="29"/>
                    </a:lnTo>
                    <a:lnTo>
                      <a:pt x="93" y="25"/>
                    </a:lnTo>
                    <a:lnTo>
                      <a:pt x="90" y="23"/>
                    </a:lnTo>
                    <a:lnTo>
                      <a:pt x="90" y="18"/>
                    </a:lnTo>
                    <a:lnTo>
                      <a:pt x="91" y="15"/>
                    </a:lnTo>
                    <a:lnTo>
                      <a:pt x="91" y="11"/>
                    </a:lnTo>
                    <a:lnTo>
                      <a:pt x="90" y="7"/>
                    </a:lnTo>
                    <a:lnTo>
                      <a:pt x="88" y="4"/>
                    </a:lnTo>
                    <a:lnTo>
                      <a:pt x="8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42" name="Freeform 480">
                <a:extLst>
                  <a:ext uri="{FF2B5EF4-FFF2-40B4-BE49-F238E27FC236}">
                    <a16:creationId xmlns:a16="http://schemas.microsoft.com/office/drawing/2014/main" id="{6D4E473E-7B18-4C8B-83F6-1757E442050A}"/>
                  </a:ext>
                </a:extLst>
              </p:cNvPr>
              <p:cNvSpPr>
                <a:spLocks/>
              </p:cNvSpPr>
              <p:nvPr/>
            </p:nvSpPr>
            <p:spPr bwMode="auto">
              <a:xfrm>
                <a:off x="349" y="1466"/>
                <a:ext cx="7" cy="5"/>
              </a:xfrm>
              <a:custGeom>
                <a:avLst/>
                <a:gdLst>
                  <a:gd name="T0" fmla="*/ 11 w 13"/>
                  <a:gd name="T1" fmla="*/ 0 h 9"/>
                  <a:gd name="T2" fmla="*/ 11 w 13"/>
                  <a:gd name="T3" fmla="*/ 0 h 9"/>
                  <a:gd name="T4" fmla="*/ 7 w 13"/>
                  <a:gd name="T5" fmla="*/ 1 h 9"/>
                  <a:gd name="T6" fmla="*/ 5 w 13"/>
                  <a:gd name="T7" fmla="*/ 2 h 9"/>
                  <a:gd name="T8" fmla="*/ 4 w 13"/>
                  <a:gd name="T9" fmla="*/ 4 h 9"/>
                  <a:gd name="T10" fmla="*/ 1 w 13"/>
                  <a:gd name="T11" fmla="*/ 6 h 9"/>
                  <a:gd name="T12" fmla="*/ 0 w 13"/>
                  <a:gd name="T13" fmla="*/ 9 h 9"/>
                  <a:gd name="T14" fmla="*/ 3 w 13"/>
                  <a:gd name="T15" fmla="*/ 9 h 9"/>
                  <a:gd name="T16" fmla="*/ 7 w 13"/>
                  <a:gd name="T17" fmla="*/ 8 h 9"/>
                  <a:gd name="T18" fmla="*/ 10 w 13"/>
                  <a:gd name="T19" fmla="*/ 8 h 9"/>
                  <a:gd name="T20" fmla="*/ 11 w 13"/>
                  <a:gd name="T21" fmla="*/ 6 h 9"/>
                  <a:gd name="T22" fmla="*/ 13 w 13"/>
                  <a:gd name="T23" fmla="*/ 3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1"/>
                    </a:lnTo>
                    <a:lnTo>
                      <a:pt x="5" y="2"/>
                    </a:lnTo>
                    <a:lnTo>
                      <a:pt x="4" y="4"/>
                    </a:lnTo>
                    <a:lnTo>
                      <a:pt x="1" y="6"/>
                    </a:lnTo>
                    <a:lnTo>
                      <a:pt x="0" y="9"/>
                    </a:lnTo>
                    <a:lnTo>
                      <a:pt x="3" y="9"/>
                    </a:lnTo>
                    <a:lnTo>
                      <a:pt x="7" y="8"/>
                    </a:lnTo>
                    <a:lnTo>
                      <a:pt x="10" y="8"/>
                    </a:lnTo>
                    <a:lnTo>
                      <a:pt x="11" y="6"/>
                    </a:lnTo>
                    <a:lnTo>
                      <a:pt x="13" y="3"/>
                    </a:lnTo>
                    <a:lnTo>
                      <a:pt x="11" y="0"/>
                    </a:lnTo>
                    <a:lnTo>
                      <a:pt x="1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43" name="Freeform 481">
                <a:extLst>
                  <a:ext uri="{FF2B5EF4-FFF2-40B4-BE49-F238E27FC236}">
                    <a16:creationId xmlns:a16="http://schemas.microsoft.com/office/drawing/2014/main" id="{3A6B64EB-9021-4638-A9BA-F849F8693E40}"/>
                  </a:ext>
                </a:extLst>
              </p:cNvPr>
              <p:cNvSpPr>
                <a:spLocks/>
              </p:cNvSpPr>
              <p:nvPr/>
            </p:nvSpPr>
            <p:spPr bwMode="auto">
              <a:xfrm>
                <a:off x="349" y="1466"/>
                <a:ext cx="7" cy="5"/>
              </a:xfrm>
              <a:custGeom>
                <a:avLst/>
                <a:gdLst>
                  <a:gd name="T0" fmla="*/ 11 w 13"/>
                  <a:gd name="T1" fmla="*/ 0 h 9"/>
                  <a:gd name="T2" fmla="*/ 11 w 13"/>
                  <a:gd name="T3" fmla="*/ 0 h 9"/>
                  <a:gd name="T4" fmla="*/ 7 w 13"/>
                  <a:gd name="T5" fmla="*/ 1 h 9"/>
                  <a:gd name="T6" fmla="*/ 5 w 13"/>
                  <a:gd name="T7" fmla="*/ 2 h 9"/>
                  <a:gd name="T8" fmla="*/ 4 w 13"/>
                  <a:gd name="T9" fmla="*/ 4 h 9"/>
                  <a:gd name="T10" fmla="*/ 1 w 13"/>
                  <a:gd name="T11" fmla="*/ 6 h 9"/>
                  <a:gd name="T12" fmla="*/ 0 w 13"/>
                  <a:gd name="T13" fmla="*/ 9 h 9"/>
                  <a:gd name="T14" fmla="*/ 3 w 13"/>
                  <a:gd name="T15" fmla="*/ 9 h 9"/>
                  <a:gd name="T16" fmla="*/ 7 w 13"/>
                  <a:gd name="T17" fmla="*/ 8 h 9"/>
                  <a:gd name="T18" fmla="*/ 10 w 13"/>
                  <a:gd name="T19" fmla="*/ 8 h 9"/>
                  <a:gd name="T20" fmla="*/ 11 w 13"/>
                  <a:gd name="T21" fmla="*/ 6 h 9"/>
                  <a:gd name="T22" fmla="*/ 13 w 13"/>
                  <a:gd name="T23" fmla="*/ 3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1"/>
                    </a:lnTo>
                    <a:lnTo>
                      <a:pt x="5" y="2"/>
                    </a:lnTo>
                    <a:lnTo>
                      <a:pt x="4" y="4"/>
                    </a:lnTo>
                    <a:lnTo>
                      <a:pt x="1" y="6"/>
                    </a:lnTo>
                    <a:lnTo>
                      <a:pt x="0" y="9"/>
                    </a:lnTo>
                    <a:lnTo>
                      <a:pt x="3" y="9"/>
                    </a:lnTo>
                    <a:lnTo>
                      <a:pt x="7" y="8"/>
                    </a:lnTo>
                    <a:lnTo>
                      <a:pt x="10" y="8"/>
                    </a:lnTo>
                    <a:lnTo>
                      <a:pt x="11" y="6"/>
                    </a:lnTo>
                    <a:lnTo>
                      <a:pt x="13" y="3"/>
                    </a:lnTo>
                    <a:lnTo>
                      <a:pt x="11" y="0"/>
                    </a:lnTo>
                    <a:lnTo>
                      <a:pt x="1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44" name="Freeform 482">
                <a:extLst>
                  <a:ext uri="{FF2B5EF4-FFF2-40B4-BE49-F238E27FC236}">
                    <a16:creationId xmlns:a16="http://schemas.microsoft.com/office/drawing/2014/main" id="{F8FECF8A-36E1-479A-9DBE-81B42161C956}"/>
                  </a:ext>
                </a:extLst>
              </p:cNvPr>
              <p:cNvSpPr>
                <a:spLocks/>
              </p:cNvSpPr>
              <p:nvPr/>
            </p:nvSpPr>
            <p:spPr bwMode="auto">
              <a:xfrm>
                <a:off x="391" y="1471"/>
                <a:ext cx="12" cy="22"/>
              </a:xfrm>
              <a:custGeom>
                <a:avLst/>
                <a:gdLst>
                  <a:gd name="T0" fmla="*/ 10 w 23"/>
                  <a:gd name="T1" fmla="*/ 0 h 41"/>
                  <a:gd name="T2" fmla="*/ 10 w 23"/>
                  <a:gd name="T3" fmla="*/ 0 h 41"/>
                  <a:gd name="T4" fmla="*/ 6 w 23"/>
                  <a:gd name="T5" fmla="*/ 2 h 41"/>
                  <a:gd name="T6" fmla="*/ 4 w 23"/>
                  <a:gd name="T7" fmla="*/ 5 h 41"/>
                  <a:gd name="T8" fmla="*/ 1 w 23"/>
                  <a:gd name="T9" fmla="*/ 9 h 41"/>
                  <a:gd name="T10" fmla="*/ 0 w 23"/>
                  <a:gd name="T11" fmla="*/ 12 h 41"/>
                  <a:gd name="T12" fmla="*/ 0 w 23"/>
                  <a:gd name="T13" fmla="*/ 15 h 41"/>
                  <a:gd name="T14" fmla="*/ 3 w 23"/>
                  <a:gd name="T15" fmla="*/ 17 h 41"/>
                  <a:gd name="T16" fmla="*/ 5 w 23"/>
                  <a:gd name="T17" fmla="*/ 20 h 41"/>
                  <a:gd name="T18" fmla="*/ 4 w 23"/>
                  <a:gd name="T19" fmla="*/ 24 h 41"/>
                  <a:gd name="T20" fmla="*/ 3 w 23"/>
                  <a:gd name="T21" fmla="*/ 25 h 41"/>
                  <a:gd name="T22" fmla="*/ 1 w 23"/>
                  <a:gd name="T23" fmla="*/ 27 h 41"/>
                  <a:gd name="T24" fmla="*/ 1 w 23"/>
                  <a:gd name="T25" fmla="*/ 32 h 41"/>
                  <a:gd name="T26" fmla="*/ 1 w 23"/>
                  <a:gd name="T27" fmla="*/ 36 h 41"/>
                  <a:gd name="T28" fmla="*/ 4 w 23"/>
                  <a:gd name="T29" fmla="*/ 40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6 h 41"/>
                  <a:gd name="T44" fmla="*/ 17 w 23"/>
                  <a:gd name="T45" fmla="*/ 20 h 41"/>
                  <a:gd name="T46" fmla="*/ 17 w 23"/>
                  <a:gd name="T47" fmla="*/ 15 h 41"/>
                  <a:gd name="T48" fmla="*/ 19 w 23"/>
                  <a:gd name="T49" fmla="*/ 11 h 41"/>
                  <a:gd name="T50" fmla="*/ 17 w 23"/>
                  <a:gd name="T51" fmla="*/ 9 h 41"/>
                  <a:gd name="T52" fmla="*/ 14 w 23"/>
                  <a:gd name="T53" fmla="*/ 9 h 41"/>
                  <a:gd name="T54" fmla="*/ 11 w 23"/>
                  <a:gd name="T55" fmla="*/ 11 h 41"/>
                  <a:gd name="T56" fmla="*/ 12 w 23"/>
                  <a:gd name="T57" fmla="*/ 6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2"/>
                    </a:lnTo>
                    <a:lnTo>
                      <a:pt x="4" y="5"/>
                    </a:lnTo>
                    <a:lnTo>
                      <a:pt x="1" y="9"/>
                    </a:lnTo>
                    <a:lnTo>
                      <a:pt x="0" y="12"/>
                    </a:lnTo>
                    <a:lnTo>
                      <a:pt x="0" y="15"/>
                    </a:lnTo>
                    <a:lnTo>
                      <a:pt x="3" y="17"/>
                    </a:lnTo>
                    <a:lnTo>
                      <a:pt x="5" y="20"/>
                    </a:lnTo>
                    <a:lnTo>
                      <a:pt x="4" y="24"/>
                    </a:lnTo>
                    <a:lnTo>
                      <a:pt x="3" y="25"/>
                    </a:lnTo>
                    <a:lnTo>
                      <a:pt x="1" y="27"/>
                    </a:lnTo>
                    <a:lnTo>
                      <a:pt x="1" y="32"/>
                    </a:lnTo>
                    <a:lnTo>
                      <a:pt x="1" y="36"/>
                    </a:lnTo>
                    <a:lnTo>
                      <a:pt x="4" y="40"/>
                    </a:lnTo>
                    <a:lnTo>
                      <a:pt x="8" y="41"/>
                    </a:lnTo>
                    <a:lnTo>
                      <a:pt x="14" y="41"/>
                    </a:lnTo>
                    <a:lnTo>
                      <a:pt x="18" y="41"/>
                    </a:lnTo>
                    <a:lnTo>
                      <a:pt x="21" y="37"/>
                    </a:lnTo>
                    <a:lnTo>
                      <a:pt x="22" y="31"/>
                    </a:lnTo>
                    <a:lnTo>
                      <a:pt x="23" y="27"/>
                    </a:lnTo>
                    <a:lnTo>
                      <a:pt x="20" y="26"/>
                    </a:lnTo>
                    <a:lnTo>
                      <a:pt x="17" y="20"/>
                    </a:lnTo>
                    <a:lnTo>
                      <a:pt x="17" y="15"/>
                    </a:lnTo>
                    <a:lnTo>
                      <a:pt x="19" y="11"/>
                    </a:lnTo>
                    <a:lnTo>
                      <a:pt x="17" y="9"/>
                    </a:lnTo>
                    <a:lnTo>
                      <a:pt x="14" y="9"/>
                    </a:lnTo>
                    <a:lnTo>
                      <a:pt x="11" y="11"/>
                    </a:lnTo>
                    <a:lnTo>
                      <a:pt x="12" y="6"/>
                    </a:lnTo>
                    <a:lnTo>
                      <a:pt x="14" y="2"/>
                    </a:lnTo>
                    <a:lnTo>
                      <a:pt x="10" y="0"/>
                    </a:lnTo>
                    <a:lnTo>
                      <a:pt x="1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45" name="Freeform 483">
                <a:extLst>
                  <a:ext uri="{FF2B5EF4-FFF2-40B4-BE49-F238E27FC236}">
                    <a16:creationId xmlns:a16="http://schemas.microsoft.com/office/drawing/2014/main" id="{7729F937-D4D5-4CFF-A3AC-D200ADBA6880}"/>
                  </a:ext>
                </a:extLst>
              </p:cNvPr>
              <p:cNvSpPr>
                <a:spLocks/>
              </p:cNvSpPr>
              <p:nvPr/>
            </p:nvSpPr>
            <p:spPr bwMode="auto">
              <a:xfrm>
                <a:off x="391" y="1471"/>
                <a:ext cx="12" cy="22"/>
              </a:xfrm>
              <a:custGeom>
                <a:avLst/>
                <a:gdLst>
                  <a:gd name="T0" fmla="*/ 10 w 23"/>
                  <a:gd name="T1" fmla="*/ 0 h 41"/>
                  <a:gd name="T2" fmla="*/ 10 w 23"/>
                  <a:gd name="T3" fmla="*/ 0 h 41"/>
                  <a:gd name="T4" fmla="*/ 6 w 23"/>
                  <a:gd name="T5" fmla="*/ 2 h 41"/>
                  <a:gd name="T6" fmla="*/ 4 w 23"/>
                  <a:gd name="T7" fmla="*/ 5 h 41"/>
                  <a:gd name="T8" fmla="*/ 1 w 23"/>
                  <a:gd name="T9" fmla="*/ 9 h 41"/>
                  <a:gd name="T10" fmla="*/ 0 w 23"/>
                  <a:gd name="T11" fmla="*/ 12 h 41"/>
                  <a:gd name="T12" fmla="*/ 0 w 23"/>
                  <a:gd name="T13" fmla="*/ 15 h 41"/>
                  <a:gd name="T14" fmla="*/ 3 w 23"/>
                  <a:gd name="T15" fmla="*/ 17 h 41"/>
                  <a:gd name="T16" fmla="*/ 5 w 23"/>
                  <a:gd name="T17" fmla="*/ 20 h 41"/>
                  <a:gd name="T18" fmla="*/ 4 w 23"/>
                  <a:gd name="T19" fmla="*/ 24 h 41"/>
                  <a:gd name="T20" fmla="*/ 3 w 23"/>
                  <a:gd name="T21" fmla="*/ 25 h 41"/>
                  <a:gd name="T22" fmla="*/ 1 w 23"/>
                  <a:gd name="T23" fmla="*/ 27 h 41"/>
                  <a:gd name="T24" fmla="*/ 1 w 23"/>
                  <a:gd name="T25" fmla="*/ 32 h 41"/>
                  <a:gd name="T26" fmla="*/ 1 w 23"/>
                  <a:gd name="T27" fmla="*/ 36 h 41"/>
                  <a:gd name="T28" fmla="*/ 4 w 23"/>
                  <a:gd name="T29" fmla="*/ 40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6 h 41"/>
                  <a:gd name="T44" fmla="*/ 17 w 23"/>
                  <a:gd name="T45" fmla="*/ 20 h 41"/>
                  <a:gd name="T46" fmla="*/ 17 w 23"/>
                  <a:gd name="T47" fmla="*/ 15 h 41"/>
                  <a:gd name="T48" fmla="*/ 19 w 23"/>
                  <a:gd name="T49" fmla="*/ 11 h 41"/>
                  <a:gd name="T50" fmla="*/ 17 w 23"/>
                  <a:gd name="T51" fmla="*/ 9 h 41"/>
                  <a:gd name="T52" fmla="*/ 14 w 23"/>
                  <a:gd name="T53" fmla="*/ 9 h 41"/>
                  <a:gd name="T54" fmla="*/ 11 w 23"/>
                  <a:gd name="T55" fmla="*/ 11 h 41"/>
                  <a:gd name="T56" fmla="*/ 12 w 23"/>
                  <a:gd name="T57" fmla="*/ 6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2"/>
                    </a:lnTo>
                    <a:lnTo>
                      <a:pt x="4" y="5"/>
                    </a:lnTo>
                    <a:lnTo>
                      <a:pt x="1" y="9"/>
                    </a:lnTo>
                    <a:lnTo>
                      <a:pt x="0" y="12"/>
                    </a:lnTo>
                    <a:lnTo>
                      <a:pt x="0" y="15"/>
                    </a:lnTo>
                    <a:lnTo>
                      <a:pt x="3" y="17"/>
                    </a:lnTo>
                    <a:lnTo>
                      <a:pt x="5" y="20"/>
                    </a:lnTo>
                    <a:lnTo>
                      <a:pt x="4" y="24"/>
                    </a:lnTo>
                    <a:lnTo>
                      <a:pt x="3" y="25"/>
                    </a:lnTo>
                    <a:lnTo>
                      <a:pt x="1" y="27"/>
                    </a:lnTo>
                    <a:lnTo>
                      <a:pt x="1" y="32"/>
                    </a:lnTo>
                    <a:lnTo>
                      <a:pt x="1" y="36"/>
                    </a:lnTo>
                    <a:lnTo>
                      <a:pt x="4" y="40"/>
                    </a:lnTo>
                    <a:lnTo>
                      <a:pt x="8" y="41"/>
                    </a:lnTo>
                    <a:lnTo>
                      <a:pt x="14" y="41"/>
                    </a:lnTo>
                    <a:lnTo>
                      <a:pt x="18" y="41"/>
                    </a:lnTo>
                    <a:lnTo>
                      <a:pt x="21" y="37"/>
                    </a:lnTo>
                    <a:lnTo>
                      <a:pt x="22" y="31"/>
                    </a:lnTo>
                    <a:lnTo>
                      <a:pt x="23" y="27"/>
                    </a:lnTo>
                    <a:lnTo>
                      <a:pt x="20" y="26"/>
                    </a:lnTo>
                    <a:lnTo>
                      <a:pt x="17" y="20"/>
                    </a:lnTo>
                    <a:lnTo>
                      <a:pt x="17" y="15"/>
                    </a:lnTo>
                    <a:lnTo>
                      <a:pt x="19" y="11"/>
                    </a:lnTo>
                    <a:lnTo>
                      <a:pt x="17" y="9"/>
                    </a:lnTo>
                    <a:lnTo>
                      <a:pt x="14" y="9"/>
                    </a:lnTo>
                    <a:lnTo>
                      <a:pt x="11" y="11"/>
                    </a:lnTo>
                    <a:lnTo>
                      <a:pt x="12" y="6"/>
                    </a:lnTo>
                    <a:lnTo>
                      <a:pt x="14" y="2"/>
                    </a:lnTo>
                    <a:lnTo>
                      <a:pt x="10" y="0"/>
                    </a:lnTo>
                    <a:lnTo>
                      <a:pt x="1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46" name="Freeform 484">
                <a:extLst>
                  <a:ext uri="{FF2B5EF4-FFF2-40B4-BE49-F238E27FC236}">
                    <a16:creationId xmlns:a16="http://schemas.microsoft.com/office/drawing/2014/main" id="{AABE4162-0444-4B4E-BD5D-A5122109C718}"/>
                  </a:ext>
                </a:extLst>
              </p:cNvPr>
              <p:cNvSpPr>
                <a:spLocks/>
              </p:cNvSpPr>
              <p:nvPr/>
            </p:nvSpPr>
            <p:spPr bwMode="auto">
              <a:xfrm>
                <a:off x="353" y="1428"/>
                <a:ext cx="34" cy="36"/>
              </a:xfrm>
              <a:custGeom>
                <a:avLst/>
                <a:gdLst>
                  <a:gd name="T0" fmla="*/ 63 w 64"/>
                  <a:gd name="T1" fmla="*/ 5 h 69"/>
                  <a:gd name="T2" fmla="*/ 55 w 64"/>
                  <a:gd name="T3" fmla="*/ 0 h 69"/>
                  <a:gd name="T4" fmla="*/ 53 w 64"/>
                  <a:gd name="T5" fmla="*/ 4 h 69"/>
                  <a:gd name="T6" fmla="*/ 53 w 64"/>
                  <a:gd name="T7" fmla="*/ 11 h 69"/>
                  <a:gd name="T8" fmla="*/ 49 w 64"/>
                  <a:gd name="T9" fmla="*/ 15 h 69"/>
                  <a:gd name="T10" fmla="*/ 40 w 64"/>
                  <a:gd name="T11" fmla="*/ 15 h 69"/>
                  <a:gd name="T12" fmla="*/ 32 w 64"/>
                  <a:gd name="T13" fmla="*/ 18 h 69"/>
                  <a:gd name="T14" fmla="*/ 30 w 64"/>
                  <a:gd name="T15" fmla="*/ 23 h 69"/>
                  <a:gd name="T16" fmla="*/ 28 w 64"/>
                  <a:gd name="T17" fmla="*/ 29 h 69"/>
                  <a:gd name="T18" fmla="*/ 22 w 64"/>
                  <a:gd name="T19" fmla="*/ 28 h 69"/>
                  <a:gd name="T20" fmla="*/ 14 w 64"/>
                  <a:gd name="T21" fmla="*/ 27 h 69"/>
                  <a:gd name="T22" fmla="*/ 13 w 64"/>
                  <a:gd name="T23" fmla="*/ 34 h 69"/>
                  <a:gd name="T24" fmla="*/ 13 w 64"/>
                  <a:gd name="T25" fmla="*/ 40 h 69"/>
                  <a:gd name="T26" fmla="*/ 11 w 64"/>
                  <a:gd name="T27" fmla="*/ 47 h 69"/>
                  <a:gd name="T28" fmla="*/ 8 w 64"/>
                  <a:gd name="T29" fmla="*/ 52 h 69"/>
                  <a:gd name="T30" fmla="*/ 3 w 64"/>
                  <a:gd name="T31" fmla="*/ 56 h 69"/>
                  <a:gd name="T32" fmla="*/ 2 w 64"/>
                  <a:gd name="T33" fmla="*/ 63 h 69"/>
                  <a:gd name="T34" fmla="*/ 4 w 64"/>
                  <a:gd name="T35" fmla="*/ 68 h 69"/>
                  <a:gd name="T36" fmla="*/ 13 w 64"/>
                  <a:gd name="T37" fmla="*/ 69 h 69"/>
                  <a:gd name="T38" fmla="*/ 21 w 64"/>
                  <a:gd name="T39" fmla="*/ 69 h 69"/>
                  <a:gd name="T40" fmla="*/ 28 w 64"/>
                  <a:gd name="T41" fmla="*/ 63 h 69"/>
                  <a:gd name="T42" fmla="*/ 28 w 64"/>
                  <a:gd name="T43" fmla="*/ 57 h 69"/>
                  <a:gd name="T44" fmla="*/ 39 w 64"/>
                  <a:gd name="T45" fmla="*/ 57 h 69"/>
                  <a:gd name="T46" fmla="*/ 38 w 64"/>
                  <a:gd name="T47" fmla="*/ 51 h 69"/>
                  <a:gd name="T48" fmla="*/ 34 w 64"/>
                  <a:gd name="T49" fmla="*/ 46 h 69"/>
                  <a:gd name="T50" fmla="*/ 41 w 64"/>
                  <a:gd name="T51" fmla="*/ 44 h 69"/>
                  <a:gd name="T52" fmla="*/ 45 w 64"/>
                  <a:gd name="T53" fmla="*/ 40 h 69"/>
                  <a:gd name="T54" fmla="*/ 44 w 64"/>
                  <a:gd name="T55" fmla="*/ 36 h 69"/>
                  <a:gd name="T56" fmla="*/ 47 w 64"/>
                  <a:gd name="T57" fmla="*/ 33 h 69"/>
                  <a:gd name="T58" fmla="*/ 54 w 64"/>
                  <a:gd name="T59" fmla="*/ 28 h 69"/>
                  <a:gd name="T60" fmla="*/ 55 w 64"/>
                  <a:gd name="T61" fmla="*/ 23 h 69"/>
                  <a:gd name="T62" fmla="*/ 58 w 64"/>
                  <a:gd name="T63" fmla="*/ 16 h 69"/>
                  <a:gd name="T64" fmla="*/ 62 w 64"/>
                  <a:gd name="T65" fmla="*/ 10 h 69"/>
                  <a:gd name="T66" fmla="*/ 63 w 64"/>
                  <a:gd name="T67" fmla="*/ 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5"/>
                    </a:moveTo>
                    <a:lnTo>
                      <a:pt x="63" y="5"/>
                    </a:lnTo>
                    <a:lnTo>
                      <a:pt x="60" y="2"/>
                    </a:lnTo>
                    <a:lnTo>
                      <a:pt x="55" y="0"/>
                    </a:lnTo>
                    <a:lnTo>
                      <a:pt x="51" y="2"/>
                    </a:lnTo>
                    <a:lnTo>
                      <a:pt x="53" y="4"/>
                    </a:lnTo>
                    <a:lnTo>
                      <a:pt x="53" y="7"/>
                    </a:lnTo>
                    <a:lnTo>
                      <a:pt x="53" y="11"/>
                    </a:lnTo>
                    <a:lnTo>
                      <a:pt x="51" y="13"/>
                    </a:lnTo>
                    <a:lnTo>
                      <a:pt x="49" y="15"/>
                    </a:lnTo>
                    <a:lnTo>
                      <a:pt x="46" y="15"/>
                    </a:lnTo>
                    <a:lnTo>
                      <a:pt x="40" y="15"/>
                    </a:lnTo>
                    <a:lnTo>
                      <a:pt x="37" y="16"/>
                    </a:lnTo>
                    <a:lnTo>
                      <a:pt x="32" y="18"/>
                    </a:lnTo>
                    <a:lnTo>
                      <a:pt x="31" y="20"/>
                    </a:lnTo>
                    <a:lnTo>
                      <a:pt x="30" y="23"/>
                    </a:lnTo>
                    <a:lnTo>
                      <a:pt x="30" y="26"/>
                    </a:lnTo>
                    <a:lnTo>
                      <a:pt x="28" y="29"/>
                    </a:lnTo>
                    <a:lnTo>
                      <a:pt x="25" y="29"/>
                    </a:lnTo>
                    <a:lnTo>
                      <a:pt x="22" y="28"/>
                    </a:lnTo>
                    <a:lnTo>
                      <a:pt x="18" y="26"/>
                    </a:lnTo>
                    <a:lnTo>
                      <a:pt x="14" y="27"/>
                    </a:lnTo>
                    <a:lnTo>
                      <a:pt x="13" y="32"/>
                    </a:lnTo>
                    <a:lnTo>
                      <a:pt x="13" y="34"/>
                    </a:lnTo>
                    <a:lnTo>
                      <a:pt x="15" y="37"/>
                    </a:lnTo>
                    <a:lnTo>
                      <a:pt x="13" y="40"/>
                    </a:lnTo>
                    <a:lnTo>
                      <a:pt x="11" y="43"/>
                    </a:lnTo>
                    <a:lnTo>
                      <a:pt x="11" y="47"/>
                    </a:lnTo>
                    <a:lnTo>
                      <a:pt x="11" y="50"/>
                    </a:lnTo>
                    <a:lnTo>
                      <a:pt x="8" y="52"/>
                    </a:lnTo>
                    <a:lnTo>
                      <a:pt x="5" y="54"/>
                    </a:lnTo>
                    <a:lnTo>
                      <a:pt x="3" y="56"/>
                    </a:lnTo>
                    <a:lnTo>
                      <a:pt x="0" y="60"/>
                    </a:lnTo>
                    <a:lnTo>
                      <a:pt x="2" y="63"/>
                    </a:lnTo>
                    <a:lnTo>
                      <a:pt x="2" y="66"/>
                    </a:lnTo>
                    <a:lnTo>
                      <a:pt x="4" y="68"/>
                    </a:lnTo>
                    <a:lnTo>
                      <a:pt x="8" y="68"/>
                    </a:lnTo>
                    <a:lnTo>
                      <a:pt x="13" y="69"/>
                    </a:lnTo>
                    <a:lnTo>
                      <a:pt x="18" y="69"/>
                    </a:lnTo>
                    <a:lnTo>
                      <a:pt x="21" y="69"/>
                    </a:lnTo>
                    <a:lnTo>
                      <a:pt x="26" y="68"/>
                    </a:lnTo>
                    <a:lnTo>
                      <a:pt x="28" y="63"/>
                    </a:lnTo>
                    <a:lnTo>
                      <a:pt x="28" y="59"/>
                    </a:lnTo>
                    <a:lnTo>
                      <a:pt x="28" y="57"/>
                    </a:lnTo>
                    <a:lnTo>
                      <a:pt x="33" y="57"/>
                    </a:lnTo>
                    <a:lnTo>
                      <a:pt x="39" y="57"/>
                    </a:lnTo>
                    <a:lnTo>
                      <a:pt x="40" y="54"/>
                    </a:lnTo>
                    <a:lnTo>
                      <a:pt x="38" y="51"/>
                    </a:lnTo>
                    <a:lnTo>
                      <a:pt x="35" y="49"/>
                    </a:lnTo>
                    <a:lnTo>
                      <a:pt x="34" y="46"/>
                    </a:lnTo>
                    <a:lnTo>
                      <a:pt x="37" y="45"/>
                    </a:lnTo>
                    <a:lnTo>
                      <a:pt x="41" y="44"/>
                    </a:lnTo>
                    <a:lnTo>
                      <a:pt x="45" y="42"/>
                    </a:lnTo>
                    <a:lnTo>
                      <a:pt x="45" y="40"/>
                    </a:lnTo>
                    <a:lnTo>
                      <a:pt x="44" y="38"/>
                    </a:lnTo>
                    <a:lnTo>
                      <a:pt x="44" y="36"/>
                    </a:lnTo>
                    <a:lnTo>
                      <a:pt x="44" y="33"/>
                    </a:lnTo>
                    <a:lnTo>
                      <a:pt x="47" y="33"/>
                    </a:lnTo>
                    <a:lnTo>
                      <a:pt x="52" y="32"/>
                    </a:lnTo>
                    <a:lnTo>
                      <a:pt x="54" y="28"/>
                    </a:lnTo>
                    <a:lnTo>
                      <a:pt x="56" y="25"/>
                    </a:lnTo>
                    <a:lnTo>
                      <a:pt x="55" y="23"/>
                    </a:lnTo>
                    <a:lnTo>
                      <a:pt x="55" y="20"/>
                    </a:lnTo>
                    <a:lnTo>
                      <a:pt x="58" y="16"/>
                    </a:lnTo>
                    <a:lnTo>
                      <a:pt x="60" y="13"/>
                    </a:lnTo>
                    <a:lnTo>
                      <a:pt x="62" y="10"/>
                    </a:lnTo>
                    <a:lnTo>
                      <a:pt x="64" y="8"/>
                    </a:lnTo>
                    <a:lnTo>
                      <a:pt x="63" y="5"/>
                    </a:lnTo>
                    <a:lnTo>
                      <a:pt x="63" y="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47" name="Freeform 485">
                <a:extLst>
                  <a:ext uri="{FF2B5EF4-FFF2-40B4-BE49-F238E27FC236}">
                    <a16:creationId xmlns:a16="http://schemas.microsoft.com/office/drawing/2014/main" id="{528B6945-B6E5-4E7E-80D3-7B6F5CCF9FD2}"/>
                  </a:ext>
                </a:extLst>
              </p:cNvPr>
              <p:cNvSpPr>
                <a:spLocks/>
              </p:cNvSpPr>
              <p:nvPr/>
            </p:nvSpPr>
            <p:spPr bwMode="auto">
              <a:xfrm>
                <a:off x="353" y="1428"/>
                <a:ext cx="34" cy="36"/>
              </a:xfrm>
              <a:custGeom>
                <a:avLst/>
                <a:gdLst>
                  <a:gd name="T0" fmla="*/ 63 w 64"/>
                  <a:gd name="T1" fmla="*/ 5 h 69"/>
                  <a:gd name="T2" fmla="*/ 55 w 64"/>
                  <a:gd name="T3" fmla="*/ 0 h 69"/>
                  <a:gd name="T4" fmla="*/ 53 w 64"/>
                  <a:gd name="T5" fmla="*/ 4 h 69"/>
                  <a:gd name="T6" fmla="*/ 53 w 64"/>
                  <a:gd name="T7" fmla="*/ 11 h 69"/>
                  <a:gd name="T8" fmla="*/ 49 w 64"/>
                  <a:gd name="T9" fmla="*/ 15 h 69"/>
                  <a:gd name="T10" fmla="*/ 40 w 64"/>
                  <a:gd name="T11" fmla="*/ 15 h 69"/>
                  <a:gd name="T12" fmla="*/ 32 w 64"/>
                  <a:gd name="T13" fmla="*/ 18 h 69"/>
                  <a:gd name="T14" fmla="*/ 30 w 64"/>
                  <a:gd name="T15" fmla="*/ 23 h 69"/>
                  <a:gd name="T16" fmla="*/ 28 w 64"/>
                  <a:gd name="T17" fmla="*/ 29 h 69"/>
                  <a:gd name="T18" fmla="*/ 22 w 64"/>
                  <a:gd name="T19" fmla="*/ 28 h 69"/>
                  <a:gd name="T20" fmla="*/ 14 w 64"/>
                  <a:gd name="T21" fmla="*/ 27 h 69"/>
                  <a:gd name="T22" fmla="*/ 13 w 64"/>
                  <a:gd name="T23" fmla="*/ 34 h 69"/>
                  <a:gd name="T24" fmla="*/ 13 w 64"/>
                  <a:gd name="T25" fmla="*/ 40 h 69"/>
                  <a:gd name="T26" fmla="*/ 11 w 64"/>
                  <a:gd name="T27" fmla="*/ 47 h 69"/>
                  <a:gd name="T28" fmla="*/ 8 w 64"/>
                  <a:gd name="T29" fmla="*/ 52 h 69"/>
                  <a:gd name="T30" fmla="*/ 3 w 64"/>
                  <a:gd name="T31" fmla="*/ 56 h 69"/>
                  <a:gd name="T32" fmla="*/ 2 w 64"/>
                  <a:gd name="T33" fmla="*/ 63 h 69"/>
                  <a:gd name="T34" fmla="*/ 4 w 64"/>
                  <a:gd name="T35" fmla="*/ 68 h 69"/>
                  <a:gd name="T36" fmla="*/ 13 w 64"/>
                  <a:gd name="T37" fmla="*/ 69 h 69"/>
                  <a:gd name="T38" fmla="*/ 21 w 64"/>
                  <a:gd name="T39" fmla="*/ 69 h 69"/>
                  <a:gd name="T40" fmla="*/ 28 w 64"/>
                  <a:gd name="T41" fmla="*/ 63 h 69"/>
                  <a:gd name="T42" fmla="*/ 28 w 64"/>
                  <a:gd name="T43" fmla="*/ 57 h 69"/>
                  <a:gd name="T44" fmla="*/ 39 w 64"/>
                  <a:gd name="T45" fmla="*/ 57 h 69"/>
                  <a:gd name="T46" fmla="*/ 38 w 64"/>
                  <a:gd name="T47" fmla="*/ 51 h 69"/>
                  <a:gd name="T48" fmla="*/ 34 w 64"/>
                  <a:gd name="T49" fmla="*/ 46 h 69"/>
                  <a:gd name="T50" fmla="*/ 41 w 64"/>
                  <a:gd name="T51" fmla="*/ 44 h 69"/>
                  <a:gd name="T52" fmla="*/ 45 w 64"/>
                  <a:gd name="T53" fmla="*/ 40 h 69"/>
                  <a:gd name="T54" fmla="*/ 44 w 64"/>
                  <a:gd name="T55" fmla="*/ 36 h 69"/>
                  <a:gd name="T56" fmla="*/ 47 w 64"/>
                  <a:gd name="T57" fmla="*/ 33 h 69"/>
                  <a:gd name="T58" fmla="*/ 54 w 64"/>
                  <a:gd name="T59" fmla="*/ 28 h 69"/>
                  <a:gd name="T60" fmla="*/ 55 w 64"/>
                  <a:gd name="T61" fmla="*/ 23 h 69"/>
                  <a:gd name="T62" fmla="*/ 58 w 64"/>
                  <a:gd name="T63" fmla="*/ 16 h 69"/>
                  <a:gd name="T64" fmla="*/ 62 w 64"/>
                  <a:gd name="T65" fmla="*/ 10 h 69"/>
                  <a:gd name="T66" fmla="*/ 63 w 64"/>
                  <a:gd name="T67" fmla="*/ 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5"/>
                    </a:moveTo>
                    <a:lnTo>
                      <a:pt x="63" y="5"/>
                    </a:lnTo>
                    <a:lnTo>
                      <a:pt x="60" y="2"/>
                    </a:lnTo>
                    <a:lnTo>
                      <a:pt x="55" y="0"/>
                    </a:lnTo>
                    <a:lnTo>
                      <a:pt x="51" y="2"/>
                    </a:lnTo>
                    <a:lnTo>
                      <a:pt x="53" y="4"/>
                    </a:lnTo>
                    <a:lnTo>
                      <a:pt x="53" y="7"/>
                    </a:lnTo>
                    <a:lnTo>
                      <a:pt x="53" y="11"/>
                    </a:lnTo>
                    <a:lnTo>
                      <a:pt x="51" y="13"/>
                    </a:lnTo>
                    <a:lnTo>
                      <a:pt x="49" y="15"/>
                    </a:lnTo>
                    <a:lnTo>
                      <a:pt x="46" y="15"/>
                    </a:lnTo>
                    <a:lnTo>
                      <a:pt x="40" y="15"/>
                    </a:lnTo>
                    <a:lnTo>
                      <a:pt x="37" y="16"/>
                    </a:lnTo>
                    <a:lnTo>
                      <a:pt x="32" y="18"/>
                    </a:lnTo>
                    <a:lnTo>
                      <a:pt x="31" y="20"/>
                    </a:lnTo>
                    <a:lnTo>
                      <a:pt x="30" y="23"/>
                    </a:lnTo>
                    <a:lnTo>
                      <a:pt x="30" y="26"/>
                    </a:lnTo>
                    <a:lnTo>
                      <a:pt x="28" y="29"/>
                    </a:lnTo>
                    <a:lnTo>
                      <a:pt x="25" y="29"/>
                    </a:lnTo>
                    <a:lnTo>
                      <a:pt x="22" y="28"/>
                    </a:lnTo>
                    <a:lnTo>
                      <a:pt x="18" y="26"/>
                    </a:lnTo>
                    <a:lnTo>
                      <a:pt x="14" y="27"/>
                    </a:lnTo>
                    <a:lnTo>
                      <a:pt x="13" y="32"/>
                    </a:lnTo>
                    <a:lnTo>
                      <a:pt x="13" y="34"/>
                    </a:lnTo>
                    <a:lnTo>
                      <a:pt x="15" y="37"/>
                    </a:lnTo>
                    <a:lnTo>
                      <a:pt x="13" y="40"/>
                    </a:lnTo>
                    <a:lnTo>
                      <a:pt x="11" y="43"/>
                    </a:lnTo>
                    <a:lnTo>
                      <a:pt x="11" y="47"/>
                    </a:lnTo>
                    <a:lnTo>
                      <a:pt x="11" y="50"/>
                    </a:lnTo>
                    <a:lnTo>
                      <a:pt x="8" y="52"/>
                    </a:lnTo>
                    <a:lnTo>
                      <a:pt x="5" y="54"/>
                    </a:lnTo>
                    <a:lnTo>
                      <a:pt x="3" y="56"/>
                    </a:lnTo>
                    <a:lnTo>
                      <a:pt x="0" y="60"/>
                    </a:lnTo>
                    <a:lnTo>
                      <a:pt x="2" y="63"/>
                    </a:lnTo>
                    <a:lnTo>
                      <a:pt x="2" y="66"/>
                    </a:lnTo>
                    <a:lnTo>
                      <a:pt x="4" y="68"/>
                    </a:lnTo>
                    <a:lnTo>
                      <a:pt x="8" y="68"/>
                    </a:lnTo>
                    <a:lnTo>
                      <a:pt x="13" y="69"/>
                    </a:lnTo>
                    <a:lnTo>
                      <a:pt x="18" y="69"/>
                    </a:lnTo>
                    <a:lnTo>
                      <a:pt x="21" y="69"/>
                    </a:lnTo>
                    <a:lnTo>
                      <a:pt x="26" y="68"/>
                    </a:lnTo>
                    <a:lnTo>
                      <a:pt x="28" y="63"/>
                    </a:lnTo>
                    <a:lnTo>
                      <a:pt x="28" y="59"/>
                    </a:lnTo>
                    <a:lnTo>
                      <a:pt x="28" y="57"/>
                    </a:lnTo>
                    <a:lnTo>
                      <a:pt x="33" y="57"/>
                    </a:lnTo>
                    <a:lnTo>
                      <a:pt x="39" y="57"/>
                    </a:lnTo>
                    <a:lnTo>
                      <a:pt x="40" y="54"/>
                    </a:lnTo>
                    <a:lnTo>
                      <a:pt x="38" y="51"/>
                    </a:lnTo>
                    <a:lnTo>
                      <a:pt x="35" y="49"/>
                    </a:lnTo>
                    <a:lnTo>
                      <a:pt x="34" y="46"/>
                    </a:lnTo>
                    <a:lnTo>
                      <a:pt x="37" y="45"/>
                    </a:lnTo>
                    <a:lnTo>
                      <a:pt x="41" y="44"/>
                    </a:lnTo>
                    <a:lnTo>
                      <a:pt x="45" y="42"/>
                    </a:lnTo>
                    <a:lnTo>
                      <a:pt x="45" y="40"/>
                    </a:lnTo>
                    <a:lnTo>
                      <a:pt x="44" y="38"/>
                    </a:lnTo>
                    <a:lnTo>
                      <a:pt x="44" y="36"/>
                    </a:lnTo>
                    <a:lnTo>
                      <a:pt x="44" y="33"/>
                    </a:lnTo>
                    <a:lnTo>
                      <a:pt x="47" y="33"/>
                    </a:lnTo>
                    <a:lnTo>
                      <a:pt x="52" y="32"/>
                    </a:lnTo>
                    <a:lnTo>
                      <a:pt x="54" y="28"/>
                    </a:lnTo>
                    <a:lnTo>
                      <a:pt x="56" y="25"/>
                    </a:lnTo>
                    <a:lnTo>
                      <a:pt x="55" y="23"/>
                    </a:lnTo>
                    <a:lnTo>
                      <a:pt x="55" y="20"/>
                    </a:lnTo>
                    <a:lnTo>
                      <a:pt x="58" y="16"/>
                    </a:lnTo>
                    <a:lnTo>
                      <a:pt x="60" y="13"/>
                    </a:lnTo>
                    <a:lnTo>
                      <a:pt x="62" y="10"/>
                    </a:lnTo>
                    <a:lnTo>
                      <a:pt x="64" y="8"/>
                    </a:lnTo>
                    <a:lnTo>
                      <a:pt x="63" y="5"/>
                    </a:lnTo>
                    <a:lnTo>
                      <a:pt x="63" y="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48" name="Freeform 486">
                <a:extLst>
                  <a:ext uri="{FF2B5EF4-FFF2-40B4-BE49-F238E27FC236}">
                    <a16:creationId xmlns:a16="http://schemas.microsoft.com/office/drawing/2014/main" id="{1484852D-9F79-4ACF-B428-035F5547F1B1}"/>
                  </a:ext>
                </a:extLst>
              </p:cNvPr>
              <p:cNvSpPr>
                <a:spLocks/>
              </p:cNvSpPr>
              <p:nvPr/>
            </p:nvSpPr>
            <p:spPr bwMode="auto">
              <a:xfrm>
                <a:off x="354" y="1508"/>
                <a:ext cx="11" cy="13"/>
              </a:xfrm>
              <a:custGeom>
                <a:avLst/>
                <a:gdLst>
                  <a:gd name="T0" fmla="*/ 18 w 20"/>
                  <a:gd name="T1" fmla="*/ 0 h 25"/>
                  <a:gd name="T2" fmla="*/ 18 w 20"/>
                  <a:gd name="T3" fmla="*/ 0 h 25"/>
                  <a:gd name="T4" fmla="*/ 14 w 20"/>
                  <a:gd name="T5" fmla="*/ 0 h 25"/>
                  <a:gd name="T6" fmla="*/ 10 w 20"/>
                  <a:gd name="T7" fmla="*/ 3 h 25"/>
                  <a:gd name="T8" fmla="*/ 8 w 20"/>
                  <a:gd name="T9" fmla="*/ 6 h 25"/>
                  <a:gd name="T10" fmla="*/ 5 w 20"/>
                  <a:gd name="T11" fmla="*/ 9 h 25"/>
                  <a:gd name="T12" fmla="*/ 3 w 20"/>
                  <a:gd name="T13" fmla="*/ 12 h 25"/>
                  <a:gd name="T14" fmla="*/ 1 w 20"/>
                  <a:gd name="T15" fmla="*/ 14 h 25"/>
                  <a:gd name="T16" fmla="*/ 1 w 20"/>
                  <a:gd name="T17" fmla="*/ 16 h 25"/>
                  <a:gd name="T18" fmla="*/ 0 w 20"/>
                  <a:gd name="T19" fmla="*/ 19 h 25"/>
                  <a:gd name="T20" fmla="*/ 0 w 20"/>
                  <a:gd name="T21" fmla="*/ 23 h 25"/>
                  <a:gd name="T22" fmla="*/ 4 w 20"/>
                  <a:gd name="T23" fmla="*/ 25 h 25"/>
                  <a:gd name="T24" fmla="*/ 8 w 20"/>
                  <a:gd name="T25" fmla="*/ 23 h 25"/>
                  <a:gd name="T26" fmla="*/ 13 w 20"/>
                  <a:gd name="T27" fmla="*/ 15 h 25"/>
                  <a:gd name="T28" fmla="*/ 16 w 20"/>
                  <a:gd name="T29" fmla="*/ 11 h 25"/>
                  <a:gd name="T30" fmla="*/ 19 w 20"/>
                  <a:gd name="T31" fmla="*/ 6 h 25"/>
                  <a:gd name="T32" fmla="*/ 20 w 20"/>
                  <a:gd name="T33" fmla="*/ 3 h 25"/>
                  <a:gd name="T34" fmla="*/ 18 w 20"/>
                  <a:gd name="T35" fmla="*/ 0 h 25"/>
                  <a:gd name="T36" fmla="*/ 18 w 20"/>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5">
                    <a:moveTo>
                      <a:pt x="18" y="0"/>
                    </a:moveTo>
                    <a:lnTo>
                      <a:pt x="18" y="0"/>
                    </a:lnTo>
                    <a:lnTo>
                      <a:pt x="14" y="0"/>
                    </a:lnTo>
                    <a:lnTo>
                      <a:pt x="10" y="3"/>
                    </a:lnTo>
                    <a:lnTo>
                      <a:pt x="8" y="6"/>
                    </a:lnTo>
                    <a:lnTo>
                      <a:pt x="5" y="9"/>
                    </a:lnTo>
                    <a:lnTo>
                      <a:pt x="3" y="12"/>
                    </a:lnTo>
                    <a:lnTo>
                      <a:pt x="1" y="14"/>
                    </a:lnTo>
                    <a:lnTo>
                      <a:pt x="1" y="16"/>
                    </a:lnTo>
                    <a:lnTo>
                      <a:pt x="0" y="19"/>
                    </a:lnTo>
                    <a:lnTo>
                      <a:pt x="0" y="23"/>
                    </a:lnTo>
                    <a:lnTo>
                      <a:pt x="4" y="25"/>
                    </a:lnTo>
                    <a:lnTo>
                      <a:pt x="8" y="23"/>
                    </a:lnTo>
                    <a:lnTo>
                      <a:pt x="13" y="15"/>
                    </a:lnTo>
                    <a:lnTo>
                      <a:pt x="16" y="11"/>
                    </a:lnTo>
                    <a:lnTo>
                      <a:pt x="19" y="6"/>
                    </a:lnTo>
                    <a:lnTo>
                      <a:pt x="20" y="3"/>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49" name="Freeform 487">
                <a:extLst>
                  <a:ext uri="{FF2B5EF4-FFF2-40B4-BE49-F238E27FC236}">
                    <a16:creationId xmlns:a16="http://schemas.microsoft.com/office/drawing/2014/main" id="{49659F34-617A-4D3E-A9F0-999EDBB0CA09}"/>
                  </a:ext>
                </a:extLst>
              </p:cNvPr>
              <p:cNvSpPr>
                <a:spLocks/>
              </p:cNvSpPr>
              <p:nvPr/>
            </p:nvSpPr>
            <p:spPr bwMode="auto">
              <a:xfrm>
                <a:off x="354" y="1508"/>
                <a:ext cx="11" cy="13"/>
              </a:xfrm>
              <a:custGeom>
                <a:avLst/>
                <a:gdLst>
                  <a:gd name="T0" fmla="*/ 18 w 20"/>
                  <a:gd name="T1" fmla="*/ 0 h 25"/>
                  <a:gd name="T2" fmla="*/ 18 w 20"/>
                  <a:gd name="T3" fmla="*/ 0 h 25"/>
                  <a:gd name="T4" fmla="*/ 14 w 20"/>
                  <a:gd name="T5" fmla="*/ 0 h 25"/>
                  <a:gd name="T6" fmla="*/ 10 w 20"/>
                  <a:gd name="T7" fmla="*/ 3 h 25"/>
                  <a:gd name="T8" fmla="*/ 8 w 20"/>
                  <a:gd name="T9" fmla="*/ 6 h 25"/>
                  <a:gd name="T10" fmla="*/ 5 w 20"/>
                  <a:gd name="T11" fmla="*/ 9 h 25"/>
                  <a:gd name="T12" fmla="*/ 3 w 20"/>
                  <a:gd name="T13" fmla="*/ 12 h 25"/>
                  <a:gd name="T14" fmla="*/ 1 w 20"/>
                  <a:gd name="T15" fmla="*/ 14 h 25"/>
                  <a:gd name="T16" fmla="*/ 1 w 20"/>
                  <a:gd name="T17" fmla="*/ 16 h 25"/>
                  <a:gd name="T18" fmla="*/ 0 w 20"/>
                  <a:gd name="T19" fmla="*/ 19 h 25"/>
                  <a:gd name="T20" fmla="*/ 0 w 20"/>
                  <a:gd name="T21" fmla="*/ 23 h 25"/>
                  <a:gd name="T22" fmla="*/ 4 w 20"/>
                  <a:gd name="T23" fmla="*/ 25 h 25"/>
                  <a:gd name="T24" fmla="*/ 8 w 20"/>
                  <a:gd name="T25" fmla="*/ 23 h 25"/>
                  <a:gd name="T26" fmla="*/ 13 w 20"/>
                  <a:gd name="T27" fmla="*/ 15 h 25"/>
                  <a:gd name="T28" fmla="*/ 16 w 20"/>
                  <a:gd name="T29" fmla="*/ 11 h 25"/>
                  <a:gd name="T30" fmla="*/ 19 w 20"/>
                  <a:gd name="T31" fmla="*/ 6 h 25"/>
                  <a:gd name="T32" fmla="*/ 20 w 20"/>
                  <a:gd name="T33" fmla="*/ 3 h 25"/>
                  <a:gd name="T34" fmla="*/ 18 w 20"/>
                  <a:gd name="T35" fmla="*/ 0 h 25"/>
                  <a:gd name="T36" fmla="*/ 18 w 20"/>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5">
                    <a:moveTo>
                      <a:pt x="18" y="0"/>
                    </a:moveTo>
                    <a:lnTo>
                      <a:pt x="18" y="0"/>
                    </a:lnTo>
                    <a:lnTo>
                      <a:pt x="14" y="0"/>
                    </a:lnTo>
                    <a:lnTo>
                      <a:pt x="10" y="3"/>
                    </a:lnTo>
                    <a:lnTo>
                      <a:pt x="8" y="6"/>
                    </a:lnTo>
                    <a:lnTo>
                      <a:pt x="5" y="9"/>
                    </a:lnTo>
                    <a:lnTo>
                      <a:pt x="3" y="12"/>
                    </a:lnTo>
                    <a:lnTo>
                      <a:pt x="1" y="14"/>
                    </a:lnTo>
                    <a:lnTo>
                      <a:pt x="1" y="16"/>
                    </a:lnTo>
                    <a:lnTo>
                      <a:pt x="0" y="19"/>
                    </a:lnTo>
                    <a:lnTo>
                      <a:pt x="0" y="23"/>
                    </a:lnTo>
                    <a:lnTo>
                      <a:pt x="4" y="25"/>
                    </a:lnTo>
                    <a:lnTo>
                      <a:pt x="8" y="23"/>
                    </a:lnTo>
                    <a:lnTo>
                      <a:pt x="13" y="15"/>
                    </a:lnTo>
                    <a:lnTo>
                      <a:pt x="16" y="11"/>
                    </a:lnTo>
                    <a:lnTo>
                      <a:pt x="19" y="6"/>
                    </a:lnTo>
                    <a:lnTo>
                      <a:pt x="20" y="3"/>
                    </a:lnTo>
                    <a:lnTo>
                      <a:pt x="18" y="0"/>
                    </a:lnTo>
                    <a:lnTo>
                      <a:pt x="1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50" name="Freeform 488">
                <a:extLst>
                  <a:ext uri="{FF2B5EF4-FFF2-40B4-BE49-F238E27FC236}">
                    <a16:creationId xmlns:a16="http://schemas.microsoft.com/office/drawing/2014/main" id="{CC8FF3A6-96A7-453B-9A1F-11F988948E1D}"/>
                  </a:ext>
                </a:extLst>
              </p:cNvPr>
              <p:cNvSpPr>
                <a:spLocks/>
              </p:cNvSpPr>
              <p:nvPr/>
            </p:nvSpPr>
            <p:spPr bwMode="auto">
              <a:xfrm>
                <a:off x="345" y="1533"/>
                <a:ext cx="6" cy="6"/>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3 h 11"/>
                  <a:gd name="T20" fmla="*/ 9 w 11"/>
                  <a:gd name="T21" fmla="*/ 1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3"/>
                    </a:lnTo>
                    <a:lnTo>
                      <a:pt x="9" y="1"/>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51" name="Freeform 489">
                <a:extLst>
                  <a:ext uri="{FF2B5EF4-FFF2-40B4-BE49-F238E27FC236}">
                    <a16:creationId xmlns:a16="http://schemas.microsoft.com/office/drawing/2014/main" id="{08D9BC41-AE06-4A2F-91F3-699159F7E09D}"/>
                  </a:ext>
                </a:extLst>
              </p:cNvPr>
              <p:cNvSpPr>
                <a:spLocks/>
              </p:cNvSpPr>
              <p:nvPr/>
            </p:nvSpPr>
            <p:spPr bwMode="auto">
              <a:xfrm>
                <a:off x="345" y="1533"/>
                <a:ext cx="6" cy="6"/>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3 h 11"/>
                  <a:gd name="T20" fmla="*/ 9 w 11"/>
                  <a:gd name="T21" fmla="*/ 1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3"/>
                    </a:lnTo>
                    <a:lnTo>
                      <a:pt x="9" y="1"/>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52" name="Freeform 490">
                <a:extLst>
                  <a:ext uri="{FF2B5EF4-FFF2-40B4-BE49-F238E27FC236}">
                    <a16:creationId xmlns:a16="http://schemas.microsoft.com/office/drawing/2014/main" id="{23EE5850-38D1-4FC0-9043-185974FA6CCC}"/>
                  </a:ext>
                </a:extLst>
              </p:cNvPr>
              <p:cNvSpPr>
                <a:spLocks/>
              </p:cNvSpPr>
              <p:nvPr/>
            </p:nvSpPr>
            <p:spPr bwMode="auto">
              <a:xfrm>
                <a:off x="278" y="1636"/>
                <a:ext cx="9" cy="23"/>
              </a:xfrm>
              <a:custGeom>
                <a:avLst/>
                <a:gdLst>
                  <a:gd name="T0" fmla="*/ 9 w 16"/>
                  <a:gd name="T1" fmla="*/ 0 h 43"/>
                  <a:gd name="T2" fmla="*/ 9 w 16"/>
                  <a:gd name="T3" fmla="*/ 0 h 43"/>
                  <a:gd name="T4" fmla="*/ 7 w 16"/>
                  <a:gd name="T5" fmla="*/ 3 h 43"/>
                  <a:gd name="T6" fmla="*/ 4 w 16"/>
                  <a:gd name="T7" fmla="*/ 6 h 43"/>
                  <a:gd name="T8" fmla="*/ 2 w 16"/>
                  <a:gd name="T9" fmla="*/ 9 h 43"/>
                  <a:gd name="T10" fmla="*/ 0 w 16"/>
                  <a:gd name="T11" fmla="*/ 12 h 43"/>
                  <a:gd name="T12" fmla="*/ 0 w 16"/>
                  <a:gd name="T13" fmla="*/ 16 h 43"/>
                  <a:gd name="T14" fmla="*/ 3 w 16"/>
                  <a:gd name="T15" fmla="*/ 18 h 43"/>
                  <a:gd name="T16" fmla="*/ 6 w 16"/>
                  <a:gd name="T17" fmla="*/ 20 h 43"/>
                  <a:gd name="T18" fmla="*/ 6 w 16"/>
                  <a:gd name="T19" fmla="*/ 24 h 43"/>
                  <a:gd name="T20" fmla="*/ 2 w 16"/>
                  <a:gd name="T21" fmla="*/ 26 h 43"/>
                  <a:gd name="T22" fmla="*/ 0 w 16"/>
                  <a:gd name="T23" fmla="*/ 28 h 43"/>
                  <a:gd name="T24" fmla="*/ 0 w 16"/>
                  <a:gd name="T25" fmla="*/ 38 h 43"/>
                  <a:gd name="T26" fmla="*/ 2 w 16"/>
                  <a:gd name="T27" fmla="*/ 40 h 43"/>
                  <a:gd name="T28" fmla="*/ 5 w 16"/>
                  <a:gd name="T29" fmla="*/ 41 h 43"/>
                  <a:gd name="T30" fmla="*/ 8 w 16"/>
                  <a:gd name="T31" fmla="*/ 43 h 43"/>
                  <a:gd name="T32" fmla="*/ 11 w 16"/>
                  <a:gd name="T33" fmla="*/ 42 h 43"/>
                  <a:gd name="T34" fmla="*/ 15 w 16"/>
                  <a:gd name="T35" fmla="*/ 38 h 43"/>
                  <a:gd name="T36" fmla="*/ 15 w 16"/>
                  <a:gd name="T37" fmla="*/ 35 h 43"/>
                  <a:gd name="T38" fmla="*/ 16 w 16"/>
                  <a:gd name="T39" fmla="*/ 30 h 43"/>
                  <a:gd name="T40" fmla="*/ 16 w 16"/>
                  <a:gd name="T41" fmla="*/ 25 h 43"/>
                  <a:gd name="T42" fmla="*/ 15 w 16"/>
                  <a:gd name="T43" fmla="*/ 22 h 43"/>
                  <a:gd name="T44" fmla="*/ 15 w 16"/>
                  <a:gd name="T45" fmla="*/ 19 h 43"/>
                  <a:gd name="T46" fmla="*/ 15 w 16"/>
                  <a:gd name="T47" fmla="*/ 16 h 43"/>
                  <a:gd name="T48" fmla="*/ 12 w 16"/>
                  <a:gd name="T49" fmla="*/ 11 h 43"/>
                  <a:gd name="T50" fmla="*/ 11 w 16"/>
                  <a:gd name="T51" fmla="*/ 9 h 43"/>
                  <a:gd name="T52" fmla="*/ 10 w 16"/>
                  <a:gd name="T53" fmla="*/ 6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9"/>
                    </a:lnTo>
                    <a:lnTo>
                      <a:pt x="0" y="12"/>
                    </a:lnTo>
                    <a:lnTo>
                      <a:pt x="0" y="16"/>
                    </a:lnTo>
                    <a:lnTo>
                      <a:pt x="3" y="18"/>
                    </a:lnTo>
                    <a:lnTo>
                      <a:pt x="6" y="20"/>
                    </a:lnTo>
                    <a:lnTo>
                      <a:pt x="6" y="24"/>
                    </a:lnTo>
                    <a:lnTo>
                      <a:pt x="2" y="26"/>
                    </a:lnTo>
                    <a:lnTo>
                      <a:pt x="0" y="28"/>
                    </a:lnTo>
                    <a:lnTo>
                      <a:pt x="0" y="38"/>
                    </a:lnTo>
                    <a:lnTo>
                      <a:pt x="2" y="40"/>
                    </a:lnTo>
                    <a:lnTo>
                      <a:pt x="5" y="41"/>
                    </a:lnTo>
                    <a:lnTo>
                      <a:pt x="8" y="43"/>
                    </a:lnTo>
                    <a:lnTo>
                      <a:pt x="11" y="42"/>
                    </a:lnTo>
                    <a:lnTo>
                      <a:pt x="15" y="38"/>
                    </a:lnTo>
                    <a:lnTo>
                      <a:pt x="15" y="35"/>
                    </a:lnTo>
                    <a:lnTo>
                      <a:pt x="16" y="30"/>
                    </a:lnTo>
                    <a:lnTo>
                      <a:pt x="16" y="25"/>
                    </a:lnTo>
                    <a:lnTo>
                      <a:pt x="15" y="22"/>
                    </a:lnTo>
                    <a:lnTo>
                      <a:pt x="15" y="19"/>
                    </a:lnTo>
                    <a:lnTo>
                      <a:pt x="15" y="16"/>
                    </a:lnTo>
                    <a:lnTo>
                      <a:pt x="12" y="11"/>
                    </a:lnTo>
                    <a:lnTo>
                      <a:pt x="11" y="9"/>
                    </a:lnTo>
                    <a:lnTo>
                      <a:pt x="10" y="6"/>
                    </a:lnTo>
                    <a:lnTo>
                      <a:pt x="10" y="5"/>
                    </a:lnTo>
                    <a:lnTo>
                      <a:pt x="12" y="4"/>
                    </a:lnTo>
                    <a:lnTo>
                      <a:pt x="9" y="0"/>
                    </a:lnTo>
                    <a:lnTo>
                      <a:pt x="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53" name="Freeform 491">
                <a:extLst>
                  <a:ext uri="{FF2B5EF4-FFF2-40B4-BE49-F238E27FC236}">
                    <a16:creationId xmlns:a16="http://schemas.microsoft.com/office/drawing/2014/main" id="{8B6C8910-A3F3-4FA4-AAD4-3CFBB9E74B20}"/>
                  </a:ext>
                </a:extLst>
              </p:cNvPr>
              <p:cNvSpPr>
                <a:spLocks/>
              </p:cNvSpPr>
              <p:nvPr/>
            </p:nvSpPr>
            <p:spPr bwMode="auto">
              <a:xfrm>
                <a:off x="278" y="1636"/>
                <a:ext cx="9" cy="23"/>
              </a:xfrm>
              <a:custGeom>
                <a:avLst/>
                <a:gdLst>
                  <a:gd name="T0" fmla="*/ 9 w 16"/>
                  <a:gd name="T1" fmla="*/ 0 h 43"/>
                  <a:gd name="T2" fmla="*/ 9 w 16"/>
                  <a:gd name="T3" fmla="*/ 0 h 43"/>
                  <a:gd name="T4" fmla="*/ 7 w 16"/>
                  <a:gd name="T5" fmla="*/ 3 h 43"/>
                  <a:gd name="T6" fmla="*/ 4 w 16"/>
                  <a:gd name="T7" fmla="*/ 6 h 43"/>
                  <a:gd name="T8" fmla="*/ 2 w 16"/>
                  <a:gd name="T9" fmla="*/ 9 h 43"/>
                  <a:gd name="T10" fmla="*/ 0 w 16"/>
                  <a:gd name="T11" fmla="*/ 12 h 43"/>
                  <a:gd name="T12" fmla="*/ 0 w 16"/>
                  <a:gd name="T13" fmla="*/ 16 h 43"/>
                  <a:gd name="T14" fmla="*/ 3 w 16"/>
                  <a:gd name="T15" fmla="*/ 18 h 43"/>
                  <a:gd name="T16" fmla="*/ 6 w 16"/>
                  <a:gd name="T17" fmla="*/ 20 h 43"/>
                  <a:gd name="T18" fmla="*/ 6 w 16"/>
                  <a:gd name="T19" fmla="*/ 24 h 43"/>
                  <a:gd name="T20" fmla="*/ 2 w 16"/>
                  <a:gd name="T21" fmla="*/ 26 h 43"/>
                  <a:gd name="T22" fmla="*/ 0 w 16"/>
                  <a:gd name="T23" fmla="*/ 28 h 43"/>
                  <a:gd name="T24" fmla="*/ 0 w 16"/>
                  <a:gd name="T25" fmla="*/ 38 h 43"/>
                  <a:gd name="T26" fmla="*/ 2 w 16"/>
                  <a:gd name="T27" fmla="*/ 40 h 43"/>
                  <a:gd name="T28" fmla="*/ 5 w 16"/>
                  <a:gd name="T29" fmla="*/ 41 h 43"/>
                  <a:gd name="T30" fmla="*/ 8 w 16"/>
                  <a:gd name="T31" fmla="*/ 43 h 43"/>
                  <a:gd name="T32" fmla="*/ 11 w 16"/>
                  <a:gd name="T33" fmla="*/ 42 h 43"/>
                  <a:gd name="T34" fmla="*/ 15 w 16"/>
                  <a:gd name="T35" fmla="*/ 38 h 43"/>
                  <a:gd name="T36" fmla="*/ 15 w 16"/>
                  <a:gd name="T37" fmla="*/ 35 h 43"/>
                  <a:gd name="T38" fmla="*/ 16 w 16"/>
                  <a:gd name="T39" fmla="*/ 30 h 43"/>
                  <a:gd name="T40" fmla="*/ 16 w 16"/>
                  <a:gd name="T41" fmla="*/ 25 h 43"/>
                  <a:gd name="T42" fmla="*/ 15 w 16"/>
                  <a:gd name="T43" fmla="*/ 22 h 43"/>
                  <a:gd name="T44" fmla="*/ 15 w 16"/>
                  <a:gd name="T45" fmla="*/ 19 h 43"/>
                  <a:gd name="T46" fmla="*/ 15 w 16"/>
                  <a:gd name="T47" fmla="*/ 16 h 43"/>
                  <a:gd name="T48" fmla="*/ 12 w 16"/>
                  <a:gd name="T49" fmla="*/ 11 h 43"/>
                  <a:gd name="T50" fmla="*/ 11 w 16"/>
                  <a:gd name="T51" fmla="*/ 9 h 43"/>
                  <a:gd name="T52" fmla="*/ 10 w 16"/>
                  <a:gd name="T53" fmla="*/ 6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9"/>
                    </a:lnTo>
                    <a:lnTo>
                      <a:pt x="0" y="12"/>
                    </a:lnTo>
                    <a:lnTo>
                      <a:pt x="0" y="16"/>
                    </a:lnTo>
                    <a:lnTo>
                      <a:pt x="3" y="18"/>
                    </a:lnTo>
                    <a:lnTo>
                      <a:pt x="6" y="20"/>
                    </a:lnTo>
                    <a:lnTo>
                      <a:pt x="6" y="24"/>
                    </a:lnTo>
                    <a:lnTo>
                      <a:pt x="2" y="26"/>
                    </a:lnTo>
                    <a:lnTo>
                      <a:pt x="0" y="28"/>
                    </a:lnTo>
                    <a:lnTo>
                      <a:pt x="0" y="38"/>
                    </a:lnTo>
                    <a:lnTo>
                      <a:pt x="2" y="40"/>
                    </a:lnTo>
                    <a:lnTo>
                      <a:pt x="5" y="41"/>
                    </a:lnTo>
                    <a:lnTo>
                      <a:pt x="8" y="43"/>
                    </a:lnTo>
                    <a:lnTo>
                      <a:pt x="11" y="42"/>
                    </a:lnTo>
                    <a:lnTo>
                      <a:pt x="15" y="38"/>
                    </a:lnTo>
                    <a:lnTo>
                      <a:pt x="15" y="35"/>
                    </a:lnTo>
                    <a:lnTo>
                      <a:pt x="16" y="30"/>
                    </a:lnTo>
                    <a:lnTo>
                      <a:pt x="16" y="25"/>
                    </a:lnTo>
                    <a:lnTo>
                      <a:pt x="15" y="22"/>
                    </a:lnTo>
                    <a:lnTo>
                      <a:pt x="15" y="19"/>
                    </a:lnTo>
                    <a:lnTo>
                      <a:pt x="15" y="16"/>
                    </a:lnTo>
                    <a:lnTo>
                      <a:pt x="12" y="11"/>
                    </a:lnTo>
                    <a:lnTo>
                      <a:pt x="11" y="9"/>
                    </a:lnTo>
                    <a:lnTo>
                      <a:pt x="10" y="6"/>
                    </a:lnTo>
                    <a:lnTo>
                      <a:pt x="10" y="5"/>
                    </a:lnTo>
                    <a:lnTo>
                      <a:pt x="12" y="4"/>
                    </a:lnTo>
                    <a:lnTo>
                      <a:pt x="9" y="0"/>
                    </a:lnTo>
                    <a:lnTo>
                      <a:pt x="9"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54" name="Freeform 492">
                <a:extLst>
                  <a:ext uri="{FF2B5EF4-FFF2-40B4-BE49-F238E27FC236}">
                    <a16:creationId xmlns:a16="http://schemas.microsoft.com/office/drawing/2014/main" id="{39D33342-D128-4542-83F5-4569907BBE6E}"/>
                  </a:ext>
                </a:extLst>
              </p:cNvPr>
              <p:cNvSpPr>
                <a:spLocks/>
              </p:cNvSpPr>
              <p:nvPr/>
            </p:nvSpPr>
            <p:spPr bwMode="auto">
              <a:xfrm>
                <a:off x="321" y="1611"/>
                <a:ext cx="5" cy="5"/>
              </a:xfrm>
              <a:custGeom>
                <a:avLst/>
                <a:gdLst>
                  <a:gd name="T0" fmla="*/ 6 w 8"/>
                  <a:gd name="T1" fmla="*/ 0 h 10"/>
                  <a:gd name="T2" fmla="*/ 6 w 8"/>
                  <a:gd name="T3" fmla="*/ 0 h 10"/>
                  <a:gd name="T4" fmla="*/ 2 w 8"/>
                  <a:gd name="T5" fmla="*/ 0 h 10"/>
                  <a:gd name="T6" fmla="*/ 0 w 8"/>
                  <a:gd name="T7" fmla="*/ 3 h 10"/>
                  <a:gd name="T8" fmla="*/ 0 w 8"/>
                  <a:gd name="T9" fmla="*/ 7 h 10"/>
                  <a:gd name="T10" fmla="*/ 2 w 8"/>
                  <a:gd name="T11" fmla="*/ 10 h 10"/>
                  <a:gd name="T12" fmla="*/ 5 w 8"/>
                  <a:gd name="T13" fmla="*/ 10 h 10"/>
                  <a:gd name="T14" fmla="*/ 7 w 8"/>
                  <a:gd name="T15" fmla="*/ 5 h 10"/>
                  <a:gd name="T16" fmla="*/ 8 w 8"/>
                  <a:gd name="T17" fmla="*/ 1 h 10"/>
                  <a:gd name="T18" fmla="*/ 6 w 8"/>
                  <a:gd name="T19" fmla="*/ 0 h 10"/>
                  <a:gd name="T20" fmla="*/ 6 w 8"/>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0">
                    <a:moveTo>
                      <a:pt x="6" y="0"/>
                    </a:moveTo>
                    <a:lnTo>
                      <a:pt x="6" y="0"/>
                    </a:lnTo>
                    <a:lnTo>
                      <a:pt x="2" y="0"/>
                    </a:lnTo>
                    <a:lnTo>
                      <a:pt x="0" y="3"/>
                    </a:lnTo>
                    <a:lnTo>
                      <a:pt x="0" y="7"/>
                    </a:lnTo>
                    <a:lnTo>
                      <a:pt x="2" y="10"/>
                    </a:lnTo>
                    <a:lnTo>
                      <a:pt x="5" y="10"/>
                    </a:lnTo>
                    <a:lnTo>
                      <a:pt x="7" y="5"/>
                    </a:lnTo>
                    <a:lnTo>
                      <a:pt x="8" y="1"/>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55" name="Freeform 493">
                <a:extLst>
                  <a:ext uri="{FF2B5EF4-FFF2-40B4-BE49-F238E27FC236}">
                    <a16:creationId xmlns:a16="http://schemas.microsoft.com/office/drawing/2014/main" id="{895D797A-FA9E-4EE0-AD5E-4C5470845088}"/>
                  </a:ext>
                </a:extLst>
              </p:cNvPr>
              <p:cNvSpPr>
                <a:spLocks/>
              </p:cNvSpPr>
              <p:nvPr/>
            </p:nvSpPr>
            <p:spPr bwMode="auto">
              <a:xfrm>
                <a:off x="321" y="1611"/>
                <a:ext cx="5" cy="5"/>
              </a:xfrm>
              <a:custGeom>
                <a:avLst/>
                <a:gdLst>
                  <a:gd name="T0" fmla="*/ 6 w 8"/>
                  <a:gd name="T1" fmla="*/ 0 h 10"/>
                  <a:gd name="T2" fmla="*/ 6 w 8"/>
                  <a:gd name="T3" fmla="*/ 0 h 10"/>
                  <a:gd name="T4" fmla="*/ 2 w 8"/>
                  <a:gd name="T5" fmla="*/ 0 h 10"/>
                  <a:gd name="T6" fmla="*/ 0 w 8"/>
                  <a:gd name="T7" fmla="*/ 3 h 10"/>
                  <a:gd name="T8" fmla="*/ 0 w 8"/>
                  <a:gd name="T9" fmla="*/ 7 h 10"/>
                  <a:gd name="T10" fmla="*/ 2 w 8"/>
                  <a:gd name="T11" fmla="*/ 10 h 10"/>
                  <a:gd name="T12" fmla="*/ 5 w 8"/>
                  <a:gd name="T13" fmla="*/ 10 h 10"/>
                  <a:gd name="T14" fmla="*/ 7 w 8"/>
                  <a:gd name="T15" fmla="*/ 5 h 10"/>
                  <a:gd name="T16" fmla="*/ 8 w 8"/>
                  <a:gd name="T17" fmla="*/ 1 h 10"/>
                  <a:gd name="T18" fmla="*/ 6 w 8"/>
                  <a:gd name="T19" fmla="*/ 0 h 10"/>
                  <a:gd name="T20" fmla="*/ 6 w 8"/>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0">
                    <a:moveTo>
                      <a:pt x="6" y="0"/>
                    </a:moveTo>
                    <a:lnTo>
                      <a:pt x="6" y="0"/>
                    </a:lnTo>
                    <a:lnTo>
                      <a:pt x="2" y="0"/>
                    </a:lnTo>
                    <a:lnTo>
                      <a:pt x="0" y="3"/>
                    </a:lnTo>
                    <a:lnTo>
                      <a:pt x="0" y="7"/>
                    </a:lnTo>
                    <a:lnTo>
                      <a:pt x="2" y="10"/>
                    </a:lnTo>
                    <a:lnTo>
                      <a:pt x="5" y="10"/>
                    </a:lnTo>
                    <a:lnTo>
                      <a:pt x="7" y="5"/>
                    </a:lnTo>
                    <a:lnTo>
                      <a:pt x="8" y="1"/>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56" name="Freeform 494">
                <a:extLst>
                  <a:ext uri="{FF2B5EF4-FFF2-40B4-BE49-F238E27FC236}">
                    <a16:creationId xmlns:a16="http://schemas.microsoft.com/office/drawing/2014/main" id="{4A8BD3E2-C753-44C4-8B89-1B212BED4F0D}"/>
                  </a:ext>
                </a:extLst>
              </p:cNvPr>
              <p:cNvSpPr>
                <a:spLocks/>
              </p:cNvSpPr>
              <p:nvPr/>
            </p:nvSpPr>
            <p:spPr bwMode="auto">
              <a:xfrm>
                <a:off x="354" y="1620"/>
                <a:ext cx="6" cy="10"/>
              </a:xfrm>
              <a:custGeom>
                <a:avLst/>
                <a:gdLst>
                  <a:gd name="T0" fmla="*/ 6 w 11"/>
                  <a:gd name="T1" fmla="*/ 0 h 19"/>
                  <a:gd name="T2" fmla="*/ 6 w 11"/>
                  <a:gd name="T3" fmla="*/ 0 h 19"/>
                  <a:gd name="T4" fmla="*/ 3 w 11"/>
                  <a:gd name="T5" fmla="*/ 2 h 19"/>
                  <a:gd name="T6" fmla="*/ 1 w 11"/>
                  <a:gd name="T7" fmla="*/ 4 h 19"/>
                  <a:gd name="T8" fmla="*/ 0 w 11"/>
                  <a:gd name="T9" fmla="*/ 8 h 19"/>
                  <a:gd name="T10" fmla="*/ 0 w 11"/>
                  <a:gd name="T11" fmla="*/ 10 h 19"/>
                  <a:gd name="T12" fmla="*/ 3 w 11"/>
                  <a:gd name="T13" fmla="*/ 14 h 19"/>
                  <a:gd name="T14" fmla="*/ 6 w 11"/>
                  <a:gd name="T15" fmla="*/ 16 h 19"/>
                  <a:gd name="T16" fmla="*/ 8 w 11"/>
                  <a:gd name="T17" fmla="*/ 19 h 19"/>
                  <a:gd name="T18" fmla="*/ 11 w 11"/>
                  <a:gd name="T19" fmla="*/ 17 h 19"/>
                  <a:gd name="T20" fmla="*/ 10 w 11"/>
                  <a:gd name="T21" fmla="*/ 14 h 19"/>
                  <a:gd name="T22" fmla="*/ 8 w 11"/>
                  <a:gd name="T23" fmla="*/ 12 h 19"/>
                  <a:gd name="T24" fmla="*/ 8 w 11"/>
                  <a:gd name="T25" fmla="*/ 8 h 19"/>
                  <a:gd name="T26" fmla="*/ 10 w 11"/>
                  <a:gd name="T27" fmla="*/ 6 h 19"/>
                  <a:gd name="T28" fmla="*/ 11 w 11"/>
                  <a:gd name="T29" fmla="*/ 3 h 19"/>
                  <a:gd name="T30" fmla="*/ 10 w 11"/>
                  <a:gd name="T31" fmla="*/ 1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4"/>
                    </a:lnTo>
                    <a:lnTo>
                      <a:pt x="0" y="8"/>
                    </a:lnTo>
                    <a:lnTo>
                      <a:pt x="0" y="10"/>
                    </a:lnTo>
                    <a:lnTo>
                      <a:pt x="3" y="14"/>
                    </a:lnTo>
                    <a:lnTo>
                      <a:pt x="6" y="16"/>
                    </a:lnTo>
                    <a:lnTo>
                      <a:pt x="8" y="19"/>
                    </a:lnTo>
                    <a:lnTo>
                      <a:pt x="11" y="17"/>
                    </a:lnTo>
                    <a:lnTo>
                      <a:pt x="10" y="14"/>
                    </a:lnTo>
                    <a:lnTo>
                      <a:pt x="8" y="12"/>
                    </a:lnTo>
                    <a:lnTo>
                      <a:pt x="8" y="8"/>
                    </a:lnTo>
                    <a:lnTo>
                      <a:pt x="10" y="6"/>
                    </a:lnTo>
                    <a:lnTo>
                      <a:pt x="11" y="3"/>
                    </a:lnTo>
                    <a:lnTo>
                      <a:pt x="10" y="1"/>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57" name="Freeform 495">
                <a:extLst>
                  <a:ext uri="{FF2B5EF4-FFF2-40B4-BE49-F238E27FC236}">
                    <a16:creationId xmlns:a16="http://schemas.microsoft.com/office/drawing/2014/main" id="{263E690A-E4B4-4FD0-9813-442F08749799}"/>
                  </a:ext>
                </a:extLst>
              </p:cNvPr>
              <p:cNvSpPr>
                <a:spLocks/>
              </p:cNvSpPr>
              <p:nvPr/>
            </p:nvSpPr>
            <p:spPr bwMode="auto">
              <a:xfrm>
                <a:off x="354" y="1620"/>
                <a:ext cx="6" cy="10"/>
              </a:xfrm>
              <a:custGeom>
                <a:avLst/>
                <a:gdLst>
                  <a:gd name="T0" fmla="*/ 6 w 11"/>
                  <a:gd name="T1" fmla="*/ 0 h 19"/>
                  <a:gd name="T2" fmla="*/ 6 w 11"/>
                  <a:gd name="T3" fmla="*/ 0 h 19"/>
                  <a:gd name="T4" fmla="*/ 3 w 11"/>
                  <a:gd name="T5" fmla="*/ 2 h 19"/>
                  <a:gd name="T6" fmla="*/ 1 w 11"/>
                  <a:gd name="T7" fmla="*/ 4 h 19"/>
                  <a:gd name="T8" fmla="*/ 0 w 11"/>
                  <a:gd name="T9" fmla="*/ 8 h 19"/>
                  <a:gd name="T10" fmla="*/ 0 w 11"/>
                  <a:gd name="T11" fmla="*/ 10 h 19"/>
                  <a:gd name="T12" fmla="*/ 3 w 11"/>
                  <a:gd name="T13" fmla="*/ 14 h 19"/>
                  <a:gd name="T14" fmla="*/ 6 w 11"/>
                  <a:gd name="T15" fmla="*/ 16 h 19"/>
                  <a:gd name="T16" fmla="*/ 8 w 11"/>
                  <a:gd name="T17" fmla="*/ 19 h 19"/>
                  <a:gd name="T18" fmla="*/ 11 w 11"/>
                  <a:gd name="T19" fmla="*/ 17 h 19"/>
                  <a:gd name="T20" fmla="*/ 10 w 11"/>
                  <a:gd name="T21" fmla="*/ 14 h 19"/>
                  <a:gd name="T22" fmla="*/ 8 w 11"/>
                  <a:gd name="T23" fmla="*/ 12 h 19"/>
                  <a:gd name="T24" fmla="*/ 8 w 11"/>
                  <a:gd name="T25" fmla="*/ 8 h 19"/>
                  <a:gd name="T26" fmla="*/ 10 w 11"/>
                  <a:gd name="T27" fmla="*/ 6 h 19"/>
                  <a:gd name="T28" fmla="*/ 11 w 11"/>
                  <a:gd name="T29" fmla="*/ 3 h 19"/>
                  <a:gd name="T30" fmla="*/ 10 w 11"/>
                  <a:gd name="T31" fmla="*/ 1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4"/>
                    </a:lnTo>
                    <a:lnTo>
                      <a:pt x="0" y="8"/>
                    </a:lnTo>
                    <a:lnTo>
                      <a:pt x="0" y="10"/>
                    </a:lnTo>
                    <a:lnTo>
                      <a:pt x="3" y="14"/>
                    </a:lnTo>
                    <a:lnTo>
                      <a:pt x="6" y="16"/>
                    </a:lnTo>
                    <a:lnTo>
                      <a:pt x="8" y="19"/>
                    </a:lnTo>
                    <a:lnTo>
                      <a:pt x="11" y="17"/>
                    </a:lnTo>
                    <a:lnTo>
                      <a:pt x="10" y="14"/>
                    </a:lnTo>
                    <a:lnTo>
                      <a:pt x="8" y="12"/>
                    </a:lnTo>
                    <a:lnTo>
                      <a:pt x="8" y="8"/>
                    </a:lnTo>
                    <a:lnTo>
                      <a:pt x="10" y="6"/>
                    </a:lnTo>
                    <a:lnTo>
                      <a:pt x="11" y="3"/>
                    </a:lnTo>
                    <a:lnTo>
                      <a:pt x="10" y="1"/>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58" name="Freeform 496">
                <a:extLst>
                  <a:ext uri="{FF2B5EF4-FFF2-40B4-BE49-F238E27FC236}">
                    <a16:creationId xmlns:a16="http://schemas.microsoft.com/office/drawing/2014/main" id="{F342379F-5ACE-4E15-B9D0-00BA416D033C}"/>
                  </a:ext>
                </a:extLst>
              </p:cNvPr>
              <p:cNvSpPr>
                <a:spLocks/>
              </p:cNvSpPr>
              <p:nvPr/>
            </p:nvSpPr>
            <p:spPr bwMode="auto">
              <a:xfrm>
                <a:off x="345" y="1597"/>
                <a:ext cx="16" cy="23"/>
              </a:xfrm>
              <a:custGeom>
                <a:avLst/>
                <a:gdLst>
                  <a:gd name="T0" fmla="*/ 12 w 29"/>
                  <a:gd name="T1" fmla="*/ 43 h 43"/>
                  <a:gd name="T2" fmla="*/ 12 w 29"/>
                  <a:gd name="T3" fmla="*/ 43 h 43"/>
                  <a:gd name="T4" fmla="*/ 14 w 29"/>
                  <a:gd name="T5" fmla="*/ 39 h 43"/>
                  <a:gd name="T6" fmla="*/ 17 w 29"/>
                  <a:gd name="T7" fmla="*/ 36 h 43"/>
                  <a:gd name="T8" fmla="*/ 19 w 29"/>
                  <a:gd name="T9" fmla="*/ 34 h 43"/>
                  <a:gd name="T10" fmla="*/ 21 w 29"/>
                  <a:gd name="T11" fmla="*/ 31 h 43"/>
                  <a:gd name="T12" fmla="*/ 19 w 29"/>
                  <a:gd name="T13" fmla="*/ 29 h 43"/>
                  <a:gd name="T14" fmla="*/ 18 w 29"/>
                  <a:gd name="T15" fmla="*/ 26 h 43"/>
                  <a:gd name="T16" fmla="*/ 20 w 29"/>
                  <a:gd name="T17" fmla="*/ 23 h 43"/>
                  <a:gd name="T18" fmla="*/ 24 w 29"/>
                  <a:gd name="T19" fmla="*/ 20 h 43"/>
                  <a:gd name="T20" fmla="*/ 27 w 29"/>
                  <a:gd name="T21" fmla="*/ 19 h 43"/>
                  <a:gd name="T22" fmla="*/ 29 w 29"/>
                  <a:gd name="T23" fmla="*/ 16 h 43"/>
                  <a:gd name="T24" fmla="*/ 29 w 29"/>
                  <a:gd name="T25" fmla="*/ 12 h 43"/>
                  <a:gd name="T26" fmla="*/ 27 w 29"/>
                  <a:gd name="T27" fmla="*/ 8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3 h 43"/>
                  <a:gd name="T40" fmla="*/ 16 w 29"/>
                  <a:gd name="T41" fmla="*/ 3 h 43"/>
                  <a:gd name="T42" fmla="*/ 14 w 29"/>
                  <a:gd name="T43" fmla="*/ 4 h 43"/>
                  <a:gd name="T44" fmla="*/ 14 w 29"/>
                  <a:gd name="T45" fmla="*/ 6 h 43"/>
                  <a:gd name="T46" fmla="*/ 14 w 29"/>
                  <a:gd name="T47" fmla="*/ 8 h 43"/>
                  <a:gd name="T48" fmla="*/ 16 w 29"/>
                  <a:gd name="T49" fmla="*/ 10 h 43"/>
                  <a:gd name="T50" fmla="*/ 14 w 29"/>
                  <a:gd name="T51" fmla="*/ 11 h 43"/>
                  <a:gd name="T52" fmla="*/ 12 w 29"/>
                  <a:gd name="T53" fmla="*/ 13 h 43"/>
                  <a:gd name="T54" fmla="*/ 12 w 29"/>
                  <a:gd name="T55" fmla="*/ 15 h 43"/>
                  <a:gd name="T56" fmla="*/ 10 w 29"/>
                  <a:gd name="T57" fmla="*/ 16 h 43"/>
                  <a:gd name="T58" fmla="*/ 9 w 29"/>
                  <a:gd name="T59" fmla="*/ 20 h 43"/>
                  <a:gd name="T60" fmla="*/ 7 w 29"/>
                  <a:gd name="T61" fmla="*/ 20 h 43"/>
                  <a:gd name="T62" fmla="*/ 4 w 29"/>
                  <a:gd name="T63" fmla="*/ 20 h 43"/>
                  <a:gd name="T64" fmla="*/ 0 w 29"/>
                  <a:gd name="T65" fmla="*/ 20 h 43"/>
                  <a:gd name="T66" fmla="*/ 0 w 29"/>
                  <a:gd name="T67" fmla="*/ 21 h 43"/>
                  <a:gd name="T68" fmla="*/ 0 w 29"/>
                  <a:gd name="T69" fmla="*/ 24 h 43"/>
                  <a:gd name="T70" fmla="*/ 4 w 29"/>
                  <a:gd name="T71" fmla="*/ 26 h 43"/>
                  <a:gd name="T72" fmla="*/ 7 w 29"/>
                  <a:gd name="T73" fmla="*/ 28 h 43"/>
                  <a:gd name="T74" fmla="*/ 7 w 29"/>
                  <a:gd name="T75" fmla="*/ 31 h 43"/>
                  <a:gd name="T76" fmla="*/ 7 w 29"/>
                  <a:gd name="T77" fmla="*/ 34 h 43"/>
                  <a:gd name="T78" fmla="*/ 7 w 29"/>
                  <a:gd name="T79" fmla="*/ 36 h 43"/>
                  <a:gd name="T80" fmla="*/ 7 w 29"/>
                  <a:gd name="T81" fmla="*/ 39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4"/>
                    </a:lnTo>
                    <a:lnTo>
                      <a:pt x="21" y="31"/>
                    </a:lnTo>
                    <a:lnTo>
                      <a:pt x="19" y="29"/>
                    </a:lnTo>
                    <a:lnTo>
                      <a:pt x="18" y="26"/>
                    </a:lnTo>
                    <a:lnTo>
                      <a:pt x="20" y="23"/>
                    </a:lnTo>
                    <a:lnTo>
                      <a:pt x="24" y="20"/>
                    </a:lnTo>
                    <a:lnTo>
                      <a:pt x="27" y="19"/>
                    </a:lnTo>
                    <a:lnTo>
                      <a:pt x="29" y="16"/>
                    </a:lnTo>
                    <a:lnTo>
                      <a:pt x="29" y="12"/>
                    </a:lnTo>
                    <a:lnTo>
                      <a:pt x="27" y="8"/>
                    </a:lnTo>
                    <a:lnTo>
                      <a:pt x="26" y="6"/>
                    </a:lnTo>
                    <a:lnTo>
                      <a:pt x="24" y="4"/>
                    </a:lnTo>
                    <a:lnTo>
                      <a:pt x="21" y="2"/>
                    </a:lnTo>
                    <a:lnTo>
                      <a:pt x="21" y="0"/>
                    </a:lnTo>
                    <a:lnTo>
                      <a:pt x="19" y="1"/>
                    </a:lnTo>
                    <a:lnTo>
                      <a:pt x="19" y="3"/>
                    </a:lnTo>
                    <a:lnTo>
                      <a:pt x="16" y="3"/>
                    </a:lnTo>
                    <a:lnTo>
                      <a:pt x="14" y="4"/>
                    </a:lnTo>
                    <a:lnTo>
                      <a:pt x="14" y="6"/>
                    </a:lnTo>
                    <a:lnTo>
                      <a:pt x="14" y="8"/>
                    </a:lnTo>
                    <a:lnTo>
                      <a:pt x="16" y="10"/>
                    </a:lnTo>
                    <a:lnTo>
                      <a:pt x="14" y="11"/>
                    </a:lnTo>
                    <a:lnTo>
                      <a:pt x="12" y="13"/>
                    </a:lnTo>
                    <a:lnTo>
                      <a:pt x="12" y="15"/>
                    </a:lnTo>
                    <a:lnTo>
                      <a:pt x="10" y="16"/>
                    </a:lnTo>
                    <a:lnTo>
                      <a:pt x="9" y="20"/>
                    </a:lnTo>
                    <a:lnTo>
                      <a:pt x="7" y="20"/>
                    </a:lnTo>
                    <a:lnTo>
                      <a:pt x="4" y="20"/>
                    </a:lnTo>
                    <a:lnTo>
                      <a:pt x="0" y="20"/>
                    </a:lnTo>
                    <a:lnTo>
                      <a:pt x="0" y="21"/>
                    </a:lnTo>
                    <a:lnTo>
                      <a:pt x="0" y="24"/>
                    </a:lnTo>
                    <a:lnTo>
                      <a:pt x="4" y="26"/>
                    </a:lnTo>
                    <a:lnTo>
                      <a:pt x="7" y="28"/>
                    </a:lnTo>
                    <a:lnTo>
                      <a:pt x="7" y="31"/>
                    </a:lnTo>
                    <a:lnTo>
                      <a:pt x="7" y="34"/>
                    </a:lnTo>
                    <a:lnTo>
                      <a:pt x="7" y="36"/>
                    </a:lnTo>
                    <a:lnTo>
                      <a:pt x="7" y="39"/>
                    </a:lnTo>
                    <a:lnTo>
                      <a:pt x="7" y="42"/>
                    </a:lnTo>
                    <a:lnTo>
                      <a:pt x="12" y="43"/>
                    </a:lnTo>
                    <a:lnTo>
                      <a:pt x="12" y="4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59" name="Freeform 497">
                <a:extLst>
                  <a:ext uri="{FF2B5EF4-FFF2-40B4-BE49-F238E27FC236}">
                    <a16:creationId xmlns:a16="http://schemas.microsoft.com/office/drawing/2014/main" id="{741BFCCE-B31B-41D7-9AC5-314E3AD3E115}"/>
                  </a:ext>
                </a:extLst>
              </p:cNvPr>
              <p:cNvSpPr>
                <a:spLocks/>
              </p:cNvSpPr>
              <p:nvPr/>
            </p:nvSpPr>
            <p:spPr bwMode="auto">
              <a:xfrm>
                <a:off x="345" y="1597"/>
                <a:ext cx="16" cy="23"/>
              </a:xfrm>
              <a:custGeom>
                <a:avLst/>
                <a:gdLst>
                  <a:gd name="T0" fmla="*/ 12 w 29"/>
                  <a:gd name="T1" fmla="*/ 43 h 43"/>
                  <a:gd name="T2" fmla="*/ 12 w 29"/>
                  <a:gd name="T3" fmla="*/ 43 h 43"/>
                  <a:gd name="T4" fmla="*/ 14 w 29"/>
                  <a:gd name="T5" fmla="*/ 39 h 43"/>
                  <a:gd name="T6" fmla="*/ 17 w 29"/>
                  <a:gd name="T7" fmla="*/ 36 h 43"/>
                  <a:gd name="T8" fmla="*/ 19 w 29"/>
                  <a:gd name="T9" fmla="*/ 34 h 43"/>
                  <a:gd name="T10" fmla="*/ 21 w 29"/>
                  <a:gd name="T11" fmla="*/ 31 h 43"/>
                  <a:gd name="T12" fmla="*/ 19 w 29"/>
                  <a:gd name="T13" fmla="*/ 29 h 43"/>
                  <a:gd name="T14" fmla="*/ 18 w 29"/>
                  <a:gd name="T15" fmla="*/ 26 h 43"/>
                  <a:gd name="T16" fmla="*/ 20 w 29"/>
                  <a:gd name="T17" fmla="*/ 23 h 43"/>
                  <a:gd name="T18" fmla="*/ 24 w 29"/>
                  <a:gd name="T19" fmla="*/ 20 h 43"/>
                  <a:gd name="T20" fmla="*/ 27 w 29"/>
                  <a:gd name="T21" fmla="*/ 19 h 43"/>
                  <a:gd name="T22" fmla="*/ 29 w 29"/>
                  <a:gd name="T23" fmla="*/ 16 h 43"/>
                  <a:gd name="T24" fmla="*/ 29 w 29"/>
                  <a:gd name="T25" fmla="*/ 12 h 43"/>
                  <a:gd name="T26" fmla="*/ 27 w 29"/>
                  <a:gd name="T27" fmla="*/ 8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3 h 43"/>
                  <a:gd name="T40" fmla="*/ 16 w 29"/>
                  <a:gd name="T41" fmla="*/ 3 h 43"/>
                  <a:gd name="T42" fmla="*/ 14 w 29"/>
                  <a:gd name="T43" fmla="*/ 4 h 43"/>
                  <a:gd name="T44" fmla="*/ 14 w 29"/>
                  <a:gd name="T45" fmla="*/ 6 h 43"/>
                  <a:gd name="T46" fmla="*/ 14 w 29"/>
                  <a:gd name="T47" fmla="*/ 8 h 43"/>
                  <a:gd name="T48" fmla="*/ 16 w 29"/>
                  <a:gd name="T49" fmla="*/ 10 h 43"/>
                  <a:gd name="T50" fmla="*/ 14 w 29"/>
                  <a:gd name="T51" fmla="*/ 11 h 43"/>
                  <a:gd name="T52" fmla="*/ 12 w 29"/>
                  <a:gd name="T53" fmla="*/ 13 h 43"/>
                  <a:gd name="T54" fmla="*/ 12 w 29"/>
                  <a:gd name="T55" fmla="*/ 15 h 43"/>
                  <a:gd name="T56" fmla="*/ 10 w 29"/>
                  <a:gd name="T57" fmla="*/ 16 h 43"/>
                  <a:gd name="T58" fmla="*/ 9 w 29"/>
                  <a:gd name="T59" fmla="*/ 20 h 43"/>
                  <a:gd name="T60" fmla="*/ 7 w 29"/>
                  <a:gd name="T61" fmla="*/ 20 h 43"/>
                  <a:gd name="T62" fmla="*/ 4 w 29"/>
                  <a:gd name="T63" fmla="*/ 20 h 43"/>
                  <a:gd name="T64" fmla="*/ 0 w 29"/>
                  <a:gd name="T65" fmla="*/ 20 h 43"/>
                  <a:gd name="T66" fmla="*/ 0 w 29"/>
                  <a:gd name="T67" fmla="*/ 21 h 43"/>
                  <a:gd name="T68" fmla="*/ 0 w 29"/>
                  <a:gd name="T69" fmla="*/ 24 h 43"/>
                  <a:gd name="T70" fmla="*/ 4 w 29"/>
                  <a:gd name="T71" fmla="*/ 26 h 43"/>
                  <a:gd name="T72" fmla="*/ 7 w 29"/>
                  <a:gd name="T73" fmla="*/ 28 h 43"/>
                  <a:gd name="T74" fmla="*/ 7 w 29"/>
                  <a:gd name="T75" fmla="*/ 31 h 43"/>
                  <a:gd name="T76" fmla="*/ 7 w 29"/>
                  <a:gd name="T77" fmla="*/ 34 h 43"/>
                  <a:gd name="T78" fmla="*/ 7 w 29"/>
                  <a:gd name="T79" fmla="*/ 36 h 43"/>
                  <a:gd name="T80" fmla="*/ 7 w 29"/>
                  <a:gd name="T81" fmla="*/ 39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4"/>
                    </a:lnTo>
                    <a:lnTo>
                      <a:pt x="21" y="31"/>
                    </a:lnTo>
                    <a:lnTo>
                      <a:pt x="19" y="29"/>
                    </a:lnTo>
                    <a:lnTo>
                      <a:pt x="18" y="26"/>
                    </a:lnTo>
                    <a:lnTo>
                      <a:pt x="20" y="23"/>
                    </a:lnTo>
                    <a:lnTo>
                      <a:pt x="24" y="20"/>
                    </a:lnTo>
                    <a:lnTo>
                      <a:pt x="27" y="19"/>
                    </a:lnTo>
                    <a:lnTo>
                      <a:pt x="29" y="16"/>
                    </a:lnTo>
                    <a:lnTo>
                      <a:pt x="29" y="12"/>
                    </a:lnTo>
                    <a:lnTo>
                      <a:pt x="27" y="8"/>
                    </a:lnTo>
                    <a:lnTo>
                      <a:pt x="26" y="6"/>
                    </a:lnTo>
                    <a:lnTo>
                      <a:pt x="24" y="4"/>
                    </a:lnTo>
                    <a:lnTo>
                      <a:pt x="21" y="2"/>
                    </a:lnTo>
                    <a:lnTo>
                      <a:pt x="21" y="0"/>
                    </a:lnTo>
                    <a:lnTo>
                      <a:pt x="19" y="1"/>
                    </a:lnTo>
                    <a:lnTo>
                      <a:pt x="19" y="3"/>
                    </a:lnTo>
                    <a:lnTo>
                      <a:pt x="16" y="3"/>
                    </a:lnTo>
                    <a:lnTo>
                      <a:pt x="14" y="4"/>
                    </a:lnTo>
                    <a:lnTo>
                      <a:pt x="14" y="6"/>
                    </a:lnTo>
                    <a:lnTo>
                      <a:pt x="14" y="8"/>
                    </a:lnTo>
                    <a:lnTo>
                      <a:pt x="16" y="10"/>
                    </a:lnTo>
                    <a:lnTo>
                      <a:pt x="14" y="11"/>
                    </a:lnTo>
                    <a:lnTo>
                      <a:pt x="12" y="13"/>
                    </a:lnTo>
                    <a:lnTo>
                      <a:pt x="12" y="15"/>
                    </a:lnTo>
                    <a:lnTo>
                      <a:pt x="10" y="16"/>
                    </a:lnTo>
                    <a:lnTo>
                      <a:pt x="9" y="20"/>
                    </a:lnTo>
                    <a:lnTo>
                      <a:pt x="7" y="20"/>
                    </a:lnTo>
                    <a:lnTo>
                      <a:pt x="4" y="20"/>
                    </a:lnTo>
                    <a:lnTo>
                      <a:pt x="0" y="20"/>
                    </a:lnTo>
                    <a:lnTo>
                      <a:pt x="0" y="21"/>
                    </a:lnTo>
                    <a:lnTo>
                      <a:pt x="0" y="24"/>
                    </a:lnTo>
                    <a:lnTo>
                      <a:pt x="4" y="26"/>
                    </a:lnTo>
                    <a:lnTo>
                      <a:pt x="7" y="28"/>
                    </a:lnTo>
                    <a:lnTo>
                      <a:pt x="7" y="31"/>
                    </a:lnTo>
                    <a:lnTo>
                      <a:pt x="7" y="34"/>
                    </a:lnTo>
                    <a:lnTo>
                      <a:pt x="7" y="36"/>
                    </a:lnTo>
                    <a:lnTo>
                      <a:pt x="7" y="39"/>
                    </a:lnTo>
                    <a:lnTo>
                      <a:pt x="7" y="42"/>
                    </a:lnTo>
                    <a:lnTo>
                      <a:pt x="12" y="43"/>
                    </a:lnTo>
                    <a:lnTo>
                      <a:pt x="12" y="4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0" name="Freeform 498">
                <a:extLst>
                  <a:ext uri="{FF2B5EF4-FFF2-40B4-BE49-F238E27FC236}">
                    <a16:creationId xmlns:a16="http://schemas.microsoft.com/office/drawing/2014/main" id="{0DA5D4CD-1B8A-4584-9454-E3418101D211}"/>
                  </a:ext>
                </a:extLst>
              </p:cNvPr>
              <p:cNvSpPr>
                <a:spLocks/>
              </p:cNvSpPr>
              <p:nvPr/>
            </p:nvSpPr>
            <p:spPr bwMode="auto">
              <a:xfrm>
                <a:off x="361" y="1593"/>
                <a:ext cx="2" cy="5"/>
              </a:xfrm>
              <a:custGeom>
                <a:avLst/>
                <a:gdLst>
                  <a:gd name="T0" fmla="*/ 1 w 5"/>
                  <a:gd name="T1" fmla="*/ 0 h 10"/>
                  <a:gd name="T2" fmla="*/ 1 w 5"/>
                  <a:gd name="T3" fmla="*/ 0 h 10"/>
                  <a:gd name="T4" fmla="*/ 0 w 5"/>
                  <a:gd name="T5" fmla="*/ 4 h 10"/>
                  <a:gd name="T6" fmla="*/ 0 w 5"/>
                  <a:gd name="T7" fmla="*/ 8 h 10"/>
                  <a:gd name="T8" fmla="*/ 2 w 5"/>
                  <a:gd name="T9" fmla="*/ 10 h 10"/>
                  <a:gd name="T10" fmla="*/ 5 w 5"/>
                  <a:gd name="T11" fmla="*/ 10 h 10"/>
                  <a:gd name="T12" fmla="*/ 5 w 5"/>
                  <a:gd name="T13" fmla="*/ 8 h 10"/>
                  <a:gd name="T14" fmla="*/ 5 w 5"/>
                  <a:gd name="T15" fmla="*/ 4 h 10"/>
                  <a:gd name="T16" fmla="*/ 5 w 5"/>
                  <a:gd name="T17" fmla="*/ 2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4"/>
                    </a:lnTo>
                    <a:lnTo>
                      <a:pt x="0" y="8"/>
                    </a:lnTo>
                    <a:lnTo>
                      <a:pt x="2" y="10"/>
                    </a:lnTo>
                    <a:lnTo>
                      <a:pt x="5" y="10"/>
                    </a:lnTo>
                    <a:lnTo>
                      <a:pt x="5" y="8"/>
                    </a:lnTo>
                    <a:lnTo>
                      <a:pt x="5" y="4"/>
                    </a:lnTo>
                    <a:lnTo>
                      <a:pt x="5" y="2"/>
                    </a:lnTo>
                    <a:lnTo>
                      <a:pt x="1" y="0"/>
                    </a:lnTo>
                    <a:lnTo>
                      <a:pt x="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61" name="Freeform 499">
                <a:extLst>
                  <a:ext uri="{FF2B5EF4-FFF2-40B4-BE49-F238E27FC236}">
                    <a16:creationId xmlns:a16="http://schemas.microsoft.com/office/drawing/2014/main" id="{E0DCD24B-328E-46A0-A7CF-C7968B09E833}"/>
                  </a:ext>
                </a:extLst>
              </p:cNvPr>
              <p:cNvSpPr>
                <a:spLocks/>
              </p:cNvSpPr>
              <p:nvPr/>
            </p:nvSpPr>
            <p:spPr bwMode="auto">
              <a:xfrm>
                <a:off x="361" y="1593"/>
                <a:ext cx="2" cy="5"/>
              </a:xfrm>
              <a:custGeom>
                <a:avLst/>
                <a:gdLst>
                  <a:gd name="T0" fmla="*/ 1 w 5"/>
                  <a:gd name="T1" fmla="*/ 0 h 10"/>
                  <a:gd name="T2" fmla="*/ 1 w 5"/>
                  <a:gd name="T3" fmla="*/ 0 h 10"/>
                  <a:gd name="T4" fmla="*/ 0 w 5"/>
                  <a:gd name="T5" fmla="*/ 4 h 10"/>
                  <a:gd name="T6" fmla="*/ 0 w 5"/>
                  <a:gd name="T7" fmla="*/ 8 h 10"/>
                  <a:gd name="T8" fmla="*/ 2 w 5"/>
                  <a:gd name="T9" fmla="*/ 10 h 10"/>
                  <a:gd name="T10" fmla="*/ 5 w 5"/>
                  <a:gd name="T11" fmla="*/ 10 h 10"/>
                  <a:gd name="T12" fmla="*/ 5 w 5"/>
                  <a:gd name="T13" fmla="*/ 8 h 10"/>
                  <a:gd name="T14" fmla="*/ 5 w 5"/>
                  <a:gd name="T15" fmla="*/ 4 h 10"/>
                  <a:gd name="T16" fmla="*/ 5 w 5"/>
                  <a:gd name="T17" fmla="*/ 2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4"/>
                    </a:lnTo>
                    <a:lnTo>
                      <a:pt x="0" y="8"/>
                    </a:lnTo>
                    <a:lnTo>
                      <a:pt x="2" y="10"/>
                    </a:lnTo>
                    <a:lnTo>
                      <a:pt x="5" y="10"/>
                    </a:lnTo>
                    <a:lnTo>
                      <a:pt x="5" y="8"/>
                    </a:lnTo>
                    <a:lnTo>
                      <a:pt x="5" y="4"/>
                    </a:lnTo>
                    <a:lnTo>
                      <a:pt x="5" y="2"/>
                    </a:lnTo>
                    <a:lnTo>
                      <a:pt x="1" y="0"/>
                    </a:lnTo>
                    <a:lnTo>
                      <a:pt x="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2" name="Freeform 500">
                <a:extLst>
                  <a:ext uri="{FF2B5EF4-FFF2-40B4-BE49-F238E27FC236}">
                    <a16:creationId xmlns:a16="http://schemas.microsoft.com/office/drawing/2014/main" id="{0795A437-8523-4114-B933-2AAA8CB9EDAB}"/>
                  </a:ext>
                </a:extLst>
              </p:cNvPr>
              <p:cNvSpPr>
                <a:spLocks/>
              </p:cNvSpPr>
              <p:nvPr/>
            </p:nvSpPr>
            <p:spPr bwMode="auto">
              <a:xfrm>
                <a:off x="338" y="1603"/>
                <a:ext cx="2" cy="3"/>
              </a:xfrm>
              <a:custGeom>
                <a:avLst/>
                <a:gdLst>
                  <a:gd name="T0" fmla="*/ 0 w 4"/>
                  <a:gd name="T1" fmla="*/ 0 h 6"/>
                  <a:gd name="T2" fmla="*/ 0 w 4"/>
                  <a:gd name="T3" fmla="*/ 0 h 6"/>
                  <a:gd name="T4" fmla="*/ 0 w 4"/>
                  <a:gd name="T5" fmla="*/ 2 h 6"/>
                  <a:gd name="T6" fmla="*/ 0 w 4"/>
                  <a:gd name="T7" fmla="*/ 5 h 6"/>
                  <a:gd name="T8" fmla="*/ 2 w 4"/>
                  <a:gd name="T9" fmla="*/ 6 h 6"/>
                  <a:gd name="T10" fmla="*/ 4 w 4"/>
                  <a:gd name="T11" fmla="*/ 6 h 6"/>
                  <a:gd name="T12" fmla="*/ 4 w 4"/>
                  <a:gd name="T13" fmla="*/ 3 h 6"/>
                  <a:gd name="T14" fmla="*/ 4 w 4"/>
                  <a:gd name="T15" fmla="*/ 0 h 6"/>
                  <a:gd name="T16" fmla="*/ 0 w 4"/>
                  <a:gd name="T17" fmla="*/ 0 h 6"/>
                  <a:gd name="T18" fmla="*/ 0 w 4"/>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
                    <a:moveTo>
                      <a:pt x="0" y="0"/>
                    </a:moveTo>
                    <a:lnTo>
                      <a:pt x="0" y="0"/>
                    </a:lnTo>
                    <a:lnTo>
                      <a:pt x="0" y="2"/>
                    </a:lnTo>
                    <a:lnTo>
                      <a:pt x="0" y="5"/>
                    </a:lnTo>
                    <a:lnTo>
                      <a:pt x="2" y="6"/>
                    </a:lnTo>
                    <a:lnTo>
                      <a:pt x="4" y="6"/>
                    </a:lnTo>
                    <a:lnTo>
                      <a:pt x="4" y="3"/>
                    </a:lnTo>
                    <a:lnTo>
                      <a:pt x="4" y="0"/>
                    </a:lnTo>
                    <a:lnTo>
                      <a:pt x="0" y="0"/>
                    </a:lnTo>
                    <a:lnTo>
                      <a:pt x="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63" name="Freeform 501">
                <a:extLst>
                  <a:ext uri="{FF2B5EF4-FFF2-40B4-BE49-F238E27FC236}">
                    <a16:creationId xmlns:a16="http://schemas.microsoft.com/office/drawing/2014/main" id="{08EC90ED-5D87-4C35-8FA9-EC970751544A}"/>
                  </a:ext>
                </a:extLst>
              </p:cNvPr>
              <p:cNvSpPr>
                <a:spLocks/>
              </p:cNvSpPr>
              <p:nvPr/>
            </p:nvSpPr>
            <p:spPr bwMode="auto">
              <a:xfrm>
                <a:off x="338" y="1603"/>
                <a:ext cx="2" cy="3"/>
              </a:xfrm>
              <a:custGeom>
                <a:avLst/>
                <a:gdLst>
                  <a:gd name="T0" fmla="*/ 0 w 4"/>
                  <a:gd name="T1" fmla="*/ 0 h 6"/>
                  <a:gd name="T2" fmla="*/ 0 w 4"/>
                  <a:gd name="T3" fmla="*/ 0 h 6"/>
                  <a:gd name="T4" fmla="*/ 0 w 4"/>
                  <a:gd name="T5" fmla="*/ 2 h 6"/>
                  <a:gd name="T6" fmla="*/ 0 w 4"/>
                  <a:gd name="T7" fmla="*/ 5 h 6"/>
                  <a:gd name="T8" fmla="*/ 2 w 4"/>
                  <a:gd name="T9" fmla="*/ 6 h 6"/>
                  <a:gd name="T10" fmla="*/ 4 w 4"/>
                  <a:gd name="T11" fmla="*/ 6 h 6"/>
                  <a:gd name="T12" fmla="*/ 4 w 4"/>
                  <a:gd name="T13" fmla="*/ 3 h 6"/>
                  <a:gd name="T14" fmla="*/ 4 w 4"/>
                  <a:gd name="T15" fmla="*/ 0 h 6"/>
                  <a:gd name="T16" fmla="*/ 0 w 4"/>
                  <a:gd name="T17" fmla="*/ 0 h 6"/>
                  <a:gd name="T18" fmla="*/ 0 w 4"/>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
                    <a:moveTo>
                      <a:pt x="0" y="0"/>
                    </a:moveTo>
                    <a:lnTo>
                      <a:pt x="0" y="0"/>
                    </a:lnTo>
                    <a:lnTo>
                      <a:pt x="0" y="2"/>
                    </a:lnTo>
                    <a:lnTo>
                      <a:pt x="0" y="5"/>
                    </a:lnTo>
                    <a:lnTo>
                      <a:pt x="2" y="6"/>
                    </a:lnTo>
                    <a:lnTo>
                      <a:pt x="4" y="6"/>
                    </a:lnTo>
                    <a:lnTo>
                      <a:pt x="4" y="3"/>
                    </a:lnTo>
                    <a:lnTo>
                      <a:pt x="4" y="0"/>
                    </a:lnTo>
                    <a:lnTo>
                      <a:pt x="0" y="0"/>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4" name="Freeform 502">
                <a:extLst>
                  <a:ext uri="{FF2B5EF4-FFF2-40B4-BE49-F238E27FC236}">
                    <a16:creationId xmlns:a16="http://schemas.microsoft.com/office/drawing/2014/main" id="{E5EF8BCC-14FB-49AB-8457-507201FAA2DB}"/>
                  </a:ext>
                </a:extLst>
              </p:cNvPr>
              <p:cNvSpPr>
                <a:spLocks/>
              </p:cNvSpPr>
              <p:nvPr/>
            </p:nvSpPr>
            <p:spPr bwMode="auto">
              <a:xfrm>
                <a:off x="408" y="1541"/>
                <a:ext cx="17" cy="14"/>
              </a:xfrm>
              <a:custGeom>
                <a:avLst/>
                <a:gdLst>
                  <a:gd name="T0" fmla="*/ 16 w 31"/>
                  <a:gd name="T1" fmla="*/ 0 h 26"/>
                  <a:gd name="T2" fmla="*/ 16 w 31"/>
                  <a:gd name="T3" fmla="*/ 0 h 26"/>
                  <a:gd name="T4" fmla="*/ 11 w 31"/>
                  <a:gd name="T5" fmla="*/ 0 h 26"/>
                  <a:gd name="T6" fmla="*/ 7 w 31"/>
                  <a:gd name="T7" fmla="*/ 0 h 26"/>
                  <a:gd name="T8" fmla="*/ 7 w 31"/>
                  <a:gd name="T9" fmla="*/ 3 h 26"/>
                  <a:gd name="T10" fmla="*/ 6 w 31"/>
                  <a:gd name="T11" fmla="*/ 6 h 26"/>
                  <a:gd name="T12" fmla="*/ 1 w 31"/>
                  <a:gd name="T13" fmla="*/ 5 h 26"/>
                  <a:gd name="T14" fmla="*/ 0 w 31"/>
                  <a:gd name="T15" fmla="*/ 8 h 26"/>
                  <a:gd name="T16" fmla="*/ 1 w 31"/>
                  <a:gd name="T17" fmla="*/ 14 h 26"/>
                  <a:gd name="T18" fmla="*/ 5 w 31"/>
                  <a:gd name="T19" fmla="*/ 16 h 26"/>
                  <a:gd name="T20" fmla="*/ 5 w 31"/>
                  <a:gd name="T21" fmla="*/ 18 h 26"/>
                  <a:gd name="T22" fmla="*/ 4 w 31"/>
                  <a:gd name="T23" fmla="*/ 22 h 26"/>
                  <a:gd name="T24" fmla="*/ 8 w 31"/>
                  <a:gd name="T25" fmla="*/ 23 h 26"/>
                  <a:gd name="T26" fmla="*/ 12 w 31"/>
                  <a:gd name="T27" fmla="*/ 25 h 26"/>
                  <a:gd name="T28" fmla="*/ 14 w 31"/>
                  <a:gd name="T29" fmla="*/ 25 h 26"/>
                  <a:gd name="T30" fmla="*/ 18 w 31"/>
                  <a:gd name="T31" fmla="*/ 26 h 26"/>
                  <a:gd name="T32" fmla="*/ 21 w 31"/>
                  <a:gd name="T33" fmla="*/ 25 h 26"/>
                  <a:gd name="T34" fmla="*/ 23 w 31"/>
                  <a:gd name="T35" fmla="*/ 22 h 26"/>
                  <a:gd name="T36" fmla="*/ 26 w 31"/>
                  <a:gd name="T37" fmla="*/ 24 h 26"/>
                  <a:gd name="T38" fmla="*/ 30 w 31"/>
                  <a:gd name="T39" fmla="*/ 25 h 26"/>
                  <a:gd name="T40" fmla="*/ 31 w 31"/>
                  <a:gd name="T41" fmla="*/ 22 h 26"/>
                  <a:gd name="T42" fmla="*/ 31 w 31"/>
                  <a:gd name="T43" fmla="*/ 18 h 26"/>
                  <a:gd name="T44" fmla="*/ 28 w 31"/>
                  <a:gd name="T45" fmla="*/ 15 h 26"/>
                  <a:gd name="T46" fmla="*/ 24 w 31"/>
                  <a:gd name="T47" fmla="*/ 12 h 26"/>
                  <a:gd name="T48" fmla="*/ 20 w 31"/>
                  <a:gd name="T49" fmla="*/ 11 h 26"/>
                  <a:gd name="T50" fmla="*/ 18 w 31"/>
                  <a:gd name="T51" fmla="*/ 8 h 26"/>
                  <a:gd name="T52" fmla="*/ 18 w 31"/>
                  <a:gd name="T53" fmla="*/ 5 h 26"/>
                  <a:gd name="T54" fmla="*/ 16 w 31"/>
                  <a:gd name="T55" fmla="*/ 0 h 26"/>
                  <a:gd name="T56" fmla="*/ 16 w 31"/>
                  <a:gd name="T5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6">
                    <a:moveTo>
                      <a:pt x="16" y="0"/>
                    </a:moveTo>
                    <a:lnTo>
                      <a:pt x="16" y="0"/>
                    </a:lnTo>
                    <a:lnTo>
                      <a:pt x="11" y="0"/>
                    </a:lnTo>
                    <a:lnTo>
                      <a:pt x="7" y="0"/>
                    </a:lnTo>
                    <a:lnTo>
                      <a:pt x="7" y="3"/>
                    </a:lnTo>
                    <a:lnTo>
                      <a:pt x="6" y="6"/>
                    </a:lnTo>
                    <a:lnTo>
                      <a:pt x="1" y="5"/>
                    </a:lnTo>
                    <a:lnTo>
                      <a:pt x="0" y="8"/>
                    </a:lnTo>
                    <a:lnTo>
                      <a:pt x="1" y="14"/>
                    </a:lnTo>
                    <a:lnTo>
                      <a:pt x="5" y="16"/>
                    </a:lnTo>
                    <a:lnTo>
                      <a:pt x="5" y="18"/>
                    </a:lnTo>
                    <a:lnTo>
                      <a:pt x="4" y="22"/>
                    </a:lnTo>
                    <a:lnTo>
                      <a:pt x="8" y="23"/>
                    </a:lnTo>
                    <a:lnTo>
                      <a:pt x="12" y="25"/>
                    </a:lnTo>
                    <a:lnTo>
                      <a:pt x="14" y="25"/>
                    </a:lnTo>
                    <a:lnTo>
                      <a:pt x="18" y="26"/>
                    </a:lnTo>
                    <a:lnTo>
                      <a:pt x="21" y="25"/>
                    </a:lnTo>
                    <a:lnTo>
                      <a:pt x="23" y="22"/>
                    </a:lnTo>
                    <a:lnTo>
                      <a:pt x="26" y="24"/>
                    </a:lnTo>
                    <a:lnTo>
                      <a:pt x="30" y="25"/>
                    </a:lnTo>
                    <a:lnTo>
                      <a:pt x="31" y="22"/>
                    </a:lnTo>
                    <a:lnTo>
                      <a:pt x="31" y="18"/>
                    </a:lnTo>
                    <a:lnTo>
                      <a:pt x="28" y="15"/>
                    </a:lnTo>
                    <a:lnTo>
                      <a:pt x="24" y="12"/>
                    </a:lnTo>
                    <a:lnTo>
                      <a:pt x="20" y="11"/>
                    </a:lnTo>
                    <a:lnTo>
                      <a:pt x="18" y="8"/>
                    </a:lnTo>
                    <a:lnTo>
                      <a:pt x="18" y="5"/>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65" name="Freeform 503">
                <a:extLst>
                  <a:ext uri="{FF2B5EF4-FFF2-40B4-BE49-F238E27FC236}">
                    <a16:creationId xmlns:a16="http://schemas.microsoft.com/office/drawing/2014/main" id="{4E671F98-C82C-4AF4-BA86-9DB9B38C4351}"/>
                  </a:ext>
                </a:extLst>
              </p:cNvPr>
              <p:cNvSpPr>
                <a:spLocks/>
              </p:cNvSpPr>
              <p:nvPr/>
            </p:nvSpPr>
            <p:spPr bwMode="auto">
              <a:xfrm>
                <a:off x="408" y="1541"/>
                <a:ext cx="17" cy="14"/>
              </a:xfrm>
              <a:custGeom>
                <a:avLst/>
                <a:gdLst>
                  <a:gd name="T0" fmla="*/ 16 w 31"/>
                  <a:gd name="T1" fmla="*/ 0 h 26"/>
                  <a:gd name="T2" fmla="*/ 16 w 31"/>
                  <a:gd name="T3" fmla="*/ 0 h 26"/>
                  <a:gd name="T4" fmla="*/ 11 w 31"/>
                  <a:gd name="T5" fmla="*/ 0 h 26"/>
                  <a:gd name="T6" fmla="*/ 7 w 31"/>
                  <a:gd name="T7" fmla="*/ 0 h 26"/>
                  <a:gd name="T8" fmla="*/ 7 w 31"/>
                  <a:gd name="T9" fmla="*/ 3 h 26"/>
                  <a:gd name="T10" fmla="*/ 6 w 31"/>
                  <a:gd name="T11" fmla="*/ 6 h 26"/>
                  <a:gd name="T12" fmla="*/ 1 w 31"/>
                  <a:gd name="T13" fmla="*/ 5 h 26"/>
                  <a:gd name="T14" fmla="*/ 0 w 31"/>
                  <a:gd name="T15" fmla="*/ 8 h 26"/>
                  <a:gd name="T16" fmla="*/ 1 w 31"/>
                  <a:gd name="T17" fmla="*/ 14 h 26"/>
                  <a:gd name="T18" fmla="*/ 5 w 31"/>
                  <a:gd name="T19" fmla="*/ 16 h 26"/>
                  <a:gd name="T20" fmla="*/ 5 w 31"/>
                  <a:gd name="T21" fmla="*/ 18 h 26"/>
                  <a:gd name="T22" fmla="*/ 4 w 31"/>
                  <a:gd name="T23" fmla="*/ 22 h 26"/>
                  <a:gd name="T24" fmla="*/ 8 w 31"/>
                  <a:gd name="T25" fmla="*/ 23 h 26"/>
                  <a:gd name="T26" fmla="*/ 12 w 31"/>
                  <a:gd name="T27" fmla="*/ 25 h 26"/>
                  <a:gd name="T28" fmla="*/ 14 w 31"/>
                  <a:gd name="T29" fmla="*/ 25 h 26"/>
                  <a:gd name="T30" fmla="*/ 18 w 31"/>
                  <a:gd name="T31" fmla="*/ 26 h 26"/>
                  <a:gd name="T32" fmla="*/ 21 w 31"/>
                  <a:gd name="T33" fmla="*/ 25 h 26"/>
                  <a:gd name="T34" fmla="*/ 23 w 31"/>
                  <a:gd name="T35" fmla="*/ 22 h 26"/>
                  <a:gd name="T36" fmla="*/ 26 w 31"/>
                  <a:gd name="T37" fmla="*/ 24 h 26"/>
                  <a:gd name="T38" fmla="*/ 30 w 31"/>
                  <a:gd name="T39" fmla="*/ 25 h 26"/>
                  <a:gd name="T40" fmla="*/ 31 w 31"/>
                  <a:gd name="T41" fmla="*/ 22 h 26"/>
                  <a:gd name="T42" fmla="*/ 31 w 31"/>
                  <a:gd name="T43" fmla="*/ 18 h 26"/>
                  <a:gd name="T44" fmla="*/ 28 w 31"/>
                  <a:gd name="T45" fmla="*/ 15 h 26"/>
                  <a:gd name="T46" fmla="*/ 24 w 31"/>
                  <a:gd name="T47" fmla="*/ 12 h 26"/>
                  <a:gd name="T48" fmla="*/ 20 w 31"/>
                  <a:gd name="T49" fmla="*/ 11 h 26"/>
                  <a:gd name="T50" fmla="*/ 18 w 31"/>
                  <a:gd name="T51" fmla="*/ 8 h 26"/>
                  <a:gd name="T52" fmla="*/ 18 w 31"/>
                  <a:gd name="T53" fmla="*/ 5 h 26"/>
                  <a:gd name="T54" fmla="*/ 16 w 31"/>
                  <a:gd name="T55" fmla="*/ 0 h 26"/>
                  <a:gd name="T56" fmla="*/ 16 w 31"/>
                  <a:gd name="T5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6">
                    <a:moveTo>
                      <a:pt x="16" y="0"/>
                    </a:moveTo>
                    <a:lnTo>
                      <a:pt x="16" y="0"/>
                    </a:lnTo>
                    <a:lnTo>
                      <a:pt x="11" y="0"/>
                    </a:lnTo>
                    <a:lnTo>
                      <a:pt x="7" y="0"/>
                    </a:lnTo>
                    <a:lnTo>
                      <a:pt x="7" y="3"/>
                    </a:lnTo>
                    <a:lnTo>
                      <a:pt x="6" y="6"/>
                    </a:lnTo>
                    <a:lnTo>
                      <a:pt x="1" y="5"/>
                    </a:lnTo>
                    <a:lnTo>
                      <a:pt x="0" y="8"/>
                    </a:lnTo>
                    <a:lnTo>
                      <a:pt x="1" y="14"/>
                    </a:lnTo>
                    <a:lnTo>
                      <a:pt x="5" y="16"/>
                    </a:lnTo>
                    <a:lnTo>
                      <a:pt x="5" y="18"/>
                    </a:lnTo>
                    <a:lnTo>
                      <a:pt x="4" y="22"/>
                    </a:lnTo>
                    <a:lnTo>
                      <a:pt x="8" y="23"/>
                    </a:lnTo>
                    <a:lnTo>
                      <a:pt x="12" y="25"/>
                    </a:lnTo>
                    <a:lnTo>
                      <a:pt x="14" y="25"/>
                    </a:lnTo>
                    <a:lnTo>
                      <a:pt x="18" y="26"/>
                    </a:lnTo>
                    <a:lnTo>
                      <a:pt x="21" y="25"/>
                    </a:lnTo>
                    <a:lnTo>
                      <a:pt x="23" y="22"/>
                    </a:lnTo>
                    <a:lnTo>
                      <a:pt x="26" y="24"/>
                    </a:lnTo>
                    <a:lnTo>
                      <a:pt x="30" y="25"/>
                    </a:lnTo>
                    <a:lnTo>
                      <a:pt x="31" y="22"/>
                    </a:lnTo>
                    <a:lnTo>
                      <a:pt x="31" y="18"/>
                    </a:lnTo>
                    <a:lnTo>
                      <a:pt x="28" y="15"/>
                    </a:lnTo>
                    <a:lnTo>
                      <a:pt x="24" y="12"/>
                    </a:lnTo>
                    <a:lnTo>
                      <a:pt x="20" y="11"/>
                    </a:lnTo>
                    <a:lnTo>
                      <a:pt x="18" y="8"/>
                    </a:lnTo>
                    <a:lnTo>
                      <a:pt x="18" y="5"/>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6" name="Freeform 504">
                <a:extLst>
                  <a:ext uri="{FF2B5EF4-FFF2-40B4-BE49-F238E27FC236}">
                    <a16:creationId xmlns:a16="http://schemas.microsoft.com/office/drawing/2014/main" id="{A994C50E-1999-4AF5-85C5-D6541F442C33}"/>
                  </a:ext>
                </a:extLst>
              </p:cNvPr>
              <p:cNvSpPr>
                <a:spLocks/>
              </p:cNvSpPr>
              <p:nvPr/>
            </p:nvSpPr>
            <p:spPr bwMode="auto">
              <a:xfrm>
                <a:off x="353" y="1589"/>
                <a:ext cx="3" cy="3"/>
              </a:xfrm>
              <a:custGeom>
                <a:avLst/>
                <a:gdLst>
                  <a:gd name="T0" fmla="*/ 2 w 6"/>
                  <a:gd name="T1" fmla="*/ 0 h 5"/>
                  <a:gd name="T2" fmla="*/ 2 w 6"/>
                  <a:gd name="T3" fmla="*/ 0 h 5"/>
                  <a:gd name="T4" fmla="*/ 0 w 6"/>
                  <a:gd name="T5" fmla="*/ 2 h 5"/>
                  <a:gd name="T6" fmla="*/ 0 w 6"/>
                  <a:gd name="T7" fmla="*/ 3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3"/>
                    </a:lnTo>
                    <a:lnTo>
                      <a:pt x="2" y="5"/>
                    </a:lnTo>
                    <a:lnTo>
                      <a:pt x="4" y="3"/>
                    </a:lnTo>
                    <a:lnTo>
                      <a:pt x="6" y="0"/>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67" name="Freeform 505">
                <a:extLst>
                  <a:ext uri="{FF2B5EF4-FFF2-40B4-BE49-F238E27FC236}">
                    <a16:creationId xmlns:a16="http://schemas.microsoft.com/office/drawing/2014/main" id="{1C50FF11-261F-42CB-BF10-D41533CA7515}"/>
                  </a:ext>
                </a:extLst>
              </p:cNvPr>
              <p:cNvSpPr>
                <a:spLocks/>
              </p:cNvSpPr>
              <p:nvPr/>
            </p:nvSpPr>
            <p:spPr bwMode="auto">
              <a:xfrm>
                <a:off x="353" y="1589"/>
                <a:ext cx="3" cy="3"/>
              </a:xfrm>
              <a:custGeom>
                <a:avLst/>
                <a:gdLst>
                  <a:gd name="T0" fmla="*/ 2 w 6"/>
                  <a:gd name="T1" fmla="*/ 0 h 5"/>
                  <a:gd name="T2" fmla="*/ 2 w 6"/>
                  <a:gd name="T3" fmla="*/ 0 h 5"/>
                  <a:gd name="T4" fmla="*/ 0 w 6"/>
                  <a:gd name="T5" fmla="*/ 2 h 5"/>
                  <a:gd name="T6" fmla="*/ 0 w 6"/>
                  <a:gd name="T7" fmla="*/ 3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3"/>
                    </a:lnTo>
                    <a:lnTo>
                      <a:pt x="2" y="5"/>
                    </a:lnTo>
                    <a:lnTo>
                      <a:pt x="4" y="3"/>
                    </a:lnTo>
                    <a:lnTo>
                      <a:pt x="6" y="0"/>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68" name="Freeform 506">
                <a:extLst>
                  <a:ext uri="{FF2B5EF4-FFF2-40B4-BE49-F238E27FC236}">
                    <a16:creationId xmlns:a16="http://schemas.microsoft.com/office/drawing/2014/main" id="{8669DCF1-617D-47BA-A7A2-B0FA5416BACD}"/>
                  </a:ext>
                </a:extLst>
              </p:cNvPr>
              <p:cNvSpPr>
                <a:spLocks/>
              </p:cNvSpPr>
              <p:nvPr/>
            </p:nvSpPr>
            <p:spPr bwMode="auto">
              <a:xfrm>
                <a:off x="278" y="1229"/>
                <a:ext cx="729" cy="854"/>
              </a:xfrm>
              <a:custGeom>
                <a:avLst/>
                <a:gdLst>
                  <a:gd name="T0" fmla="*/ 854 w 1373"/>
                  <a:gd name="T1" fmla="*/ 630 h 1606"/>
                  <a:gd name="T2" fmla="*/ 905 w 1373"/>
                  <a:gd name="T3" fmla="*/ 654 h 1606"/>
                  <a:gd name="T4" fmla="*/ 907 w 1373"/>
                  <a:gd name="T5" fmla="*/ 554 h 1606"/>
                  <a:gd name="T6" fmla="*/ 925 w 1373"/>
                  <a:gd name="T7" fmla="*/ 383 h 1606"/>
                  <a:gd name="T8" fmla="*/ 1007 w 1373"/>
                  <a:gd name="T9" fmla="*/ 294 h 1606"/>
                  <a:gd name="T10" fmla="*/ 1130 w 1373"/>
                  <a:gd name="T11" fmla="*/ 211 h 1606"/>
                  <a:gd name="T12" fmla="*/ 1179 w 1373"/>
                  <a:gd name="T13" fmla="*/ 167 h 1606"/>
                  <a:gd name="T14" fmla="*/ 1237 w 1373"/>
                  <a:gd name="T15" fmla="*/ 127 h 1606"/>
                  <a:gd name="T16" fmla="*/ 1276 w 1373"/>
                  <a:gd name="T17" fmla="*/ 206 h 1606"/>
                  <a:gd name="T18" fmla="*/ 1371 w 1373"/>
                  <a:gd name="T19" fmla="*/ 182 h 1606"/>
                  <a:gd name="T20" fmla="*/ 1322 w 1373"/>
                  <a:gd name="T21" fmla="*/ 86 h 1606"/>
                  <a:gd name="T22" fmla="*/ 1249 w 1373"/>
                  <a:gd name="T23" fmla="*/ 0 h 1606"/>
                  <a:gd name="T24" fmla="*/ 1124 w 1373"/>
                  <a:gd name="T25" fmla="*/ 43 h 1606"/>
                  <a:gd name="T26" fmla="*/ 1051 w 1373"/>
                  <a:gd name="T27" fmla="*/ 73 h 1606"/>
                  <a:gd name="T28" fmla="*/ 964 w 1373"/>
                  <a:gd name="T29" fmla="*/ 128 h 1606"/>
                  <a:gd name="T30" fmla="*/ 870 w 1373"/>
                  <a:gd name="T31" fmla="*/ 227 h 1606"/>
                  <a:gd name="T32" fmla="*/ 779 w 1373"/>
                  <a:gd name="T33" fmla="*/ 281 h 1606"/>
                  <a:gd name="T34" fmla="*/ 727 w 1373"/>
                  <a:gd name="T35" fmla="*/ 336 h 1606"/>
                  <a:gd name="T36" fmla="*/ 658 w 1373"/>
                  <a:gd name="T37" fmla="*/ 283 h 1606"/>
                  <a:gd name="T38" fmla="*/ 634 w 1373"/>
                  <a:gd name="T39" fmla="*/ 348 h 1606"/>
                  <a:gd name="T40" fmla="*/ 551 w 1373"/>
                  <a:gd name="T41" fmla="*/ 354 h 1606"/>
                  <a:gd name="T42" fmla="*/ 461 w 1373"/>
                  <a:gd name="T43" fmla="*/ 405 h 1606"/>
                  <a:gd name="T44" fmla="*/ 420 w 1373"/>
                  <a:gd name="T45" fmla="*/ 433 h 1606"/>
                  <a:gd name="T46" fmla="*/ 382 w 1373"/>
                  <a:gd name="T47" fmla="*/ 443 h 1606"/>
                  <a:gd name="T48" fmla="*/ 396 w 1373"/>
                  <a:gd name="T49" fmla="*/ 489 h 1606"/>
                  <a:gd name="T50" fmla="*/ 399 w 1373"/>
                  <a:gd name="T51" fmla="*/ 559 h 1606"/>
                  <a:gd name="T52" fmla="*/ 347 w 1373"/>
                  <a:gd name="T53" fmla="*/ 611 h 1606"/>
                  <a:gd name="T54" fmla="*/ 294 w 1373"/>
                  <a:gd name="T55" fmla="*/ 611 h 1606"/>
                  <a:gd name="T56" fmla="*/ 275 w 1373"/>
                  <a:gd name="T57" fmla="*/ 626 h 1606"/>
                  <a:gd name="T58" fmla="*/ 277 w 1373"/>
                  <a:gd name="T59" fmla="*/ 661 h 1606"/>
                  <a:gd name="T60" fmla="*/ 276 w 1373"/>
                  <a:gd name="T61" fmla="*/ 730 h 1606"/>
                  <a:gd name="T62" fmla="*/ 229 w 1373"/>
                  <a:gd name="T63" fmla="*/ 726 h 1606"/>
                  <a:gd name="T64" fmla="*/ 202 w 1373"/>
                  <a:gd name="T65" fmla="*/ 694 h 1606"/>
                  <a:gd name="T66" fmla="*/ 173 w 1373"/>
                  <a:gd name="T67" fmla="*/ 735 h 1606"/>
                  <a:gd name="T68" fmla="*/ 151 w 1373"/>
                  <a:gd name="T69" fmla="*/ 791 h 1606"/>
                  <a:gd name="T70" fmla="*/ 104 w 1373"/>
                  <a:gd name="T71" fmla="*/ 815 h 1606"/>
                  <a:gd name="T72" fmla="*/ 92 w 1373"/>
                  <a:gd name="T73" fmla="*/ 769 h 1606"/>
                  <a:gd name="T74" fmla="*/ 55 w 1373"/>
                  <a:gd name="T75" fmla="*/ 729 h 1606"/>
                  <a:gd name="T76" fmla="*/ 39 w 1373"/>
                  <a:gd name="T77" fmla="*/ 800 h 1606"/>
                  <a:gd name="T78" fmla="*/ 26 w 1373"/>
                  <a:gd name="T79" fmla="*/ 853 h 1606"/>
                  <a:gd name="T80" fmla="*/ 426 w 1373"/>
                  <a:gd name="T81" fmla="*/ 1585 h 1606"/>
                  <a:gd name="T82" fmla="*/ 425 w 1373"/>
                  <a:gd name="T83" fmla="*/ 1487 h 1606"/>
                  <a:gd name="T84" fmla="*/ 470 w 1373"/>
                  <a:gd name="T85" fmla="*/ 1488 h 1606"/>
                  <a:gd name="T86" fmla="*/ 469 w 1373"/>
                  <a:gd name="T87" fmla="*/ 1439 h 1606"/>
                  <a:gd name="T88" fmla="*/ 403 w 1373"/>
                  <a:gd name="T89" fmla="*/ 1476 h 1606"/>
                  <a:gd name="T90" fmla="*/ 342 w 1373"/>
                  <a:gd name="T91" fmla="*/ 1427 h 1606"/>
                  <a:gd name="T92" fmla="*/ 291 w 1373"/>
                  <a:gd name="T93" fmla="*/ 1488 h 1606"/>
                  <a:gd name="T94" fmla="*/ 225 w 1373"/>
                  <a:gd name="T95" fmla="*/ 1573 h 1606"/>
                  <a:gd name="T96" fmla="*/ 96 w 1373"/>
                  <a:gd name="T97" fmla="*/ 1404 h 1606"/>
                  <a:gd name="T98" fmla="*/ 182 w 1373"/>
                  <a:gd name="T99" fmla="*/ 1252 h 1606"/>
                  <a:gd name="T100" fmla="*/ 178 w 1373"/>
                  <a:gd name="T101" fmla="*/ 1201 h 1606"/>
                  <a:gd name="T102" fmla="*/ 139 w 1373"/>
                  <a:gd name="T103" fmla="*/ 1131 h 1606"/>
                  <a:gd name="T104" fmla="*/ 149 w 1373"/>
                  <a:gd name="T105" fmla="*/ 1046 h 1606"/>
                  <a:gd name="T106" fmla="*/ 261 w 1373"/>
                  <a:gd name="T107" fmla="*/ 1059 h 1606"/>
                  <a:gd name="T108" fmla="*/ 249 w 1373"/>
                  <a:gd name="T109" fmla="*/ 935 h 1606"/>
                  <a:gd name="T110" fmla="*/ 384 w 1373"/>
                  <a:gd name="T111" fmla="*/ 940 h 1606"/>
                  <a:gd name="T112" fmla="*/ 429 w 1373"/>
                  <a:gd name="T113" fmla="*/ 859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3"/>
                    </a:moveTo>
                    <a:lnTo>
                      <a:pt x="774" y="623"/>
                    </a:lnTo>
                    <a:lnTo>
                      <a:pt x="776" y="628"/>
                    </a:lnTo>
                    <a:lnTo>
                      <a:pt x="780" y="635"/>
                    </a:lnTo>
                    <a:lnTo>
                      <a:pt x="787" y="641"/>
                    </a:lnTo>
                    <a:lnTo>
                      <a:pt x="795" y="646"/>
                    </a:lnTo>
                    <a:lnTo>
                      <a:pt x="803" y="648"/>
                    </a:lnTo>
                    <a:lnTo>
                      <a:pt x="809" y="650"/>
                    </a:lnTo>
                    <a:lnTo>
                      <a:pt x="817" y="648"/>
                    </a:lnTo>
                    <a:lnTo>
                      <a:pt x="826" y="641"/>
                    </a:lnTo>
                    <a:lnTo>
                      <a:pt x="832" y="635"/>
                    </a:lnTo>
                    <a:lnTo>
                      <a:pt x="836" y="632"/>
                    </a:lnTo>
                    <a:lnTo>
                      <a:pt x="839" y="628"/>
                    </a:lnTo>
                    <a:lnTo>
                      <a:pt x="842" y="623"/>
                    </a:lnTo>
                    <a:lnTo>
                      <a:pt x="848" y="619"/>
                    </a:lnTo>
                    <a:lnTo>
                      <a:pt x="852" y="617"/>
                    </a:lnTo>
                    <a:lnTo>
                      <a:pt x="854" y="620"/>
                    </a:lnTo>
                    <a:lnTo>
                      <a:pt x="856" y="623"/>
                    </a:lnTo>
                    <a:lnTo>
                      <a:pt x="855" y="626"/>
                    </a:lnTo>
                    <a:lnTo>
                      <a:pt x="854" y="630"/>
                    </a:lnTo>
                    <a:lnTo>
                      <a:pt x="854" y="634"/>
                    </a:lnTo>
                    <a:lnTo>
                      <a:pt x="854" y="639"/>
                    </a:lnTo>
                    <a:lnTo>
                      <a:pt x="854" y="643"/>
                    </a:lnTo>
                    <a:lnTo>
                      <a:pt x="855" y="648"/>
                    </a:lnTo>
                    <a:lnTo>
                      <a:pt x="855" y="652"/>
                    </a:lnTo>
                    <a:lnTo>
                      <a:pt x="854" y="656"/>
                    </a:lnTo>
                    <a:lnTo>
                      <a:pt x="852" y="661"/>
                    </a:lnTo>
                    <a:lnTo>
                      <a:pt x="850" y="666"/>
                    </a:lnTo>
                    <a:lnTo>
                      <a:pt x="852" y="672"/>
                    </a:lnTo>
                    <a:lnTo>
                      <a:pt x="856" y="677"/>
                    </a:lnTo>
                    <a:lnTo>
                      <a:pt x="862" y="678"/>
                    </a:lnTo>
                    <a:lnTo>
                      <a:pt x="868" y="681"/>
                    </a:lnTo>
                    <a:lnTo>
                      <a:pt x="873" y="681"/>
                    </a:lnTo>
                    <a:lnTo>
                      <a:pt x="878" y="684"/>
                    </a:lnTo>
                    <a:lnTo>
                      <a:pt x="883" y="686"/>
                    </a:lnTo>
                    <a:lnTo>
                      <a:pt x="889" y="686"/>
                    </a:lnTo>
                    <a:lnTo>
                      <a:pt x="897" y="679"/>
                    </a:lnTo>
                    <a:lnTo>
                      <a:pt x="904" y="672"/>
                    </a:lnTo>
                    <a:lnTo>
                      <a:pt x="905" y="663"/>
                    </a:lnTo>
                    <a:lnTo>
                      <a:pt x="905" y="654"/>
                    </a:lnTo>
                    <a:lnTo>
                      <a:pt x="903" y="645"/>
                    </a:lnTo>
                    <a:lnTo>
                      <a:pt x="905" y="637"/>
                    </a:lnTo>
                    <a:lnTo>
                      <a:pt x="905" y="631"/>
                    </a:lnTo>
                    <a:lnTo>
                      <a:pt x="903" y="625"/>
                    </a:lnTo>
                    <a:lnTo>
                      <a:pt x="895" y="621"/>
                    </a:lnTo>
                    <a:lnTo>
                      <a:pt x="892" y="623"/>
                    </a:lnTo>
                    <a:lnTo>
                      <a:pt x="879" y="624"/>
                    </a:lnTo>
                    <a:lnTo>
                      <a:pt x="874" y="622"/>
                    </a:lnTo>
                    <a:lnTo>
                      <a:pt x="873" y="615"/>
                    </a:lnTo>
                    <a:lnTo>
                      <a:pt x="872" y="608"/>
                    </a:lnTo>
                    <a:lnTo>
                      <a:pt x="868" y="605"/>
                    </a:lnTo>
                    <a:lnTo>
                      <a:pt x="867" y="600"/>
                    </a:lnTo>
                    <a:lnTo>
                      <a:pt x="870" y="594"/>
                    </a:lnTo>
                    <a:lnTo>
                      <a:pt x="879" y="590"/>
                    </a:lnTo>
                    <a:lnTo>
                      <a:pt x="886" y="588"/>
                    </a:lnTo>
                    <a:lnTo>
                      <a:pt x="890" y="585"/>
                    </a:lnTo>
                    <a:lnTo>
                      <a:pt x="899" y="579"/>
                    </a:lnTo>
                    <a:lnTo>
                      <a:pt x="903" y="571"/>
                    </a:lnTo>
                    <a:lnTo>
                      <a:pt x="906" y="562"/>
                    </a:lnTo>
                    <a:lnTo>
                      <a:pt x="907" y="554"/>
                    </a:lnTo>
                    <a:lnTo>
                      <a:pt x="901" y="545"/>
                    </a:lnTo>
                    <a:lnTo>
                      <a:pt x="895" y="535"/>
                    </a:lnTo>
                    <a:lnTo>
                      <a:pt x="893" y="530"/>
                    </a:lnTo>
                    <a:lnTo>
                      <a:pt x="893" y="522"/>
                    </a:lnTo>
                    <a:lnTo>
                      <a:pt x="897" y="516"/>
                    </a:lnTo>
                    <a:lnTo>
                      <a:pt x="901" y="505"/>
                    </a:lnTo>
                    <a:lnTo>
                      <a:pt x="900" y="496"/>
                    </a:lnTo>
                    <a:lnTo>
                      <a:pt x="902" y="485"/>
                    </a:lnTo>
                    <a:lnTo>
                      <a:pt x="906" y="478"/>
                    </a:lnTo>
                    <a:lnTo>
                      <a:pt x="911" y="471"/>
                    </a:lnTo>
                    <a:lnTo>
                      <a:pt x="921" y="460"/>
                    </a:lnTo>
                    <a:lnTo>
                      <a:pt x="926" y="452"/>
                    </a:lnTo>
                    <a:lnTo>
                      <a:pt x="923" y="442"/>
                    </a:lnTo>
                    <a:lnTo>
                      <a:pt x="921" y="432"/>
                    </a:lnTo>
                    <a:lnTo>
                      <a:pt x="922" y="420"/>
                    </a:lnTo>
                    <a:lnTo>
                      <a:pt x="925" y="408"/>
                    </a:lnTo>
                    <a:lnTo>
                      <a:pt x="926" y="398"/>
                    </a:lnTo>
                    <a:lnTo>
                      <a:pt x="929" y="391"/>
                    </a:lnTo>
                    <a:lnTo>
                      <a:pt x="929" y="387"/>
                    </a:lnTo>
                    <a:lnTo>
                      <a:pt x="925" y="383"/>
                    </a:lnTo>
                    <a:lnTo>
                      <a:pt x="928" y="382"/>
                    </a:lnTo>
                    <a:lnTo>
                      <a:pt x="934" y="382"/>
                    </a:lnTo>
                    <a:lnTo>
                      <a:pt x="941" y="380"/>
                    </a:lnTo>
                    <a:lnTo>
                      <a:pt x="945" y="374"/>
                    </a:lnTo>
                    <a:lnTo>
                      <a:pt x="950" y="368"/>
                    </a:lnTo>
                    <a:lnTo>
                      <a:pt x="956" y="362"/>
                    </a:lnTo>
                    <a:lnTo>
                      <a:pt x="962" y="360"/>
                    </a:lnTo>
                    <a:lnTo>
                      <a:pt x="966" y="361"/>
                    </a:lnTo>
                    <a:lnTo>
                      <a:pt x="975" y="359"/>
                    </a:lnTo>
                    <a:lnTo>
                      <a:pt x="982" y="352"/>
                    </a:lnTo>
                    <a:lnTo>
                      <a:pt x="988" y="346"/>
                    </a:lnTo>
                    <a:lnTo>
                      <a:pt x="990" y="337"/>
                    </a:lnTo>
                    <a:lnTo>
                      <a:pt x="987" y="332"/>
                    </a:lnTo>
                    <a:lnTo>
                      <a:pt x="986" y="326"/>
                    </a:lnTo>
                    <a:lnTo>
                      <a:pt x="990" y="319"/>
                    </a:lnTo>
                    <a:lnTo>
                      <a:pt x="996" y="319"/>
                    </a:lnTo>
                    <a:lnTo>
                      <a:pt x="1003" y="316"/>
                    </a:lnTo>
                    <a:lnTo>
                      <a:pt x="1007" y="309"/>
                    </a:lnTo>
                    <a:lnTo>
                      <a:pt x="1007" y="302"/>
                    </a:lnTo>
                    <a:lnTo>
                      <a:pt x="1007" y="294"/>
                    </a:lnTo>
                    <a:lnTo>
                      <a:pt x="1013" y="286"/>
                    </a:lnTo>
                    <a:lnTo>
                      <a:pt x="1018" y="276"/>
                    </a:lnTo>
                    <a:lnTo>
                      <a:pt x="1024" y="269"/>
                    </a:lnTo>
                    <a:lnTo>
                      <a:pt x="1030" y="259"/>
                    </a:lnTo>
                    <a:lnTo>
                      <a:pt x="1037" y="257"/>
                    </a:lnTo>
                    <a:lnTo>
                      <a:pt x="1048" y="254"/>
                    </a:lnTo>
                    <a:lnTo>
                      <a:pt x="1057" y="248"/>
                    </a:lnTo>
                    <a:lnTo>
                      <a:pt x="1064" y="240"/>
                    </a:lnTo>
                    <a:lnTo>
                      <a:pt x="1070" y="233"/>
                    </a:lnTo>
                    <a:lnTo>
                      <a:pt x="1076" y="227"/>
                    </a:lnTo>
                    <a:lnTo>
                      <a:pt x="1083" y="224"/>
                    </a:lnTo>
                    <a:lnTo>
                      <a:pt x="1088" y="225"/>
                    </a:lnTo>
                    <a:lnTo>
                      <a:pt x="1093" y="227"/>
                    </a:lnTo>
                    <a:lnTo>
                      <a:pt x="1099" y="226"/>
                    </a:lnTo>
                    <a:lnTo>
                      <a:pt x="1109" y="226"/>
                    </a:lnTo>
                    <a:lnTo>
                      <a:pt x="1116" y="227"/>
                    </a:lnTo>
                    <a:lnTo>
                      <a:pt x="1119" y="224"/>
                    </a:lnTo>
                    <a:lnTo>
                      <a:pt x="1119" y="219"/>
                    </a:lnTo>
                    <a:lnTo>
                      <a:pt x="1124" y="214"/>
                    </a:lnTo>
                    <a:lnTo>
                      <a:pt x="1130" y="211"/>
                    </a:lnTo>
                    <a:lnTo>
                      <a:pt x="1137" y="213"/>
                    </a:lnTo>
                    <a:lnTo>
                      <a:pt x="1143" y="214"/>
                    </a:lnTo>
                    <a:lnTo>
                      <a:pt x="1146" y="210"/>
                    </a:lnTo>
                    <a:lnTo>
                      <a:pt x="1151" y="206"/>
                    </a:lnTo>
                    <a:lnTo>
                      <a:pt x="1157" y="205"/>
                    </a:lnTo>
                    <a:lnTo>
                      <a:pt x="1165" y="205"/>
                    </a:lnTo>
                    <a:lnTo>
                      <a:pt x="1168" y="208"/>
                    </a:lnTo>
                    <a:lnTo>
                      <a:pt x="1171" y="209"/>
                    </a:lnTo>
                    <a:lnTo>
                      <a:pt x="1175" y="207"/>
                    </a:lnTo>
                    <a:lnTo>
                      <a:pt x="1177" y="200"/>
                    </a:lnTo>
                    <a:lnTo>
                      <a:pt x="1175" y="193"/>
                    </a:lnTo>
                    <a:lnTo>
                      <a:pt x="1171" y="191"/>
                    </a:lnTo>
                    <a:lnTo>
                      <a:pt x="1163" y="189"/>
                    </a:lnTo>
                    <a:lnTo>
                      <a:pt x="1157" y="188"/>
                    </a:lnTo>
                    <a:lnTo>
                      <a:pt x="1153" y="185"/>
                    </a:lnTo>
                    <a:lnTo>
                      <a:pt x="1153" y="181"/>
                    </a:lnTo>
                    <a:lnTo>
                      <a:pt x="1156" y="177"/>
                    </a:lnTo>
                    <a:lnTo>
                      <a:pt x="1161" y="173"/>
                    </a:lnTo>
                    <a:lnTo>
                      <a:pt x="1171" y="171"/>
                    </a:lnTo>
                    <a:lnTo>
                      <a:pt x="1179" y="167"/>
                    </a:lnTo>
                    <a:lnTo>
                      <a:pt x="1187" y="165"/>
                    </a:lnTo>
                    <a:lnTo>
                      <a:pt x="1193" y="165"/>
                    </a:lnTo>
                    <a:lnTo>
                      <a:pt x="1198" y="167"/>
                    </a:lnTo>
                    <a:lnTo>
                      <a:pt x="1203" y="169"/>
                    </a:lnTo>
                    <a:lnTo>
                      <a:pt x="1208" y="170"/>
                    </a:lnTo>
                    <a:lnTo>
                      <a:pt x="1218" y="171"/>
                    </a:lnTo>
                    <a:lnTo>
                      <a:pt x="1225" y="167"/>
                    </a:lnTo>
                    <a:lnTo>
                      <a:pt x="1227" y="163"/>
                    </a:lnTo>
                    <a:lnTo>
                      <a:pt x="1224" y="161"/>
                    </a:lnTo>
                    <a:lnTo>
                      <a:pt x="1219" y="159"/>
                    </a:lnTo>
                    <a:lnTo>
                      <a:pt x="1214" y="156"/>
                    </a:lnTo>
                    <a:lnTo>
                      <a:pt x="1213" y="152"/>
                    </a:lnTo>
                    <a:lnTo>
                      <a:pt x="1213" y="148"/>
                    </a:lnTo>
                    <a:lnTo>
                      <a:pt x="1217" y="143"/>
                    </a:lnTo>
                    <a:lnTo>
                      <a:pt x="1219" y="138"/>
                    </a:lnTo>
                    <a:lnTo>
                      <a:pt x="1220" y="131"/>
                    </a:lnTo>
                    <a:lnTo>
                      <a:pt x="1223" y="127"/>
                    </a:lnTo>
                    <a:lnTo>
                      <a:pt x="1230" y="125"/>
                    </a:lnTo>
                    <a:lnTo>
                      <a:pt x="1235" y="125"/>
                    </a:lnTo>
                    <a:lnTo>
                      <a:pt x="1237" y="127"/>
                    </a:lnTo>
                    <a:lnTo>
                      <a:pt x="1241" y="130"/>
                    </a:lnTo>
                    <a:lnTo>
                      <a:pt x="1243" y="131"/>
                    </a:lnTo>
                    <a:lnTo>
                      <a:pt x="1249" y="130"/>
                    </a:lnTo>
                    <a:lnTo>
                      <a:pt x="1257" y="128"/>
                    </a:lnTo>
                    <a:lnTo>
                      <a:pt x="1265" y="125"/>
                    </a:lnTo>
                    <a:lnTo>
                      <a:pt x="1269" y="125"/>
                    </a:lnTo>
                    <a:lnTo>
                      <a:pt x="1276" y="127"/>
                    </a:lnTo>
                    <a:lnTo>
                      <a:pt x="1280" y="133"/>
                    </a:lnTo>
                    <a:lnTo>
                      <a:pt x="1281" y="139"/>
                    </a:lnTo>
                    <a:lnTo>
                      <a:pt x="1282" y="147"/>
                    </a:lnTo>
                    <a:lnTo>
                      <a:pt x="1286" y="153"/>
                    </a:lnTo>
                    <a:lnTo>
                      <a:pt x="1288" y="158"/>
                    </a:lnTo>
                    <a:lnTo>
                      <a:pt x="1286" y="163"/>
                    </a:lnTo>
                    <a:lnTo>
                      <a:pt x="1281" y="169"/>
                    </a:lnTo>
                    <a:lnTo>
                      <a:pt x="1277" y="173"/>
                    </a:lnTo>
                    <a:lnTo>
                      <a:pt x="1275" y="177"/>
                    </a:lnTo>
                    <a:lnTo>
                      <a:pt x="1273" y="182"/>
                    </a:lnTo>
                    <a:lnTo>
                      <a:pt x="1273" y="190"/>
                    </a:lnTo>
                    <a:lnTo>
                      <a:pt x="1274" y="198"/>
                    </a:lnTo>
                    <a:lnTo>
                      <a:pt x="1276" y="206"/>
                    </a:lnTo>
                    <a:lnTo>
                      <a:pt x="1283" y="213"/>
                    </a:lnTo>
                    <a:lnTo>
                      <a:pt x="1291" y="215"/>
                    </a:lnTo>
                    <a:lnTo>
                      <a:pt x="1302" y="212"/>
                    </a:lnTo>
                    <a:lnTo>
                      <a:pt x="1310" y="211"/>
                    </a:lnTo>
                    <a:lnTo>
                      <a:pt x="1316" y="209"/>
                    </a:lnTo>
                    <a:lnTo>
                      <a:pt x="1319" y="205"/>
                    </a:lnTo>
                    <a:lnTo>
                      <a:pt x="1321" y="198"/>
                    </a:lnTo>
                    <a:lnTo>
                      <a:pt x="1322" y="195"/>
                    </a:lnTo>
                    <a:lnTo>
                      <a:pt x="1326" y="196"/>
                    </a:lnTo>
                    <a:lnTo>
                      <a:pt x="1331" y="200"/>
                    </a:lnTo>
                    <a:lnTo>
                      <a:pt x="1335" y="205"/>
                    </a:lnTo>
                    <a:lnTo>
                      <a:pt x="1341" y="208"/>
                    </a:lnTo>
                    <a:lnTo>
                      <a:pt x="1346" y="210"/>
                    </a:lnTo>
                    <a:lnTo>
                      <a:pt x="1349" y="211"/>
                    </a:lnTo>
                    <a:lnTo>
                      <a:pt x="1353" y="211"/>
                    </a:lnTo>
                    <a:lnTo>
                      <a:pt x="1358" y="207"/>
                    </a:lnTo>
                    <a:lnTo>
                      <a:pt x="1361" y="201"/>
                    </a:lnTo>
                    <a:lnTo>
                      <a:pt x="1364" y="196"/>
                    </a:lnTo>
                    <a:lnTo>
                      <a:pt x="1368" y="189"/>
                    </a:lnTo>
                    <a:lnTo>
                      <a:pt x="1371" y="182"/>
                    </a:lnTo>
                    <a:lnTo>
                      <a:pt x="1373" y="173"/>
                    </a:lnTo>
                    <a:lnTo>
                      <a:pt x="1373" y="166"/>
                    </a:lnTo>
                    <a:lnTo>
                      <a:pt x="1368" y="160"/>
                    </a:lnTo>
                    <a:lnTo>
                      <a:pt x="1365" y="156"/>
                    </a:lnTo>
                    <a:lnTo>
                      <a:pt x="1361" y="151"/>
                    </a:lnTo>
                    <a:lnTo>
                      <a:pt x="1356" y="150"/>
                    </a:lnTo>
                    <a:lnTo>
                      <a:pt x="1350" y="150"/>
                    </a:lnTo>
                    <a:lnTo>
                      <a:pt x="1344" y="148"/>
                    </a:lnTo>
                    <a:lnTo>
                      <a:pt x="1339" y="146"/>
                    </a:lnTo>
                    <a:lnTo>
                      <a:pt x="1336" y="140"/>
                    </a:lnTo>
                    <a:lnTo>
                      <a:pt x="1336" y="133"/>
                    </a:lnTo>
                    <a:lnTo>
                      <a:pt x="1330" y="127"/>
                    </a:lnTo>
                    <a:lnTo>
                      <a:pt x="1324" y="124"/>
                    </a:lnTo>
                    <a:lnTo>
                      <a:pt x="1323" y="120"/>
                    </a:lnTo>
                    <a:lnTo>
                      <a:pt x="1326" y="115"/>
                    </a:lnTo>
                    <a:lnTo>
                      <a:pt x="1331" y="111"/>
                    </a:lnTo>
                    <a:lnTo>
                      <a:pt x="1331" y="103"/>
                    </a:lnTo>
                    <a:lnTo>
                      <a:pt x="1330" y="97"/>
                    </a:lnTo>
                    <a:lnTo>
                      <a:pt x="1329" y="89"/>
                    </a:lnTo>
                    <a:lnTo>
                      <a:pt x="1322" y="86"/>
                    </a:lnTo>
                    <a:lnTo>
                      <a:pt x="1316" y="89"/>
                    </a:lnTo>
                    <a:lnTo>
                      <a:pt x="1310" y="90"/>
                    </a:lnTo>
                    <a:lnTo>
                      <a:pt x="1307" y="87"/>
                    </a:lnTo>
                    <a:lnTo>
                      <a:pt x="1307" y="84"/>
                    </a:lnTo>
                    <a:lnTo>
                      <a:pt x="1311" y="79"/>
                    </a:lnTo>
                    <a:lnTo>
                      <a:pt x="1314" y="73"/>
                    </a:lnTo>
                    <a:lnTo>
                      <a:pt x="1313" y="66"/>
                    </a:lnTo>
                    <a:lnTo>
                      <a:pt x="1312" y="58"/>
                    </a:lnTo>
                    <a:lnTo>
                      <a:pt x="1314" y="44"/>
                    </a:lnTo>
                    <a:lnTo>
                      <a:pt x="1314" y="35"/>
                    </a:lnTo>
                    <a:lnTo>
                      <a:pt x="1312" y="29"/>
                    </a:lnTo>
                    <a:lnTo>
                      <a:pt x="1308" y="24"/>
                    </a:lnTo>
                    <a:lnTo>
                      <a:pt x="1300" y="17"/>
                    </a:lnTo>
                    <a:lnTo>
                      <a:pt x="1291" y="11"/>
                    </a:lnTo>
                    <a:lnTo>
                      <a:pt x="1282" y="5"/>
                    </a:lnTo>
                    <a:lnTo>
                      <a:pt x="1273" y="2"/>
                    </a:lnTo>
                    <a:lnTo>
                      <a:pt x="1267" y="2"/>
                    </a:lnTo>
                    <a:lnTo>
                      <a:pt x="1260" y="4"/>
                    </a:lnTo>
                    <a:lnTo>
                      <a:pt x="1255" y="4"/>
                    </a:lnTo>
                    <a:lnTo>
                      <a:pt x="1249" y="0"/>
                    </a:lnTo>
                    <a:lnTo>
                      <a:pt x="1237" y="1"/>
                    </a:lnTo>
                    <a:lnTo>
                      <a:pt x="1226" y="5"/>
                    </a:lnTo>
                    <a:lnTo>
                      <a:pt x="1219" y="9"/>
                    </a:lnTo>
                    <a:lnTo>
                      <a:pt x="1215" y="12"/>
                    </a:lnTo>
                    <a:lnTo>
                      <a:pt x="1211" y="17"/>
                    </a:lnTo>
                    <a:lnTo>
                      <a:pt x="1207" y="22"/>
                    </a:lnTo>
                    <a:lnTo>
                      <a:pt x="1197" y="23"/>
                    </a:lnTo>
                    <a:lnTo>
                      <a:pt x="1191" y="26"/>
                    </a:lnTo>
                    <a:lnTo>
                      <a:pt x="1186" y="28"/>
                    </a:lnTo>
                    <a:lnTo>
                      <a:pt x="1179" y="28"/>
                    </a:lnTo>
                    <a:lnTo>
                      <a:pt x="1175" y="28"/>
                    </a:lnTo>
                    <a:lnTo>
                      <a:pt x="1169" y="31"/>
                    </a:lnTo>
                    <a:lnTo>
                      <a:pt x="1164" y="32"/>
                    </a:lnTo>
                    <a:lnTo>
                      <a:pt x="1154" y="33"/>
                    </a:lnTo>
                    <a:lnTo>
                      <a:pt x="1150" y="35"/>
                    </a:lnTo>
                    <a:lnTo>
                      <a:pt x="1146" y="38"/>
                    </a:lnTo>
                    <a:lnTo>
                      <a:pt x="1143" y="42"/>
                    </a:lnTo>
                    <a:lnTo>
                      <a:pt x="1139" y="44"/>
                    </a:lnTo>
                    <a:lnTo>
                      <a:pt x="1134" y="45"/>
                    </a:lnTo>
                    <a:lnTo>
                      <a:pt x="1124" y="43"/>
                    </a:lnTo>
                    <a:lnTo>
                      <a:pt x="1118" y="43"/>
                    </a:lnTo>
                    <a:lnTo>
                      <a:pt x="1112" y="44"/>
                    </a:lnTo>
                    <a:lnTo>
                      <a:pt x="1108" y="49"/>
                    </a:lnTo>
                    <a:lnTo>
                      <a:pt x="1104" y="56"/>
                    </a:lnTo>
                    <a:lnTo>
                      <a:pt x="1104" y="62"/>
                    </a:lnTo>
                    <a:lnTo>
                      <a:pt x="1104" y="66"/>
                    </a:lnTo>
                    <a:lnTo>
                      <a:pt x="1103" y="69"/>
                    </a:lnTo>
                    <a:lnTo>
                      <a:pt x="1097" y="73"/>
                    </a:lnTo>
                    <a:lnTo>
                      <a:pt x="1095" y="75"/>
                    </a:lnTo>
                    <a:lnTo>
                      <a:pt x="1093" y="80"/>
                    </a:lnTo>
                    <a:lnTo>
                      <a:pt x="1090" y="84"/>
                    </a:lnTo>
                    <a:lnTo>
                      <a:pt x="1085" y="86"/>
                    </a:lnTo>
                    <a:lnTo>
                      <a:pt x="1082" y="90"/>
                    </a:lnTo>
                    <a:lnTo>
                      <a:pt x="1077" y="93"/>
                    </a:lnTo>
                    <a:lnTo>
                      <a:pt x="1074" y="93"/>
                    </a:lnTo>
                    <a:lnTo>
                      <a:pt x="1068" y="91"/>
                    </a:lnTo>
                    <a:lnTo>
                      <a:pt x="1062" y="86"/>
                    </a:lnTo>
                    <a:lnTo>
                      <a:pt x="1059" y="78"/>
                    </a:lnTo>
                    <a:lnTo>
                      <a:pt x="1055" y="73"/>
                    </a:lnTo>
                    <a:lnTo>
                      <a:pt x="1051" y="73"/>
                    </a:lnTo>
                    <a:lnTo>
                      <a:pt x="1048" y="76"/>
                    </a:lnTo>
                    <a:lnTo>
                      <a:pt x="1044" y="80"/>
                    </a:lnTo>
                    <a:lnTo>
                      <a:pt x="1042" y="85"/>
                    </a:lnTo>
                    <a:lnTo>
                      <a:pt x="1045" y="90"/>
                    </a:lnTo>
                    <a:lnTo>
                      <a:pt x="1052" y="96"/>
                    </a:lnTo>
                    <a:lnTo>
                      <a:pt x="1054" y="102"/>
                    </a:lnTo>
                    <a:lnTo>
                      <a:pt x="1052" y="106"/>
                    </a:lnTo>
                    <a:lnTo>
                      <a:pt x="1050" y="110"/>
                    </a:lnTo>
                    <a:lnTo>
                      <a:pt x="1049" y="112"/>
                    </a:lnTo>
                    <a:lnTo>
                      <a:pt x="1046" y="112"/>
                    </a:lnTo>
                    <a:lnTo>
                      <a:pt x="1040" y="111"/>
                    </a:lnTo>
                    <a:lnTo>
                      <a:pt x="1033" y="111"/>
                    </a:lnTo>
                    <a:lnTo>
                      <a:pt x="1023" y="111"/>
                    </a:lnTo>
                    <a:lnTo>
                      <a:pt x="1014" y="113"/>
                    </a:lnTo>
                    <a:lnTo>
                      <a:pt x="1004" y="114"/>
                    </a:lnTo>
                    <a:lnTo>
                      <a:pt x="995" y="113"/>
                    </a:lnTo>
                    <a:lnTo>
                      <a:pt x="989" y="115"/>
                    </a:lnTo>
                    <a:lnTo>
                      <a:pt x="980" y="118"/>
                    </a:lnTo>
                    <a:lnTo>
                      <a:pt x="971" y="123"/>
                    </a:lnTo>
                    <a:lnTo>
                      <a:pt x="964" y="128"/>
                    </a:lnTo>
                    <a:lnTo>
                      <a:pt x="958" y="135"/>
                    </a:lnTo>
                    <a:lnTo>
                      <a:pt x="952" y="139"/>
                    </a:lnTo>
                    <a:lnTo>
                      <a:pt x="946" y="143"/>
                    </a:lnTo>
                    <a:lnTo>
                      <a:pt x="940" y="147"/>
                    </a:lnTo>
                    <a:lnTo>
                      <a:pt x="932" y="149"/>
                    </a:lnTo>
                    <a:lnTo>
                      <a:pt x="921" y="153"/>
                    </a:lnTo>
                    <a:lnTo>
                      <a:pt x="912" y="155"/>
                    </a:lnTo>
                    <a:lnTo>
                      <a:pt x="904" y="157"/>
                    </a:lnTo>
                    <a:lnTo>
                      <a:pt x="897" y="161"/>
                    </a:lnTo>
                    <a:lnTo>
                      <a:pt x="887" y="167"/>
                    </a:lnTo>
                    <a:lnTo>
                      <a:pt x="880" y="169"/>
                    </a:lnTo>
                    <a:lnTo>
                      <a:pt x="877" y="171"/>
                    </a:lnTo>
                    <a:lnTo>
                      <a:pt x="872" y="176"/>
                    </a:lnTo>
                    <a:lnTo>
                      <a:pt x="871" y="181"/>
                    </a:lnTo>
                    <a:lnTo>
                      <a:pt x="870" y="188"/>
                    </a:lnTo>
                    <a:lnTo>
                      <a:pt x="869" y="197"/>
                    </a:lnTo>
                    <a:lnTo>
                      <a:pt x="870" y="206"/>
                    </a:lnTo>
                    <a:lnTo>
                      <a:pt x="869" y="213"/>
                    </a:lnTo>
                    <a:lnTo>
                      <a:pt x="869" y="220"/>
                    </a:lnTo>
                    <a:lnTo>
                      <a:pt x="870" y="227"/>
                    </a:lnTo>
                    <a:lnTo>
                      <a:pt x="867" y="231"/>
                    </a:lnTo>
                    <a:lnTo>
                      <a:pt x="862" y="236"/>
                    </a:lnTo>
                    <a:lnTo>
                      <a:pt x="857" y="238"/>
                    </a:lnTo>
                    <a:lnTo>
                      <a:pt x="852" y="239"/>
                    </a:lnTo>
                    <a:lnTo>
                      <a:pt x="846" y="244"/>
                    </a:lnTo>
                    <a:lnTo>
                      <a:pt x="837" y="248"/>
                    </a:lnTo>
                    <a:lnTo>
                      <a:pt x="831" y="253"/>
                    </a:lnTo>
                    <a:lnTo>
                      <a:pt x="823" y="253"/>
                    </a:lnTo>
                    <a:lnTo>
                      <a:pt x="816" y="248"/>
                    </a:lnTo>
                    <a:lnTo>
                      <a:pt x="813" y="243"/>
                    </a:lnTo>
                    <a:lnTo>
                      <a:pt x="808" y="240"/>
                    </a:lnTo>
                    <a:lnTo>
                      <a:pt x="801" y="240"/>
                    </a:lnTo>
                    <a:lnTo>
                      <a:pt x="794" y="241"/>
                    </a:lnTo>
                    <a:lnTo>
                      <a:pt x="787" y="243"/>
                    </a:lnTo>
                    <a:lnTo>
                      <a:pt x="776" y="247"/>
                    </a:lnTo>
                    <a:lnTo>
                      <a:pt x="772" y="251"/>
                    </a:lnTo>
                    <a:lnTo>
                      <a:pt x="771" y="258"/>
                    </a:lnTo>
                    <a:lnTo>
                      <a:pt x="778" y="268"/>
                    </a:lnTo>
                    <a:lnTo>
                      <a:pt x="778" y="274"/>
                    </a:lnTo>
                    <a:lnTo>
                      <a:pt x="779" y="281"/>
                    </a:lnTo>
                    <a:lnTo>
                      <a:pt x="776" y="290"/>
                    </a:lnTo>
                    <a:lnTo>
                      <a:pt x="772" y="294"/>
                    </a:lnTo>
                    <a:lnTo>
                      <a:pt x="766" y="296"/>
                    </a:lnTo>
                    <a:lnTo>
                      <a:pt x="761" y="299"/>
                    </a:lnTo>
                    <a:lnTo>
                      <a:pt x="756" y="301"/>
                    </a:lnTo>
                    <a:lnTo>
                      <a:pt x="750" y="304"/>
                    </a:lnTo>
                    <a:lnTo>
                      <a:pt x="748" y="309"/>
                    </a:lnTo>
                    <a:lnTo>
                      <a:pt x="749" y="314"/>
                    </a:lnTo>
                    <a:lnTo>
                      <a:pt x="753" y="319"/>
                    </a:lnTo>
                    <a:lnTo>
                      <a:pt x="756" y="325"/>
                    </a:lnTo>
                    <a:lnTo>
                      <a:pt x="757" y="333"/>
                    </a:lnTo>
                    <a:lnTo>
                      <a:pt x="756" y="337"/>
                    </a:lnTo>
                    <a:lnTo>
                      <a:pt x="754" y="343"/>
                    </a:lnTo>
                    <a:lnTo>
                      <a:pt x="750" y="346"/>
                    </a:lnTo>
                    <a:lnTo>
                      <a:pt x="746" y="347"/>
                    </a:lnTo>
                    <a:lnTo>
                      <a:pt x="743" y="344"/>
                    </a:lnTo>
                    <a:lnTo>
                      <a:pt x="742" y="339"/>
                    </a:lnTo>
                    <a:lnTo>
                      <a:pt x="737" y="336"/>
                    </a:lnTo>
                    <a:lnTo>
                      <a:pt x="733" y="336"/>
                    </a:lnTo>
                    <a:lnTo>
                      <a:pt x="727" y="336"/>
                    </a:lnTo>
                    <a:lnTo>
                      <a:pt x="721" y="335"/>
                    </a:lnTo>
                    <a:lnTo>
                      <a:pt x="714" y="335"/>
                    </a:lnTo>
                    <a:lnTo>
                      <a:pt x="710" y="332"/>
                    </a:lnTo>
                    <a:lnTo>
                      <a:pt x="703" y="331"/>
                    </a:lnTo>
                    <a:lnTo>
                      <a:pt x="696" y="330"/>
                    </a:lnTo>
                    <a:lnTo>
                      <a:pt x="688" y="329"/>
                    </a:lnTo>
                    <a:lnTo>
                      <a:pt x="681" y="328"/>
                    </a:lnTo>
                    <a:lnTo>
                      <a:pt x="675" y="326"/>
                    </a:lnTo>
                    <a:lnTo>
                      <a:pt x="672" y="327"/>
                    </a:lnTo>
                    <a:lnTo>
                      <a:pt x="668" y="325"/>
                    </a:lnTo>
                    <a:lnTo>
                      <a:pt x="668" y="318"/>
                    </a:lnTo>
                    <a:lnTo>
                      <a:pt x="670" y="309"/>
                    </a:lnTo>
                    <a:lnTo>
                      <a:pt x="675" y="303"/>
                    </a:lnTo>
                    <a:lnTo>
                      <a:pt x="674" y="295"/>
                    </a:lnTo>
                    <a:lnTo>
                      <a:pt x="674" y="287"/>
                    </a:lnTo>
                    <a:lnTo>
                      <a:pt x="672" y="280"/>
                    </a:lnTo>
                    <a:lnTo>
                      <a:pt x="668" y="278"/>
                    </a:lnTo>
                    <a:lnTo>
                      <a:pt x="662" y="277"/>
                    </a:lnTo>
                    <a:lnTo>
                      <a:pt x="658" y="278"/>
                    </a:lnTo>
                    <a:lnTo>
                      <a:pt x="658" y="283"/>
                    </a:lnTo>
                    <a:lnTo>
                      <a:pt x="658" y="288"/>
                    </a:lnTo>
                    <a:lnTo>
                      <a:pt x="657" y="291"/>
                    </a:lnTo>
                    <a:lnTo>
                      <a:pt x="652" y="293"/>
                    </a:lnTo>
                    <a:lnTo>
                      <a:pt x="651" y="300"/>
                    </a:lnTo>
                    <a:lnTo>
                      <a:pt x="653" y="303"/>
                    </a:lnTo>
                    <a:lnTo>
                      <a:pt x="658" y="307"/>
                    </a:lnTo>
                    <a:lnTo>
                      <a:pt x="659" y="313"/>
                    </a:lnTo>
                    <a:lnTo>
                      <a:pt x="660" y="318"/>
                    </a:lnTo>
                    <a:lnTo>
                      <a:pt x="656" y="323"/>
                    </a:lnTo>
                    <a:lnTo>
                      <a:pt x="652" y="324"/>
                    </a:lnTo>
                    <a:lnTo>
                      <a:pt x="645" y="321"/>
                    </a:lnTo>
                    <a:lnTo>
                      <a:pt x="639" y="319"/>
                    </a:lnTo>
                    <a:lnTo>
                      <a:pt x="636" y="318"/>
                    </a:lnTo>
                    <a:lnTo>
                      <a:pt x="635" y="321"/>
                    </a:lnTo>
                    <a:lnTo>
                      <a:pt x="635" y="325"/>
                    </a:lnTo>
                    <a:lnTo>
                      <a:pt x="635" y="331"/>
                    </a:lnTo>
                    <a:lnTo>
                      <a:pt x="637" y="337"/>
                    </a:lnTo>
                    <a:lnTo>
                      <a:pt x="638" y="341"/>
                    </a:lnTo>
                    <a:lnTo>
                      <a:pt x="638" y="345"/>
                    </a:lnTo>
                    <a:lnTo>
                      <a:pt x="634" y="348"/>
                    </a:lnTo>
                    <a:lnTo>
                      <a:pt x="629" y="350"/>
                    </a:lnTo>
                    <a:lnTo>
                      <a:pt x="625" y="354"/>
                    </a:lnTo>
                    <a:lnTo>
                      <a:pt x="624" y="358"/>
                    </a:lnTo>
                    <a:lnTo>
                      <a:pt x="626" y="362"/>
                    </a:lnTo>
                    <a:lnTo>
                      <a:pt x="627" y="366"/>
                    </a:lnTo>
                    <a:lnTo>
                      <a:pt x="625" y="368"/>
                    </a:lnTo>
                    <a:lnTo>
                      <a:pt x="621" y="370"/>
                    </a:lnTo>
                    <a:lnTo>
                      <a:pt x="615" y="369"/>
                    </a:lnTo>
                    <a:lnTo>
                      <a:pt x="610" y="367"/>
                    </a:lnTo>
                    <a:lnTo>
                      <a:pt x="604" y="367"/>
                    </a:lnTo>
                    <a:lnTo>
                      <a:pt x="598" y="365"/>
                    </a:lnTo>
                    <a:lnTo>
                      <a:pt x="592" y="365"/>
                    </a:lnTo>
                    <a:lnTo>
                      <a:pt x="584" y="361"/>
                    </a:lnTo>
                    <a:lnTo>
                      <a:pt x="580" y="358"/>
                    </a:lnTo>
                    <a:lnTo>
                      <a:pt x="573" y="356"/>
                    </a:lnTo>
                    <a:lnTo>
                      <a:pt x="566" y="356"/>
                    </a:lnTo>
                    <a:lnTo>
                      <a:pt x="564" y="360"/>
                    </a:lnTo>
                    <a:lnTo>
                      <a:pt x="559" y="361"/>
                    </a:lnTo>
                    <a:lnTo>
                      <a:pt x="556" y="357"/>
                    </a:lnTo>
                    <a:lnTo>
                      <a:pt x="551" y="354"/>
                    </a:lnTo>
                    <a:lnTo>
                      <a:pt x="545" y="357"/>
                    </a:lnTo>
                    <a:lnTo>
                      <a:pt x="542" y="362"/>
                    </a:lnTo>
                    <a:lnTo>
                      <a:pt x="535" y="364"/>
                    </a:lnTo>
                    <a:lnTo>
                      <a:pt x="531" y="368"/>
                    </a:lnTo>
                    <a:lnTo>
                      <a:pt x="528" y="370"/>
                    </a:lnTo>
                    <a:lnTo>
                      <a:pt x="525" y="374"/>
                    </a:lnTo>
                    <a:lnTo>
                      <a:pt x="520" y="376"/>
                    </a:lnTo>
                    <a:lnTo>
                      <a:pt x="517" y="376"/>
                    </a:lnTo>
                    <a:lnTo>
                      <a:pt x="513" y="380"/>
                    </a:lnTo>
                    <a:lnTo>
                      <a:pt x="508" y="385"/>
                    </a:lnTo>
                    <a:lnTo>
                      <a:pt x="502" y="387"/>
                    </a:lnTo>
                    <a:lnTo>
                      <a:pt x="498" y="390"/>
                    </a:lnTo>
                    <a:lnTo>
                      <a:pt x="494" y="393"/>
                    </a:lnTo>
                    <a:lnTo>
                      <a:pt x="489" y="396"/>
                    </a:lnTo>
                    <a:lnTo>
                      <a:pt x="485" y="400"/>
                    </a:lnTo>
                    <a:lnTo>
                      <a:pt x="480" y="403"/>
                    </a:lnTo>
                    <a:lnTo>
                      <a:pt x="476" y="404"/>
                    </a:lnTo>
                    <a:lnTo>
                      <a:pt x="469" y="405"/>
                    </a:lnTo>
                    <a:lnTo>
                      <a:pt x="463" y="405"/>
                    </a:lnTo>
                    <a:lnTo>
                      <a:pt x="461" y="405"/>
                    </a:lnTo>
                    <a:lnTo>
                      <a:pt x="457" y="407"/>
                    </a:lnTo>
                    <a:lnTo>
                      <a:pt x="454" y="409"/>
                    </a:lnTo>
                    <a:lnTo>
                      <a:pt x="452" y="413"/>
                    </a:lnTo>
                    <a:lnTo>
                      <a:pt x="451" y="418"/>
                    </a:lnTo>
                    <a:lnTo>
                      <a:pt x="451" y="423"/>
                    </a:lnTo>
                    <a:lnTo>
                      <a:pt x="449" y="427"/>
                    </a:lnTo>
                    <a:lnTo>
                      <a:pt x="449" y="430"/>
                    </a:lnTo>
                    <a:lnTo>
                      <a:pt x="452" y="433"/>
                    </a:lnTo>
                    <a:lnTo>
                      <a:pt x="452" y="438"/>
                    </a:lnTo>
                    <a:lnTo>
                      <a:pt x="450" y="441"/>
                    </a:lnTo>
                    <a:lnTo>
                      <a:pt x="447" y="444"/>
                    </a:lnTo>
                    <a:lnTo>
                      <a:pt x="442" y="445"/>
                    </a:lnTo>
                    <a:lnTo>
                      <a:pt x="442" y="442"/>
                    </a:lnTo>
                    <a:lnTo>
                      <a:pt x="443" y="437"/>
                    </a:lnTo>
                    <a:lnTo>
                      <a:pt x="440" y="435"/>
                    </a:lnTo>
                    <a:lnTo>
                      <a:pt x="435" y="437"/>
                    </a:lnTo>
                    <a:lnTo>
                      <a:pt x="431" y="438"/>
                    </a:lnTo>
                    <a:lnTo>
                      <a:pt x="427" y="439"/>
                    </a:lnTo>
                    <a:lnTo>
                      <a:pt x="422" y="435"/>
                    </a:lnTo>
                    <a:lnTo>
                      <a:pt x="420" y="433"/>
                    </a:lnTo>
                    <a:lnTo>
                      <a:pt x="418" y="430"/>
                    </a:lnTo>
                    <a:lnTo>
                      <a:pt x="415" y="427"/>
                    </a:lnTo>
                    <a:lnTo>
                      <a:pt x="410" y="424"/>
                    </a:lnTo>
                    <a:lnTo>
                      <a:pt x="407" y="425"/>
                    </a:lnTo>
                    <a:lnTo>
                      <a:pt x="401" y="427"/>
                    </a:lnTo>
                    <a:lnTo>
                      <a:pt x="401" y="429"/>
                    </a:lnTo>
                    <a:lnTo>
                      <a:pt x="403" y="434"/>
                    </a:lnTo>
                    <a:lnTo>
                      <a:pt x="401" y="435"/>
                    </a:lnTo>
                    <a:lnTo>
                      <a:pt x="397" y="432"/>
                    </a:lnTo>
                    <a:lnTo>
                      <a:pt x="394" y="429"/>
                    </a:lnTo>
                    <a:lnTo>
                      <a:pt x="393" y="425"/>
                    </a:lnTo>
                    <a:lnTo>
                      <a:pt x="391" y="424"/>
                    </a:lnTo>
                    <a:lnTo>
                      <a:pt x="389" y="425"/>
                    </a:lnTo>
                    <a:lnTo>
                      <a:pt x="388" y="428"/>
                    </a:lnTo>
                    <a:lnTo>
                      <a:pt x="388" y="431"/>
                    </a:lnTo>
                    <a:lnTo>
                      <a:pt x="387" y="434"/>
                    </a:lnTo>
                    <a:lnTo>
                      <a:pt x="384" y="434"/>
                    </a:lnTo>
                    <a:lnTo>
                      <a:pt x="381" y="436"/>
                    </a:lnTo>
                    <a:lnTo>
                      <a:pt x="380" y="440"/>
                    </a:lnTo>
                    <a:lnTo>
                      <a:pt x="382" y="443"/>
                    </a:lnTo>
                    <a:lnTo>
                      <a:pt x="384" y="445"/>
                    </a:lnTo>
                    <a:lnTo>
                      <a:pt x="388" y="448"/>
                    </a:lnTo>
                    <a:lnTo>
                      <a:pt x="395" y="451"/>
                    </a:lnTo>
                    <a:lnTo>
                      <a:pt x="397" y="453"/>
                    </a:lnTo>
                    <a:lnTo>
                      <a:pt x="401" y="456"/>
                    </a:lnTo>
                    <a:lnTo>
                      <a:pt x="405" y="460"/>
                    </a:lnTo>
                    <a:lnTo>
                      <a:pt x="409" y="463"/>
                    </a:lnTo>
                    <a:lnTo>
                      <a:pt x="409" y="468"/>
                    </a:lnTo>
                    <a:lnTo>
                      <a:pt x="411" y="473"/>
                    </a:lnTo>
                    <a:lnTo>
                      <a:pt x="415" y="476"/>
                    </a:lnTo>
                    <a:lnTo>
                      <a:pt x="422" y="478"/>
                    </a:lnTo>
                    <a:lnTo>
                      <a:pt x="424" y="480"/>
                    </a:lnTo>
                    <a:lnTo>
                      <a:pt x="424" y="484"/>
                    </a:lnTo>
                    <a:lnTo>
                      <a:pt x="422" y="487"/>
                    </a:lnTo>
                    <a:lnTo>
                      <a:pt x="419" y="489"/>
                    </a:lnTo>
                    <a:lnTo>
                      <a:pt x="412" y="489"/>
                    </a:lnTo>
                    <a:lnTo>
                      <a:pt x="407" y="488"/>
                    </a:lnTo>
                    <a:lnTo>
                      <a:pt x="401" y="485"/>
                    </a:lnTo>
                    <a:lnTo>
                      <a:pt x="396" y="484"/>
                    </a:lnTo>
                    <a:lnTo>
                      <a:pt x="396" y="489"/>
                    </a:lnTo>
                    <a:lnTo>
                      <a:pt x="398" y="494"/>
                    </a:lnTo>
                    <a:lnTo>
                      <a:pt x="398" y="500"/>
                    </a:lnTo>
                    <a:lnTo>
                      <a:pt x="397" y="505"/>
                    </a:lnTo>
                    <a:lnTo>
                      <a:pt x="403" y="505"/>
                    </a:lnTo>
                    <a:lnTo>
                      <a:pt x="407" y="506"/>
                    </a:lnTo>
                    <a:lnTo>
                      <a:pt x="408" y="510"/>
                    </a:lnTo>
                    <a:lnTo>
                      <a:pt x="408" y="513"/>
                    </a:lnTo>
                    <a:lnTo>
                      <a:pt x="403" y="514"/>
                    </a:lnTo>
                    <a:lnTo>
                      <a:pt x="396" y="515"/>
                    </a:lnTo>
                    <a:lnTo>
                      <a:pt x="391" y="518"/>
                    </a:lnTo>
                    <a:lnTo>
                      <a:pt x="389" y="522"/>
                    </a:lnTo>
                    <a:lnTo>
                      <a:pt x="392" y="529"/>
                    </a:lnTo>
                    <a:lnTo>
                      <a:pt x="397" y="532"/>
                    </a:lnTo>
                    <a:lnTo>
                      <a:pt x="403" y="533"/>
                    </a:lnTo>
                    <a:lnTo>
                      <a:pt x="407" y="536"/>
                    </a:lnTo>
                    <a:lnTo>
                      <a:pt x="407" y="541"/>
                    </a:lnTo>
                    <a:lnTo>
                      <a:pt x="406" y="545"/>
                    </a:lnTo>
                    <a:lnTo>
                      <a:pt x="405" y="551"/>
                    </a:lnTo>
                    <a:lnTo>
                      <a:pt x="402" y="556"/>
                    </a:lnTo>
                    <a:lnTo>
                      <a:pt x="399" y="559"/>
                    </a:lnTo>
                    <a:lnTo>
                      <a:pt x="393" y="562"/>
                    </a:lnTo>
                    <a:lnTo>
                      <a:pt x="388" y="562"/>
                    </a:lnTo>
                    <a:lnTo>
                      <a:pt x="381" y="561"/>
                    </a:lnTo>
                    <a:lnTo>
                      <a:pt x="377" y="561"/>
                    </a:lnTo>
                    <a:lnTo>
                      <a:pt x="371" y="562"/>
                    </a:lnTo>
                    <a:lnTo>
                      <a:pt x="367" y="564"/>
                    </a:lnTo>
                    <a:lnTo>
                      <a:pt x="362" y="570"/>
                    </a:lnTo>
                    <a:lnTo>
                      <a:pt x="365" y="574"/>
                    </a:lnTo>
                    <a:lnTo>
                      <a:pt x="364" y="579"/>
                    </a:lnTo>
                    <a:lnTo>
                      <a:pt x="362" y="584"/>
                    </a:lnTo>
                    <a:lnTo>
                      <a:pt x="360" y="589"/>
                    </a:lnTo>
                    <a:lnTo>
                      <a:pt x="360" y="592"/>
                    </a:lnTo>
                    <a:lnTo>
                      <a:pt x="362" y="595"/>
                    </a:lnTo>
                    <a:lnTo>
                      <a:pt x="365" y="600"/>
                    </a:lnTo>
                    <a:lnTo>
                      <a:pt x="367" y="604"/>
                    </a:lnTo>
                    <a:lnTo>
                      <a:pt x="365" y="609"/>
                    </a:lnTo>
                    <a:lnTo>
                      <a:pt x="361" y="612"/>
                    </a:lnTo>
                    <a:lnTo>
                      <a:pt x="355" y="612"/>
                    </a:lnTo>
                    <a:lnTo>
                      <a:pt x="351" y="611"/>
                    </a:lnTo>
                    <a:lnTo>
                      <a:pt x="347" y="611"/>
                    </a:lnTo>
                    <a:lnTo>
                      <a:pt x="342" y="611"/>
                    </a:lnTo>
                    <a:lnTo>
                      <a:pt x="339" y="615"/>
                    </a:lnTo>
                    <a:lnTo>
                      <a:pt x="335" y="614"/>
                    </a:lnTo>
                    <a:lnTo>
                      <a:pt x="331" y="610"/>
                    </a:lnTo>
                    <a:lnTo>
                      <a:pt x="326" y="612"/>
                    </a:lnTo>
                    <a:lnTo>
                      <a:pt x="323" y="616"/>
                    </a:lnTo>
                    <a:lnTo>
                      <a:pt x="322" y="619"/>
                    </a:lnTo>
                    <a:lnTo>
                      <a:pt x="322" y="624"/>
                    </a:lnTo>
                    <a:lnTo>
                      <a:pt x="323" y="628"/>
                    </a:lnTo>
                    <a:lnTo>
                      <a:pt x="324" y="633"/>
                    </a:lnTo>
                    <a:lnTo>
                      <a:pt x="321" y="634"/>
                    </a:lnTo>
                    <a:lnTo>
                      <a:pt x="316" y="633"/>
                    </a:lnTo>
                    <a:lnTo>
                      <a:pt x="311" y="629"/>
                    </a:lnTo>
                    <a:lnTo>
                      <a:pt x="311" y="625"/>
                    </a:lnTo>
                    <a:lnTo>
                      <a:pt x="307" y="619"/>
                    </a:lnTo>
                    <a:lnTo>
                      <a:pt x="302" y="619"/>
                    </a:lnTo>
                    <a:lnTo>
                      <a:pt x="297" y="620"/>
                    </a:lnTo>
                    <a:lnTo>
                      <a:pt x="294" y="621"/>
                    </a:lnTo>
                    <a:lnTo>
                      <a:pt x="292" y="614"/>
                    </a:lnTo>
                    <a:lnTo>
                      <a:pt x="294" y="611"/>
                    </a:lnTo>
                    <a:cubicBezTo>
                      <a:pt x="294" y="611"/>
                      <a:pt x="296" y="611"/>
                      <a:pt x="298" y="610"/>
                    </a:cubicBezTo>
                    <a:cubicBezTo>
                      <a:pt x="300" y="609"/>
                      <a:pt x="303" y="605"/>
                      <a:pt x="303" y="605"/>
                    </a:cubicBezTo>
                    <a:lnTo>
                      <a:pt x="307" y="600"/>
                    </a:lnTo>
                    <a:lnTo>
                      <a:pt x="306" y="594"/>
                    </a:lnTo>
                    <a:lnTo>
                      <a:pt x="303" y="594"/>
                    </a:lnTo>
                    <a:lnTo>
                      <a:pt x="300" y="596"/>
                    </a:lnTo>
                    <a:lnTo>
                      <a:pt x="297" y="599"/>
                    </a:lnTo>
                    <a:lnTo>
                      <a:pt x="294" y="600"/>
                    </a:lnTo>
                    <a:lnTo>
                      <a:pt x="289" y="596"/>
                    </a:lnTo>
                    <a:lnTo>
                      <a:pt x="285" y="596"/>
                    </a:lnTo>
                    <a:lnTo>
                      <a:pt x="283" y="600"/>
                    </a:lnTo>
                    <a:lnTo>
                      <a:pt x="283" y="604"/>
                    </a:lnTo>
                    <a:lnTo>
                      <a:pt x="282" y="608"/>
                    </a:lnTo>
                    <a:lnTo>
                      <a:pt x="280" y="612"/>
                    </a:lnTo>
                    <a:lnTo>
                      <a:pt x="279" y="615"/>
                    </a:lnTo>
                    <a:lnTo>
                      <a:pt x="281" y="619"/>
                    </a:lnTo>
                    <a:lnTo>
                      <a:pt x="284" y="621"/>
                    </a:lnTo>
                    <a:lnTo>
                      <a:pt x="284" y="624"/>
                    </a:lnTo>
                    <a:lnTo>
                      <a:pt x="279" y="625"/>
                    </a:lnTo>
                    <a:lnTo>
                      <a:pt x="275" y="626"/>
                    </a:lnTo>
                    <a:lnTo>
                      <a:pt x="271" y="623"/>
                    </a:lnTo>
                    <a:lnTo>
                      <a:pt x="266" y="621"/>
                    </a:lnTo>
                    <a:lnTo>
                      <a:pt x="263" y="621"/>
                    </a:lnTo>
                    <a:lnTo>
                      <a:pt x="262" y="624"/>
                    </a:lnTo>
                    <a:lnTo>
                      <a:pt x="262" y="627"/>
                    </a:lnTo>
                    <a:lnTo>
                      <a:pt x="259" y="630"/>
                    </a:lnTo>
                    <a:lnTo>
                      <a:pt x="258" y="633"/>
                    </a:lnTo>
                    <a:lnTo>
                      <a:pt x="260" y="634"/>
                    </a:lnTo>
                    <a:lnTo>
                      <a:pt x="260" y="637"/>
                    </a:lnTo>
                    <a:lnTo>
                      <a:pt x="254" y="636"/>
                    </a:lnTo>
                    <a:lnTo>
                      <a:pt x="253" y="639"/>
                    </a:lnTo>
                    <a:lnTo>
                      <a:pt x="257" y="644"/>
                    </a:lnTo>
                    <a:lnTo>
                      <a:pt x="260" y="647"/>
                    </a:lnTo>
                    <a:lnTo>
                      <a:pt x="257" y="652"/>
                    </a:lnTo>
                    <a:lnTo>
                      <a:pt x="257" y="654"/>
                    </a:lnTo>
                    <a:lnTo>
                      <a:pt x="257" y="658"/>
                    </a:lnTo>
                    <a:lnTo>
                      <a:pt x="258" y="661"/>
                    </a:lnTo>
                    <a:lnTo>
                      <a:pt x="261" y="664"/>
                    </a:lnTo>
                    <a:lnTo>
                      <a:pt x="268" y="664"/>
                    </a:lnTo>
                    <a:lnTo>
                      <a:pt x="277" y="661"/>
                    </a:lnTo>
                    <a:lnTo>
                      <a:pt x="280" y="657"/>
                    </a:lnTo>
                    <a:lnTo>
                      <a:pt x="284" y="657"/>
                    </a:lnTo>
                    <a:lnTo>
                      <a:pt x="288" y="666"/>
                    </a:lnTo>
                    <a:lnTo>
                      <a:pt x="288" y="672"/>
                    </a:lnTo>
                    <a:lnTo>
                      <a:pt x="283" y="672"/>
                    </a:lnTo>
                    <a:lnTo>
                      <a:pt x="282" y="676"/>
                    </a:lnTo>
                    <a:lnTo>
                      <a:pt x="282" y="681"/>
                    </a:lnTo>
                    <a:lnTo>
                      <a:pt x="277" y="683"/>
                    </a:lnTo>
                    <a:lnTo>
                      <a:pt x="271" y="683"/>
                    </a:lnTo>
                    <a:lnTo>
                      <a:pt x="266" y="681"/>
                    </a:lnTo>
                    <a:lnTo>
                      <a:pt x="260" y="681"/>
                    </a:lnTo>
                    <a:lnTo>
                      <a:pt x="252" y="684"/>
                    </a:lnTo>
                    <a:lnTo>
                      <a:pt x="250" y="690"/>
                    </a:lnTo>
                    <a:lnTo>
                      <a:pt x="251" y="699"/>
                    </a:lnTo>
                    <a:lnTo>
                      <a:pt x="251" y="703"/>
                    </a:lnTo>
                    <a:lnTo>
                      <a:pt x="255" y="708"/>
                    </a:lnTo>
                    <a:lnTo>
                      <a:pt x="265" y="713"/>
                    </a:lnTo>
                    <a:lnTo>
                      <a:pt x="271" y="718"/>
                    </a:lnTo>
                    <a:lnTo>
                      <a:pt x="275" y="724"/>
                    </a:lnTo>
                    <a:lnTo>
                      <a:pt x="276" y="730"/>
                    </a:lnTo>
                    <a:lnTo>
                      <a:pt x="270" y="737"/>
                    </a:lnTo>
                    <a:lnTo>
                      <a:pt x="267" y="743"/>
                    </a:lnTo>
                    <a:lnTo>
                      <a:pt x="266" y="748"/>
                    </a:lnTo>
                    <a:lnTo>
                      <a:pt x="261" y="754"/>
                    </a:lnTo>
                    <a:lnTo>
                      <a:pt x="257" y="758"/>
                    </a:lnTo>
                    <a:lnTo>
                      <a:pt x="251" y="761"/>
                    </a:lnTo>
                    <a:lnTo>
                      <a:pt x="246" y="756"/>
                    </a:lnTo>
                    <a:lnTo>
                      <a:pt x="244" y="751"/>
                    </a:lnTo>
                    <a:lnTo>
                      <a:pt x="242" y="746"/>
                    </a:lnTo>
                    <a:lnTo>
                      <a:pt x="242" y="740"/>
                    </a:lnTo>
                    <a:lnTo>
                      <a:pt x="242" y="733"/>
                    </a:lnTo>
                    <a:lnTo>
                      <a:pt x="239" y="732"/>
                    </a:lnTo>
                    <a:lnTo>
                      <a:pt x="235" y="736"/>
                    </a:lnTo>
                    <a:lnTo>
                      <a:pt x="235" y="740"/>
                    </a:lnTo>
                    <a:lnTo>
                      <a:pt x="234" y="745"/>
                    </a:lnTo>
                    <a:lnTo>
                      <a:pt x="232" y="747"/>
                    </a:lnTo>
                    <a:lnTo>
                      <a:pt x="228" y="743"/>
                    </a:lnTo>
                    <a:lnTo>
                      <a:pt x="226" y="737"/>
                    </a:lnTo>
                    <a:lnTo>
                      <a:pt x="226" y="731"/>
                    </a:lnTo>
                    <a:lnTo>
                      <a:pt x="229" y="726"/>
                    </a:lnTo>
                    <a:lnTo>
                      <a:pt x="229" y="721"/>
                    </a:lnTo>
                    <a:lnTo>
                      <a:pt x="228" y="716"/>
                    </a:lnTo>
                    <a:lnTo>
                      <a:pt x="226" y="709"/>
                    </a:lnTo>
                    <a:lnTo>
                      <a:pt x="222" y="700"/>
                    </a:lnTo>
                    <a:lnTo>
                      <a:pt x="218" y="696"/>
                    </a:lnTo>
                    <a:lnTo>
                      <a:pt x="214" y="690"/>
                    </a:lnTo>
                    <a:lnTo>
                      <a:pt x="213" y="684"/>
                    </a:lnTo>
                    <a:lnTo>
                      <a:pt x="212" y="677"/>
                    </a:lnTo>
                    <a:lnTo>
                      <a:pt x="210" y="671"/>
                    </a:lnTo>
                    <a:lnTo>
                      <a:pt x="208" y="665"/>
                    </a:lnTo>
                    <a:lnTo>
                      <a:pt x="205" y="666"/>
                    </a:lnTo>
                    <a:lnTo>
                      <a:pt x="204" y="670"/>
                    </a:lnTo>
                    <a:lnTo>
                      <a:pt x="202" y="673"/>
                    </a:lnTo>
                    <a:lnTo>
                      <a:pt x="202" y="677"/>
                    </a:lnTo>
                    <a:lnTo>
                      <a:pt x="200" y="677"/>
                    </a:lnTo>
                    <a:lnTo>
                      <a:pt x="196" y="678"/>
                    </a:lnTo>
                    <a:lnTo>
                      <a:pt x="195" y="681"/>
                    </a:lnTo>
                    <a:lnTo>
                      <a:pt x="197" y="685"/>
                    </a:lnTo>
                    <a:lnTo>
                      <a:pt x="201" y="691"/>
                    </a:lnTo>
                    <a:lnTo>
                      <a:pt x="202" y="694"/>
                    </a:lnTo>
                    <a:lnTo>
                      <a:pt x="202" y="701"/>
                    </a:lnTo>
                    <a:lnTo>
                      <a:pt x="201" y="706"/>
                    </a:lnTo>
                    <a:lnTo>
                      <a:pt x="203" y="712"/>
                    </a:lnTo>
                    <a:lnTo>
                      <a:pt x="204" y="717"/>
                    </a:lnTo>
                    <a:lnTo>
                      <a:pt x="204" y="720"/>
                    </a:lnTo>
                    <a:lnTo>
                      <a:pt x="201" y="723"/>
                    </a:lnTo>
                    <a:lnTo>
                      <a:pt x="196" y="724"/>
                    </a:lnTo>
                    <a:lnTo>
                      <a:pt x="190" y="724"/>
                    </a:lnTo>
                    <a:lnTo>
                      <a:pt x="189" y="718"/>
                    </a:lnTo>
                    <a:lnTo>
                      <a:pt x="189" y="713"/>
                    </a:lnTo>
                    <a:lnTo>
                      <a:pt x="184" y="714"/>
                    </a:lnTo>
                    <a:lnTo>
                      <a:pt x="182" y="710"/>
                    </a:lnTo>
                    <a:lnTo>
                      <a:pt x="178" y="713"/>
                    </a:lnTo>
                    <a:lnTo>
                      <a:pt x="177" y="716"/>
                    </a:lnTo>
                    <a:lnTo>
                      <a:pt x="174" y="719"/>
                    </a:lnTo>
                    <a:lnTo>
                      <a:pt x="173" y="723"/>
                    </a:lnTo>
                    <a:lnTo>
                      <a:pt x="172" y="726"/>
                    </a:lnTo>
                    <a:lnTo>
                      <a:pt x="172" y="729"/>
                    </a:lnTo>
                    <a:lnTo>
                      <a:pt x="170" y="731"/>
                    </a:lnTo>
                    <a:lnTo>
                      <a:pt x="173" y="735"/>
                    </a:lnTo>
                    <a:lnTo>
                      <a:pt x="176" y="737"/>
                    </a:lnTo>
                    <a:lnTo>
                      <a:pt x="178" y="739"/>
                    </a:lnTo>
                    <a:lnTo>
                      <a:pt x="178" y="744"/>
                    </a:lnTo>
                    <a:lnTo>
                      <a:pt x="177" y="749"/>
                    </a:lnTo>
                    <a:lnTo>
                      <a:pt x="177" y="752"/>
                    </a:lnTo>
                    <a:lnTo>
                      <a:pt x="174" y="753"/>
                    </a:lnTo>
                    <a:lnTo>
                      <a:pt x="170" y="755"/>
                    </a:lnTo>
                    <a:lnTo>
                      <a:pt x="171" y="759"/>
                    </a:lnTo>
                    <a:lnTo>
                      <a:pt x="173" y="763"/>
                    </a:lnTo>
                    <a:lnTo>
                      <a:pt x="173" y="767"/>
                    </a:lnTo>
                    <a:lnTo>
                      <a:pt x="170" y="770"/>
                    </a:lnTo>
                    <a:lnTo>
                      <a:pt x="168" y="775"/>
                    </a:lnTo>
                    <a:lnTo>
                      <a:pt x="164" y="777"/>
                    </a:lnTo>
                    <a:lnTo>
                      <a:pt x="160" y="778"/>
                    </a:lnTo>
                    <a:lnTo>
                      <a:pt x="158" y="777"/>
                    </a:lnTo>
                    <a:lnTo>
                      <a:pt x="153" y="775"/>
                    </a:lnTo>
                    <a:lnTo>
                      <a:pt x="151" y="779"/>
                    </a:lnTo>
                    <a:lnTo>
                      <a:pt x="152" y="784"/>
                    </a:lnTo>
                    <a:lnTo>
                      <a:pt x="153" y="789"/>
                    </a:lnTo>
                    <a:lnTo>
                      <a:pt x="151" y="791"/>
                    </a:lnTo>
                    <a:lnTo>
                      <a:pt x="148" y="790"/>
                    </a:lnTo>
                    <a:lnTo>
                      <a:pt x="144" y="786"/>
                    </a:lnTo>
                    <a:lnTo>
                      <a:pt x="144" y="782"/>
                    </a:lnTo>
                    <a:lnTo>
                      <a:pt x="141" y="779"/>
                    </a:lnTo>
                    <a:lnTo>
                      <a:pt x="137" y="781"/>
                    </a:lnTo>
                    <a:lnTo>
                      <a:pt x="133" y="777"/>
                    </a:lnTo>
                    <a:lnTo>
                      <a:pt x="130" y="775"/>
                    </a:lnTo>
                    <a:lnTo>
                      <a:pt x="128" y="777"/>
                    </a:lnTo>
                    <a:lnTo>
                      <a:pt x="128" y="781"/>
                    </a:lnTo>
                    <a:lnTo>
                      <a:pt x="128" y="785"/>
                    </a:lnTo>
                    <a:lnTo>
                      <a:pt x="126" y="788"/>
                    </a:lnTo>
                    <a:lnTo>
                      <a:pt x="127" y="792"/>
                    </a:lnTo>
                    <a:lnTo>
                      <a:pt x="128" y="798"/>
                    </a:lnTo>
                    <a:lnTo>
                      <a:pt x="122" y="801"/>
                    </a:lnTo>
                    <a:lnTo>
                      <a:pt x="117" y="800"/>
                    </a:lnTo>
                    <a:lnTo>
                      <a:pt x="113" y="803"/>
                    </a:lnTo>
                    <a:lnTo>
                      <a:pt x="113" y="806"/>
                    </a:lnTo>
                    <a:lnTo>
                      <a:pt x="113" y="810"/>
                    </a:lnTo>
                    <a:lnTo>
                      <a:pt x="110" y="813"/>
                    </a:lnTo>
                    <a:lnTo>
                      <a:pt x="104" y="815"/>
                    </a:lnTo>
                    <a:lnTo>
                      <a:pt x="97" y="814"/>
                    </a:lnTo>
                    <a:lnTo>
                      <a:pt x="93" y="810"/>
                    </a:lnTo>
                    <a:lnTo>
                      <a:pt x="94" y="803"/>
                    </a:lnTo>
                    <a:lnTo>
                      <a:pt x="97" y="797"/>
                    </a:lnTo>
                    <a:lnTo>
                      <a:pt x="98" y="792"/>
                    </a:lnTo>
                    <a:lnTo>
                      <a:pt x="98" y="787"/>
                    </a:lnTo>
                    <a:lnTo>
                      <a:pt x="93" y="786"/>
                    </a:lnTo>
                    <a:lnTo>
                      <a:pt x="88" y="791"/>
                    </a:lnTo>
                    <a:lnTo>
                      <a:pt x="85" y="794"/>
                    </a:lnTo>
                    <a:lnTo>
                      <a:pt x="81" y="797"/>
                    </a:lnTo>
                    <a:lnTo>
                      <a:pt x="77" y="792"/>
                    </a:lnTo>
                    <a:lnTo>
                      <a:pt x="81" y="788"/>
                    </a:lnTo>
                    <a:lnTo>
                      <a:pt x="83" y="784"/>
                    </a:lnTo>
                    <a:lnTo>
                      <a:pt x="85" y="779"/>
                    </a:lnTo>
                    <a:lnTo>
                      <a:pt x="81" y="775"/>
                    </a:lnTo>
                    <a:lnTo>
                      <a:pt x="82" y="771"/>
                    </a:lnTo>
                    <a:lnTo>
                      <a:pt x="85" y="770"/>
                    </a:lnTo>
                    <a:lnTo>
                      <a:pt x="87" y="772"/>
                    </a:lnTo>
                    <a:lnTo>
                      <a:pt x="90" y="774"/>
                    </a:lnTo>
                    <a:lnTo>
                      <a:pt x="92" y="769"/>
                    </a:lnTo>
                    <a:lnTo>
                      <a:pt x="94" y="764"/>
                    </a:lnTo>
                    <a:lnTo>
                      <a:pt x="93" y="760"/>
                    </a:lnTo>
                    <a:lnTo>
                      <a:pt x="88" y="757"/>
                    </a:lnTo>
                    <a:lnTo>
                      <a:pt x="85" y="753"/>
                    </a:lnTo>
                    <a:lnTo>
                      <a:pt x="80" y="754"/>
                    </a:lnTo>
                    <a:lnTo>
                      <a:pt x="79" y="759"/>
                    </a:lnTo>
                    <a:lnTo>
                      <a:pt x="79" y="764"/>
                    </a:lnTo>
                    <a:lnTo>
                      <a:pt x="77" y="766"/>
                    </a:lnTo>
                    <a:lnTo>
                      <a:pt x="73" y="762"/>
                    </a:lnTo>
                    <a:lnTo>
                      <a:pt x="71" y="757"/>
                    </a:lnTo>
                    <a:lnTo>
                      <a:pt x="71" y="753"/>
                    </a:lnTo>
                    <a:lnTo>
                      <a:pt x="67" y="751"/>
                    </a:lnTo>
                    <a:lnTo>
                      <a:pt x="65" y="748"/>
                    </a:lnTo>
                    <a:lnTo>
                      <a:pt x="64" y="743"/>
                    </a:lnTo>
                    <a:lnTo>
                      <a:pt x="59" y="743"/>
                    </a:lnTo>
                    <a:lnTo>
                      <a:pt x="61" y="738"/>
                    </a:lnTo>
                    <a:lnTo>
                      <a:pt x="64" y="733"/>
                    </a:lnTo>
                    <a:lnTo>
                      <a:pt x="63" y="729"/>
                    </a:lnTo>
                    <a:lnTo>
                      <a:pt x="58" y="728"/>
                    </a:lnTo>
                    <a:lnTo>
                      <a:pt x="55" y="729"/>
                    </a:lnTo>
                    <a:lnTo>
                      <a:pt x="49" y="728"/>
                    </a:lnTo>
                    <a:lnTo>
                      <a:pt x="44" y="728"/>
                    </a:lnTo>
                    <a:lnTo>
                      <a:pt x="36" y="726"/>
                    </a:lnTo>
                    <a:lnTo>
                      <a:pt x="34" y="730"/>
                    </a:lnTo>
                    <a:lnTo>
                      <a:pt x="34" y="734"/>
                    </a:lnTo>
                    <a:lnTo>
                      <a:pt x="35" y="739"/>
                    </a:lnTo>
                    <a:lnTo>
                      <a:pt x="33" y="744"/>
                    </a:lnTo>
                    <a:lnTo>
                      <a:pt x="31" y="749"/>
                    </a:lnTo>
                    <a:lnTo>
                      <a:pt x="30" y="752"/>
                    </a:lnTo>
                    <a:lnTo>
                      <a:pt x="30" y="758"/>
                    </a:lnTo>
                    <a:lnTo>
                      <a:pt x="30" y="764"/>
                    </a:lnTo>
                    <a:lnTo>
                      <a:pt x="28" y="770"/>
                    </a:lnTo>
                    <a:lnTo>
                      <a:pt x="24" y="771"/>
                    </a:lnTo>
                    <a:lnTo>
                      <a:pt x="24" y="775"/>
                    </a:lnTo>
                    <a:lnTo>
                      <a:pt x="24" y="780"/>
                    </a:lnTo>
                    <a:lnTo>
                      <a:pt x="28" y="785"/>
                    </a:lnTo>
                    <a:lnTo>
                      <a:pt x="32" y="787"/>
                    </a:lnTo>
                    <a:lnTo>
                      <a:pt x="35" y="791"/>
                    </a:lnTo>
                    <a:lnTo>
                      <a:pt x="38" y="795"/>
                    </a:lnTo>
                    <a:lnTo>
                      <a:pt x="39" y="800"/>
                    </a:lnTo>
                    <a:lnTo>
                      <a:pt x="38" y="804"/>
                    </a:lnTo>
                    <a:lnTo>
                      <a:pt x="33" y="804"/>
                    </a:lnTo>
                    <a:lnTo>
                      <a:pt x="30" y="799"/>
                    </a:lnTo>
                    <a:lnTo>
                      <a:pt x="26" y="795"/>
                    </a:lnTo>
                    <a:lnTo>
                      <a:pt x="22" y="797"/>
                    </a:lnTo>
                    <a:lnTo>
                      <a:pt x="19" y="801"/>
                    </a:lnTo>
                    <a:lnTo>
                      <a:pt x="19" y="805"/>
                    </a:lnTo>
                    <a:lnTo>
                      <a:pt x="17" y="810"/>
                    </a:lnTo>
                    <a:lnTo>
                      <a:pt x="19" y="814"/>
                    </a:lnTo>
                    <a:lnTo>
                      <a:pt x="21" y="817"/>
                    </a:lnTo>
                    <a:lnTo>
                      <a:pt x="19" y="820"/>
                    </a:lnTo>
                    <a:lnTo>
                      <a:pt x="14" y="820"/>
                    </a:lnTo>
                    <a:lnTo>
                      <a:pt x="10" y="821"/>
                    </a:lnTo>
                    <a:lnTo>
                      <a:pt x="9" y="826"/>
                    </a:lnTo>
                    <a:lnTo>
                      <a:pt x="10" y="834"/>
                    </a:lnTo>
                    <a:lnTo>
                      <a:pt x="12" y="839"/>
                    </a:lnTo>
                    <a:lnTo>
                      <a:pt x="15" y="846"/>
                    </a:lnTo>
                    <a:lnTo>
                      <a:pt x="18" y="848"/>
                    </a:lnTo>
                    <a:lnTo>
                      <a:pt x="20" y="853"/>
                    </a:lnTo>
                    <a:lnTo>
                      <a:pt x="26" y="853"/>
                    </a:lnTo>
                    <a:lnTo>
                      <a:pt x="32" y="854"/>
                    </a:lnTo>
                    <a:lnTo>
                      <a:pt x="37" y="857"/>
                    </a:lnTo>
                    <a:lnTo>
                      <a:pt x="41" y="864"/>
                    </a:lnTo>
                    <a:lnTo>
                      <a:pt x="38" y="867"/>
                    </a:lnTo>
                    <a:lnTo>
                      <a:pt x="32" y="868"/>
                    </a:lnTo>
                    <a:lnTo>
                      <a:pt x="27" y="871"/>
                    </a:lnTo>
                    <a:lnTo>
                      <a:pt x="23" y="874"/>
                    </a:lnTo>
                    <a:lnTo>
                      <a:pt x="18" y="874"/>
                    </a:lnTo>
                    <a:lnTo>
                      <a:pt x="14" y="871"/>
                    </a:lnTo>
                    <a:lnTo>
                      <a:pt x="10" y="867"/>
                    </a:lnTo>
                    <a:lnTo>
                      <a:pt x="6" y="857"/>
                    </a:lnTo>
                    <a:lnTo>
                      <a:pt x="4" y="854"/>
                    </a:lnTo>
                    <a:lnTo>
                      <a:pt x="4" y="849"/>
                    </a:lnTo>
                    <a:lnTo>
                      <a:pt x="1" y="843"/>
                    </a:lnTo>
                    <a:lnTo>
                      <a:pt x="0" y="842"/>
                    </a:lnTo>
                    <a:lnTo>
                      <a:pt x="0" y="1606"/>
                    </a:lnTo>
                    <a:lnTo>
                      <a:pt x="429" y="1606"/>
                    </a:lnTo>
                    <a:lnTo>
                      <a:pt x="428" y="1605"/>
                    </a:lnTo>
                    <a:lnTo>
                      <a:pt x="423" y="1593"/>
                    </a:lnTo>
                    <a:lnTo>
                      <a:pt x="426" y="1585"/>
                    </a:lnTo>
                    <a:lnTo>
                      <a:pt x="430" y="1574"/>
                    </a:lnTo>
                    <a:lnTo>
                      <a:pt x="429" y="1563"/>
                    </a:lnTo>
                    <a:lnTo>
                      <a:pt x="422" y="1558"/>
                    </a:lnTo>
                    <a:lnTo>
                      <a:pt x="415" y="1554"/>
                    </a:lnTo>
                    <a:lnTo>
                      <a:pt x="405" y="1549"/>
                    </a:lnTo>
                    <a:lnTo>
                      <a:pt x="400" y="1541"/>
                    </a:lnTo>
                    <a:lnTo>
                      <a:pt x="391" y="1537"/>
                    </a:lnTo>
                    <a:lnTo>
                      <a:pt x="393" y="1530"/>
                    </a:lnTo>
                    <a:lnTo>
                      <a:pt x="396" y="1523"/>
                    </a:lnTo>
                    <a:lnTo>
                      <a:pt x="394" y="1515"/>
                    </a:lnTo>
                    <a:lnTo>
                      <a:pt x="396" y="1508"/>
                    </a:lnTo>
                    <a:lnTo>
                      <a:pt x="401" y="1503"/>
                    </a:lnTo>
                    <a:lnTo>
                      <a:pt x="405" y="1503"/>
                    </a:lnTo>
                    <a:lnTo>
                      <a:pt x="409" y="1505"/>
                    </a:lnTo>
                    <a:lnTo>
                      <a:pt x="414" y="1508"/>
                    </a:lnTo>
                    <a:lnTo>
                      <a:pt x="419" y="1508"/>
                    </a:lnTo>
                    <a:lnTo>
                      <a:pt x="422" y="1503"/>
                    </a:lnTo>
                    <a:lnTo>
                      <a:pt x="418" y="1495"/>
                    </a:lnTo>
                    <a:lnTo>
                      <a:pt x="421" y="1487"/>
                    </a:lnTo>
                    <a:lnTo>
                      <a:pt x="425" y="1487"/>
                    </a:lnTo>
                    <a:lnTo>
                      <a:pt x="429" y="1490"/>
                    </a:lnTo>
                    <a:lnTo>
                      <a:pt x="434" y="1487"/>
                    </a:lnTo>
                    <a:lnTo>
                      <a:pt x="436" y="1490"/>
                    </a:lnTo>
                    <a:lnTo>
                      <a:pt x="440" y="1492"/>
                    </a:lnTo>
                    <a:lnTo>
                      <a:pt x="445" y="1494"/>
                    </a:lnTo>
                    <a:lnTo>
                      <a:pt x="445" y="1498"/>
                    </a:lnTo>
                    <a:lnTo>
                      <a:pt x="444" y="1503"/>
                    </a:lnTo>
                    <a:lnTo>
                      <a:pt x="444" y="1510"/>
                    </a:lnTo>
                    <a:lnTo>
                      <a:pt x="450" y="1517"/>
                    </a:lnTo>
                    <a:lnTo>
                      <a:pt x="458" y="1525"/>
                    </a:lnTo>
                    <a:lnTo>
                      <a:pt x="462" y="1532"/>
                    </a:lnTo>
                    <a:lnTo>
                      <a:pt x="466" y="1536"/>
                    </a:lnTo>
                    <a:lnTo>
                      <a:pt x="470" y="1536"/>
                    </a:lnTo>
                    <a:lnTo>
                      <a:pt x="473" y="1532"/>
                    </a:lnTo>
                    <a:lnTo>
                      <a:pt x="473" y="1524"/>
                    </a:lnTo>
                    <a:lnTo>
                      <a:pt x="471" y="1515"/>
                    </a:lnTo>
                    <a:lnTo>
                      <a:pt x="470" y="1509"/>
                    </a:lnTo>
                    <a:lnTo>
                      <a:pt x="470" y="1500"/>
                    </a:lnTo>
                    <a:lnTo>
                      <a:pt x="469" y="1492"/>
                    </a:lnTo>
                    <a:lnTo>
                      <a:pt x="470" y="1488"/>
                    </a:lnTo>
                    <a:lnTo>
                      <a:pt x="474" y="1492"/>
                    </a:lnTo>
                    <a:lnTo>
                      <a:pt x="477" y="1496"/>
                    </a:lnTo>
                    <a:lnTo>
                      <a:pt x="483" y="1497"/>
                    </a:lnTo>
                    <a:lnTo>
                      <a:pt x="488" y="1494"/>
                    </a:lnTo>
                    <a:lnTo>
                      <a:pt x="489" y="1491"/>
                    </a:lnTo>
                    <a:lnTo>
                      <a:pt x="491" y="1485"/>
                    </a:lnTo>
                    <a:lnTo>
                      <a:pt x="498" y="1480"/>
                    </a:lnTo>
                    <a:lnTo>
                      <a:pt x="501" y="1477"/>
                    </a:lnTo>
                    <a:lnTo>
                      <a:pt x="501" y="1475"/>
                    </a:lnTo>
                    <a:lnTo>
                      <a:pt x="498" y="1470"/>
                    </a:lnTo>
                    <a:lnTo>
                      <a:pt x="497" y="1463"/>
                    </a:lnTo>
                    <a:lnTo>
                      <a:pt x="499" y="1456"/>
                    </a:lnTo>
                    <a:lnTo>
                      <a:pt x="501" y="1449"/>
                    </a:lnTo>
                    <a:lnTo>
                      <a:pt x="500" y="1444"/>
                    </a:lnTo>
                    <a:lnTo>
                      <a:pt x="497" y="1438"/>
                    </a:lnTo>
                    <a:lnTo>
                      <a:pt x="494" y="1435"/>
                    </a:lnTo>
                    <a:lnTo>
                      <a:pt x="489" y="1434"/>
                    </a:lnTo>
                    <a:lnTo>
                      <a:pt x="482" y="1435"/>
                    </a:lnTo>
                    <a:lnTo>
                      <a:pt x="475" y="1437"/>
                    </a:lnTo>
                    <a:lnTo>
                      <a:pt x="469" y="1439"/>
                    </a:lnTo>
                    <a:lnTo>
                      <a:pt x="459" y="1441"/>
                    </a:lnTo>
                    <a:lnTo>
                      <a:pt x="451" y="1439"/>
                    </a:lnTo>
                    <a:lnTo>
                      <a:pt x="448" y="1440"/>
                    </a:lnTo>
                    <a:lnTo>
                      <a:pt x="443" y="1443"/>
                    </a:lnTo>
                    <a:lnTo>
                      <a:pt x="441" y="1447"/>
                    </a:lnTo>
                    <a:lnTo>
                      <a:pt x="436" y="1448"/>
                    </a:lnTo>
                    <a:lnTo>
                      <a:pt x="427" y="1446"/>
                    </a:lnTo>
                    <a:lnTo>
                      <a:pt x="423" y="1440"/>
                    </a:lnTo>
                    <a:lnTo>
                      <a:pt x="413" y="1431"/>
                    </a:lnTo>
                    <a:lnTo>
                      <a:pt x="406" y="1429"/>
                    </a:lnTo>
                    <a:lnTo>
                      <a:pt x="401" y="1429"/>
                    </a:lnTo>
                    <a:lnTo>
                      <a:pt x="399" y="1432"/>
                    </a:lnTo>
                    <a:lnTo>
                      <a:pt x="399" y="1435"/>
                    </a:lnTo>
                    <a:lnTo>
                      <a:pt x="400" y="1442"/>
                    </a:lnTo>
                    <a:lnTo>
                      <a:pt x="402" y="1447"/>
                    </a:lnTo>
                    <a:lnTo>
                      <a:pt x="403" y="1455"/>
                    </a:lnTo>
                    <a:lnTo>
                      <a:pt x="401" y="1462"/>
                    </a:lnTo>
                    <a:lnTo>
                      <a:pt x="401" y="1468"/>
                    </a:lnTo>
                    <a:lnTo>
                      <a:pt x="402" y="1472"/>
                    </a:lnTo>
                    <a:lnTo>
                      <a:pt x="403" y="1476"/>
                    </a:lnTo>
                    <a:lnTo>
                      <a:pt x="402" y="1480"/>
                    </a:lnTo>
                    <a:lnTo>
                      <a:pt x="400" y="1487"/>
                    </a:lnTo>
                    <a:lnTo>
                      <a:pt x="396" y="1494"/>
                    </a:lnTo>
                    <a:lnTo>
                      <a:pt x="393" y="1495"/>
                    </a:lnTo>
                    <a:lnTo>
                      <a:pt x="389" y="1495"/>
                    </a:lnTo>
                    <a:lnTo>
                      <a:pt x="385" y="1491"/>
                    </a:lnTo>
                    <a:lnTo>
                      <a:pt x="382" y="1486"/>
                    </a:lnTo>
                    <a:lnTo>
                      <a:pt x="377" y="1481"/>
                    </a:lnTo>
                    <a:lnTo>
                      <a:pt x="374" y="1476"/>
                    </a:lnTo>
                    <a:lnTo>
                      <a:pt x="375" y="1472"/>
                    </a:lnTo>
                    <a:lnTo>
                      <a:pt x="375" y="1464"/>
                    </a:lnTo>
                    <a:lnTo>
                      <a:pt x="370" y="1457"/>
                    </a:lnTo>
                    <a:lnTo>
                      <a:pt x="363" y="1454"/>
                    </a:lnTo>
                    <a:lnTo>
                      <a:pt x="360" y="1448"/>
                    </a:lnTo>
                    <a:lnTo>
                      <a:pt x="357" y="1442"/>
                    </a:lnTo>
                    <a:lnTo>
                      <a:pt x="355" y="1437"/>
                    </a:lnTo>
                    <a:lnTo>
                      <a:pt x="353" y="1433"/>
                    </a:lnTo>
                    <a:lnTo>
                      <a:pt x="351" y="1429"/>
                    </a:lnTo>
                    <a:lnTo>
                      <a:pt x="347" y="1427"/>
                    </a:lnTo>
                    <a:lnTo>
                      <a:pt x="342" y="1427"/>
                    </a:lnTo>
                    <a:lnTo>
                      <a:pt x="335" y="1428"/>
                    </a:lnTo>
                    <a:lnTo>
                      <a:pt x="333" y="1428"/>
                    </a:lnTo>
                    <a:lnTo>
                      <a:pt x="326" y="1431"/>
                    </a:lnTo>
                    <a:lnTo>
                      <a:pt x="319" y="1434"/>
                    </a:lnTo>
                    <a:lnTo>
                      <a:pt x="316" y="1439"/>
                    </a:lnTo>
                    <a:lnTo>
                      <a:pt x="317" y="1445"/>
                    </a:lnTo>
                    <a:lnTo>
                      <a:pt x="319" y="1451"/>
                    </a:lnTo>
                    <a:lnTo>
                      <a:pt x="321" y="1455"/>
                    </a:lnTo>
                    <a:lnTo>
                      <a:pt x="323" y="1461"/>
                    </a:lnTo>
                    <a:lnTo>
                      <a:pt x="326" y="1470"/>
                    </a:lnTo>
                    <a:lnTo>
                      <a:pt x="329" y="1476"/>
                    </a:lnTo>
                    <a:lnTo>
                      <a:pt x="329" y="1482"/>
                    </a:lnTo>
                    <a:lnTo>
                      <a:pt x="332" y="1490"/>
                    </a:lnTo>
                    <a:lnTo>
                      <a:pt x="333" y="1494"/>
                    </a:lnTo>
                    <a:lnTo>
                      <a:pt x="332" y="1499"/>
                    </a:lnTo>
                    <a:lnTo>
                      <a:pt x="327" y="1504"/>
                    </a:lnTo>
                    <a:lnTo>
                      <a:pt x="320" y="1503"/>
                    </a:lnTo>
                    <a:lnTo>
                      <a:pt x="311" y="1499"/>
                    </a:lnTo>
                    <a:lnTo>
                      <a:pt x="300" y="1490"/>
                    </a:lnTo>
                    <a:lnTo>
                      <a:pt x="291" y="1488"/>
                    </a:lnTo>
                    <a:lnTo>
                      <a:pt x="286" y="1485"/>
                    </a:lnTo>
                    <a:lnTo>
                      <a:pt x="281" y="1481"/>
                    </a:lnTo>
                    <a:lnTo>
                      <a:pt x="271" y="1481"/>
                    </a:lnTo>
                    <a:lnTo>
                      <a:pt x="267" y="1485"/>
                    </a:lnTo>
                    <a:lnTo>
                      <a:pt x="266" y="1491"/>
                    </a:lnTo>
                    <a:lnTo>
                      <a:pt x="266" y="1499"/>
                    </a:lnTo>
                    <a:lnTo>
                      <a:pt x="267" y="1507"/>
                    </a:lnTo>
                    <a:lnTo>
                      <a:pt x="267" y="1514"/>
                    </a:lnTo>
                    <a:lnTo>
                      <a:pt x="267" y="1518"/>
                    </a:lnTo>
                    <a:lnTo>
                      <a:pt x="264" y="1523"/>
                    </a:lnTo>
                    <a:lnTo>
                      <a:pt x="256" y="1525"/>
                    </a:lnTo>
                    <a:lnTo>
                      <a:pt x="251" y="1525"/>
                    </a:lnTo>
                    <a:lnTo>
                      <a:pt x="237" y="1527"/>
                    </a:lnTo>
                    <a:lnTo>
                      <a:pt x="232" y="1533"/>
                    </a:lnTo>
                    <a:lnTo>
                      <a:pt x="232" y="1538"/>
                    </a:lnTo>
                    <a:lnTo>
                      <a:pt x="232" y="1547"/>
                    </a:lnTo>
                    <a:lnTo>
                      <a:pt x="234" y="1554"/>
                    </a:lnTo>
                    <a:lnTo>
                      <a:pt x="232" y="1561"/>
                    </a:lnTo>
                    <a:lnTo>
                      <a:pt x="229" y="1568"/>
                    </a:lnTo>
                    <a:lnTo>
                      <a:pt x="225" y="1573"/>
                    </a:lnTo>
                    <a:lnTo>
                      <a:pt x="211" y="1581"/>
                    </a:lnTo>
                    <a:lnTo>
                      <a:pt x="201" y="1585"/>
                    </a:lnTo>
                    <a:lnTo>
                      <a:pt x="191" y="1584"/>
                    </a:lnTo>
                    <a:lnTo>
                      <a:pt x="177" y="1578"/>
                    </a:lnTo>
                    <a:lnTo>
                      <a:pt x="168" y="1570"/>
                    </a:lnTo>
                    <a:lnTo>
                      <a:pt x="161" y="1558"/>
                    </a:lnTo>
                    <a:lnTo>
                      <a:pt x="153" y="1544"/>
                    </a:lnTo>
                    <a:lnTo>
                      <a:pt x="142" y="1533"/>
                    </a:lnTo>
                    <a:lnTo>
                      <a:pt x="130" y="1521"/>
                    </a:lnTo>
                    <a:lnTo>
                      <a:pt x="119" y="1505"/>
                    </a:lnTo>
                    <a:lnTo>
                      <a:pt x="113" y="1498"/>
                    </a:lnTo>
                    <a:lnTo>
                      <a:pt x="107" y="1483"/>
                    </a:lnTo>
                    <a:lnTo>
                      <a:pt x="101" y="1472"/>
                    </a:lnTo>
                    <a:lnTo>
                      <a:pt x="94" y="1467"/>
                    </a:lnTo>
                    <a:lnTo>
                      <a:pt x="88" y="1455"/>
                    </a:lnTo>
                    <a:lnTo>
                      <a:pt x="85" y="1444"/>
                    </a:lnTo>
                    <a:lnTo>
                      <a:pt x="90" y="1436"/>
                    </a:lnTo>
                    <a:lnTo>
                      <a:pt x="94" y="1424"/>
                    </a:lnTo>
                    <a:lnTo>
                      <a:pt x="95" y="1412"/>
                    </a:lnTo>
                    <a:lnTo>
                      <a:pt x="96" y="1404"/>
                    </a:lnTo>
                    <a:lnTo>
                      <a:pt x="97" y="1395"/>
                    </a:lnTo>
                    <a:lnTo>
                      <a:pt x="104" y="1382"/>
                    </a:lnTo>
                    <a:lnTo>
                      <a:pt x="103" y="1374"/>
                    </a:lnTo>
                    <a:lnTo>
                      <a:pt x="99" y="1365"/>
                    </a:lnTo>
                    <a:lnTo>
                      <a:pt x="103" y="1358"/>
                    </a:lnTo>
                    <a:lnTo>
                      <a:pt x="108" y="1356"/>
                    </a:lnTo>
                    <a:lnTo>
                      <a:pt x="117" y="1356"/>
                    </a:lnTo>
                    <a:lnTo>
                      <a:pt x="130" y="1352"/>
                    </a:lnTo>
                    <a:lnTo>
                      <a:pt x="138" y="1346"/>
                    </a:lnTo>
                    <a:lnTo>
                      <a:pt x="147" y="1341"/>
                    </a:lnTo>
                    <a:lnTo>
                      <a:pt x="156" y="1332"/>
                    </a:lnTo>
                    <a:lnTo>
                      <a:pt x="166" y="1319"/>
                    </a:lnTo>
                    <a:lnTo>
                      <a:pt x="171" y="1305"/>
                    </a:lnTo>
                    <a:lnTo>
                      <a:pt x="171" y="1293"/>
                    </a:lnTo>
                    <a:lnTo>
                      <a:pt x="170" y="1283"/>
                    </a:lnTo>
                    <a:lnTo>
                      <a:pt x="166" y="1275"/>
                    </a:lnTo>
                    <a:lnTo>
                      <a:pt x="164" y="1267"/>
                    </a:lnTo>
                    <a:lnTo>
                      <a:pt x="166" y="1259"/>
                    </a:lnTo>
                    <a:lnTo>
                      <a:pt x="173" y="1254"/>
                    </a:lnTo>
                    <a:lnTo>
                      <a:pt x="182" y="1252"/>
                    </a:lnTo>
                    <a:lnTo>
                      <a:pt x="186" y="1246"/>
                    </a:lnTo>
                    <a:lnTo>
                      <a:pt x="191" y="1243"/>
                    </a:lnTo>
                    <a:lnTo>
                      <a:pt x="202" y="1247"/>
                    </a:lnTo>
                    <a:lnTo>
                      <a:pt x="210" y="1247"/>
                    </a:lnTo>
                    <a:lnTo>
                      <a:pt x="220" y="1246"/>
                    </a:lnTo>
                    <a:lnTo>
                      <a:pt x="231" y="1242"/>
                    </a:lnTo>
                    <a:lnTo>
                      <a:pt x="236" y="1238"/>
                    </a:lnTo>
                    <a:lnTo>
                      <a:pt x="243" y="1231"/>
                    </a:lnTo>
                    <a:lnTo>
                      <a:pt x="244" y="1226"/>
                    </a:lnTo>
                    <a:lnTo>
                      <a:pt x="240" y="1220"/>
                    </a:lnTo>
                    <a:lnTo>
                      <a:pt x="233" y="1221"/>
                    </a:lnTo>
                    <a:lnTo>
                      <a:pt x="229" y="1222"/>
                    </a:lnTo>
                    <a:lnTo>
                      <a:pt x="217" y="1223"/>
                    </a:lnTo>
                    <a:lnTo>
                      <a:pt x="211" y="1224"/>
                    </a:lnTo>
                    <a:lnTo>
                      <a:pt x="203" y="1224"/>
                    </a:lnTo>
                    <a:lnTo>
                      <a:pt x="197" y="1220"/>
                    </a:lnTo>
                    <a:lnTo>
                      <a:pt x="191" y="1213"/>
                    </a:lnTo>
                    <a:lnTo>
                      <a:pt x="188" y="1208"/>
                    </a:lnTo>
                    <a:lnTo>
                      <a:pt x="184" y="1204"/>
                    </a:lnTo>
                    <a:lnTo>
                      <a:pt x="178" y="1201"/>
                    </a:lnTo>
                    <a:lnTo>
                      <a:pt x="175" y="1199"/>
                    </a:lnTo>
                    <a:lnTo>
                      <a:pt x="165" y="1196"/>
                    </a:lnTo>
                    <a:lnTo>
                      <a:pt x="156" y="1191"/>
                    </a:lnTo>
                    <a:lnTo>
                      <a:pt x="150" y="1189"/>
                    </a:lnTo>
                    <a:lnTo>
                      <a:pt x="145" y="1180"/>
                    </a:lnTo>
                    <a:lnTo>
                      <a:pt x="149" y="1174"/>
                    </a:lnTo>
                    <a:lnTo>
                      <a:pt x="151" y="1164"/>
                    </a:lnTo>
                    <a:lnTo>
                      <a:pt x="146" y="1162"/>
                    </a:lnTo>
                    <a:lnTo>
                      <a:pt x="134" y="1160"/>
                    </a:lnTo>
                    <a:lnTo>
                      <a:pt x="133" y="1156"/>
                    </a:lnTo>
                    <a:lnTo>
                      <a:pt x="138" y="1153"/>
                    </a:lnTo>
                    <a:lnTo>
                      <a:pt x="147" y="1149"/>
                    </a:lnTo>
                    <a:lnTo>
                      <a:pt x="153" y="1149"/>
                    </a:lnTo>
                    <a:lnTo>
                      <a:pt x="159" y="1149"/>
                    </a:lnTo>
                    <a:lnTo>
                      <a:pt x="166" y="1149"/>
                    </a:lnTo>
                    <a:lnTo>
                      <a:pt x="170" y="1146"/>
                    </a:lnTo>
                    <a:lnTo>
                      <a:pt x="168" y="1140"/>
                    </a:lnTo>
                    <a:lnTo>
                      <a:pt x="155" y="1136"/>
                    </a:lnTo>
                    <a:lnTo>
                      <a:pt x="145" y="1132"/>
                    </a:lnTo>
                    <a:lnTo>
                      <a:pt x="139" y="1131"/>
                    </a:lnTo>
                    <a:lnTo>
                      <a:pt x="133" y="1129"/>
                    </a:lnTo>
                    <a:lnTo>
                      <a:pt x="124" y="1127"/>
                    </a:lnTo>
                    <a:lnTo>
                      <a:pt x="117" y="1124"/>
                    </a:lnTo>
                    <a:lnTo>
                      <a:pt x="111" y="1123"/>
                    </a:lnTo>
                    <a:lnTo>
                      <a:pt x="111" y="1117"/>
                    </a:lnTo>
                    <a:lnTo>
                      <a:pt x="113" y="1109"/>
                    </a:lnTo>
                    <a:lnTo>
                      <a:pt x="119" y="1106"/>
                    </a:lnTo>
                    <a:lnTo>
                      <a:pt x="125" y="1103"/>
                    </a:lnTo>
                    <a:lnTo>
                      <a:pt x="137" y="1100"/>
                    </a:lnTo>
                    <a:lnTo>
                      <a:pt x="144" y="1099"/>
                    </a:lnTo>
                    <a:lnTo>
                      <a:pt x="151" y="1092"/>
                    </a:lnTo>
                    <a:lnTo>
                      <a:pt x="160" y="1084"/>
                    </a:lnTo>
                    <a:lnTo>
                      <a:pt x="166" y="1083"/>
                    </a:lnTo>
                    <a:lnTo>
                      <a:pt x="167" y="1076"/>
                    </a:lnTo>
                    <a:lnTo>
                      <a:pt x="165" y="1071"/>
                    </a:lnTo>
                    <a:lnTo>
                      <a:pt x="158" y="1068"/>
                    </a:lnTo>
                    <a:lnTo>
                      <a:pt x="153" y="1064"/>
                    </a:lnTo>
                    <a:lnTo>
                      <a:pt x="148" y="1061"/>
                    </a:lnTo>
                    <a:lnTo>
                      <a:pt x="145" y="1054"/>
                    </a:lnTo>
                    <a:lnTo>
                      <a:pt x="149" y="1046"/>
                    </a:lnTo>
                    <a:lnTo>
                      <a:pt x="156" y="1044"/>
                    </a:lnTo>
                    <a:lnTo>
                      <a:pt x="160" y="1046"/>
                    </a:lnTo>
                    <a:lnTo>
                      <a:pt x="169" y="1049"/>
                    </a:lnTo>
                    <a:lnTo>
                      <a:pt x="175" y="1049"/>
                    </a:lnTo>
                    <a:lnTo>
                      <a:pt x="177" y="1048"/>
                    </a:lnTo>
                    <a:lnTo>
                      <a:pt x="181" y="1042"/>
                    </a:lnTo>
                    <a:lnTo>
                      <a:pt x="186" y="1042"/>
                    </a:lnTo>
                    <a:lnTo>
                      <a:pt x="191" y="1047"/>
                    </a:lnTo>
                    <a:lnTo>
                      <a:pt x="197" y="1049"/>
                    </a:lnTo>
                    <a:lnTo>
                      <a:pt x="201" y="1053"/>
                    </a:lnTo>
                    <a:lnTo>
                      <a:pt x="205" y="1058"/>
                    </a:lnTo>
                    <a:lnTo>
                      <a:pt x="210" y="1064"/>
                    </a:lnTo>
                    <a:lnTo>
                      <a:pt x="213" y="1068"/>
                    </a:lnTo>
                    <a:lnTo>
                      <a:pt x="219" y="1071"/>
                    </a:lnTo>
                    <a:lnTo>
                      <a:pt x="225" y="1069"/>
                    </a:lnTo>
                    <a:lnTo>
                      <a:pt x="233" y="1067"/>
                    </a:lnTo>
                    <a:lnTo>
                      <a:pt x="243" y="1067"/>
                    </a:lnTo>
                    <a:lnTo>
                      <a:pt x="249" y="1068"/>
                    </a:lnTo>
                    <a:lnTo>
                      <a:pt x="256" y="1064"/>
                    </a:lnTo>
                    <a:lnTo>
                      <a:pt x="261" y="1059"/>
                    </a:lnTo>
                    <a:lnTo>
                      <a:pt x="261" y="1047"/>
                    </a:lnTo>
                    <a:lnTo>
                      <a:pt x="259" y="1043"/>
                    </a:lnTo>
                    <a:lnTo>
                      <a:pt x="253" y="1038"/>
                    </a:lnTo>
                    <a:lnTo>
                      <a:pt x="254" y="1033"/>
                    </a:lnTo>
                    <a:lnTo>
                      <a:pt x="259" y="1030"/>
                    </a:lnTo>
                    <a:lnTo>
                      <a:pt x="265" y="1027"/>
                    </a:lnTo>
                    <a:lnTo>
                      <a:pt x="270" y="1024"/>
                    </a:lnTo>
                    <a:lnTo>
                      <a:pt x="267" y="1014"/>
                    </a:lnTo>
                    <a:lnTo>
                      <a:pt x="265" y="1010"/>
                    </a:lnTo>
                    <a:lnTo>
                      <a:pt x="260" y="1005"/>
                    </a:lnTo>
                    <a:lnTo>
                      <a:pt x="254" y="1002"/>
                    </a:lnTo>
                    <a:lnTo>
                      <a:pt x="251" y="993"/>
                    </a:lnTo>
                    <a:lnTo>
                      <a:pt x="242" y="993"/>
                    </a:lnTo>
                    <a:lnTo>
                      <a:pt x="234" y="988"/>
                    </a:lnTo>
                    <a:lnTo>
                      <a:pt x="231" y="982"/>
                    </a:lnTo>
                    <a:lnTo>
                      <a:pt x="231" y="967"/>
                    </a:lnTo>
                    <a:lnTo>
                      <a:pt x="233" y="958"/>
                    </a:lnTo>
                    <a:lnTo>
                      <a:pt x="237" y="948"/>
                    </a:lnTo>
                    <a:lnTo>
                      <a:pt x="242" y="940"/>
                    </a:lnTo>
                    <a:lnTo>
                      <a:pt x="249" y="935"/>
                    </a:lnTo>
                    <a:lnTo>
                      <a:pt x="258" y="931"/>
                    </a:lnTo>
                    <a:lnTo>
                      <a:pt x="267" y="931"/>
                    </a:lnTo>
                    <a:lnTo>
                      <a:pt x="275" y="934"/>
                    </a:lnTo>
                    <a:lnTo>
                      <a:pt x="280" y="936"/>
                    </a:lnTo>
                    <a:lnTo>
                      <a:pt x="291" y="941"/>
                    </a:lnTo>
                    <a:lnTo>
                      <a:pt x="295" y="943"/>
                    </a:lnTo>
                    <a:lnTo>
                      <a:pt x="299" y="948"/>
                    </a:lnTo>
                    <a:lnTo>
                      <a:pt x="304" y="951"/>
                    </a:lnTo>
                    <a:lnTo>
                      <a:pt x="306" y="960"/>
                    </a:lnTo>
                    <a:lnTo>
                      <a:pt x="311" y="965"/>
                    </a:lnTo>
                    <a:lnTo>
                      <a:pt x="320" y="960"/>
                    </a:lnTo>
                    <a:lnTo>
                      <a:pt x="323" y="954"/>
                    </a:lnTo>
                    <a:lnTo>
                      <a:pt x="330" y="946"/>
                    </a:lnTo>
                    <a:lnTo>
                      <a:pt x="337" y="940"/>
                    </a:lnTo>
                    <a:lnTo>
                      <a:pt x="345" y="935"/>
                    </a:lnTo>
                    <a:lnTo>
                      <a:pt x="362" y="928"/>
                    </a:lnTo>
                    <a:lnTo>
                      <a:pt x="369" y="929"/>
                    </a:lnTo>
                    <a:lnTo>
                      <a:pt x="375" y="932"/>
                    </a:lnTo>
                    <a:lnTo>
                      <a:pt x="379" y="937"/>
                    </a:lnTo>
                    <a:lnTo>
                      <a:pt x="384" y="940"/>
                    </a:lnTo>
                    <a:lnTo>
                      <a:pt x="389" y="941"/>
                    </a:lnTo>
                    <a:lnTo>
                      <a:pt x="393" y="934"/>
                    </a:lnTo>
                    <a:lnTo>
                      <a:pt x="394" y="928"/>
                    </a:lnTo>
                    <a:lnTo>
                      <a:pt x="391" y="921"/>
                    </a:lnTo>
                    <a:lnTo>
                      <a:pt x="383" y="916"/>
                    </a:lnTo>
                    <a:lnTo>
                      <a:pt x="377" y="914"/>
                    </a:lnTo>
                    <a:lnTo>
                      <a:pt x="371" y="908"/>
                    </a:lnTo>
                    <a:lnTo>
                      <a:pt x="369" y="902"/>
                    </a:lnTo>
                    <a:lnTo>
                      <a:pt x="373" y="898"/>
                    </a:lnTo>
                    <a:lnTo>
                      <a:pt x="380" y="896"/>
                    </a:lnTo>
                    <a:lnTo>
                      <a:pt x="392" y="896"/>
                    </a:lnTo>
                    <a:lnTo>
                      <a:pt x="402" y="894"/>
                    </a:lnTo>
                    <a:lnTo>
                      <a:pt x="411" y="894"/>
                    </a:lnTo>
                    <a:lnTo>
                      <a:pt x="411" y="886"/>
                    </a:lnTo>
                    <a:lnTo>
                      <a:pt x="407" y="882"/>
                    </a:lnTo>
                    <a:lnTo>
                      <a:pt x="403" y="878"/>
                    </a:lnTo>
                    <a:lnTo>
                      <a:pt x="405" y="875"/>
                    </a:lnTo>
                    <a:lnTo>
                      <a:pt x="412" y="871"/>
                    </a:lnTo>
                    <a:lnTo>
                      <a:pt x="418" y="867"/>
                    </a:lnTo>
                    <a:lnTo>
                      <a:pt x="429" y="859"/>
                    </a:lnTo>
                    <a:lnTo>
                      <a:pt x="439" y="852"/>
                    </a:lnTo>
                    <a:lnTo>
                      <a:pt x="444" y="843"/>
                    </a:lnTo>
                    <a:lnTo>
                      <a:pt x="447" y="835"/>
                    </a:lnTo>
                    <a:lnTo>
                      <a:pt x="451" y="828"/>
                    </a:lnTo>
                    <a:lnTo>
                      <a:pt x="453" y="820"/>
                    </a:lnTo>
                    <a:lnTo>
                      <a:pt x="454" y="810"/>
                    </a:lnTo>
                    <a:lnTo>
                      <a:pt x="451" y="799"/>
                    </a:lnTo>
                    <a:lnTo>
                      <a:pt x="460" y="793"/>
                    </a:lnTo>
                    <a:lnTo>
                      <a:pt x="462" y="787"/>
                    </a:lnTo>
                    <a:lnTo>
                      <a:pt x="468" y="778"/>
                    </a:lnTo>
                    <a:lnTo>
                      <a:pt x="475" y="774"/>
                    </a:lnTo>
                    <a:lnTo>
                      <a:pt x="485" y="770"/>
                    </a:lnTo>
                    <a:lnTo>
                      <a:pt x="494" y="761"/>
                    </a:lnTo>
                    <a:lnTo>
                      <a:pt x="507" y="754"/>
                    </a:lnTo>
                    <a:lnTo>
                      <a:pt x="511" y="747"/>
                    </a:lnTo>
                    <a:lnTo>
                      <a:pt x="516" y="740"/>
                    </a:lnTo>
                    <a:lnTo>
                      <a:pt x="518" y="737"/>
                    </a:lnTo>
                    <a:lnTo>
                      <a:pt x="522" y="741"/>
                    </a:lnTo>
                    <a:lnTo>
                      <a:pt x="525" y="744"/>
                    </a:lnTo>
                    <a:lnTo>
                      <a:pt x="529" y="746"/>
                    </a:lnTo>
                    <a:lnTo>
                      <a:pt x="536" y="746"/>
                    </a:lnTo>
                    <a:lnTo>
                      <a:pt x="539" y="738"/>
                    </a:lnTo>
                    <a:lnTo>
                      <a:pt x="539" y="729"/>
                    </a:lnTo>
                    <a:lnTo>
                      <a:pt x="539" y="720"/>
                    </a:lnTo>
                    <a:lnTo>
                      <a:pt x="540" y="714"/>
                    </a:lnTo>
                    <a:lnTo>
                      <a:pt x="540" y="705"/>
                    </a:lnTo>
                    <a:lnTo>
                      <a:pt x="546" y="703"/>
                    </a:lnTo>
                    <a:lnTo>
                      <a:pt x="552" y="703"/>
                    </a:lnTo>
                    <a:lnTo>
                      <a:pt x="563" y="704"/>
                    </a:lnTo>
                    <a:lnTo>
                      <a:pt x="564" y="694"/>
                    </a:lnTo>
                    <a:lnTo>
                      <a:pt x="564" y="686"/>
                    </a:lnTo>
                    <a:lnTo>
                      <a:pt x="565" y="680"/>
                    </a:lnTo>
                    <a:lnTo>
                      <a:pt x="569" y="675"/>
                    </a:lnTo>
                    <a:lnTo>
                      <a:pt x="580" y="672"/>
                    </a:lnTo>
                    <a:lnTo>
                      <a:pt x="590" y="668"/>
                    </a:lnTo>
                    <a:lnTo>
                      <a:pt x="607" y="657"/>
                    </a:lnTo>
                    <a:lnTo>
                      <a:pt x="612" y="654"/>
                    </a:lnTo>
                    <a:lnTo>
                      <a:pt x="620" y="642"/>
                    </a:lnTo>
                    <a:lnTo>
                      <a:pt x="623" y="632"/>
                    </a:lnTo>
                    <a:lnTo>
                      <a:pt x="621" y="623"/>
                    </a:lnTo>
                    <a:lnTo>
                      <a:pt x="620" y="616"/>
                    </a:lnTo>
                    <a:lnTo>
                      <a:pt x="620" y="608"/>
                    </a:lnTo>
                    <a:lnTo>
                      <a:pt x="625" y="603"/>
                    </a:lnTo>
                    <a:lnTo>
                      <a:pt x="631" y="599"/>
                    </a:lnTo>
                    <a:lnTo>
                      <a:pt x="637" y="599"/>
                    </a:lnTo>
                    <a:lnTo>
                      <a:pt x="641" y="601"/>
                    </a:lnTo>
                    <a:lnTo>
                      <a:pt x="644" y="603"/>
                    </a:lnTo>
                    <a:lnTo>
                      <a:pt x="648" y="606"/>
                    </a:lnTo>
                    <a:lnTo>
                      <a:pt x="652" y="607"/>
                    </a:lnTo>
                    <a:lnTo>
                      <a:pt x="660" y="610"/>
                    </a:lnTo>
                    <a:lnTo>
                      <a:pt x="665" y="612"/>
                    </a:lnTo>
                    <a:lnTo>
                      <a:pt x="669" y="608"/>
                    </a:lnTo>
                    <a:lnTo>
                      <a:pt x="670" y="601"/>
                    </a:lnTo>
                    <a:lnTo>
                      <a:pt x="678" y="602"/>
                    </a:lnTo>
                    <a:lnTo>
                      <a:pt x="682" y="601"/>
                    </a:lnTo>
                    <a:lnTo>
                      <a:pt x="683" y="596"/>
                    </a:lnTo>
                    <a:lnTo>
                      <a:pt x="687" y="596"/>
                    </a:lnTo>
                    <a:lnTo>
                      <a:pt x="689" y="599"/>
                    </a:lnTo>
                    <a:lnTo>
                      <a:pt x="695" y="603"/>
                    </a:lnTo>
                    <a:lnTo>
                      <a:pt x="699" y="603"/>
                    </a:lnTo>
                    <a:lnTo>
                      <a:pt x="706" y="605"/>
                    </a:lnTo>
                    <a:lnTo>
                      <a:pt x="710" y="600"/>
                    </a:lnTo>
                    <a:lnTo>
                      <a:pt x="716" y="590"/>
                    </a:lnTo>
                    <a:lnTo>
                      <a:pt x="716" y="583"/>
                    </a:lnTo>
                    <a:lnTo>
                      <a:pt x="721" y="576"/>
                    </a:lnTo>
                    <a:lnTo>
                      <a:pt x="730" y="576"/>
                    </a:lnTo>
                    <a:lnTo>
                      <a:pt x="738" y="574"/>
                    </a:lnTo>
                    <a:lnTo>
                      <a:pt x="744" y="573"/>
                    </a:lnTo>
                    <a:lnTo>
                      <a:pt x="749" y="574"/>
                    </a:lnTo>
                    <a:lnTo>
                      <a:pt x="754" y="577"/>
                    </a:lnTo>
                    <a:lnTo>
                      <a:pt x="756" y="580"/>
                    </a:lnTo>
                    <a:lnTo>
                      <a:pt x="758" y="584"/>
                    </a:lnTo>
                    <a:lnTo>
                      <a:pt x="763" y="592"/>
                    </a:lnTo>
                    <a:lnTo>
                      <a:pt x="766" y="601"/>
                    </a:lnTo>
                    <a:lnTo>
                      <a:pt x="769" y="605"/>
                    </a:lnTo>
                    <a:lnTo>
                      <a:pt x="771" y="614"/>
                    </a:lnTo>
                    <a:lnTo>
                      <a:pt x="772" y="617"/>
                    </a:lnTo>
                    <a:lnTo>
                      <a:pt x="774" y="62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69" name="Freeform 507">
                <a:extLst>
                  <a:ext uri="{FF2B5EF4-FFF2-40B4-BE49-F238E27FC236}">
                    <a16:creationId xmlns:a16="http://schemas.microsoft.com/office/drawing/2014/main" id="{17618F50-6F9C-4FCA-81BA-4E1B898673E0}"/>
                  </a:ext>
                </a:extLst>
              </p:cNvPr>
              <p:cNvSpPr>
                <a:spLocks/>
              </p:cNvSpPr>
              <p:nvPr/>
            </p:nvSpPr>
            <p:spPr bwMode="auto">
              <a:xfrm>
                <a:off x="278" y="1229"/>
                <a:ext cx="729" cy="854"/>
              </a:xfrm>
              <a:custGeom>
                <a:avLst/>
                <a:gdLst>
                  <a:gd name="T0" fmla="*/ 854 w 1373"/>
                  <a:gd name="T1" fmla="*/ 630 h 1606"/>
                  <a:gd name="T2" fmla="*/ 905 w 1373"/>
                  <a:gd name="T3" fmla="*/ 654 h 1606"/>
                  <a:gd name="T4" fmla="*/ 907 w 1373"/>
                  <a:gd name="T5" fmla="*/ 554 h 1606"/>
                  <a:gd name="T6" fmla="*/ 925 w 1373"/>
                  <a:gd name="T7" fmla="*/ 383 h 1606"/>
                  <a:gd name="T8" fmla="*/ 1007 w 1373"/>
                  <a:gd name="T9" fmla="*/ 294 h 1606"/>
                  <a:gd name="T10" fmla="*/ 1130 w 1373"/>
                  <a:gd name="T11" fmla="*/ 211 h 1606"/>
                  <a:gd name="T12" fmla="*/ 1179 w 1373"/>
                  <a:gd name="T13" fmla="*/ 167 h 1606"/>
                  <a:gd name="T14" fmla="*/ 1237 w 1373"/>
                  <a:gd name="T15" fmla="*/ 127 h 1606"/>
                  <a:gd name="T16" fmla="*/ 1276 w 1373"/>
                  <a:gd name="T17" fmla="*/ 206 h 1606"/>
                  <a:gd name="T18" fmla="*/ 1371 w 1373"/>
                  <a:gd name="T19" fmla="*/ 182 h 1606"/>
                  <a:gd name="T20" fmla="*/ 1322 w 1373"/>
                  <a:gd name="T21" fmla="*/ 86 h 1606"/>
                  <a:gd name="T22" fmla="*/ 1249 w 1373"/>
                  <a:gd name="T23" fmla="*/ 0 h 1606"/>
                  <a:gd name="T24" fmla="*/ 1124 w 1373"/>
                  <a:gd name="T25" fmla="*/ 43 h 1606"/>
                  <a:gd name="T26" fmla="*/ 1051 w 1373"/>
                  <a:gd name="T27" fmla="*/ 73 h 1606"/>
                  <a:gd name="T28" fmla="*/ 964 w 1373"/>
                  <a:gd name="T29" fmla="*/ 128 h 1606"/>
                  <a:gd name="T30" fmla="*/ 870 w 1373"/>
                  <a:gd name="T31" fmla="*/ 227 h 1606"/>
                  <a:gd name="T32" fmla="*/ 779 w 1373"/>
                  <a:gd name="T33" fmla="*/ 281 h 1606"/>
                  <a:gd name="T34" fmla="*/ 727 w 1373"/>
                  <a:gd name="T35" fmla="*/ 336 h 1606"/>
                  <a:gd name="T36" fmla="*/ 658 w 1373"/>
                  <a:gd name="T37" fmla="*/ 283 h 1606"/>
                  <a:gd name="T38" fmla="*/ 634 w 1373"/>
                  <a:gd name="T39" fmla="*/ 348 h 1606"/>
                  <a:gd name="T40" fmla="*/ 551 w 1373"/>
                  <a:gd name="T41" fmla="*/ 354 h 1606"/>
                  <a:gd name="T42" fmla="*/ 461 w 1373"/>
                  <a:gd name="T43" fmla="*/ 405 h 1606"/>
                  <a:gd name="T44" fmla="*/ 420 w 1373"/>
                  <a:gd name="T45" fmla="*/ 433 h 1606"/>
                  <a:gd name="T46" fmla="*/ 382 w 1373"/>
                  <a:gd name="T47" fmla="*/ 443 h 1606"/>
                  <a:gd name="T48" fmla="*/ 396 w 1373"/>
                  <a:gd name="T49" fmla="*/ 489 h 1606"/>
                  <a:gd name="T50" fmla="*/ 399 w 1373"/>
                  <a:gd name="T51" fmla="*/ 559 h 1606"/>
                  <a:gd name="T52" fmla="*/ 347 w 1373"/>
                  <a:gd name="T53" fmla="*/ 611 h 1606"/>
                  <a:gd name="T54" fmla="*/ 294 w 1373"/>
                  <a:gd name="T55" fmla="*/ 611 h 1606"/>
                  <a:gd name="T56" fmla="*/ 275 w 1373"/>
                  <a:gd name="T57" fmla="*/ 626 h 1606"/>
                  <a:gd name="T58" fmla="*/ 277 w 1373"/>
                  <a:gd name="T59" fmla="*/ 661 h 1606"/>
                  <a:gd name="T60" fmla="*/ 276 w 1373"/>
                  <a:gd name="T61" fmla="*/ 730 h 1606"/>
                  <a:gd name="T62" fmla="*/ 229 w 1373"/>
                  <a:gd name="T63" fmla="*/ 726 h 1606"/>
                  <a:gd name="T64" fmla="*/ 202 w 1373"/>
                  <a:gd name="T65" fmla="*/ 694 h 1606"/>
                  <a:gd name="T66" fmla="*/ 173 w 1373"/>
                  <a:gd name="T67" fmla="*/ 735 h 1606"/>
                  <a:gd name="T68" fmla="*/ 151 w 1373"/>
                  <a:gd name="T69" fmla="*/ 791 h 1606"/>
                  <a:gd name="T70" fmla="*/ 104 w 1373"/>
                  <a:gd name="T71" fmla="*/ 815 h 1606"/>
                  <a:gd name="T72" fmla="*/ 92 w 1373"/>
                  <a:gd name="T73" fmla="*/ 769 h 1606"/>
                  <a:gd name="T74" fmla="*/ 55 w 1373"/>
                  <a:gd name="T75" fmla="*/ 729 h 1606"/>
                  <a:gd name="T76" fmla="*/ 39 w 1373"/>
                  <a:gd name="T77" fmla="*/ 800 h 1606"/>
                  <a:gd name="T78" fmla="*/ 26 w 1373"/>
                  <a:gd name="T79" fmla="*/ 853 h 1606"/>
                  <a:gd name="T80" fmla="*/ 426 w 1373"/>
                  <a:gd name="T81" fmla="*/ 1585 h 1606"/>
                  <a:gd name="T82" fmla="*/ 425 w 1373"/>
                  <a:gd name="T83" fmla="*/ 1487 h 1606"/>
                  <a:gd name="T84" fmla="*/ 470 w 1373"/>
                  <a:gd name="T85" fmla="*/ 1488 h 1606"/>
                  <a:gd name="T86" fmla="*/ 469 w 1373"/>
                  <a:gd name="T87" fmla="*/ 1439 h 1606"/>
                  <a:gd name="T88" fmla="*/ 403 w 1373"/>
                  <a:gd name="T89" fmla="*/ 1476 h 1606"/>
                  <a:gd name="T90" fmla="*/ 342 w 1373"/>
                  <a:gd name="T91" fmla="*/ 1427 h 1606"/>
                  <a:gd name="T92" fmla="*/ 291 w 1373"/>
                  <a:gd name="T93" fmla="*/ 1488 h 1606"/>
                  <a:gd name="T94" fmla="*/ 225 w 1373"/>
                  <a:gd name="T95" fmla="*/ 1573 h 1606"/>
                  <a:gd name="T96" fmla="*/ 96 w 1373"/>
                  <a:gd name="T97" fmla="*/ 1404 h 1606"/>
                  <a:gd name="T98" fmla="*/ 182 w 1373"/>
                  <a:gd name="T99" fmla="*/ 1252 h 1606"/>
                  <a:gd name="T100" fmla="*/ 178 w 1373"/>
                  <a:gd name="T101" fmla="*/ 1201 h 1606"/>
                  <a:gd name="T102" fmla="*/ 139 w 1373"/>
                  <a:gd name="T103" fmla="*/ 1131 h 1606"/>
                  <a:gd name="T104" fmla="*/ 149 w 1373"/>
                  <a:gd name="T105" fmla="*/ 1046 h 1606"/>
                  <a:gd name="T106" fmla="*/ 261 w 1373"/>
                  <a:gd name="T107" fmla="*/ 1059 h 1606"/>
                  <a:gd name="T108" fmla="*/ 249 w 1373"/>
                  <a:gd name="T109" fmla="*/ 935 h 1606"/>
                  <a:gd name="T110" fmla="*/ 384 w 1373"/>
                  <a:gd name="T111" fmla="*/ 940 h 1606"/>
                  <a:gd name="T112" fmla="*/ 429 w 1373"/>
                  <a:gd name="T113" fmla="*/ 859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3"/>
                    </a:moveTo>
                    <a:lnTo>
                      <a:pt x="774" y="623"/>
                    </a:lnTo>
                    <a:lnTo>
                      <a:pt x="776" y="628"/>
                    </a:lnTo>
                    <a:lnTo>
                      <a:pt x="780" y="635"/>
                    </a:lnTo>
                    <a:lnTo>
                      <a:pt x="787" y="641"/>
                    </a:lnTo>
                    <a:lnTo>
                      <a:pt x="795" y="646"/>
                    </a:lnTo>
                    <a:lnTo>
                      <a:pt x="803" y="648"/>
                    </a:lnTo>
                    <a:lnTo>
                      <a:pt x="809" y="650"/>
                    </a:lnTo>
                    <a:lnTo>
                      <a:pt x="817" y="648"/>
                    </a:lnTo>
                    <a:lnTo>
                      <a:pt x="826" y="641"/>
                    </a:lnTo>
                    <a:lnTo>
                      <a:pt x="832" y="635"/>
                    </a:lnTo>
                    <a:lnTo>
                      <a:pt x="836" y="632"/>
                    </a:lnTo>
                    <a:lnTo>
                      <a:pt x="839" y="628"/>
                    </a:lnTo>
                    <a:lnTo>
                      <a:pt x="842" y="623"/>
                    </a:lnTo>
                    <a:lnTo>
                      <a:pt x="848" y="619"/>
                    </a:lnTo>
                    <a:lnTo>
                      <a:pt x="852" y="617"/>
                    </a:lnTo>
                    <a:lnTo>
                      <a:pt x="854" y="620"/>
                    </a:lnTo>
                    <a:lnTo>
                      <a:pt x="856" y="623"/>
                    </a:lnTo>
                    <a:lnTo>
                      <a:pt x="855" y="626"/>
                    </a:lnTo>
                    <a:lnTo>
                      <a:pt x="854" y="630"/>
                    </a:lnTo>
                    <a:lnTo>
                      <a:pt x="854" y="634"/>
                    </a:lnTo>
                    <a:lnTo>
                      <a:pt x="854" y="639"/>
                    </a:lnTo>
                    <a:lnTo>
                      <a:pt x="854" y="643"/>
                    </a:lnTo>
                    <a:lnTo>
                      <a:pt x="855" y="648"/>
                    </a:lnTo>
                    <a:lnTo>
                      <a:pt x="855" y="652"/>
                    </a:lnTo>
                    <a:lnTo>
                      <a:pt x="854" y="656"/>
                    </a:lnTo>
                    <a:lnTo>
                      <a:pt x="852" y="661"/>
                    </a:lnTo>
                    <a:lnTo>
                      <a:pt x="850" y="666"/>
                    </a:lnTo>
                    <a:lnTo>
                      <a:pt x="852" y="672"/>
                    </a:lnTo>
                    <a:lnTo>
                      <a:pt x="856" y="677"/>
                    </a:lnTo>
                    <a:lnTo>
                      <a:pt x="862" y="678"/>
                    </a:lnTo>
                    <a:lnTo>
                      <a:pt x="868" y="681"/>
                    </a:lnTo>
                    <a:lnTo>
                      <a:pt x="873" y="681"/>
                    </a:lnTo>
                    <a:lnTo>
                      <a:pt x="878" y="684"/>
                    </a:lnTo>
                    <a:lnTo>
                      <a:pt x="883" y="686"/>
                    </a:lnTo>
                    <a:lnTo>
                      <a:pt x="889" y="686"/>
                    </a:lnTo>
                    <a:lnTo>
                      <a:pt x="897" y="679"/>
                    </a:lnTo>
                    <a:lnTo>
                      <a:pt x="904" y="672"/>
                    </a:lnTo>
                    <a:lnTo>
                      <a:pt x="905" y="663"/>
                    </a:lnTo>
                    <a:lnTo>
                      <a:pt x="905" y="654"/>
                    </a:lnTo>
                    <a:lnTo>
                      <a:pt x="903" y="645"/>
                    </a:lnTo>
                    <a:lnTo>
                      <a:pt x="905" y="637"/>
                    </a:lnTo>
                    <a:lnTo>
                      <a:pt x="905" y="631"/>
                    </a:lnTo>
                    <a:lnTo>
                      <a:pt x="903" y="625"/>
                    </a:lnTo>
                    <a:lnTo>
                      <a:pt x="895" y="621"/>
                    </a:lnTo>
                    <a:lnTo>
                      <a:pt x="892" y="623"/>
                    </a:lnTo>
                    <a:lnTo>
                      <a:pt x="879" y="624"/>
                    </a:lnTo>
                    <a:lnTo>
                      <a:pt x="874" y="622"/>
                    </a:lnTo>
                    <a:lnTo>
                      <a:pt x="873" y="615"/>
                    </a:lnTo>
                    <a:lnTo>
                      <a:pt x="872" y="608"/>
                    </a:lnTo>
                    <a:lnTo>
                      <a:pt x="868" y="605"/>
                    </a:lnTo>
                    <a:lnTo>
                      <a:pt x="867" y="600"/>
                    </a:lnTo>
                    <a:lnTo>
                      <a:pt x="870" y="594"/>
                    </a:lnTo>
                    <a:lnTo>
                      <a:pt x="879" y="590"/>
                    </a:lnTo>
                    <a:lnTo>
                      <a:pt x="886" y="588"/>
                    </a:lnTo>
                    <a:lnTo>
                      <a:pt x="890" y="585"/>
                    </a:lnTo>
                    <a:lnTo>
                      <a:pt x="899" y="579"/>
                    </a:lnTo>
                    <a:lnTo>
                      <a:pt x="903" y="571"/>
                    </a:lnTo>
                    <a:lnTo>
                      <a:pt x="906" y="562"/>
                    </a:lnTo>
                    <a:lnTo>
                      <a:pt x="907" y="554"/>
                    </a:lnTo>
                    <a:lnTo>
                      <a:pt x="901" y="545"/>
                    </a:lnTo>
                    <a:lnTo>
                      <a:pt x="895" y="535"/>
                    </a:lnTo>
                    <a:lnTo>
                      <a:pt x="893" y="530"/>
                    </a:lnTo>
                    <a:lnTo>
                      <a:pt x="893" y="522"/>
                    </a:lnTo>
                    <a:lnTo>
                      <a:pt x="897" y="516"/>
                    </a:lnTo>
                    <a:lnTo>
                      <a:pt x="901" y="505"/>
                    </a:lnTo>
                    <a:lnTo>
                      <a:pt x="900" y="496"/>
                    </a:lnTo>
                    <a:lnTo>
                      <a:pt x="902" y="485"/>
                    </a:lnTo>
                    <a:lnTo>
                      <a:pt x="906" y="478"/>
                    </a:lnTo>
                    <a:lnTo>
                      <a:pt x="911" y="471"/>
                    </a:lnTo>
                    <a:lnTo>
                      <a:pt x="921" y="460"/>
                    </a:lnTo>
                    <a:lnTo>
                      <a:pt x="926" y="452"/>
                    </a:lnTo>
                    <a:lnTo>
                      <a:pt x="923" y="442"/>
                    </a:lnTo>
                    <a:lnTo>
                      <a:pt x="921" y="432"/>
                    </a:lnTo>
                    <a:lnTo>
                      <a:pt x="922" y="420"/>
                    </a:lnTo>
                    <a:lnTo>
                      <a:pt x="925" y="408"/>
                    </a:lnTo>
                    <a:lnTo>
                      <a:pt x="926" y="398"/>
                    </a:lnTo>
                    <a:lnTo>
                      <a:pt x="929" y="391"/>
                    </a:lnTo>
                    <a:lnTo>
                      <a:pt x="929" y="387"/>
                    </a:lnTo>
                    <a:lnTo>
                      <a:pt x="925" y="383"/>
                    </a:lnTo>
                    <a:lnTo>
                      <a:pt x="928" y="382"/>
                    </a:lnTo>
                    <a:lnTo>
                      <a:pt x="934" y="382"/>
                    </a:lnTo>
                    <a:lnTo>
                      <a:pt x="941" y="380"/>
                    </a:lnTo>
                    <a:lnTo>
                      <a:pt x="945" y="374"/>
                    </a:lnTo>
                    <a:lnTo>
                      <a:pt x="950" y="368"/>
                    </a:lnTo>
                    <a:lnTo>
                      <a:pt x="956" y="362"/>
                    </a:lnTo>
                    <a:lnTo>
                      <a:pt x="962" y="360"/>
                    </a:lnTo>
                    <a:lnTo>
                      <a:pt x="966" y="361"/>
                    </a:lnTo>
                    <a:lnTo>
                      <a:pt x="975" y="359"/>
                    </a:lnTo>
                    <a:lnTo>
                      <a:pt x="982" y="352"/>
                    </a:lnTo>
                    <a:lnTo>
                      <a:pt x="988" y="346"/>
                    </a:lnTo>
                    <a:lnTo>
                      <a:pt x="990" y="337"/>
                    </a:lnTo>
                    <a:lnTo>
                      <a:pt x="987" y="332"/>
                    </a:lnTo>
                    <a:lnTo>
                      <a:pt x="986" y="326"/>
                    </a:lnTo>
                    <a:lnTo>
                      <a:pt x="990" y="319"/>
                    </a:lnTo>
                    <a:lnTo>
                      <a:pt x="996" y="319"/>
                    </a:lnTo>
                    <a:lnTo>
                      <a:pt x="1003" y="316"/>
                    </a:lnTo>
                    <a:lnTo>
                      <a:pt x="1007" y="309"/>
                    </a:lnTo>
                    <a:lnTo>
                      <a:pt x="1007" y="302"/>
                    </a:lnTo>
                    <a:lnTo>
                      <a:pt x="1007" y="294"/>
                    </a:lnTo>
                    <a:lnTo>
                      <a:pt x="1013" y="286"/>
                    </a:lnTo>
                    <a:lnTo>
                      <a:pt x="1018" y="276"/>
                    </a:lnTo>
                    <a:lnTo>
                      <a:pt x="1024" y="269"/>
                    </a:lnTo>
                    <a:lnTo>
                      <a:pt x="1030" y="259"/>
                    </a:lnTo>
                    <a:lnTo>
                      <a:pt x="1037" y="257"/>
                    </a:lnTo>
                    <a:lnTo>
                      <a:pt x="1048" y="254"/>
                    </a:lnTo>
                    <a:lnTo>
                      <a:pt x="1057" y="248"/>
                    </a:lnTo>
                    <a:lnTo>
                      <a:pt x="1064" y="240"/>
                    </a:lnTo>
                    <a:lnTo>
                      <a:pt x="1070" y="233"/>
                    </a:lnTo>
                    <a:lnTo>
                      <a:pt x="1076" y="227"/>
                    </a:lnTo>
                    <a:lnTo>
                      <a:pt x="1083" y="224"/>
                    </a:lnTo>
                    <a:lnTo>
                      <a:pt x="1088" y="225"/>
                    </a:lnTo>
                    <a:lnTo>
                      <a:pt x="1093" y="227"/>
                    </a:lnTo>
                    <a:lnTo>
                      <a:pt x="1099" y="226"/>
                    </a:lnTo>
                    <a:lnTo>
                      <a:pt x="1109" y="226"/>
                    </a:lnTo>
                    <a:lnTo>
                      <a:pt x="1116" y="227"/>
                    </a:lnTo>
                    <a:lnTo>
                      <a:pt x="1119" y="224"/>
                    </a:lnTo>
                    <a:lnTo>
                      <a:pt x="1119" y="219"/>
                    </a:lnTo>
                    <a:lnTo>
                      <a:pt x="1124" y="214"/>
                    </a:lnTo>
                    <a:lnTo>
                      <a:pt x="1130" y="211"/>
                    </a:lnTo>
                    <a:lnTo>
                      <a:pt x="1137" y="213"/>
                    </a:lnTo>
                    <a:lnTo>
                      <a:pt x="1143" y="214"/>
                    </a:lnTo>
                    <a:lnTo>
                      <a:pt x="1146" y="210"/>
                    </a:lnTo>
                    <a:lnTo>
                      <a:pt x="1151" y="206"/>
                    </a:lnTo>
                    <a:lnTo>
                      <a:pt x="1157" y="205"/>
                    </a:lnTo>
                    <a:lnTo>
                      <a:pt x="1165" y="205"/>
                    </a:lnTo>
                    <a:lnTo>
                      <a:pt x="1168" y="208"/>
                    </a:lnTo>
                    <a:lnTo>
                      <a:pt x="1171" y="209"/>
                    </a:lnTo>
                    <a:lnTo>
                      <a:pt x="1175" y="207"/>
                    </a:lnTo>
                    <a:lnTo>
                      <a:pt x="1177" y="200"/>
                    </a:lnTo>
                    <a:lnTo>
                      <a:pt x="1175" y="193"/>
                    </a:lnTo>
                    <a:lnTo>
                      <a:pt x="1171" y="191"/>
                    </a:lnTo>
                    <a:lnTo>
                      <a:pt x="1163" y="189"/>
                    </a:lnTo>
                    <a:lnTo>
                      <a:pt x="1157" y="188"/>
                    </a:lnTo>
                    <a:lnTo>
                      <a:pt x="1153" y="185"/>
                    </a:lnTo>
                    <a:lnTo>
                      <a:pt x="1153" y="181"/>
                    </a:lnTo>
                    <a:lnTo>
                      <a:pt x="1156" y="177"/>
                    </a:lnTo>
                    <a:lnTo>
                      <a:pt x="1161" y="173"/>
                    </a:lnTo>
                    <a:lnTo>
                      <a:pt x="1171" y="171"/>
                    </a:lnTo>
                    <a:lnTo>
                      <a:pt x="1179" y="167"/>
                    </a:lnTo>
                    <a:lnTo>
                      <a:pt x="1187" y="165"/>
                    </a:lnTo>
                    <a:lnTo>
                      <a:pt x="1193" y="165"/>
                    </a:lnTo>
                    <a:lnTo>
                      <a:pt x="1198" y="167"/>
                    </a:lnTo>
                    <a:lnTo>
                      <a:pt x="1203" y="169"/>
                    </a:lnTo>
                    <a:lnTo>
                      <a:pt x="1208" y="170"/>
                    </a:lnTo>
                    <a:lnTo>
                      <a:pt x="1218" y="171"/>
                    </a:lnTo>
                    <a:lnTo>
                      <a:pt x="1225" y="167"/>
                    </a:lnTo>
                    <a:lnTo>
                      <a:pt x="1227" y="163"/>
                    </a:lnTo>
                    <a:lnTo>
                      <a:pt x="1224" y="161"/>
                    </a:lnTo>
                    <a:lnTo>
                      <a:pt x="1219" y="159"/>
                    </a:lnTo>
                    <a:lnTo>
                      <a:pt x="1214" y="156"/>
                    </a:lnTo>
                    <a:lnTo>
                      <a:pt x="1213" y="152"/>
                    </a:lnTo>
                    <a:lnTo>
                      <a:pt x="1213" y="148"/>
                    </a:lnTo>
                    <a:lnTo>
                      <a:pt x="1217" y="143"/>
                    </a:lnTo>
                    <a:lnTo>
                      <a:pt x="1219" y="138"/>
                    </a:lnTo>
                    <a:lnTo>
                      <a:pt x="1220" y="131"/>
                    </a:lnTo>
                    <a:lnTo>
                      <a:pt x="1223" y="127"/>
                    </a:lnTo>
                    <a:lnTo>
                      <a:pt x="1230" y="125"/>
                    </a:lnTo>
                    <a:lnTo>
                      <a:pt x="1235" y="125"/>
                    </a:lnTo>
                    <a:lnTo>
                      <a:pt x="1237" y="127"/>
                    </a:lnTo>
                    <a:lnTo>
                      <a:pt x="1241" y="130"/>
                    </a:lnTo>
                    <a:lnTo>
                      <a:pt x="1243" y="131"/>
                    </a:lnTo>
                    <a:lnTo>
                      <a:pt x="1249" y="130"/>
                    </a:lnTo>
                    <a:lnTo>
                      <a:pt x="1257" y="128"/>
                    </a:lnTo>
                    <a:lnTo>
                      <a:pt x="1265" y="125"/>
                    </a:lnTo>
                    <a:lnTo>
                      <a:pt x="1269" y="125"/>
                    </a:lnTo>
                    <a:lnTo>
                      <a:pt x="1276" y="127"/>
                    </a:lnTo>
                    <a:lnTo>
                      <a:pt x="1280" y="133"/>
                    </a:lnTo>
                    <a:lnTo>
                      <a:pt x="1281" y="139"/>
                    </a:lnTo>
                    <a:lnTo>
                      <a:pt x="1282" y="147"/>
                    </a:lnTo>
                    <a:lnTo>
                      <a:pt x="1286" y="153"/>
                    </a:lnTo>
                    <a:lnTo>
                      <a:pt x="1288" y="158"/>
                    </a:lnTo>
                    <a:lnTo>
                      <a:pt x="1286" y="163"/>
                    </a:lnTo>
                    <a:lnTo>
                      <a:pt x="1281" y="169"/>
                    </a:lnTo>
                    <a:lnTo>
                      <a:pt x="1277" y="173"/>
                    </a:lnTo>
                    <a:lnTo>
                      <a:pt x="1275" y="177"/>
                    </a:lnTo>
                    <a:lnTo>
                      <a:pt x="1273" y="182"/>
                    </a:lnTo>
                    <a:lnTo>
                      <a:pt x="1273" y="190"/>
                    </a:lnTo>
                    <a:lnTo>
                      <a:pt x="1274" y="198"/>
                    </a:lnTo>
                    <a:lnTo>
                      <a:pt x="1276" y="206"/>
                    </a:lnTo>
                    <a:lnTo>
                      <a:pt x="1283" y="213"/>
                    </a:lnTo>
                    <a:lnTo>
                      <a:pt x="1291" y="215"/>
                    </a:lnTo>
                    <a:lnTo>
                      <a:pt x="1302" y="212"/>
                    </a:lnTo>
                    <a:lnTo>
                      <a:pt x="1310" y="211"/>
                    </a:lnTo>
                    <a:lnTo>
                      <a:pt x="1316" y="209"/>
                    </a:lnTo>
                    <a:lnTo>
                      <a:pt x="1319" y="205"/>
                    </a:lnTo>
                    <a:lnTo>
                      <a:pt x="1321" y="198"/>
                    </a:lnTo>
                    <a:lnTo>
                      <a:pt x="1322" y="195"/>
                    </a:lnTo>
                    <a:lnTo>
                      <a:pt x="1326" y="196"/>
                    </a:lnTo>
                    <a:lnTo>
                      <a:pt x="1331" y="200"/>
                    </a:lnTo>
                    <a:lnTo>
                      <a:pt x="1335" y="205"/>
                    </a:lnTo>
                    <a:lnTo>
                      <a:pt x="1341" y="208"/>
                    </a:lnTo>
                    <a:lnTo>
                      <a:pt x="1346" y="210"/>
                    </a:lnTo>
                    <a:lnTo>
                      <a:pt x="1349" y="211"/>
                    </a:lnTo>
                    <a:lnTo>
                      <a:pt x="1353" y="211"/>
                    </a:lnTo>
                    <a:lnTo>
                      <a:pt x="1358" y="207"/>
                    </a:lnTo>
                    <a:lnTo>
                      <a:pt x="1361" y="201"/>
                    </a:lnTo>
                    <a:lnTo>
                      <a:pt x="1364" y="196"/>
                    </a:lnTo>
                    <a:lnTo>
                      <a:pt x="1368" y="189"/>
                    </a:lnTo>
                    <a:lnTo>
                      <a:pt x="1371" y="182"/>
                    </a:lnTo>
                    <a:lnTo>
                      <a:pt x="1373" y="173"/>
                    </a:lnTo>
                    <a:lnTo>
                      <a:pt x="1373" y="166"/>
                    </a:lnTo>
                    <a:lnTo>
                      <a:pt x="1368" y="160"/>
                    </a:lnTo>
                    <a:lnTo>
                      <a:pt x="1365" y="156"/>
                    </a:lnTo>
                    <a:lnTo>
                      <a:pt x="1361" y="151"/>
                    </a:lnTo>
                    <a:lnTo>
                      <a:pt x="1356" y="150"/>
                    </a:lnTo>
                    <a:lnTo>
                      <a:pt x="1350" y="150"/>
                    </a:lnTo>
                    <a:lnTo>
                      <a:pt x="1344" y="148"/>
                    </a:lnTo>
                    <a:lnTo>
                      <a:pt x="1339" y="146"/>
                    </a:lnTo>
                    <a:lnTo>
                      <a:pt x="1336" y="140"/>
                    </a:lnTo>
                    <a:lnTo>
                      <a:pt x="1336" y="133"/>
                    </a:lnTo>
                    <a:lnTo>
                      <a:pt x="1330" y="127"/>
                    </a:lnTo>
                    <a:lnTo>
                      <a:pt x="1324" y="124"/>
                    </a:lnTo>
                    <a:lnTo>
                      <a:pt x="1323" y="120"/>
                    </a:lnTo>
                    <a:lnTo>
                      <a:pt x="1326" y="115"/>
                    </a:lnTo>
                    <a:lnTo>
                      <a:pt x="1331" y="111"/>
                    </a:lnTo>
                    <a:lnTo>
                      <a:pt x="1331" y="103"/>
                    </a:lnTo>
                    <a:lnTo>
                      <a:pt x="1330" y="97"/>
                    </a:lnTo>
                    <a:lnTo>
                      <a:pt x="1329" y="89"/>
                    </a:lnTo>
                    <a:lnTo>
                      <a:pt x="1322" y="86"/>
                    </a:lnTo>
                    <a:lnTo>
                      <a:pt x="1316" y="89"/>
                    </a:lnTo>
                    <a:lnTo>
                      <a:pt x="1310" y="90"/>
                    </a:lnTo>
                    <a:lnTo>
                      <a:pt x="1307" y="87"/>
                    </a:lnTo>
                    <a:lnTo>
                      <a:pt x="1307" y="84"/>
                    </a:lnTo>
                    <a:lnTo>
                      <a:pt x="1311" y="79"/>
                    </a:lnTo>
                    <a:lnTo>
                      <a:pt x="1314" y="73"/>
                    </a:lnTo>
                    <a:lnTo>
                      <a:pt x="1313" y="66"/>
                    </a:lnTo>
                    <a:lnTo>
                      <a:pt x="1312" y="58"/>
                    </a:lnTo>
                    <a:lnTo>
                      <a:pt x="1314" y="44"/>
                    </a:lnTo>
                    <a:lnTo>
                      <a:pt x="1314" y="35"/>
                    </a:lnTo>
                    <a:lnTo>
                      <a:pt x="1312" y="29"/>
                    </a:lnTo>
                    <a:lnTo>
                      <a:pt x="1308" y="24"/>
                    </a:lnTo>
                    <a:lnTo>
                      <a:pt x="1300" y="17"/>
                    </a:lnTo>
                    <a:lnTo>
                      <a:pt x="1291" y="11"/>
                    </a:lnTo>
                    <a:lnTo>
                      <a:pt x="1282" y="5"/>
                    </a:lnTo>
                    <a:lnTo>
                      <a:pt x="1273" y="2"/>
                    </a:lnTo>
                    <a:lnTo>
                      <a:pt x="1267" y="2"/>
                    </a:lnTo>
                    <a:lnTo>
                      <a:pt x="1260" y="4"/>
                    </a:lnTo>
                    <a:lnTo>
                      <a:pt x="1255" y="4"/>
                    </a:lnTo>
                    <a:lnTo>
                      <a:pt x="1249" y="0"/>
                    </a:lnTo>
                    <a:lnTo>
                      <a:pt x="1237" y="1"/>
                    </a:lnTo>
                    <a:lnTo>
                      <a:pt x="1226" y="5"/>
                    </a:lnTo>
                    <a:lnTo>
                      <a:pt x="1219" y="9"/>
                    </a:lnTo>
                    <a:lnTo>
                      <a:pt x="1215" y="12"/>
                    </a:lnTo>
                    <a:lnTo>
                      <a:pt x="1211" y="17"/>
                    </a:lnTo>
                    <a:lnTo>
                      <a:pt x="1207" y="22"/>
                    </a:lnTo>
                    <a:lnTo>
                      <a:pt x="1197" y="23"/>
                    </a:lnTo>
                    <a:lnTo>
                      <a:pt x="1191" y="26"/>
                    </a:lnTo>
                    <a:lnTo>
                      <a:pt x="1186" y="28"/>
                    </a:lnTo>
                    <a:lnTo>
                      <a:pt x="1179" y="28"/>
                    </a:lnTo>
                    <a:lnTo>
                      <a:pt x="1175" y="28"/>
                    </a:lnTo>
                    <a:lnTo>
                      <a:pt x="1169" y="31"/>
                    </a:lnTo>
                    <a:lnTo>
                      <a:pt x="1164" y="32"/>
                    </a:lnTo>
                    <a:lnTo>
                      <a:pt x="1154" y="33"/>
                    </a:lnTo>
                    <a:lnTo>
                      <a:pt x="1150" y="35"/>
                    </a:lnTo>
                    <a:lnTo>
                      <a:pt x="1146" y="38"/>
                    </a:lnTo>
                    <a:lnTo>
                      <a:pt x="1143" y="42"/>
                    </a:lnTo>
                    <a:lnTo>
                      <a:pt x="1139" y="44"/>
                    </a:lnTo>
                    <a:lnTo>
                      <a:pt x="1134" y="45"/>
                    </a:lnTo>
                    <a:lnTo>
                      <a:pt x="1124" y="43"/>
                    </a:lnTo>
                    <a:lnTo>
                      <a:pt x="1118" y="43"/>
                    </a:lnTo>
                    <a:lnTo>
                      <a:pt x="1112" y="44"/>
                    </a:lnTo>
                    <a:lnTo>
                      <a:pt x="1108" y="49"/>
                    </a:lnTo>
                    <a:lnTo>
                      <a:pt x="1104" y="56"/>
                    </a:lnTo>
                    <a:lnTo>
                      <a:pt x="1104" y="62"/>
                    </a:lnTo>
                    <a:lnTo>
                      <a:pt x="1104" y="66"/>
                    </a:lnTo>
                    <a:lnTo>
                      <a:pt x="1103" y="69"/>
                    </a:lnTo>
                    <a:lnTo>
                      <a:pt x="1097" y="73"/>
                    </a:lnTo>
                    <a:lnTo>
                      <a:pt x="1095" y="75"/>
                    </a:lnTo>
                    <a:lnTo>
                      <a:pt x="1093" y="80"/>
                    </a:lnTo>
                    <a:lnTo>
                      <a:pt x="1090" y="84"/>
                    </a:lnTo>
                    <a:lnTo>
                      <a:pt x="1085" y="86"/>
                    </a:lnTo>
                    <a:lnTo>
                      <a:pt x="1082" y="90"/>
                    </a:lnTo>
                    <a:lnTo>
                      <a:pt x="1077" y="93"/>
                    </a:lnTo>
                    <a:lnTo>
                      <a:pt x="1074" y="93"/>
                    </a:lnTo>
                    <a:lnTo>
                      <a:pt x="1068" y="91"/>
                    </a:lnTo>
                    <a:lnTo>
                      <a:pt x="1062" y="86"/>
                    </a:lnTo>
                    <a:lnTo>
                      <a:pt x="1059" y="78"/>
                    </a:lnTo>
                    <a:lnTo>
                      <a:pt x="1055" y="73"/>
                    </a:lnTo>
                    <a:lnTo>
                      <a:pt x="1051" y="73"/>
                    </a:lnTo>
                    <a:lnTo>
                      <a:pt x="1048" y="76"/>
                    </a:lnTo>
                    <a:lnTo>
                      <a:pt x="1044" y="80"/>
                    </a:lnTo>
                    <a:lnTo>
                      <a:pt x="1042" y="85"/>
                    </a:lnTo>
                    <a:lnTo>
                      <a:pt x="1045" y="90"/>
                    </a:lnTo>
                    <a:lnTo>
                      <a:pt x="1052" y="96"/>
                    </a:lnTo>
                    <a:lnTo>
                      <a:pt x="1054" y="102"/>
                    </a:lnTo>
                    <a:lnTo>
                      <a:pt x="1052" y="106"/>
                    </a:lnTo>
                    <a:lnTo>
                      <a:pt x="1050" y="110"/>
                    </a:lnTo>
                    <a:lnTo>
                      <a:pt x="1049" y="112"/>
                    </a:lnTo>
                    <a:lnTo>
                      <a:pt x="1046" y="112"/>
                    </a:lnTo>
                    <a:lnTo>
                      <a:pt x="1040" y="111"/>
                    </a:lnTo>
                    <a:lnTo>
                      <a:pt x="1033" y="111"/>
                    </a:lnTo>
                    <a:lnTo>
                      <a:pt x="1023" y="111"/>
                    </a:lnTo>
                    <a:lnTo>
                      <a:pt x="1014" y="113"/>
                    </a:lnTo>
                    <a:lnTo>
                      <a:pt x="1004" y="114"/>
                    </a:lnTo>
                    <a:lnTo>
                      <a:pt x="995" y="113"/>
                    </a:lnTo>
                    <a:lnTo>
                      <a:pt x="989" y="115"/>
                    </a:lnTo>
                    <a:lnTo>
                      <a:pt x="980" y="118"/>
                    </a:lnTo>
                    <a:lnTo>
                      <a:pt x="971" y="123"/>
                    </a:lnTo>
                    <a:lnTo>
                      <a:pt x="964" y="128"/>
                    </a:lnTo>
                    <a:lnTo>
                      <a:pt x="958" y="135"/>
                    </a:lnTo>
                    <a:lnTo>
                      <a:pt x="952" y="139"/>
                    </a:lnTo>
                    <a:lnTo>
                      <a:pt x="946" y="143"/>
                    </a:lnTo>
                    <a:lnTo>
                      <a:pt x="940" y="147"/>
                    </a:lnTo>
                    <a:lnTo>
                      <a:pt x="932" y="149"/>
                    </a:lnTo>
                    <a:lnTo>
                      <a:pt x="921" y="153"/>
                    </a:lnTo>
                    <a:lnTo>
                      <a:pt x="912" y="155"/>
                    </a:lnTo>
                    <a:lnTo>
                      <a:pt x="904" y="157"/>
                    </a:lnTo>
                    <a:lnTo>
                      <a:pt x="897" y="161"/>
                    </a:lnTo>
                    <a:lnTo>
                      <a:pt x="887" y="167"/>
                    </a:lnTo>
                    <a:lnTo>
                      <a:pt x="880" y="169"/>
                    </a:lnTo>
                    <a:lnTo>
                      <a:pt x="877" y="171"/>
                    </a:lnTo>
                    <a:lnTo>
                      <a:pt x="872" y="176"/>
                    </a:lnTo>
                    <a:lnTo>
                      <a:pt x="871" y="181"/>
                    </a:lnTo>
                    <a:lnTo>
                      <a:pt x="870" y="188"/>
                    </a:lnTo>
                    <a:lnTo>
                      <a:pt x="869" y="197"/>
                    </a:lnTo>
                    <a:lnTo>
                      <a:pt x="870" y="206"/>
                    </a:lnTo>
                    <a:lnTo>
                      <a:pt x="869" y="213"/>
                    </a:lnTo>
                    <a:lnTo>
                      <a:pt x="869" y="220"/>
                    </a:lnTo>
                    <a:lnTo>
                      <a:pt x="870" y="227"/>
                    </a:lnTo>
                    <a:lnTo>
                      <a:pt x="867" y="231"/>
                    </a:lnTo>
                    <a:lnTo>
                      <a:pt x="862" y="236"/>
                    </a:lnTo>
                    <a:lnTo>
                      <a:pt x="857" y="238"/>
                    </a:lnTo>
                    <a:lnTo>
                      <a:pt x="852" y="239"/>
                    </a:lnTo>
                    <a:lnTo>
                      <a:pt x="846" y="244"/>
                    </a:lnTo>
                    <a:lnTo>
                      <a:pt x="837" y="248"/>
                    </a:lnTo>
                    <a:lnTo>
                      <a:pt x="831" y="253"/>
                    </a:lnTo>
                    <a:lnTo>
                      <a:pt x="823" y="253"/>
                    </a:lnTo>
                    <a:lnTo>
                      <a:pt x="816" y="248"/>
                    </a:lnTo>
                    <a:lnTo>
                      <a:pt x="813" y="243"/>
                    </a:lnTo>
                    <a:lnTo>
                      <a:pt x="808" y="240"/>
                    </a:lnTo>
                    <a:lnTo>
                      <a:pt x="801" y="240"/>
                    </a:lnTo>
                    <a:lnTo>
                      <a:pt x="794" y="241"/>
                    </a:lnTo>
                    <a:lnTo>
                      <a:pt x="787" y="243"/>
                    </a:lnTo>
                    <a:lnTo>
                      <a:pt x="776" y="247"/>
                    </a:lnTo>
                    <a:lnTo>
                      <a:pt x="772" y="251"/>
                    </a:lnTo>
                    <a:lnTo>
                      <a:pt x="771" y="258"/>
                    </a:lnTo>
                    <a:lnTo>
                      <a:pt x="778" y="268"/>
                    </a:lnTo>
                    <a:lnTo>
                      <a:pt x="778" y="274"/>
                    </a:lnTo>
                    <a:lnTo>
                      <a:pt x="779" y="281"/>
                    </a:lnTo>
                    <a:lnTo>
                      <a:pt x="776" y="290"/>
                    </a:lnTo>
                    <a:lnTo>
                      <a:pt x="772" y="294"/>
                    </a:lnTo>
                    <a:lnTo>
                      <a:pt x="766" y="296"/>
                    </a:lnTo>
                    <a:lnTo>
                      <a:pt x="761" y="299"/>
                    </a:lnTo>
                    <a:lnTo>
                      <a:pt x="756" y="301"/>
                    </a:lnTo>
                    <a:lnTo>
                      <a:pt x="750" y="304"/>
                    </a:lnTo>
                    <a:lnTo>
                      <a:pt x="748" y="309"/>
                    </a:lnTo>
                    <a:lnTo>
                      <a:pt x="749" y="314"/>
                    </a:lnTo>
                    <a:lnTo>
                      <a:pt x="753" y="319"/>
                    </a:lnTo>
                    <a:lnTo>
                      <a:pt x="756" y="325"/>
                    </a:lnTo>
                    <a:lnTo>
                      <a:pt x="757" y="333"/>
                    </a:lnTo>
                    <a:lnTo>
                      <a:pt x="756" y="337"/>
                    </a:lnTo>
                    <a:lnTo>
                      <a:pt x="754" y="343"/>
                    </a:lnTo>
                    <a:lnTo>
                      <a:pt x="750" y="346"/>
                    </a:lnTo>
                    <a:lnTo>
                      <a:pt x="746" y="347"/>
                    </a:lnTo>
                    <a:lnTo>
                      <a:pt x="743" y="344"/>
                    </a:lnTo>
                    <a:lnTo>
                      <a:pt x="742" y="339"/>
                    </a:lnTo>
                    <a:lnTo>
                      <a:pt x="737" y="336"/>
                    </a:lnTo>
                    <a:lnTo>
                      <a:pt x="733" y="336"/>
                    </a:lnTo>
                    <a:lnTo>
                      <a:pt x="727" y="336"/>
                    </a:lnTo>
                    <a:lnTo>
                      <a:pt x="721" y="335"/>
                    </a:lnTo>
                    <a:lnTo>
                      <a:pt x="714" y="335"/>
                    </a:lnTo>
                    <a:lnTo>
                      <a:pt x="710" y="332"/>
                    </a:lnTo>
                    <a:lnTo>
                      <a:pt x="703" y="331"/>
                    </a:lnTo>
                    <a:lnTo>
                      <a:pt x="696" y="330"/>
                    </a:lnTo>
                    <a:lnTo>
                      <a:pt x="688" y="329"/>
                    </a:lnTo>
                    <a:lnTo>
                      <a:pt x="681" y="328"/>
                    </a:lnTo>
                    <a:lnTo>
                      <a:pt x="675" y="326"/>
                    </a:lnTo>
                    <a:lnTo>
                      <a:pt x="672" y="327"/>
                    </a:lnTo>
                    <a:lnTo>
                      <a:pt x="668" y="325"/>
                    </a:lnTo>
                    <a:lnTo>
                      <a:pt x="668" y="318"/>
                    </a:lnTo>
                    <a:lnTo>
                      <a:pt x="670" y="309"/>
                    </a:lnTo>
                    <a:lnTo>
                      <a:pt x="675" y="303"/>
                    </a:lnTo>
                    <a:lnTo>
                      <a:pt x="674" y="295"/>
                    </a:lnTo>
                    <a:lnTo>
                      <a:pt x="674" y="287"/>
                    </a:lnTo>
                    <a:lnTo>
                      <a:pt x="672" y="280"/>
                    </a:lnTo>
                    <a:lnTo>
                      <a:pt x="668" y="278"/>
                    </a:lnTo>
                    <a:lnTo>
                      <a:pt x="662" y="277"/>
                    </a:lnTo>
                    <a:lnTo>
                      <a:pt x="658" y="278"/>
                    </a:lnTo>
                    <a:lnTo>
                      <a:pt x="658" y="283"/>
                    </a:lnTo>
                    <a:lnTo>
                      <a:pt x="658" y="288"/>
                    </a:lnTo>
                    <a:lnTo>
                      <a:pt x="657" y="291"/>
                    </a:lnTo>
                    <a:lnTo>
                      <a:pt x="652" y="293"/>
                    </a:lnTo>
                    <a:lnTo>
                      <a:pt x="651" y="300"/>
                    </a:lnTo>
                    <a:lnTo>
                      <a:pt x="653" y="303"/>
                    </a:lnTo>
                    <a:lnTo>
                      <a:pt x="658" y="307"/>
                    </a:lnTo>
                    <a:lnTo>
                      <a:pt x="659" y="313"/>
                    </a:lnTo>
                    <a:lnTo>
                      <a:pt x="660" y="318"/>
                    </a:lnTo>
                    <a:lnTo>
                      <a:pt x="656" y="323"/>
                    </a:lnTo>
                    <a:lnTo>
                      <a:pt x="652" y="324"/>
                    </a:lnTo>
                    <a:lnTo>
                      <a:pt x="645" y="321"/>
                    </a:lnTo>
                    <a:lnTo>
                      <a:pt x="639" y="319"/>
                    </a:lnTo>
                    <a:lnTo>
                      <a:pt x="636" y="318"/>
                    </a:lnTo>
                    <a:lnTo>
                      <a:pt x="635" y="321"/>
                    </a:lnTo>
                    <a:lnTo>
                      <a:pt x="635" y="325"/>
                    </a:lnTo>
                    <a:lnTo>
                      <a:pt x="635" y="331"/>
                    </a:lnTo>
                    <a:lnTo>
                      <a:pt x="637" y="337"/>
                    </a:lnTo>
                    <a:lnTo>
                      <a:pt x="638" y="341"/>
                    </a:lnTo>
                    <a:lnTo>
                      <a:pt x="638" y="345"/>
                    </a:lnTo>
                    <a:lnTo>
                      <a:pt x="634" y="348"/>
                    </a:lnTo>
                    <a:lnTo>
                      <a:pt x="629" y="350"/>
                    </a:lnTo>
                    <a:lnTo>
                      <a:pt x="625" y="354"/>
                    </a:lnTo>
                    <a:lnTo>
                      <a:pt x="624" y="358"/>
                    </a:lnTo>
                    <a:lnTo>
                      <a:pt x="626" y="362"/>
                    </a:lnTo>
                    <a:lnTo>
                      <a:pt x="627" y="366"/>
                    </a:lnTo>
                    <a:lnTo>
                      <a:pt x="625" y="368"/>
                    </a:lnTo>
                    <a:lnTo>
                      <a:pt x="621" y="370"/>
                    </a:lnTo>
                    <a:lnTo>
                      <a:pt x="615" y="369"/>
                    </a:lnTo>
                    <a:lnTo>
                      <a:pt x="610" y="367"/>
                    </a:lnTo>
                    <a:lnTo>
                      <a:pt x="604" y="367"/>
                    </a:lnTo>
                    <a:lnTo>
                      <a:pt x="598" y="365"/>
                    </a:lnTo>
                    <a:lnTo>
                      <a:pt x="592" y="365"/>
                    </a:lnTo>
                    <a:lnTo>
                      <a:pt x="584" y="361"/>
                    </a:lnTo>
                    <a:lnTo>
                      <a:pt x="580" y="358"/>
                    </a:lnTo>
                    <a:lnTo>
                      <a:pt x="573" y="356"/>
                    </a:lnTo>
                    <a:lnTo>
                      <a:pt x="566" y="356"/>
                    </a:lnTo>
                    <a:lnTo>
                      <a:pt x="564" y="360"/>
                    </a:lnTo>
                    <a:lnTo>
                      <a:pt x="559" y="361"/>
                    </a:lnTo>
                    <a:lnTo>
                      <a:pt x="556" y="357"/>
                    </a:lnTo>
                    <a:lnTo>
                      <a:pt x="551" y="354"/>
                    </a:lnTo>
                    <a:lnTo>
                      <a:pt x="545" y="357"/>
                    </a:lnTo>
                    <a:lnTo>
                      <a:pt x="542" y="362"/>
                    </a:lnTo>
                    <a:lnTo>
                      <a:pt x="535" y="364"/>
                    </a:lnTo>
                    <a:lnTo>
                      <a:pt x="531" y="368"/>
                    </a:lnTo>
                    <a:lnTo>
                      <a:pt x="528" y="370"/>
                    </a:lnTo>
                    <a:lnTo>
                      <a:pt x="525" y="374"/>
                    </a:lnTo>
                    <a:lnTo>
                      <a:pt x="520" y="376"/>
                    </a:lnTo>
                    <a:lnTo>
                      <a:pt x="517" y="376"/>
                    </a:lnTo>
                    <a:lnTo>
                      <a:pt x="513" y="380"/>
                    </a:lnTo>
                    <a:lnTo>
                      <a:pt x="508" y="385"/>
                    </a:lnTo>
                    <a:lnTo>
                      <a:pt x="502" y="387"/>
                    </a:lnTo>
                    <a:lnTo>
                      <a:pt x="498" y="390"/>
                    </a:lnTo>
                    <a:lnTo>
                      <a:pt x="494" y="393"/>
                    </a:lnTo>
                    <a:lnTo>
                      <a:pt x="489" y="396"/>
                    </a:lnTo>
                    <a:lnTo>
                      <a:pt x="485" y="400"/>
                    </a:lnTo>
                    <a:lnTo>
                      <a:pt x="480" y="403"/>
                    </a:lnTo>
                    <a:lnTo>
                      <a:pt x="476" y="404"/>
                    </a:lnTo>
                    <a:lnTo>
                      <a:pt x="469" y="405"/>
                    </a:lnTo>
                    <a:lnTo>
                      <a:pt x="463" y="405"/>
                    </a:lnTo>
                    <a:lnTo>
                      <a:pt x="461" y="405"/>
                    </a:lnTo>
                    <a:lnTo>
                      <a:pt x="457" y="407"/>
                    </a:lnTo>
                    <a:lnTo>
                      <a:pt x="454" y="409"/>
                    </a:lnTo>
                    <a:lnTo>
                      <a:pt x="452" y="413"/>
                    </a:lnTo>
                    <a:lnTo>
                      <a:pt x="451" y="418"/>
                    </a:lnTo>
                    <a:lnTo>
                      <a:pt x="451" y="423"/>
                    </a:lnTo>
                    <a:lnTo>
                      <a:pt x="449" y="427"/>
                    </a:lnTo>
                    <a:lnTo>
                      <a:pt x="449" y="430"/>
                    </a:lnTo>
                    <a:lnTo>
                      <a:pt x="452" y="433"/>
                    </a:lnTo>
                    <a:lnTo>
                      <a:pt x="452" y="438"/>
                    </a:lnTo>
                    <a:lnTo>
                      <a:pt x="450" y="441"/>
                    </a:lnTo>
                    <a:lnTo>
                      <a:pt x="447" y="444"/>
                    </a:lnTo>
                    <a:lnTo>
                      <a:pt x="442" y="445"/>
                    </a:lnTo>
                    <a:lnTo>
                      <a:pt x="442" y="442"/>
                    </a:lnTo>
                    <a:lnTo>
                      <a:pt x="443" y="437"/>
                    </a:lnTo>
                    <a:lnTo>
                      <a:pt x="440" y="435"/>
                    </a:lnTo>
                    <a:lnTo>
                      <a:pt x="435" y="437"/>
                    </a:lnTo>
                    <a:lnTo>
                      <a:pt x="431" y="438"/>
                    </a:lnTo>
                    <a:lnTo>
                      <a:pt x="427" y="439"/>
                    </a:lnTo>
                    <a:lnTo>
                      <a:pt x="422" y="435"/>
                    </a:lnTo>
                    <a:lnTo>
                      <a:pt x="420" y="433"/>
                    </a:lnTo>
                    <a:lnTo>
                      <a:pt x="418" y="430"/>
                    </a:lnTo>
                    <a:lnTo>
                      <a:pt x="415" y="427"/>
                    </a:lnTo>
                    <a:lnTo>
                      <a:pt x="410" y="424"/>
                    </a:lnTo>
                    <a:lnTo>
                      <a:pt x="407" y="425"/>
                    </a:lnTo>
                    <a:lnTo>
                      <a:pt x="401" y="427"/>
                    </a:lnTo>
                    <a:lnTo>
                      <a:pt x="401" y="429"/>
                    </a:lnTo>
                    <a:lnTo>
                      <a:pt x="403" y="434"/>
                    </a:lnTo>
                    <a:lnTo>
                      <a:pt x="401" y="435"/>
                    </a:lnTo>
                    <a:lnTo>
                      <a:pt x="397" y="432"/>
                    </a:lnTo>
                    <a:lnTo>
                      <a:pt x="394" y="429"/>
                    </a:lnTo>
                    <a:lnTo>
                      <a:pt x="393" y="425"/>
                    </a:lnTo>
                    <a:lnTo>
                      <a:pt x="391" y="424"/>
                    </a:lnTo>
                    <a:lnTo>
                      <a:pt x="389" y="425"/>
                    </a:lnTo>
                    <a:lnTo>
                      <a:pt x="388" y="428"/>
                    </a:lnTo>
                    <a:lnTo>
                      <a:pt x="388" y="431"/>
                    </a:lnTo>
                    <a:lnTo>
                      <a:pt x="387" y="434"/>
                    </a:lnTo>
                    <a:lnTo>
                      <a:pt x="384" y="434"/>
                    </a:lnTo>
                    <a:lnTo>
                      <a:pt x="381" y="436"/>
                    </a:lnTo>
                    <a:lnTo>
                      <a:pt x="380" y="440"/>
                    </a:lnTo>
                    <a:lnTo>
                      <a:pt x="382" y="443"/>
                    </a:lnTo>
                    <a:lnTo>
                      <a:pt x="384" y="445"/>
                    </a:lnTo>
                    <a:lnTo>
                      <a:pt x="388" y="448"/>
                    </a:lnTo>
                    <a:lnTo>
                      <a:pt x="395" y="451"/>
                    </a:lnTo>
                    <a:lnTo>
                      <a:pt x="397" y="453"/>
                    </a:lnTo>
                    <a:lnTo>
                      <a:pt x="401" y="456"/>
                    </a:lnTo>
                    <a:lnTo>
                      <a:pt x="405" y="460"/>
                    </a:lnTo>
                    <a:lnTo>
                      <a:pt x="409" y="463"/>
                    </a:lnTo>
                    <a:lnTo>
                      <a:pt x="409" y="468"/>
                    </a:lnTo>
                    <a:lnTo>
                      <a:pt x="411" y="473"/>
                    </a:lnTo>
                    <a:lnTo>
                      <a:pt x="415" y="476"/>
                    </a:lnTo>
                    <a:lnTo>
                      <a:pt x="422" y="478"/>
                    </a:lnTo>
                    <a:lnTo>
                      <a:pt x="424" y="480"/>
                    </a:lnTo>
                    <a:lnTo>
                      <a:pt x="424" y="484"/>
                    </a:lnTo>
                    <a:lnTo>
                      <a:pt x="422" y="487"/>
                    </a:lnTo>
                    <a:lnTo>
                      <a:pt x="419" y="489"/>
                    </a:lnTo>
                    <a:lnTo>
                      <a:pt x="412" y="489"/>
                    </a:lnTo>
                    <a:lnTo>
                      <a:pt x="407" y="488"/>
                    </a:lnTo>
                    <a:lnTo>
                      <a:pt x="401" y="485"/>
                    </a:lnTo>
                    <a:lnTo>
                      <a:pt x="396" y="484"/>
                    </a:lnTo>
                    <a:lnTo>
                      <a:pt x="396" y="489"/>
                    </a:lnTo>
                    <a:lnTo>
                      <a:pt x="398" y="494"/>
                    </a:lnTo>
                    <a:lnTo>
                      <a:pt x="398" y="500"/>
                    </a:lnTo>
                    <a:lnTo>
                      <a:pt x="397" y="505"/>
                    </a:lnTo>
                    <a:lnTo>
                      <a:pt x="403" y="505"/>
                    </a:lnTo>
                    <a:lnTo>
                      <a:pt x="407" y="506"/>
                    </a:lnTo>
                    <a:lnTo>
                      <a:pt x="408" y="510"/>
                    </a:lnTo>
                    <a:lnTo>
                      <a:pt x="408" y="513"/>
                    </a:lnTo>
                    <a:lnTo>
                      <a:pt x="403" y="514"/>
                    </a:lnTo>
                    <a:lnTo>
                      <a:pt x="396" y="515"/>
                    </a:lnTo>
                    <a:lnTo>
                      <a:pt x="391" y="518"/>
                    </a:lnTo>
                    <a:lnTo>
                      <a:pt x="389" y="522"/>
                    </a:lnTo>
                    <a:lnTo>
                      <a:pt x="392" y="529"/>
                    </a:lnTo>
                    <a:lnTo>
                      <a:pt x="397" y="532"/>
                    </a:lnTo>
                    <a:lnTo>
                      <a:pt x="403" y="533"/>
                    </a:lnTo>
                    <a:lnTo>
                      <a:pt x="407" y="536"/>
                    </a:lnTo>
                    <a:lnTo>
                      <a:pt x="407" y="541"/>
                    </a:lnTo>
                    <a:lnTo>
                      <a:pt x="406" y="545"/>
                    </a:lnTo>
                    <a:lnTo>
                      <a:pt x="405" y="551"/>
                    </a:lnTo>
                    <a:lnTo>
                      <a:pt x="402" y="556"/>
                    </a:lnTo>
                    <a:lnTo>
                      <a:pt x="399" y="559"/>
                    </a:lnTo>
                    <a:lnTo>
                      <a:pt x="393" y="562"/>
                    </a:lnTo>
                    <a:lnTo>
                      <a:pt x="388" y="562"/>
                    </a:lnTo>
                    <a:lnTo>
                      <a:pt x="381" y="561"/>
                    </a:lnTo>
                    <a:lnTo>
                      <a:pt x="377" y="561"/>
                    </a:lnTo>
                    <a:lnTo>
                      <a:pt x="371" y="562"/>
                    </a:lnTo>
                    <a:lnTo>
                      <a:pt x="367" y="564"/>
                    </a:lnTo>
                    <a:lnTo>
                      <a:pt x="362" y="570"/>
                    </a:lnTo>
                    <a:lnTo>
                      <a:pt x="365" y="574"/>
                    </a:lnTo>
                    <a:lnTo>
                      <a:pt x="364" y="579"/>
                    </a:lnTo>
                    <a:lnTo>
                      <a:pt x="362" y="584"/>
                    </a:lnTo>
                    <a:lnTo>
                      <a:pt x="360" y="589"/>
                    </a:lnTo>
                    <a:lnTo>
                      <a:pt x="360" y="592"/>
                    </a:lnTo>
                    <a:lnTo>
                      <a:pt x="362" y="595"/>
                    </a:lnTo>
                    <a:lnTo>
                      <a:pt x="365" y="600"/>
                    </a:lnTo>
                    <a:lnTo>
                      <a:pt x="367" y="604"/>
                    </a:lnTo>
                    <a:lnTo>
                      <a:pt x="365" y="609"/>
                    </a:lnTo>
                    <a:lnTo>
                      <a:pt x="361" y="612"/>
                    </a:lnTo>
                    <a:lnTo>
                      <a:pt x="355" y="612"/>
                    </a:lnTo>
                    <a:lnTo>
                      <a:pt x="351" y="611"/>
                    </a:lnTo>
                    <a:lnTo>
                      <a:pt x="347" y="611"/>
                    </a:lnTo>
                    <a:lnTo>
                      <a:pt x="342" y="611"/>
                    </a:lnTo>
                    <a:lnTo>
                      <a:pt x="339" y="615"/>
                    </a:lnTo>
                    <a:lnTo>
                      <a:pt x="335" y="614"/>
                    </a:lnTo>
                    <a:lnTo>
                      <a:pt x="331" y="610"/>
                    </a:lnTo>
                    <a:lnTo>
                      <a:pt x="326" y="612"/>
                    </a:lnTo>
                    <a:lnTo>
                      <a:pt x="323" y="616"/>
                    </a:lnTo>
                    <a:lnTo>
                      <a:pt x="322" y="619"/>
                    </a:lnTo>
                    <a:lnTo>
                      <a:pt x="322" y="624"/>
                    </a:lnTo>
                    <a:lnTo>
                      <a:pt x="323" y="628"/>
                    </a:lnTo>
                    <a:lnTo>
                      <a:pt x="324" y="633"/>
                    </a:lnTo>
                    <a:lnTo>
                      <a:pt x="321" y="634"/>
                    </a:lnTo>
                    <a:lnTo>
                      <a:pt x="316" y="633"/>
                    </a:lnTo>
                    <a:lnTo>
                      <a:pt x="311" y="629"/>
                    </a:lnTo>
                    <a:lnTo>
                      <a:pt x="311" y="625"/>
                    </a:lnTo>
                    <a:lnTo>
                      <a:pt x="307" y="619"/>
                    </a:lnTo>
                    <a:lnTo>
                      <a:pt x="302" y="619"/>
                    </a:lnTo>
                    <a:lnTo>
                      <a:pt x="297" y="620"/>
                    </a:lnTo>
                    <a:lnTo>
                      <a:pt x="294" y="621"/>
                    </a:lnTo>
                    <a:lnTo>
                      <a:pt x="292" y="614"/>
                    </a:lnTo>
                    <a:lnTo>
                      <a:pt x="294" y="611"/>
                    </a:lnTo>
                    <a:cubicBezTo>
                      <a:pt x="294" y="611"/>
                      <a:pt x="296" y="611"/>
                      <a:pt x="298" y="610"/>
                    </a:cubicBezTo>
                    <a:cubicBezTo>
                      <a:pt x="300" y="609"/>
                      <a:pt x="303" y="605"/>
                      <a:pt x="303" y="605"/>
                    </a:cubicBezTo>
                    <a:lnTo>
                      <a:pt x="307" y="600"/>
                    </a:lnTo>
                    <a:lnTo>
                      <a:pt x="306" y="594"/>
                    </a:lnTo>
                    <a:lnTo>
                      <a:pt x="303" y="594"/>
                    </a:lnTo>
                    <a:lnTo>
                      <a:pt x="300" y="596"/>
                    </a:lnTo>
                    <a:lnTo>
                      <a:pt x="297" y="599"/>
                    </a:lnTo>
                    <a:lnTo>
                      <a:pt x="294" y="600"/>
                    </a:lnTo>
                    <a:lnTo>
                      <a:pt x="289" y="596"/>
                    </a:lnTo>
                    <a:lnTo>
                      <a:pt x="285" y="596"/>
                    </a:lnTo>
                    <a:lnTo>
                      <a:pt x="283" y="600"/>
                    </a:lnTo>
                    <a:lnTo>
                      <a:pt x="283" y="604"/>
                    </a:lnTo>
                    <a:lnTo>
                      <a:pt x="282" y="608"/>
                    </a:lnTo>
                    <a:lnTo>
                      <a:pt x="280" y="612"/>
                    </a:lnTo>
                    <a:lnTo>
                      <a:pt x="279" y="615"/>
                    </a:lnTo>
                    <a:lnTo>
                      <a:pt x="281" y="619"/>
                    </a:lnTo>
                    <a:lnTo>
                      <a:pt x="284" y="621"/>
                    </a:lnTo>
                    <a:lnTo>
                      <a:pt x="284" y="624"/>
                    </a:lnTo>
                    <a:lnTo>
                      <a:pt x="279" y="625"/>
                    </a:lnTo>
                    <a:lnTo>
                      <a:pt x="275" y="626"/>
                    </a:lnTo>
                    <a:lnTo>
                      <a:pt x="271" y="623"/>
                    </a:lnTo>
                    <a:lnTo>
                      <a:pt x="266" y="621"/>
                    </a:lnTo>
                    <a:lnTo>
                      <a:pt x="263" y="621"/>
                    </a:lnTo>
                    <a:lnTo>
                      <a:pt x="262" y="624"/>
                    </a:lnTo>
                    <a:lnTo>
                      <a:pt x="262" y="627"/>
                    </a:lnTo>
                    <a:lnTo>
                      <a:pt x="259" y="630"/>
                    </a:lnTo>
                    <a:lnTo>
                      <a:pt x="258" y="633"/>
                    </a:lnTo>
                    <a:lnTo>
                      <a:pt x="260" y="634"/>
                    </a:lnTo>
                    <a:lnTo>
                      <a:pt x="260" y="637"/>
                    </a:lnTo>
                    <a:lnTo>
                      <a:pt x="254" y="636"/>
                    </a:lnTo>
                    <a:lnTo>
                      <a:pt x="253" y="639"/>
                    </a:lnTo>
                    <a:lnTo>
                      <a:pt x="257" y="644"/>
                    </a:lnTo>
                    <a:lnTo>
                      <a:pt x="260" y="647"/>
                    </a:lnTo>
                    <a:lnTo>
                      <a:pt x="257" y="652"/>
                    </a:lnTo>
                    <a:lnTo>
                      <a:pt x="257" y="654"/>
                    </a:lnTo>
                    <a:lnTo>
                      <a:pt x="257" y="658"/>
                    </a:lnTo>
                    <a:lnTo>
                      <a:pt x="258" y="661"/>
                    </a:lnTo>
                    <a:lnTo>
                      <a:pt x="261" y="664"/>
                    </a:lnTo>
                    <a:lnTo>
                      <a:pt x="268" y="664"/>
                    </a:lnTo>
                    <a:lnTo>
                      <a:pt x="277" y="661"/>
                    </a:lnTo>
                    <a:lnTo>
                      <a:pt x="280" y="657"/>
                    </a:lnTo>
                    <a:lnTo>
                      <a:pt x="284" y="657"/>
                    </a:lnTo>
                    <a:lnTo>
                      <a:pt x="288" y="666"/>
                    </a:lnTo>
                    <a:lnTo>
                      <a:pt x="288" y="672"/>
                    </a:lnTo>
                    <a:lnTo>
                      <a:pt x="283" y="672"/>
                    </a:lnTo>
                    <a:lnTo>
                      <a:pt x="282" y="676"/>
                    </a:lnTo>
                    <a:lnTo>
                      <a:pt x="282" y="681"/>
                    </a:lnTo>
                    <a:lnTo>
                      <a:pt x="277" y="683"/>
                    </a:lnTo>
                    <a:lnTo>
                      <a:pt x="271" y="683"/>
                    </a:lnTo>
                    <a:lnTo>
                      <a:pt x="266" y="681"/>
                    </a:lnTo>
                    <a:lnTo>
                      <a:pt x="260" y="681"/>
                    </a:lnTo>
                    <a:lnTo>
                      <a:pt x="252" y="684"/>
                    </a:lnTo>
                    <a:lnTo>
                      <a:pt x="250" y="690"/>
                    </a:lnTo>
                    <a:lnTo>
                      <a:pt x="251" y="699"/>
                    </a:lnTo>
                    <a:lnTo>
                      <a:pt x="251" y="703"/>
                    </a:lnTo>
                    <a:lnTo>
                      <a:pt x="255" y="708"/>
                    </a:lnTo>
                    <a:lnTo>
                      <a:pt x="265" y="713"/>
                    </a:lnTo>
                    <a:lnTo>
                      <a:pt x="271" y="718"/>
                    </a:lnTo>
                    <a:lnTo>
                      <a:pt x="275" y="724"/>
                    </a:lnTo>
                    <a:lnTo>
                      <a:pt x="276" y="730"/>
                    </a:lnTo>
                    <a:lnTo>
                      <a:pt x="270" y="737"/>
                    </a:lnTo>
                    <a:lnTo>
                      <a:pt x="267" y="743"/>
                    </a:lnTo>
                    <a:lnTo>
                      <a:pt x="266" y="748"/>
                    </a:lnTo>
                    <a:lnTo>
                      <a:pt x="261" y="754"/>
                    </a:lnTo>
                    <a:lnTo>
                      <a:pt x="257" y="758"/>
                    </a:lnTo>
                    <a:lnTo>
                      <a:pt x="251" y="761"/>
                    </a:lnTo>
                    <a:lnTo>
                      <a:pt x="246" y="756"/>
                    </a:lnTo>
                    <a:lnTo>
                      <a:pt x="244" y="751"/>
                    </a:lnTo>
                    <a:lnTo>
                      <a:pt x="242" y="746"/>
                    </a:lnTo>
                    <a:lnTo>
                      <a:pt x="242" y="740"/>
                    </a:lnTo>
                    <a:lnTo>
                      <a:pt x="242" y="733"/>
                    </a:lnTo>
                    <a:lnTo>
                      <a:pt x="239" y="732"/>
                    </a:lnTo>
                    <a:lnTo>
                      <a:pt x="235" y="736"/>
                    </a:lnTo>
                    <a:lnTo>
                      <a:pt x="235" y="740"/>
                    </a:lnTo>
                    <a:lnTo>
                      <a:pt x="234" y="745"/>
                    </a:lnTo>
                    <a:lnTo>
                      <a:pt x="232" y="747"/>
                    </a:lnTo>
                    <a:lnTo>
                      <a:pt x="228" y="743"/>
                    </a:lnTo>
                    <a:lnTo>
                      <a:pt x="226" y="737"/>
                    </a:lnTo>
                    <a:lnTo>
                      <a:pt x="226" y="731"/>
                    </a:lnTo>
                    <a:lnTo>
                      <a:pt x="229" y="726"/>
                    </a:lnTo>
                    <a:lnTo>
                      <a:pt x="229" y="721"/>
                    </a:lnTo>
                    <a:lnTo>
                      <a:pt x="228" y="716"/>
                    </a:lnTo>
                    <a:lnTo>
                      <a:pt x="226" y="709"/>
                    </a:lnTo>
                    <a:lnTo>
                      <a:pt x="222" y="700"/>
                    </a:lnTo>
                    <a:lnTo>
                      <a:pt x="218" y="696"/>
                    </a:lnTo>
                    <a:lnTo>
                      <a:pt x="214" y="690"/>
                    </a:lnTo>
                    <a:lnTo>
                      <a:pt x="213" y="684"/>
                    </a:lnTo>
                    <a:lnTo>
                      <a:pt x="212" y="677"/>
                    </a:lnTo>
                    <a:lnTo>
                      <a:pt x="210" y="671"/>
                    </a:lnTo>
                    <a:lnTo>
                      <a:pt x="208" y="665"/>
                    </a:lnTo>
                    <a:lnTo>
                      <a:pt x="205" y="666"/>
                    </a:lnTo>
                    <a:lnTo>
                      <a:pt x="204" y="670"/>
                    </a:lnTo>
                    <a:lnTo>
                      <a:pt x="202" y="673"/>
                    </a:lnTo>
                    <a:lnTo>
                      <a:pt x="202" y="677"/>
                    </a:lnTo>
                    <a:lnTo>
                      <a:pt x="200" y="677"/>
                    </a:lnTo>
                    <a:lnTo>
                      <a:pt x="196" y="678"/>
                    </a:lnTo>
                    <a:lnTo>
                      <a:pt x="195" y="681"/>
                    </a:lnTo>
                    <a:lnTo>
                      <a:pt x="197" y="685"/>
                    </a:lnTo>
                    <a:lnTo>
                      <a:pt x="201" y="691"/>
                    </a:lnTo>
                    <a:lnTo>
                      <a:pt x="202" y="694"/>
                    </a:lnTo>
                    <a:lnTo>
                      <a:pt x="202" y="701"/>
                    </a:lnTo>
                    <a:lnTo>
                      <a:pt x="201" y="706"/>
                    </a:lnTo>
                    <a:lnTo>
                      <a:pt x="203" y="712"/>
                    </a:lnTo>
                    <a:lnTo>
                      <a:pt x="204" y="717"/>
                    </a:lnTo>
                    <a:lnTo>
                      <a:pt x="204" y="720"/>
                    </a:lnTo>
                    <a:lnTo>
                      <a:pt x="201" y="723"/>
                    </a:lnTo>
                    <a:lnTo>
                      <a:pt x="196" y="724"/>
                    </a:lnTo>
                    <a:lnTo>
                      <a:pt x="190" y="724"/>
                    </a:lnTo>
                    <a:lnTo>
                      <a:pt x="189" y="718"/>
                    </a:lnTo>
                    <a:lnTo>
                      <a:pt x="189" y="713"/>
                    </a:lnTo>
                    <a:lnTo>
                      <a:pt x="184" y="714"/>
                    </a:lnTo>
                    <a:lnTo>
                      <a:pt x="182" y="710"/>
                    </a:lnTo>
                    <a:lnTo>
                      <a:pt x="178" y="713"/>
                    </a:lnTo>
                    <a:lnTo>
                      <a:pt x="177" y="716"/>
                    </a:lnTo>
                    <a:lnTo>
                      <a:pt x="174" y="719"/>
                    </a:lnTo>
                    <a:lnTo>
                      <a:pt x="173" y="723"/>
                    </a:lnTo>
                    <a:lnTo>
                      <a:pt x="172" y="726"/>
                    </a:lnTo>
                    <a:lnTo>
                      <a:pt x="172" y="729"/>
                    </a:lnTo>
                    <a:lnTo>
                      <a:pt x="170" y="731"/>
                    </a:lnTo>
                    <a:lnTo>
                      <a:pt x="173" y="735"/>
                    </a:lnTo>
                    <a:lnTo>
                      <a:pt x="176" y="737"/>
                    </a:lnTo>
                    <a:lnTo>
                      <a:pt x="178" y="739"/>
                    </a:lnTo>
                    <a:lnTo>
                      <a:pt x="178" y="744"/>
                    </a:lnTo>
                    <a:lnTo>
                      <a:pt x="177" y="749"/>
                    </a:lnTo>
                    <a:lnTo>
                      <a:pt x="177" y="752"/>
                    </a:lnTo>
                    <a:lnTo>
                      <a:pt x="174" y="753"/>
                    </a:lnTo>
                    <a:lnTo>
                      <a:pt x="170" y="755"/>
                    </a:lnTo>
                    <a:lnTo>
                      <a:pt x="171" y="759"/>
                    </a:lnTo>
                    <a:lnTo>
                      <a:pt x="173" y="763"/>
                    </a:lnTo>
                    <a:lnTo>
                      <a:pt x="173" y="767"/>
                    </a:lnTo>
                    <a:lnTo>
                      <a:pt x="170" y="770"/>
                    </a:lnTo>
                    <a:lnTo>
                      <a:pt x="168" y="775"/>
                    </a:lnTo>
                    <a:lnTo>
                      <a:pt x="164" y="777"/>
                    </a:lnTo>
                    <a:lnTo>
                      <a:pt x="160" y="778"/>
                    </a:lnTo>
                    <a:lnTo>
                      <a:pt x="158" y="777"/>
                    </a:lnTo>
                    <a:lnTo>
                      <a:pt x="153" y="775"/>
                    </a:lnTo>
                    <a:lnTo>
                      <a:pt x="151" y="779"/>
                    </a:lnTo>
                    <a:lnTo>
                      <a:pt x="152" y="784"/>
                    </a:lnTo>
                    <a:lnTo>
                      <a:pt x="153" y="789"/>
                    </a:lnTo>
                    <a:lnTo>
                      <a:pt x="151" y="791"/>
                    </a:lnTo>
                    <a:lnTo>
                      <a:pt x="148" y="790"/>
                    </a:lnTo>
                    <a:lnTo>
                      <a:pt x="144" y="786"/>
                    </a:lnTo>
                    <a:lnTo>
                      <a:pt x="144" y="782"/>
                    </a:lnTo>
                    <a:lnTo>
                      <a:pt x="141" y="779"/>
                    </a:lnTo>
                    <a:lnTo>
                      <a:pt x="137" y="781"/>
                    </a:lnTo>
                    <a:lnTo>
                      <a:pt x="133" y="777"/>
                    </a:lnTo>
                    <a:lnTo>
                      <a:pt x="130" y="775"/>
                    </a:lnTo>
                    <a:lnTo>
                      <a:pt x="128" y="777"/>
                    </a:lnTo>
                    <a:lnTo>
                      <a:pt x="128" y="781"/>
                    </a:lnTo>
                    <a:lnTo>
                      <a:pt x="128" y="785"/>
                    </a:lnTo>
                    <a:lnTo>
                      <a:pt x="126" y="788"/>
                    </a:lnTo>
                    <a:lnTo>
                      <a:pt x="127" y="792"/>
                    </a:lnTo>
                    <a:lnTo>
                      <a:pt x="128" y="798"/>
                    </a:lnTo>
                    <a:lnTo>
                      <a:pt x="122" y="801"/>
                    </a:lnTo>
                    <a:lnTo>
                      <a:pt x="117" y="800"/>
                    </a:lnTo>
                    <a:lnTo>
                      <a:pt x="113" y="803"/>
                    </a:lnTo>
                    <a:lnTo>
                      <a:pt x="113" y="806"/>
                    </a:lnTo>
                    <a:lnTo>
                      <a:pt x="113" y="810"/>
                    </a:lnTo>
                    <a:lnTo>
                      <a:pt x="110" y="813"/>
                    </a:lnTo>
                    <a:lnTo>
                      <a:pt x="104" y="815"/>
                    </a:lnTo>
                    <a:lnTo>
                      <a:pt x="97" y="814"/>
                    </a:lnTo>
                    <a:lnTo>
                      <a:pt x="93" y="810"/>
                    </a:lnTo>
                    <a:lnTo>
                      <a:pt x="94" y="803"/>
                    </a:lnTo>
                    <a:lnTo>
                      <a:pt x="97" y="797"/>
                    </a:lnTo>
                    <a:lnTo>
                      <a:pt x="98" y="792"/>
                    </a:lnTo>
                    <a:lnTo>
                      <a:pt x="98" y="787"/>
                    </a:lnTo>
                    <a:lnTo>
                      <a:pt x="93" y="786"/>
                    </a:lnTo>
                    <a:lnTo>
                      <a:pt x="88" y="791"/>
                    </a:lnTo>
                    <a:lnTo>
                      <a:pt x="85" y="794"/>
                    </a:lnTo>
                    <a:lnTo>
                      <a:pt x="81" y="797"/>
                    </a:lnTo>
                    <a:lnTo>
                      <a:pt x="77" y="792"/>
                    </a:lnTo>
                    <a:lnTo>
                      <a:pt x="81" y="788"/>
                    </a:lnTo>
                    <a:lnTo>
                      <a:pt x="83" y="784"/>
                    </a:lnTo>
                    <a:lnTo>
                      <a:pt x="85" y="779"/>
                    </a:lnTo>
                    <a:lnTo>
                      <a:pt x="81" y="775"/>
                    </a:lnTo>
                    <a:lnTo>
                      <a:pt x="82" y="771"/>
                    </a:lnTo>
                    <a:lnTo>
                      <a:pt x="85" y="770"/>
                    </a:lnTo>
                    <a:lnTo>
                      <a:pt x="87" y="772"/>
                    </a:lnTo>
                    <a:lnTo>
                      <a:pt x="90" y="774"/>
                    </a:lnTo>
                    <a:lnTo>
                      <a:pt x="92" y="769"/>
                    </a:lnTo>
                    <a:lnTo>
                      <a:pt x="94" y="764"/>
                    </a:lnTo>
                    <a:lnTo>
                      <a:pt x="93" y="760"/>
                    </a:lnTo>
                    <a:lnTo>
                      <a:pt x="88" y="757"/>
                    </a:lnTo>
                    <a:lnTo>
                      <a:pt x="85" y="753"/>
                    </a:lnTo>
                    <a:lnTo>
                      <a:pt x="80" y="754"/>
                    </a:lnTo>
                    <a:lnTo>
                      <a:pt x="79" y="759"/>
                    </a:lnTo>
                    <a:lnTo>
                      <a:pt x="79" y="764"/>
                    </a:lnTo>
                    <a:lnTo>
                      <a:pt x="77" y="766"/>
                    </a:lnTo>
                    <a:lnTo>
                      <a:pt x="73" y="762"/>
                    </a:lnTo>
                    <a:lnTo>
                      <a:pt x="71" y="757"/>
                    </a:lnTo>
                    <a:lnTo>
                      <a:pt x="71" y="753"/>
                    </a:lnTo>
                    <a:lnTo>
                      <a:pt x="67" y="751"/>
                    </a:lnTo>
                    <a:lnTo>
                      <a:pt x="65" y="748"/>
                    </a:lnTo>
                    <a:lnTo>
                      <a:pt x="64" y="743"/>
                    </a:lnTo>
                    <a:lnTo>
                      <a:pt x="59" y="743"/>
                    </a:lnTo>
                    <a:lnTo>
                      <a:pt x="61" y="738"/>
                    </a:lnTo>
                    <a:lnTo>
                      <a:pt x="64" y="733"/>
                    </a:lnTo>
                    <a:lnTo>
                      <a:pt x="63" y="729"/>
                    </a:lnTo>
                    <a:lnTo>
                      <a:pt x="58" y="728"/>
                    </a:lnTo>
                    <a:lnTo>
                      <a:pt x="55" y="729"/>
                    </a:lnTo>
                    <a:lnTo>
                      <a:pt x="49" y="728"/>
                    </a:lnTo>
                    <a:lnTo>
                      <a:pt x="44" y="728"/>
                    </a:lnTo>
                    <a:lnTo>
                      <a:pt x="36" y="726"/>
                    </a:lnTo>
                    <a:lnTo>
                      <a:pt x="34" y="730"/>
                    </a:lnTo>
                    <a:lnTo>
                      <a:pt x="34" y="734"/>
                    </a:lnTo>
                    <a:lnTo>
                      <a:pt x="35" y="739"/>
                    </a:lnTo>
                    <a:lnTo>
                      <a:pt x="33" y="744"/>
                    </a:lnTo>
                    <a:lnTo>
                      <a:pt x="31" y="749"/>
                    </a:lnTo>
                    <a:lnTo>
                      <a:pt x="30" y="752"/>
                    </a:lnTo>
                    <a:lnTo>
                      <a:pt x="30" y="758"/>
                    </a:lnTo>
                    <a:lnTo>
                      <a:pt x="30" y="764"/>
                    </a:lnTo>
                    <a:lnTo>
                      <a:pt x="28" y="770"/>
                    </a:lnTo>
                    <a:lnTo>
                      <a:pt x="24" y="771"/>
                    </a:lnTo>
                    <a:lnTo>
                      <a:pt x="24" y="775"/>
                    </a:lnTo>
                    <a:lnTo>
                      <a:pt x="24" y="780"/>
                    </a:lnTo>
                    <a:lnTo>
                      <a:pt x="28" y="785"/>
                    </a:lnTo>
                    <a:lnTo>
                      <a:pt x="32" y="787"/>
                    </a:lnTo>
                    <a:lnTo>
                      <a:pt x="35" y="791"/>
                    </a:lnTo>
                    <a:lnTo>
                      <a:pt x="38" y="795"/>
                    </a:lnTo>
                    <a:lnTo>
                      <a:pt x="39" y="800"/>
                    </a:lnTo>
                    <a:lnTo>
                      <a:pt x="38" y="804"/>
                    </a:lnTo>
                    <a:lnTo>
                      <a:pt x="33" y="804"/>
                    </a:lnTo>
                    <a:lnTo>
                      <a:pt x="30" y="799"/>
                    </a:lnTo>
                    <a:lnTo>
                      <a:pt x="26" y="795"/>
                    </a:lnTo>
                    <a:lnTo>
                      <a:pt x="22" y="797"/>
                    </a:lnTo>
                    <a:lnTo>
                      <a:pt x="19" y="801"/>
                    </a:lnTo>
                    <a:lnTo>
                      <a:pt x="19" y="805"/>
                    </a:lnTo>
                    <a:lnTo>
                      <a:pt x="17" y="810"/>
                    </a:lnTo>
                    <a:lnTo>
                      <a:pt x="19" y="814"/>
                    </a:lnTo>
                    <a:lnTo>
                      <a:pt x="21" y="817"/>
                    </a:lnTo>
                    <a:lnTo>
                      <a:pt x="19" y="820"/>
                    </a:lnTo>
                    <a:lnTo>
                      <a:pt x="14" y="820"/>
                    </a:lnTo>
                    <a:lnTo>
                      <a:pt x="10" y="821"/>
                    </a:lnTo>
                    <a:lnTo>
                      <a:pt x="9" y="826"/>
                    </a:lnTo>
                    <a:lnTo>
                      <a:pt x="10" y="834"/>
                    </a:lnTo>
                    <a:lnTo>
                      <a:pt x="12" y="839"/>
                    </a:lnTo>
                    <a:lnTo>
                      <a:pt x="15" y="846"/>
                    </a:lnTo>
                    <a:lnTo>
                      <a:pt x="18" y="848"/>
                    </a:lnTo>
                    <a:lnTo>
                      <a:pt x="20" y="853"/>
                    </a:lnTo>
                    <a:lnTo>
                      <a:pt x="26" y="853"/>
                    </a:lnTo>
                    <a:lnTo>
                      <a:pt x="32" y="854"/>
                    </a:lnTo>
                    <a:lnTo>
                      <a:pt x="37" y="857"/>
                    </a:lnTo>
                    <a:lnTo>
                      <a:pt x="41" y="864"/>
                    </a:lnTo>
                    <a:lnTo>
                      <a:pt x="38" y="867"/>
                    </a:lnTo>
                    <a:lnTo>
                      <a:pt x="32" y="868"/>
                    </a:lnTo>
                    <a:lnTo>
                      <a:pt x="27" y="871"/>
                    </a:lnTo>
                    <a:lnTo>
                      <a:pt x="23" y="874"/>
                    </a:lnTo>
                    <a:lnTo>
                      <a:pt x="18" y="874"/>
                    </a:lnTo>
                    <a:lnTo>
                      <a:pt x="14" y="871"/>
                    </a:lnTo>
                    <a:lnTo>
                      <a:pt x="10" y="867"/>
                    </a:lnTo>
                    <a:lnTo>
                      <a:pt x="6" y="857"/>
                    </a:lnTo>
                    <a:lnTo>
                      <a:pt x="4" y="854"/>
                    </a:lnTo>
                    <a:lnTo>
                      <a:pt x="4" y="849"/>
                    </a:lnTo>
                    <a:lnTo>
                      <a:pt x="1" y="843"/>
                    </a:lnTo>
                    <a:lnTo>
                      <a:pt x="0" y="842"/>
                    </a:lnTo>
                    <a:lnTo>
                      <a:pt x="0" y="1606"/>
                    </a:lnTo>
                    <a:lnTo>
                      <a:pt x="429" y="1606"/>
                    </a:lnTo>
                    <a:lnTo>
                      <a:pt x="428" y="1605"/>
                    </a:lnTo>
                    <a:lnTo>
                      <a:pt x="423" y="1593"/>
                    </a:lnTo>
                    <a:lnTo>
                      <a:pt x="426" y="1585"/>
                    </a:lnTo>
                    <a:lnTo>
                      <a:pt x="430" y="1574"/>
                    </a:lnTo>
                    <a:lnTo>
                      <a:pt x="429" y="1563"/>
                    </a:lnTo>
                    <a:lnTo>
                      <a:pt x="422" y="1558"/>
                    </a:lnTo>
                    <a:lnTo>
                      <a:pt x="415" y="1554"/>
                    </a:lnTo>
                    <a:lnTo>
                      <a:pt x="405" y="1549"/>
                    </a:lnTo>
                    <a:lnTo>
                      <a:pt x="400" y="1541"/>
                    </a:lnTo>
                    <a:lnTo>
                      <a:pt x="391" y="1537"/>
                    </a:lnTo>
                    <a:lnTo>
                      <a:pt x="393" y="1530"/>
                    </a:lnTo>
                    <a:lnTo>
                      <a:pt x="396" y="1523"/>
                    </a:lnTo>
                    <a:lnTo>
                      <a:pt x="394" y="1515"/>
                    </a:lnTo>
                    <a:lnTo>
                      <a:pt x="396" y="1508"/>
                    </a:lnTo>
                    <a:lnTo>
                      <a:pt x="401" y="1503"/>
                    </a:lnTo>
                    <a:lnTo>
                      <a:pt x="405" y="1503"/>
                    </a:lnTo>
                    <a:lnTo>
                      <a:pt x="409" y="1505"/>
                    </a:lnTo>
                    <a:lnTo>
                      <a:pt x="414" y="1508"/>
                    </a:lnTo>
                    <a:lnTo>
                      <a:pt x="419" y="1508"/>
                    </a:lnTo>
                    <a:lnTo>
                      <a:pt x="422" y="1503"/>
                    </a:lnTo>
                    <a:lnTo>
                      <a:pt x="418" y="1495"/>
                    </a:lnTo>
                    <a:lnTo>
                      <a:pt x="421" y="1487"/>
                    </a:lnTo>
                    <a:lnTo>
                      <a:pt x="425" y="1487"/>
                    </a:lnTo>
                    <a:lnTo>
                      <a:pt x="429" y="1490"/>
                    </a:lnTo>
                    <a:lnTo>
                      <a:pt x="434" y="1487"/>
                    </a:lnTo>
                    <a:lnTo>
                      <a:pt x="436" y="1490"/>
                    </a:lnTo>
                    <a:lnTo>
                      <a:pt x="440" y="1492"/>
                    </a:lnTo>
                    <a:lnTo>
                      <a:pt x="445" y="1494"/>
                    </a:lnTo>
                    <a:lnTo>
                      <a:pt x="445" y="1498"/>
                    </a:lnTo>
                    <a:lnTo>
                      <a:pt x="444" y="1503"/>
                    </a:lnTo>
                    <a:lnTo>
                      <a:pt x="444" y="1510"/>
                    </a:lnTo>
                    <a:lnTo>
                      <a:pt x="450" y="1517"/>
                    </a:lnTo>
                    <a:lnTo>
                      <a:pt x="458" y="1525"/>
                    </a:lnTo>
                    <a:lnTo>
                      <a:pt x="462" y="1532"/>
                    </a:lnTo>
                    <a:lnTo>
                      <a:pt x="466" y="1536"/>
                    </a:lnTo>
                    <a:lnTo>
                      <a:pt x="470" y="1536"/>
                    </a:lnTo>
                    <a:lnTo>
                      <a:pt x="473" y="1532"/>
                    </a:lnTo>
                    <a:lnTo>
                      <a:pt x="473" y="1524"/>
                    </a:lnTo>
                    <a:lnTo>
                      <a:pt x="471" y="1515"/>
                    </a:lnTo>
                    <a:lnTo>
                      <a:pt x="470" y="1509"/>
                    </a:lnTo>
                    <a:lnTo>
                      <a:pt x="470" y="1500"/>
                    </a:lnTo>
                    <a:lnTo>
                      <a:pt x="469" y="1492"/>
                    </a:lnTo>
                    <a:lnTo>
                      <a:pt x="470" y="1488"/>
                    </a:lnTo>
                    <a:lnTo>
                      <a:pt x="474" y="1492"/>
                    </a:lnTo>
                    <a:lnTo>
                      <a:pt x="477" y="1496"/>
                    </a:lnTo>
                    <a:lnTo>
                      <a:pt x="483" y="1497"/>
                    </a:lnTo>
                    <a:lnTo>
                      <a:pt x="488" y="1494"/>
                    </a:lnTo>
                    <a:lnTo>
                      <a:pt x="489" y="1491"/>
                    </a:lnTo>
                    <a:lnTo>
                      <a:pt x="491" y="1485"/>
                    </a:lnTo>
                    <a:lnTo>
                      <a:pt x="498" y="1480"/>
                    </a:lnTo>
                    <a:lnTo>
                      <a:pt x="501" y="1477"/>
                    </a:lnTo>
                    <a:lnTo>
                      <a:pt x="501" y="1475"/>
                    </a:lnTo>
                    <a:lnTo>
                      <a:pt x="498" y="1470"/>
                    </a:lnTo>
                    <a:lnTo>
                      <a:pt x="497" y="1463"/>
                    </a:lnTo>
                    <a:lnTo>
                      <a:pt x="499" y="1456"/>
                    </a:lnTo>
                    <a:lnTo>
                      <a:pt x="501" y="1449"/>
                    </a:lnTo>
                    <a:lnTo>
                      <a:pt x="500" y="1444"/>
                    </a:lnTo>
                    <a:lnTo>
                      <a:pt x="497" y="1438"/>
                    </a:lnTo>
                    <a:lnTo>
                      <a:pt x="494" y="1435"/>
                    </a:lnTo>
                    <a:lnTo>
                      <a:pt x="489" y="1434"/>
                    </a:lnTo>
                    <a:lnTo>
                      <a:pt x="482" y="1435"/>
                    </a:lnTo>
                    <a:lnTo>
                      <a:pt x="475" y="1437"/>
                    </a:lnTo>
                    <a:lnTo>
                      <a:pt x="469" y="1439"/>
                    </a:lnTo>
                    <a:lnTo>
                      <a:pt x="459" y="1441"/>
                    </a:lnTo>
                    <a:lnTo>
                      <a:pt x="451" y="1439"/>
                    </a:lnTo>
                    <a:lnTo>
                      <a:pt x="448" y="1440"/>
                    </a:lnTo>
                    <a:lnTo>
                      <a:pt x="443" y="1443"/>
                    </a:lnTo>
                    <a:lnTo>
                      <a:pt x="441" y="1447"/>
                    </a:lnTo>
                    <a:lnTo>
                      <a:pt x="436" y="1448"/>
                    </a:lnTo>
                    <a:lnTo>
                      <a:pt x="427" y="1446"/>
                    </a:lnTo>
                    <a:lnTo>
                      <a:pt x="423" y="1440"/>
                    </a:lnTo>
                    <a:lnTo>
                      <a:pt x="413" y="1431"/>
                    </a:lnTo>
                    <a:lnTo>
                      <a:pt x="406" y="1429"/>
                    </a:lnTo>
                    <a:lnTo>
                      <a:pt x="401" y="1429"/>
                    </a:lnTo>
                    <a:lnTo>
                      <a:pt x="399" y="1432"/>
                    </a:lnTo>
                    <a:lnTo>
                      <a:pt x="399" y="1435"/>
                    </a:lnTo>
                    <a:lnTo>
                      <a:pt x="400" y="1442"/>
                    </a:lnTo>
                    <a:lnTo>
                      <a:pt x="402" y="1447"/>
                    </a:lnTo>
                    <a:lnTo>
                      <a:pt x="403" y="1455"/>
                    </a:lnTo>
                    <a:lnTo>
                      <a:pt x="401" y="1462"/>
                    </a:lnTo>
                    <a:lnTo>
                      <a:pt x="401" y="1468"/>
                    </a:lnTo>
                    <a:lnTo>
                      <a:pt x="402" y="1472"/>
                    </a:lnTo>
                    <a:lnTo>
                      <a:pt x="403" y="1476"/>
                    </a:lnTo>
                    <a:lnTo>
                      <a:pt x="402" y="1480"/>
                    </a:lnTo>
                    <a:lnTo>
                      <a:pt x="400" y="1487"/>
                    </a:lnTo>
                    <a:lnTo>
                      <a:pt x="396" y="1494"/>
                    </a:lnTo>
                    <a:lnTo>
                      <a:pt x="393" y="1495"/>
                    </a:lnTo>
                    <a:lnTo>
                      <a:pt x="389" y="1495"/>
                    </a:lnTo>
                    <a:lnTo>
                      <a:pt x="385" y="1491"/>
                    </a:lnTo>
                    <a:lnTo>
                      <a:pt x="382" y="1486"/>
                    </a:lnTo>
                    <a:lnTo>
                      <a:pt x="377" y="1481"/>
                    </a:lnTo>
                    <a:lnTo>
                      <a:pt x="374" y="1476"/>
                    </a:lnTo>
                    <a:lnTo>
                      <a:pt x="375" y="1472"/>
                    </a:lnTo>
                    <a:lnTo>
                      <a:pt x="375" y="1464"/>
                    </a:lnTo>
                    <a:lnTo>
                      <a:pt x="370" y="1457"/>
                    </a:lnTo>
                    <a:lnTo>
                      <a:pt x="363" y="1454"/>
                    </a:lnTo>
                    <a:lnTo>
                      <a:pt x="360" y="1448"/>
                    </a:lnTo>
                    <a:lnTo>
                      <a:pt x="357" y="1442"/>
                    </a:lnTo>
                    <a:lnTo>
                      <a:pt x="355" y="1437"/>
                    </a:lnTo>
                    <a:lnTo>
                      <a:pt x="353" y="1433"/>
                    </a:lnTo>
                    <a:lnTo>
                      <a:pt x="351" y="1429"/>
                    </a:lnTo>
                    <a:lnTo>
                      <a:pt x="347" y="1427"/>
                    </a:lnTo>
                    <a:lnTo>
                      <a:pt x="342" y="1427"/>
                    </a:lnTo>
                    <a:lnTo>
                      <a:pt x="335" y="1428"/>
                    </a:lnTo>
                    <a:lnTo>
                      <a:pt x="333" y="1428"/>
                    </a:lnTo>
                    <a:lnTo>
                      <a:pt x="326" y="1431"/>
                    </a:lnTo>
                    <a:lnTo>
                      <a:pt x="319" y="1434"/>
                    </a:lnTo>
                    <a:lnTo>
                      <a:pt x="316" y="1439"/>
                    </a:lnTo>
                    <a:lnTo>
                      <a:pt x="317" y="1445"/>
                    </a:lnTo>
                    <a:lnTo>
                      <a:pt x="319" y="1451"/>
                    </a:lnTo>
                    <a:lnTo>
                      <a:pt x="321" y="1455"/>
                    </a:lnTo>
                    <a:lnTo>
                      <a:pt x="323" y="1461"/>
                    </a:lnTo>
                    <a:lnTo>
                      <a:pt x="326" y="1470"/>
                    </a:lnTo>
                    <a:lnTo>
                      <a:pt x="329" y="1476"/>
                    </a:lnTo>
                    <a:lnTo>
                      <a:pt x="329" y="1482"/>
                    </a:lnTo>
                    <a:lnTo>
                      <a:pt x="332" y="1490"/>
                    </a:lnTo>
                    <a:lnTo>
                      <a:pt x="333" y="1494"/>
                    </a:lnTo>
                    <a:lnTo>
                      <a:pt x="332" y="1499"/>
                    </a:lnTo>
                    <a:lnTo>
                      <a:pt x="327" y="1504"/>
                    </a:lnTo>
                    <a:lnTo>
                      <a:pt x="320" y="1503"/>
                    </a:lnTo>
                    <a:lnTo>
                      <a:pt x="311" y="1499"/>
                    </a:lnTo>
                    <a:lnTo>
                      <a:pt x="300" y="1490"/>
                    </a:lnTo>
                    <a:lnTo>
                      <a:pt x="291" y="1488"/>
                    </a:lnTo>
                    <a:lnTo>
                      <a:pt x="286" y="1485"/>
                    </a:lnTo>
                    <a:lnTo>
                      <a:pt x="281" y="1481"/>
                    </a:lnTo>
                    <a:lnTo>
                      <a:pt x="271" y="1481"/>
                    </a:lnTo>
                    <a:lnTo>
                      <a:pt x="267" y="1485"/>
                    </a:lnTo>
                    <a:lnTo>
                      <a:pt x="266" y="1491"/>
                    </a:lnTo>
                    <a:lnTo>
                      <a:pt x="266" y="1499"/>
                    </a:lnTo>
                    <a:lnTo>
                      <a:pt x="267" y="1507"/>
                    </a:lnTo>
                    <a:lnTo>
                      <a:pt x="267" y="1514"/>
                    </a:lnTo>
                    <a:lnTo>
                      <a:pt x="267" y="1518"/>
                    </a:lnTo>
                    <a:lnTo>
                      <a:pt x="264" y="1523"/>
                    </a:lnTo>
                    <a:lnTo>
                      <a:pt x="256" y="1525"/>
                    </a:lnTo>
                    <a:lnTo>
                      <a:pt x="251" y="1525"/>
                    </a:lnTo>
                    <a:lnTo>
                      <a:pt x="237" y="1527"/>
                    </a:lnTo>
                    <a:lnTo>
                      <a:pt x="232" y="1533"/>
                    </a:lnTo>
                    <a:lnTo>
                      <a:pt x="232" y="1538"/>
                    </a:lnTo>
                    <a:lnTo>
                      <a:pt x="232" y="1547"/>
                    </a:lnTo>
                    <a:lnTo>
                      <a:pt x="234" y="1554"/>
                    </a:lnTo>
                    <a:lnTo>
                      <a:pt x="232" y="1561"/>
                    </a:lnTo>
                    <a:lnTo>
                      <a:pt x="229" y="1568"/>
                    </a:lnTo>
                    <a:lnTo>
                      <a:pt x="225" y="1573"/>
                    </a:lnTo>
                    <a:lnTo>
                      <a:pt x="211" y="1581"/>
                    </a:lnTo>
                    <a:lnTo>
                      <a:pt x="201" y="1585"/>
                    </a:lnTo>
                    <a:lnTo>
                      <a:pt x="191" y="1584"/>
                    </a:lnTo>
                    <a:lnTo>
                      <a:pt x="177" y="1578"/>
                    </a:lnTo>
                    <a:lnTo>
                      <a:pt x="168" y="1570"/>
                    </a:lnTo>
                    <a:lnTo>
                      <a:pt x="161" y="1558"/>
                    </a:lnTo>
                    <a:lnTo>
                      <a:pt x="153" y="1544"/>
                    </a:lnTo>
                    <a:lnTo>
                      <a:pt x="142" y="1533"/>
                    </a:lnTo>
                    <a:lnTo>
                      <a:pt x="130" y="1521"/>
                    </a:lnTo>
                    <a:lnTo>
                      <a:pt x="119" y="1505"/>
                    </a:lnTo>
                    <a:lnTo>
                      <a:pt x="113" y="1498"/>
                    </a:lnTo>
                    <a:lnTo>
                      <a:pt x="107" y="1483"/>
                    </a:lnTo>
                    <a:lnTo>
                      <a:pt x="101" y="1472"/>
                    </a:lnTo>
                    <a:lnTo>
                      <a:pt x="94" y="1467"/>
                    </a:lnTo>
                    <a:lnTo>
                      <a:pt x="88" y="1455"/>
                    </a:lnTo>
                    <a:lnTo>
                      <a:pt x="85" y="1444"/>
                    </a:lnTo>
                    <a:lnTo>
                      <a:pt x="90" y="1436"/>
                    </a:lnTo>
                    <a:lnTo>
                      <a:pt x="94" y="1424"/>
                    </a:lnTo>
                    <a:lnTo>
                      <a:pt x="95" y="1412"/>
                    </a:lnTo>
                    <a:lnTo>
                      <a:pt x="96" y="1404"/>
                    </a:lnTo>
                    <a:lnTo>
                      <a:pt x="97" y="1395"/>
                    </a:lnTo>
                    <a:lnTo>
                      <a:pt x="104" y="1382"/>
                    </a:lnTo>
                    <a:lnTo>
                      <a:pt x="103" y="1374"/>
                    </a:lnTo>
                    <a:lnTo>
                      <a:pt x="99" y="1365"/>
                    </a:lnTo>
                    <a:lnTo>
                      <a:pt x="103" y="1358"/>
                    </a:lnTo>
                    <a:lnTo>
                      <a:pt x="108" y="1356"/>
                    </a:lnTo>
                    <a:lnTo>
                      <a:pt x="117" y="1356"/>
                    </a:lnTo>
                    <a:lnTo>
                      <a:pt x="130" y="1352"/>
                    </a:lnTo>
                    <a:lnTo>
                      <a:pt x="138" y="1346"/>
                    </a:lnTo>
                    <a:lnTo>
                      <a:pt x="147" y="1341"/>
                    </a:lnTo>
                    <a:lnTo>
                      <a:pt x="156" y="1332"/>
                    </a:lnTo>
                    <a:lnTo>
                      <a:pt x="166" y="1319"/>
                    </a:lnTo>
                    <a:lnTo>
                      <a:pt x="171" y="1305"/>
                    </a:lnTo>
                    <a:lnTo>
                      <a:pt x="171" y="1293"/>
                    </a:lnTo>
                    <a:lnTo>
                      <a:pt x="170" y="1283"/>
                    </a:lnTo>
                    <a:lnTo>
                      <a:pt x="166" y="1275"/>
                    </a:lnTo>
                    <a:lnTo>
                      <a:pt x="164" y="1267"/>
                    </a:lnTo>
                    <a:lnTo>
                      <a:pt x="166" y="1259"/>
                    </a:lnTo>
                    <a:lnTo>
                      <a:pt x="173" y="1254"/>
                    </a:lnTo>
                    <a:lnTo>
                      <a:pt x="182" y="1252"/>
                    </a:lnTo>
                    <a:lnTo>
                      <a:pt x="186" y="1246"/>
                    </a:lnTo>
                    <a:lnTo>
                      <a:pt x="191" y="1243"/>
                    </a:lnTo>
                    <a:lnTo>
                      <a:pt x="202" y="1247"/>
                    </a:lnTo>
                    <a:lnTo>
                      <a:pt x="210" y="1247"/>
                    </a:lnTo>
                    <a:lnTo>
                      <a:pt x="220" y="1246"/>
                    </a:lnTo>
                    <a:lnTo>
                      <a:pt x="231" y="1242"/>
                    </a:lnTo>
                    <a:lnTo>
                      <a:pt x="236" y="1238"/>
                    </a:lnTo>
                    <a:lnTo>
                      <a:pt x="243" y="1231"/>
                    </a:lnTo>
                    <a:lnTo>
                      <a:pt x="244" y="1226"/>
                    </a:lnTo>
                    <a:lnTo>
                      <a:pt x="240" y="1220"/>
                    </a:lnTo>
                    <a:lnTo>
                      <a:pt x="233" y="1221"/>
                    </a:lnTo>
                    <a:lnTo>
                      <a:pt x="229" y="1222"/>
                    </a:lnTo>
                    <a:lnTo>
                      <a:pt x="217" y="1223"/>
                    </a:lnTo>
                    <a:lnTo>
                      <a:pt x="211" y="1224"/>
                    </a:lnTo>
                    <a:lnTo>
                      <a:pt x="203" y="1224"/>
                    </a:lnTo>
                    <a:lnTo>
                      <a:pt x="197" y="1220"/>
                    </a:lnTo>
                    <a:lnTo>
                      <a:pt x="191" y="1213"/>
                    </a:lnTo>
                    <a:lnTo>
                      <a:pt x="188" y="1208"/>
                    </a:lnTo>
                    <a:lnTo>
                      <a:pt x="184" y="1204"/>
                    </a:lnTo>
                    <a:lnTo>
                      <a:pt x="178" y="1201"/>
                    </a:lnTo>
                    <a:lnTo>
                      <a:pt x="175" y="1199"/>
                    </a:lnTo>
                    <a:lnTo>
                      <a:pt x="165" y="1196"/>
                    </a:lnTo>
                    <a:lnTo>
                      <a:pt x="156" y="1191"/>
                    </a:lnTo>
                    <a:lnTo>
                      <a:pt x="150" y="1189"/>
                    </a:lnTo>
                    <a:lnTo>
                      <a:pt x="145" y="1180"/>
                    </a:lnTo>
                    <a:lnTo>
                      <a:pt x="149" y="1174"/>
                    </a:lnTo>
                    <a:lnTo>
                      <a:pt x="151" y="1164"/>
                    </a:lnTo>
                    <a:lnTo>
                      <a:pt x="146" y="1162"/>
                    </a:lnTo>
                    <a:lnTo>
                      <a:pt x="134" y="1160"/>
                    </a:lnTo>
                    <a:lnTo>
                      <a:pt x="133" y="1156"/>
                    </a:lnTo>
                    <a:lnTo>
                      <a:pt x="138" y="1153"/>
                    </a:lnTo>
                    <a:lnTo>
                      <a:pt x="147" y="1149"/>
                    </a:lnTo>
                    <a:lnTo>
                      <a:pt x="153" y="1149"/>
                    </a:lnTo>
                    <a:lnTo>
                      <a:pt x="159" y="1149"/>
                    </a:lnTo>
                    <a:lnTo>
                      <a:pt x="166" y="1149"/>
                    </a:lnTo>
                    <a:lnTo>
                      <a:pt x="170" y="1146"/>
                    </a:lnTo>
                    <a:lnTo>
                      <a:pt x="168" y="1140"/>
                    </a:lnTo>
                    <a:lnTo>
                      <a:pt x="155" y="1136"/>
                    </a:lnTo>
                    <a:lnTo>
                      <a:pt x="145" y="1132"/>
                    </a:lnTo>
                    <a:lnTo>
                      <a:pt x="139" y="1131"/>
                    </a:lnTo>
                    <a:lnTo>
                      <a:pt x="133" y="1129"/>
                    </a:lnTo>
                    <a:lnTo>
                      <a:pt x="124" y="1127"/>
                    </a:lnTo>
                    <a:lnTo>
                      <a:pt x="117" y="1124"/>
                    </a:lnTo>
                    <a:lnTo>
                      <a:pt x="111" y="1123"/>
                    </a:lnTo>
                    <a:lnTo>
                      <a:pt x="111" y="1117"/>
                    </a:lnTo>
                    <a:lnTo>
                      <a:pt x="113" y="1109"/>
                    </a:lnTo>
                    <a:lnTo>
                      <a:pt x="119" y="1106"/>
                    </a:lnTo>
                    <a:lnTo>
                      <a:pt x="125" y="1103"/>
                    </a:lnTo>
                    <a:lnTo>
                      <a:pt x="137" y="1100"/>
                    </a:lnTo>
                    <a:lnTo>
                      <a:pt x="144" y="1099"/>
                    </a:lnTo>
                    <a:lnTo>
                      <a:pt x="151" y="1092"/>
                    </a:lnTo>
                    <a:lnTo>
                      <a:pt x="160" y="1084"/>
                    </a:lnTo>
                    <a:lnTo>
                      <a:pt x="166" y="1083"/>
                    </a:lnTo>
                    <a:lnTo>
                      <a:pt x="167" y="1076"/>
                    </a:lnTo>
                    <a:lnTo>
                      <a:pt x="165" y="1071"/>
                    </a:lnTo>
                    <a:lnTo>
                      <a:pt x="158" y="1068"/>
                    </a:lnTo>
                    <a:lnTo>
                      <a:pt x="153" y="1064"/>
                    </a:lnTo>
                    <a:lnTo>
                      <a:pt x="148" y="1061"/>
                    </a:lnTo>
                    <a:lnTo>
                      <a:pt x="145" y="1054"/>
                    </a:lnTo>
                    <a:lnTo>
                      <a:pt x="149" y="1046"/>
                    </a:lnTo>
                    <a:lnTo>
                      <a:pt x="156" y="1044"/>
                    </a:lnTo>
                    <a:lnTo>
                      <a:pt x="160" y="1046"/>
                    </a:lnTo>
                    <a:lnTo>
                      <a:pt x="169" y="1049"/>
                    </a:lnTo>
                    <a:lnTo>
                      <a:pt x="175" y="1049"/>
                    </a:lnTo>
                    <a:lnTo>
                      <a:pt x="177" y="1048"/>
                    </a:lnTo>
                    <a:lnTo>
                      <a:pt x="181" y="1042"/>
                    </a:lnTo>
                    <a:lnTo>
                      <a:pt x="186" y="1042"/>
                    </a:lnTo>
                    <a:lnTo>
                      <a:pt x="191" y="1047"/>
                    </a:lnTo>
                    <a:lnTo>
                      <a:pt x="197" y="1049"/>
                    </a:lnTo>
                    <a:lnTo>
                      <a:pt x="201" y="1053"/>
                    </a:lnTo>
                    <a:lnTo>
                      <a:pt x="205" y="1058"/>
                    </a:lnTo>
                    <a:lnTo>
                      <a:pt x="210" y="1064"/>
                    </a:lnTo>
                    <a:lnTo>
                      <a:pt x="213" y="1068"/>
                    </a:lnTo>
                    <a:lnTo>
                      <a:pt x="219" y="1071"/>
                    </a:lnTo>
                    <a:lnTo>
                      <a:pt x="225" y="1069"/>
                    </a:lnTo>
                    <a:lnTo>
                      <a:pt x="233" y="1067"/>
                    </a:lnTo>
                    <a:lnTo>
                      <a:pt x="243" y="1067"/>
                    </a:lnTo>
                    <a:lnTo>
                      <a:pt x="249" y="1068"/>
                    </a:lnTo>
                    <a:lnTo>
                      <a:pt x="256" y="1064"/>
                    </a:lnTo>
                    <a:lnTo>
                      <a:pt x="261" y="1059"/>
                    </a:lnTo>
                    <a:lnTo>
                      <a:pt x="261" y="1047"/>
                    </a:lnTo>
                    <a:lnTo>
                      <a:pt x="259" y="1043"/>
                    </a:lnTo>
                    <a:lnTo>
                      <a:pt x="253" y="1038"/>
                    </a:lnTo>
                    <a:lnTo>
                      <a:pt x="254" y="1033"/>
                    </a:lnTo>
                    <a:lnTo>
                      <a:pt x="259" y="1030"/>
                    </a:lnTo>
                    <a:lnTo>
                      <a:pt x="265" y="1027"/>
                    </a:lnTo>
                    <a:lnTo>
                      <a:pt x="270" y="1024"/>
                    </a:lnTo>
                    <a:lnTo>
                      <a:pt x="267" y="1014"/>
                    </a:lnTo>
                    <a:lnTo>
                      <a:pt x="265" y="1010"/>
                    </a:lnTo>
                    <a:lnTo>
                      <a:pt x="260" y="1005"/>
                    </a:lnTo>
                    <a:lnTo>
                      <a:pt x="254" y="1002"/>
                    </a:lnTo>
                    <a:lnTo>
                      <a:pt x="251" y="993"/>
                    </a:lnTo>
                    <a:lnTo>
                      <a:pt x="242" y="993"/>
                    </a:lnTo>
                    <a:lnTo>
                      <a:pt x="234" y="988"/>
                    </a:lnTo>
                    <a:lnTo>
                      <a:pt x="231" y="982"/>
                    </a:lnTo>
                    <a:lnTo>
                      <a:pt x="231" y="967"/>
                    </a:lnTo>
                    <a:lnTo>
                      <a:pt x="233" y="958"/>
                    </a:lnTo>
                    <a:lnTo>
                      <a:pt x="237" y="948"/>
                    </a:lnTo>
                    <a:lnTo>
                      <a:pt x="242" y="940"/>
                    </a:lnTo>
                    <a:lnTo>
                      <a:pt x="249" y="935"/>
                    </a:lnTo>
                    <a:lnTo>
                      <a:pt x="258" y="931"/>
                    </a:lnTo>
                    <a:lnTo>
                      <a:pt x="267" y="931"/>
                    </a:lnTo>
                    <a:lnTo>
                      <a:pt x="275" y="934"/>
                    </a:lnTo>
                    <a:lnTo>
                      <a:pt x="280" y="936"/>
                    </a:lnTo>
                    <a:lnTo>
                      <a:pt x="291" y="941"/>
                    </a:lnTo>
                    <a:lnTo>
                      <a:pt x="295" y="943"/>
                    </a:lnTo>
                    <a:lnTo>
                      <a:pt x="299" y="948"/>
                    </a:lnTo>
                    <a:lnTo>
                      <a:pt x="304" y="951"/>
                    </a:lnTo>
                    <a:lnTo>
                      <a:pt x="306" y="960"/>
                    </a:lnTo>
                    <a:lnTo>
                      <a:pt x="311" y="965"/>
                    </a:lnTo>
                    <a:lnTo>
                      <a:pt x="320" y="960"/>
                    </a:lnTo>
                    <a:lnTo>
                      <a:pt x="323" y="954"/>
                    </a:lnTo>
                    <a:lnTo>
                      <a:pt x="330" y="946"/>
                    </a:lnTo>
                    <a:lnTo>
                      <a:pt x="337" y="940"/>
                    </a:lnTo>
                    <a:lnTo>
                      <a:pt x="345" y="935"/>
                    </a:lnTo>
                    <a:lnTo>
                      <a:pt x="362" y="928"/>
                    </a:lnTo>
                    <a:lnTo>
                      <a:pt x="369" y="929"/>
                    </a:lnTo>
                    <a:lnTo>
                      <a:pt x="375" y="932"/>
                    </a:lnTo>
                    <a:lnTo>
                      <a:pt x="379" y="937"/>
                    </a:lnTo>
                    <a:lnTo>
                      <a:pt x="384" y="940"/>
                    </a:lnTo>
                    <a:lnTo>
                      <a:pt x="389" y="941"/>
                    </a:lnTo>
                    <a:lnTo>
                      <a:pt x="393" y="934"/>
                    </a:lnTo>
                    <a:lnTo>
                      <a:pt x="394" y="928"/>
                    </a:lnTo>
                    <a:lnTo>
                      <a:pt x="391" y="921"/>
                    </a:lnTo>
                    <a:lnTo>
                      <a:pt x="383" y="916"/>
                    </a:lnTo>
                    <a:lnTo>
                      <a:pt x="377" y="914"/>
                    </a:lnTo>
                    <a:lnTo>
                      <a:pt x="371" y="908"/>
                    </a:lnTo>
                    <a:lnTo>
                      <a:pt x="369" y="902"/>
                    </a:lnTo>
                    <a:lnTo>
                      <a:pt x="373" y="898"/>
                    </a:lnTo>
                    <a:lnTo>
                      <a:pt x="380" y="896"/>
                    </a:lnTo>
                    <a:lnTo>
                      <a:pt x="392" y="896"/>
                    </a:lnTo>
                    <a:lnTo>
                      <a:pt x="402" y="894"/>
                    </a:lnTo>
                    <a:lnTo>
                      <a:pt x="411" y="894"/>
                    </a:lnTo>
                    <a:lnTo>
                      <a:pt x="411" y="886"/>
                    </a:lnTo>
                    <a:lnTo>
                      <a:pt x="407" y="882"/>
                    </a:lnTo>
                    <a:lnTo>
                      <a:pt x="403" y="878"/>
                    </a:lnTo>
                    <a:lnTo>
                      <a:pt x="405" y="875"/>
                    </a:lnTo>
                    <a:lnTo>
                      <a:pt x="412" y="871"/>
                    </a:lnTo>
                    <a:lnTo>
                      <a:pt x="418" y="867"/>
                    </a:lnTo>
                    <a:lnTo>
                      <a:pt x="429" y="859"/>
                    </a:lnTo>
                    <a:lnTo>
                      <a:pt x="439" y="852"/>
                    </a:lnTo>
                    <a:lnTo>
                      <a:pt x="444" y="843"/>
                    </a:lnTo>
                    <a:lnTo>
                      <a:pt x="447" y="835"/>
                    </a:lnTo>
                    <a:lnTo>
                      <a:pt x="451" y="828"/>
                    </a:lnTo>
                    <a:lnTo>
                      <a:pt x="453" y="820"/>
                    </a:lnTo>
                    <a:lnTo>
                      <a:pt x="454" y="810"/>
                    </a:lnTo>
                    <a:lnTo>
                      <a:pt x="451" y="799"/>
                    </a:lnTo>
                    <a:lnTo>
                      <a:pt x="460" y="793"/>
                    </a:lnTo>
                    <a:lnTo>
                      <a:pt x="462" y="787"/>
                    </a:lnTo>
                    <a:lnTo>
                      <a:pt x="468" y="778"/>
                    </a:lnTo>
                    <a:lnTo>
                      <a:pt x="475" y="774"/>
                    </a:lnTo>
                    <a:lnTo>
                      <a:pt x="485" y="770"/>
                    </a:lnTo>
                    <a:lnTo>
                      <a:pt x="494" y="761"/>
                    </a:lnTo>
                    <a:lnTo>
                      <a:pt x="507" y="754"/>
                    </a:lnTo>
                    <a:lnTo>
                      <a:pt x="511" y="747"/>
                    </a:lnTo>
                    <a:lnTo>
                      <a:pt x="516" y="740"/>
                    </a:lnTo>
                    <a:lnTo>
                      <a:pt x="518" y="737"/>
                    </a:lnTo>
                    <a:lnTo>
                      <a:pt x="522" y="741"/>
                    </a:lnTo>
                    <a:lnTo>
                      <a:pt x="525" y="744"/>
                    </a:lnTo>
                    <a:lnTo>
                      <a:pt x="529" y="746"/>
                    </a:lnTo>
                    <a:lnTo>
                      <a:pt x="536" y="746"/>
                    </a:lnTo>
                    <a:lnTo>
                      <a:pt x="539" y="738"/>
                    </a:lnTo>
                    <a:lnTo>
                      <a:pt x="539" y="729"/>
                    </a:lnTo>
                    <a:lnTo>
                      <a:pt x="539" y="720"/>
                    </a:lnTo>
                    <a:lnTo>
                      <a:pt x="540" y="714"/>
                    </a:lnTo>
                    <a:lnTo>
                      <a:pt x="540" y="705"/>
                    </a:lnTo>
                    <a:lnTo>
                      <a:pt x="546" y="703"/>
                    </a:lnTo>
                    <a:lnTo>
                      <a:pt x="552" y="703"/>
                    </a:lnTo>
                    <a:lnTo>
                      <a:pt x="563" y="704"/>
                    </a:lnTo>
                    <a:lnTo>
                      <a:pt x="564" y="694"/>
                    </a:lnTo>
                    <a:lnTo>
                      <a:pt x="564" y="686"/>
                    </a:lnTo>
                    <a:lnTo>
                      <a:pt x="565" y="680"/>
                    </a:lnTo>
                    <a:lnTo>
                      <a:pt x="569" y="675"/>
                    </a:lnTo>
                    <a:lnTo>
                      <a:pt x="580" y="672"/>
                    </a:lnTo>
                    <a:lnTo>
                      <a:pt x="590" y="668"/>
                    </a:lnTo>
                    <a:lnTo>
                      <a:pt x="607" y="657"/>
                    </a:lnTo>
                    <a:lnTo>
                      <a:pt x="612" y="654"/>
                    </a:lnTo>
                    <a:lnTo>
                      <a:pt x="620" y="642"/>
                    </a:lnTo>
                    <a:lnTo>
                      <a:pt x="623" y="632"/>
                    </a:lnTo>
                    <a:lnTo>
                      <a:pt x="621" y="623"/>
                    </a:lnTo>
                    <a:lnTo>
                      <a:pt x="620" y="616"/>
                    </a:lnTo>
                    <a:lnTo>
                      <a:pt x="620" y="608"/>
                    </a:lnTo>
                    <a:lnTo>
                      <a:pt x="625" y="603"/>
                    </a:lnTo>
                    <a:lnTo>
                      <a:pt x="631" y="599"/>
                    </a:lnTo>
                    <a:lnTo>
                      <a:pt x="637" y="599"/>
                    </a:lnTo>
                    <a:lnTo>
                      <a:pt x="641" y="601"/>
                    </a:lnTo>
                    <a:lnTo>
                      <a:pt x="644" y="603"/>
                    </a:lnTo>
                    <a:lnTo>
                      <a:pt x="648" y="606"/>
                    </a:lnTo>
                    <a:lnTo>
                      <a:pt x="652" y="607"/>
                    </a:lnTo>
                    <a:lnTo>
                      <a:pt x="660" y="610"/>
                    </a:lnTo>
                    <a:lnTo>
                      <a:pt x="665" y="612"/>
                    </a:lnTo>
                    <a:lnTo>
                      <a:pt x="669" y="608"/>
                    </a:lnTo>
                    <a:lnTo>
                      <a:pt x="670" y="601"/>
                    </a:lnTo>
                    <a:lnTo>
                      <a:pt x="678" y="602"/>
                    </a:lnTo>
                    <a:lnTo>
                      <a:pt x="682" y="601"/>
                    </a:lnTo>
                    <a:lnTo>
                      <a:pt x="683" y="596"/>
                    </a:lnTo>
                    <a:lnTo>
                      <a:pt x="687" y="596"/>
                    </a:lnTo>
                    <a:lnTo>
                      <a:pt x="689" y="599"/>
                    </a:lnTo>
                    <a:lnTo>
                      <a:pt x="695" y="603"/>
                    </a:lnTo>
                    <a:lnTo>
                      <a:pt x="699" y="603"/>
                    </a:lnTo>
                    <a:lnTo>
                      <a:pt x="706" y="605"/>
                    </a:lnTo>
                    <a:lnTo>
                      <a:pt x="710" y="600"/>
                    </a:lnTo>
                    <a:lnTo>
                      <a:pt x="716" y="590"/>
                    </a:lnTo>
                    <a:lnTo>
                      <a:pt x="716" y="583"/>
                    </a:lnTo>
                    <a:lnTo>
                      <a:pt x="721" y="576"/>
                    </a:lnTo>
                    <a:lnTo>
                      <a:pt x="730" y="576"/>
                    </a:lnTo>
                    <a:lnTo>
                      <a:pt x="738" y="574"/>
                    </a:lnTo>
                    <a:lnTo>
                      <a:pt x="744" y="573"/>
                    </a:lnTo>
                    <a:lnTo>
                      <a:pt x="749" y="574"/>
                    </a:lnTo>
                    <a:lnTo>
                      <a:pt x="754" y="577"/>
                    </a:lnTo>
                    <a:lnTo>
                      <a:pt x="756" y="580"/>
                    </a:lnTo>
                    <a:lnTo>
                      <a:pt x="758" y="584"/>
                    </a:lnTo>
                    <a:lnTo>
                      <a:pt x="763" y="592"/>
                    </a:lnTo>
                    <a:lnTo>
                      <a:pt x="766" y="601"/>
                    </a:lnTo>
                    <a:lnTo>
                      <a:pt x="769" y="605"/>
                    </a:lnTo>
                    <a:lnTo>
                      <a:pt x="771" y="614"/>
                    </a:lnTo>
                    <a:lnTo>
                      <a:pt x="772" y="617"/>
                    </a:lnTo>
                    <a:lnTo>
                      <a:pt x="774" y="62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0" name="Freeform 508">
                <a:extLst>
                  <a:ext uri="{FF2B5EF4-FFF2-40B4-BE49-F238E27FC236}">
                    <a16:creationId xmlns:a16="http://schemas.microsoft.com/office/drawing/2014/main" id="{D559C62C-CD2A-4B2B-96AD-A7D81C79ECF9}"/>
                  </a:ext>
                </a:extLst>
              </p:cNvPr>
              <p:cNvSpPr>
                <a:spLocks/>
              </p:cNvSpPr>
              <p:nvPr/>
            </p:nvSpPr>
            <p:spPr bwMode="auto">
              <a:xfrm>
                <a:off x="278" y="1177"/>
                <a:ext cx="30" cy="25"/>
              </a:xfrm>
              <a:custGeom>
                <a:avLst/>
                <a:gdLst>
                  <a:gd name="T0" fmla="*/ 56 w 56"/>
                  <a:gd name="T1" fmla="*/ 0 h 47"/>
                  <a:gd name="T2" fmla="*/ 56 w 56"/>
                  <a:gd name="T3" fmla="*/ 0 h 47"/>
                  <a:gd name="T4" fmla="*/ 20 w 56"/>
                  <a:gd name="T5" fmla="*/ 0 h 47"/>
                  <a:gd name="T6" fmla="*/ 17 w 56"/>
                  <a:gd name="T7" fmla="*/ 5 h 47"/>
                  <a:gd name="T8" fmla="*/ 16 w 56"/>
                  <a:gd name="T9" fmla="*/ 7 h 47"/>
                  <a:gd name="T10" fmla="*/ 14 w 56"/>
                  <a:gd name="T11" fmla="*/ 11 h 47"/>
                  <a:gd name="T12" fmla="*/ 12 w 56"/>
                  <a:gd name="T13" fmla="*/ 14 h 47"/>
                  <a:gd name="T14" fmla="*/ 9 w 56"/>
                  <a:gd name="T15" fmla="*/ 18 h 47"/>
                  <a:gd name="T16" fmla="*/ 7 w 56"/>
                  <a:gd name="T17" fmla="*/ 22 h 47"/>
                  <a:gd name="T18" fmla="*/ 4 w 56"/>
                  <a:gd name="T19" fmla="*/ 25 h 47"/>
                  <a:gd name="T20" fmla="*/ 1 w 56"/>
                  <a:gd name="T21" fmla="*/ 28 h 47"/>
                  <a:gd name="T22" fmla="*/ 0 w 56"/>
                  <a:gd name="T23" fmla="*/ 30 h 47"/>
                  <a:gd name="T24" fmla="*/ 0 w 56"/>
                  <a:gd name="T25" fmla="*/ 47 h 47"/>
                  <a:gd name="T26" fmla="*/ 6 w 56"/>
                  <a:gd name="T27" fmla="*/ 44 h 47"/>
                  <a:gd name="T28" fmla="*/ 13 w 56"/>
                  <a:gd name="T29" fmla="*/ 41 h 47"/>
                  <a:gd name="T30" fmla="*/ 19 w 56"/>
                  <a:gd name="T31" fmla="*/ 38 h 47"/>
                  <a:gd name="T32" fmla="*/ 26 w 56"/>
                  <a:gd name="T33" fmla="*/ 34 h 47"/>
                  <a:gd name="T34" fmla="*/ 33 w 56"/>
                  <a:gd name="T35" fmla="*/ 29 h 47"/>
                  <a:gd name="T36" fmla="*/ 38 w 56"/>
                  <a:gd name="T37" fmla="*/ 24 h 47"/>
                  <a:gd name="T38" fmla="*/ 43 w 56"/>
                  <a:gd name="T39" fmla="*/ 21 h 47"/>
                  <a:gd name="T40" fmla="*/ 48 w 56"/>
                  <a:gd name="T41" fmla="*/ 15 h 47"/>
                  <a:gd name="T42" fmla="*/ 53 w 56"/>
                  <a:gd name="T43" fmla="*/ 7 h 47"/>
                  <a:gd name="T44" fmla="*/ 56 w 56"/>
                  <a:gd name="T45" fmla="*/ 0 h 47"/>
                  <a:gd name="T46" fmla="*/ 56 w 56"/>
                  <a:gd name="T4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7">
                    <a:moveTo>
                      <a:pt x="56" y="0"/>
                    </a:moveTo>
                    <a:lnTo>
                      <a:pt x="56" y="0"/>
                    </a:lnTo>
                    <a:lnTo>
                      <a:pt x="20" y="0"/>
                    </a:lnTo>
                    <a:lnTo>
                      <a:pt x="17" y="5"/>
                    </a:lnTo>
                    <a:lnTo>
                      <a:pt x="16" y="7"/>
                    </a:lnTo>
                    <a:lnTo>
                      <a:pt x="14" y="11"/>
                    </a:lnTo>
                    <a:lnTo>
                      <a:pt x="12" y="14"/>
                    </a:lnTo>
                    <a:lnTo>
                      <a:pt x="9" y="18"/>
                    </a:lnTo>
                    <a:lnTo>
                      <a:pt x="7" y="22"/>
                    </a:lnTo>
                    <a:lnTo>
                      <a:pt x="4" y="25"/>
                    </a:lnTo>
                    <a:lnTo>
                      <a:pt x="1" y="28"/>
                    </a:lnTo>
                    <a:lnTo>
                      <a:pt x="0" y="30"/>
                    </a:lnTo>
                    <a:lnTo>
                      <a:pt x="0" y="47"/>
                    </a:lnTo>
                    <a:lnTo>
                      <a:pt x="6" y="44"/>
                    </a:lnTo>
                    <a:lnTo>
                      <a:pt x="13" y="41"/>
                    </a:lnTo>
                    <a:lnTo>
                      <a:pt x="19" y="38"/>
                    </a:lnTo>
                    <a:lnTo>
                      <a:pt x="26" y="34"/>
                    </a:lnTo>
                    <a:lnTo>
                      <a:pt x="33" y="29"/>
                    </a:lnTo>
                    <a:lnTo>
                      <a:pt x="38" y="24"/>
                    </a:lnTo>
                    <a:lnTo>
                      <a:pt x="43" y="21"/>
                    </a:lnTo>
                    <a:lnTo>
                      <a:pt x="48" y="15"/>
                    </a:lnTo>
                    <a:lnTo>
                      <a:pt x="53" y="7"/>
                    </a:lnTo>
                    <a:lnTo>
                      <a:pt x="56" y="0"/>
                    </a:lnTo>
                    <a:lnTo>
                      <a:pt x="5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71" name="Freeform 509">
                <a:extLst>
                  <a:ext uri="{FF2B5EF4-FFF2-40B4-BE49-F238E27FC236}">
                    <a16:creationId xmlns:a16="http://schemas.microsoft.com/office/drawing/2014/main" id="{94E99FB8-9414-4C64-9299-258F283FB994}"/>
                  </a:ext>
                </a:extLst>
              </p:cNvPr>
              <p:cNvSpPr>
                <a:spLocks/>
              </p:cNvSpPr>
              <p:nvPr/>
            </p:nvSpPr>
            <p:spPr bwMode="auto">
              <a:xfrm>
                <a:off x="278" y="1177"/>
                <a:ext cx="30" cy="25"/>
              </a:xfrm>
              <a:custGeom>
                <a:avLst/>
                <a:gdLst>
                  <a:gd name="T0" fmla="*/ 56 w 56"/>
                  <a:gd name="T1" fmla="*/ 0 h 47"/>
                  <a:gd name="T2" fmla="*/ 56 w 56"/>
                  <a:gd name="T3" fmla="*/ 0 h 47"/>
                  <a:gd name="T4" fmla="*/ 20 w 56"/>
                  <a:gd name="T5" fmla="*/ 0 h 47"/>
                  <a:gd name="T6" fmla="*/ 17 w 56"/>
                  <a:gd name="T7" fmla="*/ 5 h 47"/>
                  <a:gd name="T8" fmla="*/ 16 w 56"/>
                  <a:gd name="T9" fmla="*/ 7 h 47"/>
                  <a:gd name="T10" fmla="*/ 14 w 56"/>
                  <a:gd name="T11" fmla="*/ 11 h 47"/>
                  <a:gd name="T12" fmla="*/ 12 w 56"/>
                  <a:gd name="T13" fmla="*/ 14 h 47"/>
                  <a:gd name="T14" fmla="*/ 9 w 56"/>
                  <a:gd name="T15" fmla="*/ 18 h 47"/>
                  <a:gd name="T16" fmla="*/ 7 w 56"/>
                  <a:gd name="T17" fmla="*/ 22 h 47"/>
                  <a:gd name="T18" fmla="*/ 4 w 56"/>
                  <a:gd name="T19" fmla="*/ 25 h 47"/>
                  <a:gd name="T20" fmla="*/ 1 w 56"/>
                  <a:gd name="T21" fmla="*/ 28 h 47"/>
                  <a:gd name="T22" fmla="*/ 0 w 56"/>
                  <a:gd name="T23" fmla="*/ 30 h 47"/>
                  <a:gd name="T24" fmla="*/ 0 w 56"/>
                  <a:gd name="T25" fmla="*/ 47 h 47"/>
                  <a:gd name="T26" fmla="*/ 6 w 56"/>
                  <a:gd name="T27" fmla="*/ 44 h 47"/>
                  <a:gd name="T28" fmla="*/ 13 w 56"/>
                  <a:gd name="T29" fmla="*/ 41 h 47"/>
                  <a:gd name="T30" fmla="*/ 19 w 56"/>
                  <a:gd name="T31" fmla="*/ 38 h 47"/>
                  <a:gd name="T32" fmla="*/ 26 w 56"/>
                  <a:gd name="T33" fmla="*/ 34 h 47"/>
                  <a:gd name="T34" fmla="*/ 33 w 56"/>
                  <a:gd name="T35" fmla="*/ 29 h 47"/>
                  <a:gd name="T36" fmla="*/ 38 w 56"/>
                  <a:gd name="T37" fmla="*/ 24 h 47"/>
                  <a:gd name="T38" fmla="*/ 43 w 56"/>
                  <a:gd name="T39" fmla="*/ 21 h 47"/>
                  <a:gd name="T40" fmla="*/ 48 w 56"/>
                  <a:gd name="T41" fmla="*/ 15 h 47"/>
                  <a:gd name="T42" fmla="*/ 53 w 56"/>
                  <a:gd name="T43" fmla="*/ 7 h 47"/>
                  <a:gd name="T44" fmla="*/ 56 w 56"/>
                  <a:gd name="T45" fmla="*/ 0 h 47"/>
                  <a:gd name="T46" fmla="*/ 56 w 56"/>
                  <a:gd name="T4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7">
                    <a:moveTo>
                      <a:pt x="56" y="0"/>
                    </a:moveTo>
                    <a:lnTo>
                      <a:pt x="56" y="0"/>
                    </a:lnTo>
                    <a:lnTo>
                      <a:pt x="20" y="0"/>
                    </a:lnTo>
                    <a:lnTo>
                      <a:pt x="17" y="5"/>
                    </a:lnTo>
                    <a:lnTo>
                      <a:pt x="16" y="7"/>
                    </a:lnTo>
                    <a:lnTo>
                      <a:pt x="14" y="11"/>
                    </a:lnTo>
                    <a:lnTo>
                      <a:pt x="12" y="14"/>
                    </a:lnTo>
                    <a:lnTo>
                      <a:pt x="9" y="18"/>
                    </a:lnTo>
                    <a:lnTo>
                      <a:pt x="7" y="22"/>
                    </a:lnTo>
                    <a:lnTo>
                      <a:pt x="4" y="25"/>
                    </a:lnTo>
                    <a:lnTo>
                      <a:pt x="1" y="28"/>
                    </a:lnTo>
                    <a:lnTo>
                      <a:pt x="0" y="30"/>
                    </a:lnTo>
                    <a:lnTo>
                      <a:pt x="0" y="47"/>
                    </a:lnTo>
                    <a:lnTo>
                      <a:pt x="6" y="44"/>
                    </a:lnTo>
                    <a:lnTo>
                      <a:pt x="13" y="41"/>
                    </a:lnTo>
                    <a:lnTo>
                      <a:pt x="19" y="38"/>
                    </a:lnTo>
                    <a:lnTo>
                      <a:pt x="26" y="34"/>
                    </a:lnTo>
                    <a:lnTo>
                      <a:pt x="33" y="29"/>
                    </a:lnTo>
                    <a:lnTo>
                      <a:pt x="38" y="24"/>
                    </a:lnTo>
                    <a:lnTo>
                      <a:pt x="43" y="21"/>
                    </a:lnTo>
                    <a:lnTo>
                      <a:pt x="48" y="15"/>
                    </a:lnTo>
                    <a:lnTo>
                      <a:pt x="53" y="7"/>
                    </a:lnTo>
                    <a:lnTo>
                      <a:pt x="56" y="0"/>
                    </a:lnTo>
                    <a:lnTo>
                      <a:pt x="5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2" name="Freeform 510">
                <a:extLst>
                  <a:ext uri="{FF2B5EF4-FFF2-40B4-BE49-F238E27FC236}">
                    <a16:creationId xmlns:a16="http://schemas.microsoft.com/office/drawing/2014/main" id="{576C4DA2-7211-4CE8-89FE-323627613D4A}"/>
                  </a:ext>
                </a:extLst>
              </p:cNvPr>
              <p:cNvSpPr>
                <a:spLocks/>
              </p:cNvSpPr>
              <p:nvPr/>
            </p:nvSpPr>
            <p:spPr bwMode="auto">
              <a:xfrm>
                <a:off x="332" y="1233"/>
                <a:ext cx="37" cy="34"/>
              </a:xfrm>
              <a:custGeom>
                <a:avLst/>
                <a:gdLst>
                  <a:gd name="T0" fmla="*/ 16 w 69"/>
                  <a:gd name="T1" fmla="*/ 2 h 65"/>
                  <a:gd name="T2" fmla="*/ 16 w 69"/>
                  <a:gd name="T3" fmla="*/ 2 h 65"/>
                  <a:gd name="T4" fmla="*/ 13 w 69"/>
                  <a:gd name="T5" fmla="*/ 1 h 65"/>
                  <a:gd name="T6" fmla="*/ 9 w 69"/>
                  <a:gd name="T7" fmla="*/ 0 h 65"/>
                  <a:gd name="T8" fmla="*/ 5 w 69"/>
                  <a:gd name="T9" fmla="*/ 2 h 65"/>
                  <a:gd name="T10" fmla="*/ 3 w 69"/>
                  <a:gd name="T11" fmla="*/ 6 h 65"/>
                  <a:gd name="T12" fmla="*/ 1 w 69"/>
                  <a:gd name="T13" fmla="*/ 11 h 65"/>
                  <a:gd name="T14" fmla="*/ 1 w 69"/>
                  <a:gd name="T15" fmla="*/ 14 h 65"/>
                  <a:gd name="T16" fmla="*/ 1 w 69"/>
                  <a:gd name="T17" fmla="*/ 18 h 65"/>
                  <a:gd name="T18" fmla="*/ 1 w 69"/>
                  <a:gd name="T19" fmla="*/ 20 h 65"/>
                  <a:gd name="T20" fmla="*/ 1 w 69"/>
                  <a:gd name="T21" fmla="*/ 25 h 65"/>
                  <a:gd name="T22" fmla="*/ 0 w 69"/>
                  <a:gd name="T23" fmla="*/ 29 h 65"/>
                  <a:gd name="T24" fmla="*/ 2 w 69"/>
                  <a:gd name="T25" fmla="*/ 33 h 65"/>
                  <a:gd name="T26" fmla="*/ 3 w 69"/>
                  <a:gd name="T27" fmla="*/ 37 h 65"/>
                  <a:gd name="T28" fmla="*/ 4 w 69"/>
                  <a:gd name="T29" fmla="*/ 40 h 65"/>
                  <a:gd name="T30" fmla="*/ 5 w 69"/>
                  <a:gd name="T31" fmla="*/ 45 h 65"/>
                  <a:gd name="T32" fmla="*/ 5 w 69"/>
                  <a:gd name="T33" fmla="*/ 49 h 65"/>
                  <a:gd name="T34" fmla="*/ 5 w 69"/>
                  <a:gd name="T35" fmla="*/ 53 h 65"/>
                  <a:gd name="T36" fmla="*/ 3 w 69"/>
                  <a:gd name="T37" fmla="*/ 56 h 65"/>
                  <a:gd name="T38" fmla="*/ 1 w 69"/>
                  <a:gd name="T39" fmla="*/ 60 h 65"/>
                  <a:gd name="T40" fmla="*/ 2 w 69"/>
                  <a:gd name="T41" fmla="*/ 63 h 65"/>
                  <a:gd name="T42" fmla="*/ 5 w 69"/>
                  <a:gd name="T43" fmla="*/ 65 h 65"/>
                  <a:gd name="T44" fmla="*/ 9 w 69"/>
                  <a:gd name="T45" fmla="*/ 65 h 65"/>
                  <a:gd name="T46" fmla="*/ 14 w 69"/>
                  <a:gd name="T47" fmla="*/ 65 h 65"/>
                  <a:gd name="T48" fmla="*/ 18 w 69"/>
                  <a:gd name="T49" fmla="*/ 64 h 65"/>
                  <a:gd name="T50" fmla="*/ 24 w 69"/>
                  <a:gd name="T51" fmla="*/ 63 h 65"/>
                  <a:gd name="T52" fmla="*/ 30 w 69"/>
                  <a:gd name="T53" fmla="*/ 61 h 65"/>
                  <a:gd name="T54" fmla="*/ 35 w 69"/>
                  <a:gd name="T55" fmla="*/ 61 h 65"/>
                  <a:gd name="T56" fmla="*/ 39 w 69"/>
                  <a:gd name="T57" fmla="*/ 56 h 65"/>
                  <a:gd name="T58" fmla="*/ 43 w 69"/>
                  <a:gd name="T59" fmla="*/ 54 h 65"/>
                  <a:gd name="T60" fmla="*/ 48 w 69"/>
                  <a:gd name="T61" fmla="*/ 52 h 65"/>
                  <a:gd name="T62" fmla="*/ 54 w 69"/>
                  <a:gd name="T63" fmla="*/ 51 h 65"/>
                  <a:gd name="T64" fmla="*/ 58 w 69"/>
                  <a:gd name="T65" fmla="*/ 51 h 65"/>
                  <a:gd name="T66" fmla="*/ 63 w 69"/>
                  <a:gd name="T67" fmla="*/ 53 h 65"/>
                  <a:gd name="T68" fmla="*/ 65 w 69"/>
                  <a:gd name="T69" fmla="*/ 52 h 65"/>
                  <a:gd name="T70" fmla="*/ 69 w 69"/>
                  <a:gd name="T71" fmla="*/ 49 h 65"/>
                  <a:gd name="T72" fmla="*/ 69 w 69"/>
                  <a:gd name="T73" fmla="*/ 44 h 65"/>
                  <a:gd name="T74" fmla="*/ 69 w 69"/>
                  <a:gd name="T75" fmla="*/ 40 h 65"/>
                  <a:gd name="T76" fmla="*/ 69 w 69"/>
                  <a:gd name="T77" fmla="*/ 36 h 65"/>
                  <a:gd name="T78" fmla="*/ 66 w 69"/>
                  <a:gd name="T79" fmla="*/ 33 h 65"/>
                  <a:gd name="T80" fmla="*/ 63 w 69"/>
                  <a:gd name="T81" fmla="*/ 30 h 65"/>
                  <a:gd name="T82" fmla="*/ 58 w 69"/>
                  <a:gd name="T83" fmla="*/ 25 h 65"/>
                  <a:gd name="T84" fmla="*/ 54 w 69"/>
                  <a:gd name="T85" fmla="*/ 22 h 65"/>
                  <a:gd name="T86" fmla="*/ 52 w 69"/>
                  <a:gd name="T87" fmla="*/ 19 h 65"/>
                  <a:gd name="T88" fmla="*/ 52 w 69"/>
                  <a:gd name="T89" fmla="*/ 16 h 65"/>
                  <a:gd name="T90" fmla="*/ 50 w 69"/>
                  <a:gd name="T91" fmla="*/ 10 h 65"/>
                  <a:gd name="T92" fmla="*/ 47 w 69"/>
                  <a:gd name="T93" fmla="*/ 8 h 65"/>
                  <a:gd name="T94" fmla="*/ 43 w 69"/>
                  <a:gd name="T95" fmla="*/ 7 h 65"/>
                  <a:gd name="T96" fmla="*/ 37 w 69"/>
                  <a:gd name="T97" fmla="*/ 8 h 65"/>
                  <a:gd name="T98" fmla="*/ 34 w 69"/>
                  <a:gd name="T99" fmla="*/ 11 h 65"/>
                  <a:gd name="T100" fmla="*/ 30 w 69"/>
                  <a:gd name="T101" fmla="*/ 16 h 65"/>
                  <a:gd name="T102" fmla="*/ 26 w 69"/>
                  <a:gd name="T103" fmla="*/ 14 h 65"/>
                  <a:gd name="T104" fmla="*/ 21 w 69"/>
                  <a:gd name="T105" fmla="*/ 11 h 65"/>
                  <a:gd name="T106" fmla="*/ 18 w 69"/>
                  <a:gd name="T107" fmla="*/ 7 h 65"/>
                  <a:gd name="T108" fmla="*/ 16 w 69"/>
                  <a:gd name="T109" fmla="*/ 2 h 65"/>
                  <a:gd name="T110" fmla="*/ 16 w 69"/>
                  <a:gd name="T111"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5">
                    <a:moveTo>
                      <a:pt x="16" y="2"/>
                    </a:moveTo>
                    <a:lnTo>
                      <a:pt x="16" y="2"/>
                    </a:lnTo>
                    <a:lnTo>
                      <a:pt x="13" y="1"/>
                    </a:lnTo>
                    <a:lnTo>
                      <a:pt x="9" y="0"/>
                    </a:lnTo>
                    <a:lnTo>
                      <a:pt x="5" y="2"/>
                    </a:lnTo>
                    <a:lnTo>
                      <a:pt x="3" y="6"/>
                    </a:lnTo>
                    <a:lnTo>
                      <a:pt x="1" y="11"/>
                    </a:lnTo>
                    <a:lnTo>
                      <a:pt x="1" y="14"/>
                    </a:lnTo>
                    <a:lnTo>
                      <a:pt x="1" y="18"/>
                    </a:lnTo>
                    <a:lnTo>
                      <a:pt x="1" y="20"/>
                    </a:lnTo>
                    <a:lnTo>
                      <a:pt x="1" y="25"/>
                    </a:lnTo>
                    <a:lnTo>
                      <a:pt x="0" y="29"/>
                    </a:lnTo>
                    <a:lnTo>
                      <a:pt x="2" y="33"/>
                    </a:lnTo>
                    <a:lnTo>
                      <a:pt x="3" y="37"/>
                    </a:lnTo>
                    <a:lnTo>
                      <a:pt x="4" y="40"/>
                    </a:lnTo>
                    <a:lnTo>
                      <a:pt x="5" y="45"/>
                    </a:lnTo>
                    <a:lnTo>
                      <a:pt x="5" y="49"/>
                    </a:lnTo>
                    <a:lnTo>
                      <a:pt x="5" y="53"/>
                    </a:lnTo>
                    <a:lnTo>
                      <a:pt x="3" y="56"/>
                    </a:lnTo>
                    <a:lnTo>
                      <a:pt x="1" y="60"/>
                    </a:lnTo>
                    <a:lnTo>
                      <a:pt x="2" y="63"/>
                    </a:lnTo>
                    <a:lnTo>
                      <a:pt x="5" y="65"/>
                    </a:lnTo>
                    <a:lnTo>
                      <a:pt x="9" y="65"/>
                    </a:lnTo>
                    <a:lnTo>
                      <a:pt x="14" y="65"/>
                    </a:lnTo>
                    <a:lnTo>
                      <a:pt x="18" y="64"/>
                    </a:lnTo>
                    <a:lnTo>
                      <a:pt x="24" y="63"/>
                    </a:lnTo>
                    <a:lnTo>
                      <a:pt x="30" y="61"/>
                    </a:lnTo>
                    <a:lnTo>
                      <a:pt x="35" y="61"/>
                    </a:lnTo>
                    <a:lnTo>
                      <a:pt x="39" y="56"/>
                    </a:lnTo>
                    <a:lnTo>
                      <a:pt x="43" y="54"/>
                    </a:lnTo>
                    <a:lnTo>
                      <a:pt x="48" y="52"/>
                    </a:lnTo>
                    <a:lnTo>
                      <a:pt x="54" y="51"/>
                    </a:lnTo>
                    <a:lnTo>
                      <a:pt x="58" y="51"/>
                    </a:lnTo>
                    <a:lnTo>
                      <a:pt x="63" y="53"/>
                    </a:lnTo>
                    <a:lnTo>
                      <a:pt x="65" y="52"/>
                    </a:lnTo>
                    <a:lnTo>
                      <a:pt x="69" y="49"/>
                    </a:lnTo>
                    <a:lnTo>
                      <a:pt x="69" y="44"/>
                    </a:lnTo>
                    <a:lnTo>
                      <a:pt x="69" y="40"/>
                    </a:lnTo>
                    <a:lnTo>
                      <a:pt x="69" y="36"/>
                    </a:lnTo>
                    <a:lnTo>
                      <a:pt x="66" y="33"/>
                    </a:lnTo>
                    <a:lnTo>
                      <a:pt x="63" y="30"/>
                    </a:lnTo>
                    <a:lnTo>
                      <a:pt x="58" y="25"/>
                    </a:lnTo>
                    <a:lnTo>
                      <a:pt x="54" y="22"/>
                    </a:lnTo>
                    <a:lnTo>
                      <a:pt x="52" y="19"/>
                    </a:lnTo>
                    <a:lnTo>
                      <a:pt x="52" y="16"/>
                    </a:lnTo>
                    <a:lnTo>
                      <a:pt x="50" y="10"/>
                    </a:lnTo>
                    <a:lnTo>
                      <a:pt x="47" y="8"/>
                    </a:lnTo>
                    <a:lnTo>
                      <a:pt x="43" y="7"/>
                    </a:lnTo>
                    <a:lnTo>
                      <a:pt x="37" y="8"/>
                    </a:lnTo>
                    <a:lnTo>
                      <a:pt x="34" y="11"/>
                    </a:lnTo>
                    <a:lnTo>
                      <a:pt x="30" y="16"/>
                    </a:lnTo>
                    <a:lnTo>
                      <a:pt x="26" y="14"/>
                    </a:lnTo>
                    <a:lnTo>
                      <a:pt x="21" y="11"/>
                    </a:lnTo>
                    <a:lnTo>
                      <a:pt x="18" y="7"/>
                    </a:lnTo>
                    <a:lnTo>
                      <a:pt x="16" y="2"/>
                    </a:lnTo>
                    <a:lnTo>
                      <a:pt x="16"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73" name="Freeform 511">
                <a:extLst>
                  <a:ext uri="{FF2B5EF4-FFF2-40B4-BE49-F238E27FC236}">
                    <a16:creationId xmlns:a16="http://schemas.microsoft.com/office/drawing/2014/main" id="{1EF41951-7A1C-4757-B2DE-2B208026E50B}"/>
                  </a:ext>
                </a:extLst>
              </p:cNvPr>
              <p:cNvSpPr>
                <a:spLocks/>
              </p:cNvSpPr>
              <p:nvPr/>
            </p:nvSpPr>
            <p:spPr bwMode="auto">
              <a:xfrm>
                <a:off x="332" y="1233"/>
                <a:ext cx="37" cy="34"/>
              </a:xfrm>
              <a:custGeom>
                <a:avLst/>
                <a:gdLst>
                  <a:gd name="T0" fmla="*/ 16 w 69"/>
                  <a:gd name="T1" fmla="*/ 2 h 65"/>
                  <a:gd name="T2" fmla="*/ 16 w 69"/>
                  <a:gd name="T3" fmla="*/ 2 h 65"/>
                  <a:gd name="T4" fmla="*/ 13 w 69"/>
                  <a:gd name="T5" fmla="*/ 1 h 65"/>
                  <a:gd name="T6" fmla="*/ 9 w 69"/>
                  <a:gd name="T7" fmla="*/ 0 h 65"/>
                  <a:gd name="T8" fmla="*/ 5 w 69"/>
                  <a:gd name="T9" fmla="*/ 2 h 65"/>
                  <a:gd name="T10" fmla="*/ 3 w 69"/>
                  <a:gd name="T11" fmla="*/ 6 h 65"/>
                  <a:gd name="T12" fmla="*/ 1 w 69"/>
                  <a:gd name="T13" fmla="*/ 11 h 65"/>
                  <a:gd name="T14" fmla="*/ 1 w 69"/>
                  <a:gd name="T15" fmla="*/ 14 h 65"/>
                  <a:gd name="T16" fmla="*/ 1 w 69"/>
                  <a:gd name="T17" fmla="*/ 18 h 65"/>
                  <a:gd name="T18" fmla="*/ 1 w 69"/>
                  <a:gd name="T19" fmla="*/ 20 h 65"/>
                  <a:gd name="T20" fmla="*/ 1 w 69"/>
                  <a:gd name="T21" fmla="*/ 25 h 65"/>
                  <a:gd name="T22" fmla="*/ 0 w 69"/>
                  <a:gd name="T23" fmla="*/ 29 h 65"/>
                  <a:gd name="T24" fmla="*/ 2 w 69"/>
                  <a:gd name="T25" fmla="*/ 33 h 65"/>
                  <a:gd name="T26" fmla="*/ 3 w 69"/>
                  <a:gd name="T27" fmla="*/ 37 h 65"/>
                  <a:gd name="T28" fmla="*/ 4 w 69"/>
                  <a:gd name="T29" fmla="*/ 40 h 65"/>
                  <a:gd name="T30" fmla="*/ 5 w 69"/>
                  <a:gd name="T31" fmla="*/ 45 h 65"/>
                  <a:gd name="T32" fmla="*/ 5 w 69"/>
                  <a:gd name="T33" fmla="*/ 49 h 65"/>
                  <a:gd name="T34" fmla="*/ 5 w 69"/>
                  <a:gd name="T35" fmla="*/ 53 h 65"/>
                  <a:gd name="T36" fmla="*/ 3 w 69"/>
                  <a:gd name="T37" fmla="*/ 56 h 65"/>
                  <a:gd name="T38" fmla="*/ 1 w 69"/>
                  <a:gd name="T39" fmla="*/ 60 h 65"/>
                  <a:gd name="T40" fmla="*/ 2 w 69"/>
                  <a:gd name="T41" fmla="*/ 63 h 65"/>
                  <a:gd name="T42" fmla="*/ 5 w 69"/>
                  <a:gd name="T43" fmla="*/ 65 h 65"/>
                  <a:gd name="T44" fmla="*/ 9 w 69"/>
                  <a:gd name="T45" fmla="*/ 65 h 65"/>
                  <a:gd name="T46" fmla="*/ 14 w 69"/>
                  <a:gd name="T47" fmla="*/ 65 h 65"/>
                  <a:gd name="T48" fmla="*/ 18 w 69"/>
                  <a:gd name="T49" fmla="*/ 64 h 65"/>
                  <a:gd name="T50" fmla="*/ 24 w 69"/>
                  <a:gd name="T51" fmla="*/ 63 h 65"/>
                  <a:gd name="T52" fmla="*/ 30 w 69"/>
                  <a:gd name="T53" fmla="*/ 61 h 65"/>
                  <a:gd name="T54" fmla="*/ 35 w 69"/>
                  <a:gd name="T55" fmla="*/ 61 h 65"/>
                  <a:gd name="T56" fmla="*/ 39 w 69"/>
                  <a:gd name="T57" fmla="*/ 56 h 65"/>
                  <a:gd name="T58" fmla="*/ 43 w 69"/>
                  <a:gd name="T59" fmla="*/ 54 h 65"/>
                  <a:gd name="T60" fmla="*/ 48 w 69"/>
                  <a:gd name="T61" fmla="*/ 52 h 65"/>
                  <a:gd name="T62" fmla="*/ 54 w 69"/>
                  <a:gd name="T63" fmla="*/ 51 h 65"/>
                  <a:gd name="T64" fmla="*/ 58 w 69"/>
                  <a:gd name="T65" fmla="*/ 51 h 65"/>
                  <a:gd name="T66" fmla="*/ 63 w 69"/>
                  <a:gd name="T67" fmla="*/ 53 h 65"/>
                  <a:gd name="T68" fmla="*/ 65 w 69"/>
                  <a:gd name="T69" fmla="*/ 52 h 65"/>
                  <a:gd name="T70" fmla="*/ 69 w 69"/>
                  <a:gd name="T71" fmla="*/ 49 h 65"/>
                  <a:gd name="T72" fmla="*/ 69 w 69"/>
                  <a:gd name="T73" fmla="*/ 44 h 65"/>
                  <a:gd name="T74" fmla="*/ 69 w 69"/>
                  <a:gd name="T75" fmla="*/ 40 h 65"/>
                  <a:gd name="T76" fmla="*/ 69 w 69"/>
                  <a:gd name="T77" fmla="*/ 36 h 65"/>
                  <a:gd name="T78" fmla="*/ 66 w 69"/>
                  <a:gd name="T79" fmla="*/ 33 h 65"/>
                  <a:gd name="T80" fmla="*/ 63 w 69"/>
                  <a:gd name="T81" fmla="*/ 30 h 65"/>
                  <a:gd name="T82" fmla="*/ 58 w 69"/>
                  <a:gd name="T83" fmla="*/ 25 h 65"/>
                  <a:gd name="T84" fmla="*/ 54 w 69"/>
                  <a:gd name="T85" fmla="*/ 22 h 65"/>
                  <a:gd name="T86" fmla="*/ 52 w 69"/>
                  <a:gd name="T87" fmla="*/ 19 h 65"/>
                  <a:gd name="T88" fmla="*/ 52 w 69"/>
                  <a:gd name="T89" fmla="*/ 16 h 65"/>
                  <a:gd name="T90" fmla="*/ 50 w 69"/>
                  <a:gd name="T91" fmla="*/ 10 h 65"/>
                  <a:gd name="T92" fmla="*/ 47 w 69"/>
                  <a:gd name="T93" fmla="*/ 8 h 65"/>
                  <a:gd name="T94" fmla="*/ 43 w 69"/>
                  <a:gd name="T95" fmla="*/ 7 h 65"/>
                  <a:gd name="T96" fmla="*/ 37 w 69"/>
                  <a:gd name="T97" fmla="*/ 8 h 65"/>
                  <a:gd name="T98" fmla="*/ 34 w 69"/>
                  <a:gd name="T99" fmla="*/ 11 h 65"/>
                  <a:gd name="T100" fmla="*/ 30 w 69"/>
                  <a:gd name="T101" fmla="*/ 16 h 65"/>
                  <a:gd name="T102" fmla="*/ 26 w 69"/>
                  <a:gd name="T103" fmla="*/ 14 h 65"/>
                  <a:gd name="T104" fmla="*/ 21 w 69"/>
                  <a:gd name="T105" fmla="*/ 11 h 65"/>
                  <a:gd name="T106" fmla="*/ 18 w 69"/>
                  <a:gd name="T107" fmla="*/ 7 h 65"/>
                  <a:gd name="T108" fmla="*/ 16 w 69"/>
                  <a:gd name="T109" fmla="*/ 2 h 65"/>
                  <a:gd name="T110" fmla="*/ 16 w 69"/>
                  <a:gd name="T111"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5">
                    <a:moveTo>
                      <a:pt x="16" y="2"/>
                    </a:moveTo>
                    <a:lnTo>
                      <a:pt x="16" y="2"/>
                    </a:lnTo>
                    <a:lnTo>
                      <a:pt x="13" y="1"/>
                    </a:lnTo>
                    <a:lnTo>
                      <a:pt x="9" y="0"/>
                    </a:lnTo>
                    <a:lnTo>
                      <a:pt x="5" y="2"/>
                    </a:lnTo>
                    <a:lnTo>
                      <a:pt x="3" y="6"/>
                    </a:lnTo>
                    <a:lnTo>
                      <a:pt x="1" y="11"/>
                    </a:lnTo>
                    <a:lnTo>
                      <a:pt x="1" y="14"/>
                    </a:lnTo>
                    <a:lnTo>
                      <a:pt x="1" y="18"/>
                    </a:lnTo>
                    <a:lnTo>
                      <a:pt x="1" y="20"/>
                    </a:lnTo>
                    <a:lnTo>
                      <a:pt x="1" y="25"/>
                    </a:lnTo>
                    <a:lnTo>
                      <a:pt x="0" y="29"/>
                    </a:lnTo>
                    <a:lnTo>
                      <a:pt x="2" y="33"/>
                    </a:lnTo>
                    <a:lnTo>
                      <a:pt x="3" y="37"/>
                    </a:lnTo>
                    <a:lnTo>
                      <a:pt x="4" y="40"/>
                    </a:lnTo>
                    <a:lnTo>
                      <a:pt x="5" y="45"/>
                    </a:lnTo>
                    <a:lnTo>
                      <a:pt x="5" y="49"/>
                    </a:lnTo>
                    <a:lnTo>
                      <a:pt x="5" y="53"/>
                    </a:lnTo>
                    <a:lnTo>
                      <a:pt x="3" y="56"/>
                    </a:lnTo>
                    <a:lnTo>
                      <a:pt x="1" y="60"/>
                    </a:lnTo>
                    <a:lnTo>
                      <a:pt x="2" y="63"/>
                    </a:lnTo>
                    <a:lnTo>
                      <a:pt x="5" y="65"/>
                    </a:lnTo>
                    <a:lnTo>
                      <a:pt x="9" y="65"/>
                    </a:lnTo>
                    <a:lnTo>
                      <a:pt x="14" y="65"/>
                    </a:lnTo>
                    <a:lnTo>
                      <a:pt x="18" y="64"/>
                    </a:lnTo>
                    <a:lnTo>
                      <a:pt x="24" y="63"/>
                    </a:lnTo>
                    <a:lnTo>
                      <a:pt x="30" y="61"/>
                    </a:lnTo>
                    <a:lnTo>
                      <a:pt x="35" y="61"/>
                    </a:lnTo>
                    <a:lnTo>
                      <a:pt x="39" y="56"/>
                    </a:lnTo>
                    <a:lnTo>
                      <a:pt x="43" y="54"/>
                    </a:lnTo>
                    <a:lnTo>
                      <a:pt x="48" y="52"/>
                    </a:lnTo>
                    <a:lnTo>
                      <a:pt x="54" y="51"/>
                    </a:lnTo>
                    <a:lnTo>
                      <a:pt x="58" y="51"/>
                    </a:lnTo>
                    <a:lnTo>
                      <a:pt x="63" y="53"/>
                    </a:lnTo>
                    <a:lnTo>
                      <a:pt x="65" y="52"/>
                    </a:lnTo>
                    <a:lnTo>
                      <a:pt x="69" y="49"/>
                    </a:lnTo>
                    <a:lnTo>
                      <a:pt x="69" y="44"/>
                    </a:lnTo>
                    <a:lnTo>
                      <a:pt x="69" y="40"/>
                    </a:lnTo>
                    <a:lnTo>
                      <a:pt x="69" y="36"/>
                    </a:lnTo>
                    <a:lnTo>
                      <a:pt x="66" y="33"/>
                    </a:lnTo>
                    <a:lnTo>
                      <a:pt x="63" y="30"/>
                    </a:lnTo>
                    <a:lnTo>
                      <a:pt x="58" y="25"/>
                    </a:lnTo>
                    <a:lnTo>
                      <a:pt x="54" y="22"/>
                    </a:lnTo>
                    <a:lnTo>
                      <a:pt x="52" y="19"/>
                    </a:lnTo>
                    <a:lnTo>
                      <a:pt x="52" y="16"/>
                    </a:lnTo>
                    <a:lnTo>
                      <a:pt x="50" y="10"/>
                    </a:lnTo>
                    <a:lnTo>
                      <a:pt x="47" y="8"/>
                    </a:lnTo>
                    <a:lnTo>
                      <a:pt x="43" y="7"/>
                    </a:lnTo>
                    <a:lnTo>
                      <a:pt x="37" y="8"/>
                    </a:lnTo>
                    <a:lnTo>
                      <a:pt x="34" y="11"/>
                    </a:lnTo>
                    <a:lnTo>
                      <a:pt x="30" y="16"/>
                    </a:lnTo>
                    <a:lnTo>
                      <a:pt x="26" y="14"/>
                    </a:lnTo>
                    <a:lnTo>
                      <a:pt x="21" y="11"/>
                    </a:lnTo>
                    <a:lnTo>
                      <a:pt x="18" y="7"/>
                    </a:lnTo>
                    <a:lnTo>
                      <a:pt x="16" y="2"/>
                    </a:lnTo>
                    <a:lnTo>
                      <a:pt x="16"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4" name="Freeform 512">
                <a:extLst>
                  <a:ext uri="{FF2B5EF4-FFF2-40B4-BE49-F238E27FC236}">
                    <a16:creationId xmlns:a16="http://schemas.microsoft.com/office/drawing/2014/main" id="{E7D08004-9395-4123-BF4F-99D34186090B}"/>
                  </a:ext>
                </a:extLst>
              </p:cNvPr>
              <p:cNvSpPr>
                <a:spLocks/>
              </p:cNvSpPr>
              <p:nvPr/>
            </p:nvSpPr>
            <p:spPr bwMode="auto">
              <a:xfrm>
                <a:off x="484" y="1482"/>
                <a:ext cx="4" cy="4"/>
              </a:xfrm>
              <a:custGeom>
                <a:avLst/>
                <a:gdLst>
                  <a:gd name="T0" fmla="*/ 6 w 8"/>
                  <a:gd name="T1" fmla="*/ 0 h 7"/>
                  <a:gd name="T2" fmla="*/ 6 w 8"/>
                  <a:gd name="T3" fmla="*/ 0 h 7"/>
                  <a:gd name="T4" fmla="*/ 3 w 8"/>
                  <a:gd name="T5" fmla="*/ 0 h 7"/>
                  <a:gd name="T6" fmla="*/ 0 w 8"/>
                  <a:gd name="T7" fmla="*/ 1 h 7"/>
                  <a:gd name="T8" fmla="*/ 0 w 8"/>
                  <a:gd name="T9" fmla="*/ 3 h 7"/>
                  <a:gd name="T10" fmla="*/ 1 w 8"/>
                  <a:gd name="T11" fmla="*/ 6 h 7"/>
                  <a:gd name="T12" fmla="*/ 4 w 8"/>
                  <a:gd name="T13" fmla="*/ 7 h 7"/>
                  <a:gd name="T14" fmla="*/ 6 w 8"/>
                  <a:gd name="T15" fmla="*/ 7 h 7"/>
                  <a:gd name="T16" fmla="*/ 8 w 8"/>
                  <a:gd name="T17" fmla="*/ 4 h 7"/>
                  <a:gd name="T18" fmla="*/ 6 w 8"/>
                  <a:gd name="T19" fmla="*/ 0 h 7"/>
                  <a:gd name="T20" fmla="*/ 6 w 8"/>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7">
                    <a:moveTo>
                      <a:pt x="6" y="0"/>
                    </a:moveTo>
                    <a:lnTo>
                      <a:pt x="6" y="0"/>
                    </a:lnTo>
                    <a:lnTo>
                      <a:pt x="3" y="0"/>
                    </a:lnTo>
                    <a:lnTo>
                      <a:pt x="0" y="1"/>
                    </a:lnTo>
                    <a:lnTo>
                      <a:pt x="0" y="3"/>
                    </a:lnTo>
                    <a:lnTo>
                      <a:pt x="1" y="6"/>
                    </a:lnTo>
                    <a:lnTo>
                      <a:pt x="4" y="7"/>
                    </a:lnTo>
                    <a:lnTo>
                      <a:pt x="6" y="7"/>
                    </a:lnTo>
                    <a:lnTo>
                      <a:pt x="8" y="4"/>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75" name="Freeform 513">
                <a:extLst>
                  <a:ext uri="{FF2B5EF4-FFF2-40B4-BE49-F238E27FC236}">
                    <a16:creationId xmlns:a16="http://schemas.microsoft.com/office/drawing/2014/main" id="{88563FF5-4F2A-4119-915B-FDFD9F6BDE6E}"/>
                  </a:ext>
                </a:extLst>
              </p:cNvPr>
              <p:cNvSpPr>
                <a:spLocks/>
              </p:cNvSpPr>
              <p:nvPr/>
            </p:nvSpPr>
            <p:spPr bwMode="auto">
              <a:xfrm>
                <a:off x="484" y="1482"/>
                <a:ext cx="4" cy="4"/>
              </a:xfrm>
              <a:custGeom>
                <a:avLst/>
                <a:gdLst>
                  <a:gd name="T0" fmla="*/ 6 w 8"/>
                  <a:gd name="T1" fmla="*/ 0 h 7"/>
                  <a:gd name="T2" fmla="*/ 6 w 8"/>
                  <a:gd name="T3" fmla="*/ 0 h 7"/>
                  <a:gd name="T4" fmla="*/ 3 w 8"/>
                  <a:gd name="T5" fmla="*/ 0 h 7"/>
                  <a:gd name="T6" fmla="*/ 0 w 8"/>
                  <a:gd name="T7" fmla="*/ 1 h 7"/>
                  <a:gd name="T8" fmla="*/ 0 w 8"/>
                  <a:gd name="T9" fmla="*/ 3 h 7"/>
                  <a:gd name="T10" fmla="*/ 1 w 8"/>
                  <a:gd name="T11" fmla="*/ 6 h 7"/>
                  <a:gd name="T12" fmla="*/ 4 w 8"/>
                  <a:gd name="T13" fmla="*/ 7 h 7"/>
                  <a:gd name="T14" fmla="*/ 6 w 8"/>
                  <a:gd name="T15" fmla="*/ 7 h 7"/>
                  <a:gd name="T16" fmla="*/ 8 w 8"/>
                  <a:gd name="T17" fmla="*/ 4 h 7"/>
                  <a:gd name="T18" fmla="*/ 6 w 8"/>
                  <a:gd name="T19" fmla="*/ 0 h 7"/>
                  <a:gd name="T20" fmla="*/ 6 w 8"/>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7">
                    <a:moveTo>
                      <a:pt x="6" y="0"/>
                    </a:moveTo>
                    <a:lnTo>
                      <a:pt x="6" y="0"/>
                    </a:lnTo>
                    <a:lnTo>
                      <a:pt x="3" y="0"/>
                    </a:lnTo>
                    <a:lnTo>
                      <a:pt x="0" y="1"/>
                    </a:lnTo>
                    <a:lnTo>
                      <a:pt x="0" y="3"/>
                    </a:lnTo>
                    <a:lnTo>
                      <a:pt x="1" y="6"/>
                    </a:lnTo>
                    <a:lnTo>
                      <a:pt x="4" y="7"/>
                    </a:lnTo>
                    <a:lnTo>
                      <a:pt x="6" y="7"/>
                    </a:lnTo>
                    <a:lnTo>
                      <a:pt x="8" y="4"/>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6" name="Freeform 514">
                <a:extLst>
                  <a:ext uri="{FF2B5EF4-FFF2-40B4-BE49-F238E27FC236}">
                    <a16:creationId xmlns:a16="http://schemas.microsoft.com/office/drawing/2014/main" id="{7479DC9C-A0A7-4E44-88B4-B1AC39C3A0F4}"/>
                  </a:ext>
                </a:extLst>
              </p:cNvPr>
              <p:cNvSpPr>
                <a:spLocks/>
              </p:cNvSpPr>
              <p:nvPr/>
            </p:nvSpPr>
            <p:spPr bwMode="auto">
              <a:xfrm>
                <a:off x="480" y="1485"/>
                <a:ext cx="4" cy="4"/>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6 h 7"/>
                  <a:gd name="T12" fmla="*/ 7 w 7"/>
                  <a:gd name="T13" fmla="*/ 4 h 7"/>
                  <a:gd name="T14" fmla="*/ 7 w 7"/>
                  <a:gd name="T15" fmla="*/ 1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6"/>
                    </a:lnTo>
                    <a:lnTo>
                      <a:pt x="7" y="4"/>
                    </a:lnTo>
                    <a:lnTo>
                      <a:pt x="7" y="1"/>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77" name="Freeform 515">
                <a:extLst>
                  <a:ext uri="{FF2B5EF4-FFF2-40B4-BE49-F238E27FC236}">
                    <a16:creationId xmlns:a16="http://schemas.microsoft.com/office/drawing/2014/main" id="{6F72B493-6827-43E3-AB2F-049F4CBF4744}"/>
                  </a:ext>
                </a:extLst>
              </p:cNvPr>
              <p:cNvSpPr>
                <a:spLocks/>
              </p:cNvSpPr>
              <p:nvPr/>
            </p:nvSpPr>
            <p:spPr bwMode="auto">
              <a:xfrm>
                <a:off x="480" y="1485"/>
                <a:ext cx="4" cy="4"/>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6 h 7"/>
                  <a:gd name="T12" fmla="*/ 7 w 7"/>
                  <a:gd name="T13" fmla="*/ 4 h 7"/>
                  <a:gd name="T14" fmla="*/ 7 w 7"/>
                  <a:gd name="T15" fmla="*/ 1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6"/>
                    </a:lnTo>
                    <a:lnTo>
                      <a:pt x="7" y="4"/>
                    </a:lnTo>
                    <a:lnTo>
                      <a:pt x="7" y="1"/>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78" name="Freeform 516">
                <a:extLst>
                  <a:ext uri="{FF2B5EF4-FFF2-40B4-BE49-F238E27FC236}">
                    <a16:creationId xmlns:a16="http://schemas.microsoft.com/office/drawing/2014/main" id="{F3AAB0BD-D133-429A-B67F-7F96849505F4}"/>
                  </a:ext>
                </a:extLst>
              </p:cNvPr>
              <p:cNvSpPr>
                <a:spLocks/>
              </p:cNvSpPr>
              <p:nvPr/>
            </p:nvSpPr>
            <p:spPr bwMode="auto">
              <a:xfrm>
                <a:off x="472" y="1487"/>
                <a:ext cx="4" cy="4"/>
              </a:xfrm>
              <a:custGeom>
                <a:avLst/>
                <a:gdLst>
                  <a:gd name="T0" fmla="*/ 5 w 8"/>
                  <a:gd name="T1" fmla="*/ 0 h 8"/>
                  <a:gd name="T2" fmla="*/ 5 w 8"/>
                  <a:gd name="T3" fmla="*/ 0 h 8"/>
                  <a:gd name="T4" fmla="*/ 2 w 8"/>
                  <a:gd name="T5" fmla="*/ 3 h 8"/>
                  <a:gd name="T6" fmla="*/ 0 w 8"/>
                  <a:gd name="T7" fmla="*/ 4 h 8"/>
                  <a:gd name="T8" fmla="*/ 1 w 8"/>
                  <a:gd name="T9" fmla="*/ 6 h 8"/>
                  <a:gd name="T10" fmla="*/ 3 w 8"/>
                  <a:gd name="T11" fmla="*/ 8 h 8"/>
                  <a:gd name="T12" fmla="*/ 6 w 8"/>
                  <a:gd name="T13" fmla="*/ 8 h 8"/>
                  <a:gd name="T14" fmla="*/ 7 w 8"/>
                  <a:gd name="T15" fmla="*/ 6 h 8"/>
                  <a:gd name="T16" fmla="*/ 8 w 8"/>
                  <a:gd name="T17" fmla="*/ 2 h 8"/>
                  <a:gd name="T18" fmla="*/ 8 w 8"/>
                  <a:gd name="T19" fmla="*/ 0 h 8"/>
                  <a:gd name="T20" fmla="*/ 5 w 8"/>
                  <a:gd name="T21" fmla="*/ 0 h 8"/>
                  <a:gd name="T22" fmla="*/ 5 w 8"/>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5" y="0"/>
                    </a:moveTo>
                    <a:lnTo>
                      <a:pt x="5" y="0"/>
                    </a:lnTo>
                    <a:lnTo>
                      <a:pt x="2" y="3"/>
                    </a:lnTo>
                    <a:lnTo>
                      <a:pt x="0" y="4"/>
                    </a:lnTo>
                    <a:lnTo>
                      <a:pt x="1" y="6"/>
                    </a:lnTo>
                    <a:lnTo>
                      <a:pt x="3" y="8"/>
                    </a:lnTo>
                    <a:lnTo>
                      <a:pt x="6" y="8"/>
                    </a:lnTo>
                    <a:lnTo>
                      <a:pt x="7" y="6"/>
                    </a:lnTo>
                    <a:lnTo>
                      <a:pt x="8" y="2"/>
                    </a:lnTo>
                    <a:lnTo>
                      <a:pt x="8" y="0"/>
                    </a:lnTo>
                    <a:lnTo>
                      <a:pt x="5" y="0"/>
                    </a:lnTo>
                    <a:lnTo>
                      <a:pt x="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79" name="Freeform 517">
                <a:extLst>
                  <a:ext uri="{FF2B5EF4-FFF2-40B4-BE49-F238E27FC236}">
                    <a16:creationId xmlns:a16="http://schemas.microsoft.com/office/drawing/2014/main" id="{CCFBEC99-9E1A-4DD8-ADAB-8892EA4A15B2}"/>
                  </a:ext>
                </a:extLst>
              </p:cNvPr>
              <p:cNvSpPr>
                <a:spLocks/>
              </p:cNvSpPr>
              <p:nvPr/>
            </p:nvSpPr>
            <p:spPr bwMode="auto">
              <a:xfrm>
                <a:off x="472" y="1487"/>
                <a:ext cx="4" cy="4"/>
              </a:xfrm>
              <a:custGeom>
                <a:avLst/>
                <a:gdLst>
                  <a:gd name="T0" fmla="*/ 5 w 8"/>
                  <a:gd name="T1" fmla="*/ 0 h 8"/>
                  <a:gd name="T2" fmla="*/ 5 w 8"/>
                  <a:gd name="T3" fmla="*/ 0 h 8"/>
                  <a:gd name="T4" fmla="*/ 2 w 8"/>
                  <a:gd name="T5" fmla="*/ 3 h 8"/>
                  <a:gd name="T6" fmla="*/ 0 w 8"/>
                  <a:gd name="T7" fmla="*/ 4 h 8"/>
                  <a:gd name="T8" fmla="*/ 1 w 8"/>
                  <a:gd name="T9" fmla="*/ 6 h 8"/>
                  <a:gd name="T10" fmla="*/ 3 w 8"/>
                  <a:gd name="T11" fmla="*/ 8 h 8"/>
                  <a:gd name="T12" fmla="*/ 6 w 8"/>
                  <a:gd name="T13" fmla="*/ 8 h 8"/>
                  <a:gd name="T14" fmla="*/ 7 w 8"/>
                  <a:gd name="T15" fmla="*/ 6 h 8"/>
                  <a:gd name="T16" fmla="*/ 8 w 8"/>
                  <a:gd name="T17" fmla="*/ 2 h 8"/>
                  <a:gd name="T18" fmla="*/ 8 w 8"/>
                  <a:gd name="T19" fmla="*/ 0 h 8"/>
                  <a:gd name="T20" fmla="*/ 5 w 8"/>
                  <a:gd name="T21" fmla="*/ 0 h 8"/>
                  <a:gd name="T22" fmla="*/ 5 w 8"/>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5" y="0"/>
                    </a:moveTo>
                    <a:lnTo>
                      <a:pt x="5" y="0"/>
                    </a:lnTo>
                    <a:lnTo>
                      <a:pt x="2" y="3"/>
                    </a:lnTo>
                    <a:lnTo>
                      <a:pt x="0" y="4"/>
                    </a:lnTo>
                    <a:lnTo>
                      <a:pt x="1" y="6"/>
                    </a:lnTo>
                    <a:lnTo>
                      <a:pt x="3" y="8"/>
                    </a:lnTo>
                    <a:lnTo>
                      <a:pt x="6" y="8"/>
                    </a:lnTo>
                    <a:lnTo>
                      <a:pt x="7" y="6"/>
                    </a:lnTo>
                    <a:lnTo>
                      <a:pt x="8" y="2"/>
                    </a:lnTo>
                    <a:lnTo>
                      <a:pt x="8" y="0"/>
                    </a:lnTo>
                    <a:lnTo>
                      <a:pt x="5" y="0"/>
                    </a:lnTo>
                    <a:lnTo>
                      <a:pt x="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0" name="Freeform 518">
                <a:extLst>
                  <a:ext uri="{FF2B5EF4-FFF2-40B4-BE49-F238E27FC236}">
                    <a16:creationId xmlns:a16="http://schemas.microsoft.com/office/drawing/2014/main" id="{3FAFCF93-6B4B-4D87-93CB-6C10C6E39FBE}"/>
                  </a:ext>
                </a:extLst>
              </p:cNvPr>
              <p:cNvSpPr>
                <a:spLocks/>
              </p:cNvSpPr>
              <p:nvPr/>
            </p:nvSpPr>
            <p:spPr bwMode="auto">
              <a:xfrm>
                <a:off x="481" y="1494"/>
                <a:ext cx="7" cy="4"/>
              </a:xfrm>
              <a:custGeom>
                <a:avLst/>
                <a:gdLst>
                  <a:gd name="T0" fmla="*/ 7 w 13"/>
                  <a:gd name="T1" fmla="*/ 0 h 9"/>
                  <a:gd name="T2" fmla="*/ 7 w 13"/>
                  <a:gd name="T3" fmla="*/ 0 h 9"/>
                  <a:gd name="T4" fmla="*/ 4 w 13"/>
                  <a:gd name="T5" fmla="*/ 2 h 9"/>
                  <a:gd name="T6" fmla="*/ 0 w 13"/>
                  <a:gd name="T7" fmla="*/ 4 h 9"/>
                  <a:gd name="T8" fmla="*/ 0 w 13"/>
                  <a:gd name="T9" fmla="*/ 7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2"/>
                    </a:lnTo>
                    <a:lnTo>
                      <a:pt x="0" y="4"/>
                    </a:lnTo>
                    <a:lnTo>
                      <a:pt x="0" y="7"/>
                    </a:lnTo>
                    <a:lnTo>
                      <a:pt x="2" y="9"/>
                    </a:lnTo>
                    <a:lnTo>
                      <a:pt x="4" y="9"/>
                    </a:lnTo>
                    <a:lnTo>
                      <a:pt x="7" y="9"/>
                    </a:lnTo>
                    <a:lnTo>
                      <a:pt x="11" y="9"/>
                    </a:lnTo>
                    <a:lnTo>
                      <a:pt x="13" y="4"/>
                    </a:lnTo>
                    <a:lnTo>
                      <a:pt x="11" y="2"/>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81" name="Freeform 519">
                <a:extLst>
                  <a:ext uri="{FF2B5EF4-FFF2-40B4-BE49-F238E27FC236}">
                    <a16:creationId xmlns:a16="http://schemas.microsoft.com/office/drawing/2014/main" id="{54C3CAFD-BEE9-4C67-81A1-643434204C2D}"/>
                  </a:ext>
                </a:extLst>
              </p:cNvPr>
              <p:cNvSpPr>
                <a:spLocks/>
              </p:cNvSpPr>
              <p:nvPr/>
            </p:nvSpPr>
            <p:spPr bwMode="auto">
              <a:xfrm>
                <a:off x="481" y="1494"/>
                <a:ext cx="7" cy="4"/>
              </a:xfrm>
              <a:custGeom>
                <a:avLst/>
                <a:gdLst>
                  <a:gd name="T0" fmla="*/ 7 w 13"/>
                  <a:gd name="T1" fmla="*/ 0 h 9"/>
                  <a:gd name="T2" fmla="*/ 7 w 13"/>
                  <a:gd name="T3" fmla="*/ 0 h 9"/>
                  <a:gd name="T4" fmla="*/ 4 w 13"/>
                  <a:gd name="T5" fmla="*/ 2 h 9"/>
                  <a:gd name="T6" fmla="*/ 0 w 13"/>
                  <a:gd name="T7" fmla="*/ 4 h 9"/>
                  <a:gd name="T8" fmla="*/ 0 w 13"/>
                  <a:gd name="T9" fmla="*/ 7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2"/>
                    </a:lnTo>
                    <a:lnTo>
                      <a:pt x="0" y="4"/>
                    </a:lnTo>
                    <a:lnTo>
                      <a:pt x="0" y="7"/>
                    </a:lnTo>
                    <a:lnTo>
                      <a:pt x="2" y="9"/>
                    </a:lnTo>
                    <a:lnTo>
                      <a:pt x="4" y="9"/>
                    </a:lnTo>
                    <a:lnTo>
                      <a:pt x="7" y="9"/>
                    </a:lnTo>
                    <a:lnTo>
                      <a:pt x="11" y="9"/>
                    </a:lnTo>
                    <a:lnTo>
                      <a:pt x="13" y="4"/>
                    </a:lnTo>
                    <a:lnTo>
                      <a:pt x="11" y="2"/>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2" name="Freeform 520">
                <a:extLst>
                  <a:ext uri="{FF2B5EF4-FFF2-40B4-BE49-F238E27FC236}">
                    <a16:creationId xmlns:a16="http://schemas.microsoft.com/office/drawing/2014/main" id="{D45E4E17-157F-4A0F-BD5D-985DCB5F30C7}"/>
                  </a:ext>
                </a:extLst>
              </p:cNvPr>
              <p:cNvSpPr>
                <a:spLocks/>
              </p:cNvSpPr>
              <p:nvPr/>
            </p:nvSpPr>
            <p:spPr bwMode="auto">
              <a:xfrm>
                <a:off x="360"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3" name="Freeform 521">
                <a:extLst>
                  <a:ext uri="{FF2B5EF4-FFF2-40B4-BE49-F238E27FC236}">
                    <a16:creationId xmlns:a16="http://schemas.microsoft.com/office/drawing/2014/main" id="{974CE201-34C7-40B4-AB52-720AEF1653F5}"/>
                  </a:ext>
                </a:extLst>
              </p:cNvPr>
              <p:cNvSpPr>
                <a:spLocks/>
              </p:cNvSpPr>
              <p:nvPr/>
            </p:nvSpPr>
            <p:spPr bwMode="auto">
              <a:xfrm>
                <a:off x="482"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4" name="Freeform 522">
                <a:extLst>
                  <a:ext uri="{FF2B5EF4-FFF2-40B4-BE49-F238E27FC236}">
                    <a16:creationId xmlns:a16="http://schemas.microsoft.com/office/drawing/2014/main" id="{457BD92B-B197-45AE-82C4-C1F1173D966B}"/>
                  </a:ext>
                </a:extLst>
              </p:cNvPr>
              <p:cNvSpPr>
                <a:spLocks/>
              </p:cNvSpPr>
              <p:nvPr/>
            </p:nvSpPr>
            <p:spPr bwMode="auto">
              <a:xfrm>
                <a:off x="605"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5" name="Freeform 523">
                <a:extLst>
                  <a:ext uri="{FF2B5EF4-FFF2-40B4-BE49-F238E27FC236}">
                    <a16:creationId xmlns:a16="http://schemas.microsoft.com/office/drawing/2014/main" id="{C0B13FFE-FCC8-4961-8834-36DB3D0FE542}"/>
                  </a:ext>
                </a:extLst>
              </p:cNvPr>
              <p:cNvSpPr>
                <a:spLocks/>
              </p:cNvSpPr>
              <p:nvPr/>
            </p:nvSpPr>
            <p:spPr bwMode="auto">
              <a:xfrm>
                <a:off x="728"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6" name="Freeform 524">
                <a:extLst>
                  <a:ext uri="{FF2B5EF4-FFF2-40B4-BE49-F238E27FC236}">
                    <a16:creationId xmlns:a16="http://schemas.microsoft.com/office/drawing/2014/main" id="{0794796C-D1A7-4BD1-A4D2-E6D56B8D9F8C}"/>
                  </a:ext>
                </a:extLst>
              </p:cNvPr>
              <p:cNvSpPr>
                <a:spLocks/>
              </p:cNvSpPr>
              <p:nvPr/>
            </p:nvSpPr>
            <p:spPr bwMode="auto">
              <a:xfrm>
                <a:off x="852"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7" name="Freeform 525">
                <a:extLst>
                  <a:ext uri="{FF2B5EF4-FFF2-40B4-BE49-F238E27FC236}">
                    <a16:creationId xmlns:a16="http://schemas.microsoft.com/office/drawing/2014/main" id="{B323B6B3-7990-4C94-BD44-93147D6C5E4F}"/>
                  </a:ext>
                </a:extLst>
              </p:cNvPr>
              <p:cNvSpPr>
                <a:spLocks/>
              </p:cNvSpPr>
              <p:nvPr/>
            </p:nvSpPr>
            <p:spPr bwMode="auto">
              <a:xfrm>
                <a:off x="975"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8" name="Freeform 526">
                <a:extLst>
                  <a:ext uri="{FF2B5EF4-FFF2-40B4-BE49-F238E27FC236}">
                    <a16:creationId xmlns:a16="http://schemas.microsoft.com/office/drawing/2014/main" id="{6AF67F3C-1EE9-426E-97BF-42AC5CFAD4DC}"/>
                  </a:ext>
                </a:extLst>
              </p:cNvPr>
              <p:cNvSpPr>
                <a:spLocks/>
              </p:cNvSpPr>
              <p:nvPr/>
            </p:nvSpPr>
            <p:spPr bwMode="auto">
              <a:xfrm>
                <a:off x="1098" y="1177"/>
                <a:ext cx="0" cy="908"/>
              </a:xfrm>
              <a:custGeom>
                <a:avLst/>
                <a:gdLst>
                  <a:gd name="T0" fmla="*/ 1708 h 1708"/>
                  <a:gd name="T1" fmla="*/ 1708 h 1708"/>
                  <a:gd name="T2" fmla="*/ 0 h 1708"/>
                </a:gdLst>
                <a:ahLst/>
                <a:cxnLst>
                  <a:cxn ang="0">
                    <a:pos x="0" y="T0"/>
                  </a:cxn>
                  <a:cxn ang="0">
                    <a:pos x="0" y="T1"/>
                  </a:cxn>
                  <a:cxn ang="0">
                    <a:pos x="0" y="T2"/>
                  </a:cxn>
                </a:cxnLst>
                <a:rect l="0" t="0" r="r" b="b"/>
                <a:pathLst>
                  <a:path h="1708">
                    <a:moveTo>
                      <a:pt x="0" y="1708"/>
                    </a:moveTo>
                    <a:lnTo>
                      <a:pt x="0" y="1708"/>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89" name="Freeform 527">
                <a:extLst>
                  <a:ext uri="{FF2B5EF4-FFF2-40B4-BE49-F238E27FC236}">
                    <a16:creationId xmlns:a16="http://schemas.microsoft.com/office/drawing/2014/main" id="{591A9711-8936-402A-868A-2CA3976270D0}"/>
                  </a:ext>
                </a:extLst>
              </p:cNvPr>
              <p:cNvSpPr>
                <a:spLocks/>
              </p:cNvSpPr>
              <p:nvPr/>
            </p:nvSpPr>
            <p:spPr bwMode="auto">
              <a:xfrm>
                <a:off x="278" y="2017"/>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0" name="Freeform 528">
                <a:extLst>
                  <a:ext uri="{FF2B5EF4-FFF2-40B4-BE49-F238E27FC236}">
                    <a16:creationId xmlns:a16="http://schemas.microsoft.com/office/drawing/2014/main" id="{3420B731-F786-47C5-83FE-8452123436D9}"/>
                  </a:ext>
                </a:extLst>
              </p:cNvPr>
              <p:cNvSpPr>
                <a:spLocks/>
              </p:cNvSpPr>
              <p:nvPr/>
            </p:nvSpPr>
            <p:spPr bwMode="auto">
              <a:xfrm>
                <a:off x="278" y="1870"/>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1" name="Freeform 529">
                <a:extLst>
                  <a:ext uri="{FF2B5EF4-FFF2-40B4-BE49-F238E27FC236}">
                    <a16:creationId xmlns:a16="http://schemas.microsoft.com/office/drawing/2014/main" id="{4CE7FBE3-10E6-426B-BD22-979263155F68}"/>
                  </a:ext>
                </a:extLst>
              </p:cNvPr>
              <p:cNvSpPr>
                <a:spLocks/>
              </p:cNvSpPr>
              <p:nvPr/>
            </p:nvSpPr>
            <p:spPr bwMode="auto">
              <a:xfrm>
                <a:off x="278" y="1726"/>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2" name="Freeform 530">
                <a:extLst>
                  <a:ext uri="{FF2B5EF4-FFF2-40B4-BE49-F238E27FC236}">
                    <a16:creationId xmlns:a16="http://schemas.microsoft.com/office/drawing/2014/main" id="{7E68D6F6-0331-4F2F-8A46-2864F511825D}"/>
                  </a:ext>
                </a:extLst>
              </p:cNvPr>
              <p:cNvSpPr>
                <a:spLocks/>
              </p:cNvSpPr>
              <p:nvPr/>
            </p:nvSpPr>
            <p:spPr bwMode="auto">
              <a:xfrm>
                <a:off x="278" y="1584"/>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3" name="Freeform 531">
                <a:extLst>
                  <a:ext uri="{FF2B5EF4-FFF2-40B4-BE49-F238E27FC236}">
                    <a16:creationId xmlns:a16="http://schemas.microsoft.com/office/drawing/2014/main" id="{9FEBB571-BD4C-4712-9848-BF3FBCBCAE21}"/>
                  </a:ext>
                </a:extLst>
              </p:cNvPr>
              <p:cNvSpPr>
                <a:spLocks/>
              </p:cNvSpPr>
              <p:nvPr/>
            </p:nvSpPr>
            <p:spPr bwMode="auto">
              <a:xfrm>
                <a:off x="278" y="1446"/>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4" name="Freeform 532">
                <a:extLst>
                  <a:ext uri="{FF2B5EF4-FFF2-40B4-BE49-F238E27FC236}">
                    <a16:creationId xmlns:a16="http://schemas.microsoft.com/office/drawing/2014/main" id="{EA884127-4E50-4CCB-89F1-56C21296648D}"/>
                  </a:ext>
                </a:extLst>
              </p:cNvPr>
              <p:cNvSpPr>
                <a:spLocks/>
              </p:cNvSpPr>
              <p:nvPr/>
            </p:nvSpPr>
            <p:spPr bwMode="auto">
              <a:xfrm>
                <a:off x="278" y="1309"/>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5" name="Freeform 533">
                <a:extLst>
                  <a:ext uri="{FF2B5EF4-FFF2-40B4-BE49-F238E27FC236}">
                    <a16:creationId xmlns:a16="http://schemas.microsoft.com/office/drawing/2014/main" id="{A2FF210F-5CBC-4CF8-861C-E2D389530E5E}"/>
                  </a:ext>
                </a:extLst>
              </p:cNvPr>
              <p:cNvSpPr>
                <a:spLocks/>
              </p:cNvSpPr>
              <p:nvPr/>
            </p:nvSpPr>
            <p:spPr bwMode="auto">
              <a:xfrm>
                <a:off x="279" y="1177"/>
                <a:ext cx="942" cy="906"/>
              </a:xfrm>
              <a:custGeom>
                <a:avLst/>
                <a:gdLst>
                  <a:gd name="T0" fmla="*/ 0 w 1776"/>
                  <a:gd name="T1" fmla="*/ 0 h 1704"/>
                  <a:gd name="T2" fmla="*/ 0 w 1776"/>
                  <a:gd name="T3" fmla="*/ 0 h 1704"/>
                  <a:gd name="T4" fmla="*/ 1776 w 1776"/>
                  <a:gd name="T5" fmla="*/ 0 h 1704"/>
                  <a:gd name="T6" fmla="*/ 1776 w 1776"/>
                  <a:gd name="T7" fmla="*/ 1704 h 1704"/>
                  <a:gd name="T8" fmla="*/ 0 w 1776"/>
                  <a:gd name="T9" fmla="*/ 1704 h 1704"/>
                  <a:gd name="T10" fmla="*/ 0 w 1776"/>
                  <a:gd name="T11" fmla="*/ 0 h 1704"/>
                </a:gdLst>
                <a:ahLst/>
                <a:cxnLst>
                  <a:cxn ang="0">
                    <a:pos x="T0" y="T1"/>
                  </a:cxn>
                  <a:cxn ang="0">
                    <a:pos x="T2" y="T3"/>
                  </a:cxn>
                  <a:cxn ang="0">
                    <a:pos x="T4" y="T5"/>
                  </a:cxn>
                  <a:cxn ang="0">
                    <a:pos x="T6" y="T7"/>
                  </a:cxn>
                  <a:cxn ang="0">
                    <a:pos x="T8" y="T9"/>
                  </a:cxn>
                  <a:cxn ang="0">
                    <a:pos x="T10" y="T11"/>
                  </a:cxn>
                </a:cxnLst>
                <a:rect l="0" t="0" r="r" b="b"/>
                <a:pathLst>
                  <a:path w="1776" h="1704">
                    <a:moveTo>
                      <a:pt x="0" y="0"/>
                    </a:moveTo>
                    <a:lnTo>
                      <a:pt x="0" y="0"/>
                    </a:lnTo>
                    <a:lnTo>
                      <a:pt x="1776" y="0"/>
                    </a:lnTo>
                    <a:lnTo>
                      <a:pt x="1776" y="1704"/>
                    </a:lnTo>
                    <a:lnTo>
                      <a:pt x="0" y="1704"/>
                    </a:lnTo>
                    <a:lnTo>
                      <a:pt x="0" y="0"/>
                    </a:ln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6" name="Freeform 534">
                <a:extLst>
                  <a:ext uri="{FF2B5EF4-FFF2-40B4-BE49-F238E27FC236}">
                    <a16:creationId xmlns:a16="http://schemas.microsoft.com/office/drawing/2014/main" id="{54E46A47-F1AA-47D7-BECF-AD0F6C88B98B}"/>
                  </a:ext>
                </a:extLst>
              </p:cNvPr>
              <p:cNvSpPr>
                <a:spLocks/>
              </p:cNvSpPr>
              <p:nvPr/>
            </p:nvSpPr>
            <p:spPr bwMode="auto">
              <a:xfrm>
                <a:off x="280" y="3098"/>
                <a:ext cx="941" cy="905"/>
              </a:xfrm>
              <a:custGeom>
                <a:avLst/>
                <a:gdLst>
                  <a:gd name="T0" fmla="*/ 0 w 1774"/>
                  <a:gd name="T1" fmla="*/ 0 h 1703"/>
                  <a:gd name="T2" fmla="*/ 0 w 1774"/>
                  <a:gd name="T3" fmla="*/ 0 h 1703"/>
                  <a:gd name="T4" fmla="*/ 1774 w 1774"/>
                  <a:gd name="T5" fmla="*/ 0 h 1703"/>
                  <a:gd name="T6" fmla="*/ 1774 w 1774"/>
                  <a:gd name="T7" fmla="*/ 1703 h 1703"/>
                  <a:gd name="T8" fmla="*/ 0 w 1774"/>
                  <a:gd name="T9" fmla="*/ 1703 h 1703"/>
                  <a:gd name="T10" fmla="*/ 0 w 1774"/>
                  <a:gd name="T11" fmla="*/ 0 h 1703"/>
                </a:gdLst>
                <a:ahLst/>
                <a:cxnLst>
                  <a:cxn ang="0">
                    <a:pos x="T0" y="T1"/>
                  </a:cxn>
                  <a:cxn ang="0">
                    <a:pos x="T2" y="T3"/>
                  </a:cxn>
                  <a:cxn ang="0">
                    <a:pos x="T4" y="T5"/>
                  </a:cxn>
                  <a:cxn ang="0">
                    <a:pos x="T6" y="T7"/>
                  </a:cxn>
                  <a:cxn ang="0">
                    <a:pos x="T8" y="T9"/>
                  </a:cxn>
                  <a:cxn ang="0">
                    <a:pos x="T10" y="T11"/>
                  </a:cxn>
                </a:cxnLst>
                <a:rect l="0" t="0" r="r" b="b"/>
                <a:pathLst>
                  <a:path w="1774" h="1703">
                    <a:moveTo>
                      <a:pt x="0" y="0"/>
                    </a:moveTo>
                    <a:lnTo>
                      <a:pt x="0" y="0"/>
                    </a:lnTo>
                    <a:lnTo>
                      <a:pt x="1774" y="0"/>
                    </a:lnTo>
                    <a:lnTo>
                      <a:pt x="1774" y="1703"/>
                    </a:lnTo>
                    <a:lnTo>
                      <a:pt x="0" y="1703"/>
                    </a:lnTo>
                    <a:lnTo>
                      <a:pt x="0" y="0"/>
                    </a:lnTo>
                    <a:close/>
                  </a:path>
                </a:pathLst>
              </a:custGeom>
              <a:solidFill>
                <a:srgbClr val="F7F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97" name="Freeform 535">
                <a:extLst>
                  <a:ext uri="{FF2B5EF4-FFF2-40B4-BE49-F238E27FC236}">
                    <a16:creationId xmlns:a16="http://schemas.microsoft.com/office/drawing/2014/main" id="{647A7401-8678-40F1-9C99-CB32FAE85E70}"/>
                  </a:ext>
                </a:extLst>
              </p:cNvPr>
              <p:cNvSpPr>
                <a:spLocks/>
              </p:cNvSpPr>
              <p:nvPr/>
            </p:nvSpPr>
            <p:spPr bwMode="auto">
              <a:xfrm>
                <a:off x="280" y="3098"/>
                <a:ext cx="941" cy="905"/>
              </a:xfrm>
              <a:custGeom>
                <a:avLst/>
                <a:gdLst>
                  <a:gd name="T0" fmla="*/ 0 w 1774"/>
                  <a:gd name="T1" fmla="*/ 0 h 1703"/>
                  <a:gd name="T2" fmla="*/ 0 w 1774"/>
                  <a:gd name="T3" fmla="*/ 0 h 1703"/>
                  <a:gd name="T4" fmla="*/ 1774 w 1774"/>
                  <a:gd name="T5" fmla="*/ 0 h 1703"/>
                  <a:gd name="T6" fmla="*/ 1774 w 1774"/>
                  <a:gd name="T7" fmla="*/ 1703 h 1703"/>
                  <a:gd name="T8" fmla="*/ 0 w 1774"/>
                  <a:gd name="T9" fmla="*/ 1703 h 1703"/>
                  <a:gd name="T10" fmla="*/ 0 w 1774"/>
                  <a:gd name="T11" fmla="*/ 0 h 1703"/>
                </a:gdLst>
                <a:ahLst/>
                <a:cxnLst>
                  <a:cxn ang="0">
                    <a:pos x="T0" y="T1"/>
                  </a:cxn>
                  <a:cxn ang="0">
                    <a:pos x="T2" y="T3"/>
                  </a:cxn>
                  <a:cxn ang="0">
                    <a:pos x="T4" y="T5"/>
                  </a:cxn>
                  <a:cxn ang="0">
                    <a:pos x="T6" y="T7"/>
                  </a:cxn>
                  <a:cxn ang="0">
                    <a:pos x="T8" y="T9"/>
                  </a:cxn>
                  <a:cxn ang="0">
                    <a:pos x="T10" y="T11"/>
                  </a:cxn>
                </a:cxnLst>
                <a:rect l="0" t="0" r="r" b="b"/>
                <a:pathLst>
                  <a:path w="1774" h="1703">
                    <a:moveTo>
                      <a:pt x="0" y="0"/>
                    </a:moveTo>
                    <a:lnTo>
                      <a:pt x="0" y="0"/>
                    </a:lnTo>
                    <a:lnTo>
                      <a:pt x="1774" y="0"/>
                    </a:lnTo>
                    <a:lnTo>
                      <a:pt x="1774" y="1703"/>
                    </a:lnTo>
                    <a:lnTo>
                      <a:pt x="0" y="1703"/>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998" name="Freeform 536">
                <a:extLst>
                  <a:ext uri="{FF2B5EF4-FFF2-40B4-BE49-F238E27FC236}">
                    <a16:creationId xmlns:a16="http://schemas.microsoft.com/office/drawing/2014/main" id="{451C4447-7D46-4F64-9DF1-FA7A21CF6C22}"/>
                  </a:ext>
                </a:extLst>
              </p:cNvPr>
              <p:cNvSpPr>
                <a:spLocks/>
              </p:cNvSpPr>
              <p:nvPr/>
            </p:nvSpPr>
            <p:spPr bwMode="auto">
              <a:xfrm>
                <a:off x="384" y="3636"/>
                <a:ext cx="61" cy="47"/>
              </a:xfrm>
              <a:custGeom>
                <a:avLst/>
                <a:gdLst>
                  <a:gd name="T0" fmla="*/ 105 w 114"/>
                  <a:gd name="T1" fmla="*/ 35 h 88"/>
                  <a:gd name="T2" fmla="*/ 105 w 114"/>
                  <a:gd name="T3" fmla="*/ 35 h 88"/>
                  <a:gd name="T4" fmla="*/ 101 w 114"/>
                  <a:gd name="T5" fmla="*/ 36 h 88"/>
                  <a:gd name="T6" fmla="*/ 97 w 114"/>
                  <a:gd name="T7" fmla="*/ 35 h 88"/>
                  <a:gd name="T8" fmla="*/ 94 w 114"/>
                  <a:gd name="T9" fmla="*/ 34 h 88"/>
                  <a:gd name="T10" fmla="*/ 90 w 114"/>
                  <a:gd name="T11" fmla="*/ 31 h 88"/>
                  <a:gd name="T12" fmla="*/ 87 w 114"/>
                  <a:gd name="T13" fmla="*/ 31 h 88"/>
                  <a:gd name="T14" fmla="*/ 85 w 114"/>
                  <a:gd name="T15" fmla="*/ 34 h 88"/>
                  <a:gd name="T16" fmla="*/ 82 w 114"/>
                  <a:gd name="T17" fmla="*/ 35 h 88"/>
                  <a:gd name="T18" fmla="*/ 79 w 114"/>
                  <a:gd name="T19" fmla="*/ 38 h 88"/>
                  <a:gd name="T20" fmla="*/ 76 w 114"/>
                  <a:gd name="T21" fmla="*/ 40 h 88"/>
                  <a:gd name="T22" fmla="*/ 74 w 114"/>
                  <a:gd name="T23" fmla="*/ 41 h 88"/>
                  <a:gd name="T24" fmla="*/ 70 w 114"/>
                  <a:gd name="T25" fmla="*/ 43 h 88"/>
                  <a:gd name="T26" fmla="*/ 67 w 114"/>
                  <a:gd name="T27" fmla="*/ 44 h 88"/>
                  <a:gd name="T28" fmla="*/ 63 w 114"/>
                  <a:gd name="T29" fmla="*/ 46 h 88"/>
                  <a:gd name="T30" fmla="*/ 60 w 114"/>
                  <a:gd name="T31" fmla="*/ 49 h 88"/>
                  <a:gd name="T32" fmla="*/ 55 w 114"/>
                  <a:gd name="T33" fmla="*/ 50 h 88"/>
                  <a:gd name="T34" fmla="*/ 52 w 114"/>
                  <a:gd name="T35" fmla="*/ 52 h 88"/>
                  <a:gd name="T36" fmla="*/ 50 w 114"/>
                  <a:gd name="T37" fmla="*/ 55 h 88"/>
                  <a:gd name="T38" fmla="*/ 49 w 114"/>
                  <a:gd name="T39" fmla="*/ 59 h 88"/>
                  <a:gd name="T40" fmla="*/ 49 w 114"/>
                  <a:gd name="T41" fmla="*/ 63 h 88"/>
                  <a:gd name="T42" fmla="*/ 49 w 114"/>
                  <a:gd name="T43" fmla="*/ 67 h 88"/>
                  <a:gd name="T44" fmla="*/ 50 w 114"/>
                  <a:gd name="T45" fmla="*/ 71 h 88"/>
                  <a:gd name="T46" fmla="*/ 51 w 114"/>
                  <a:gd name="T47" fmla="*/ 75 h 88"/>
                  <a:gd name="T48" fmla="*/ 51 w 114"/>
                  <a:gd name="T49" fmla="*/ 77 h 88"/>
                  <a:gd name="T50" fmla="*/ 40 w 114"/>
                  <a:gd name="T51" fmla="*/ 88 h 88"/>
                  <a:gd name="T52" fmla="*/ 0 w 114"/>
                  <a:gd name="T53" fmla="*/ 68 h 88"/>
                  <a:gd name="T54" fmla="*/ 34 w 114"/>
                  <a:gd name="T55" fmla="*/ 3 h 88"/>
                  <a:gd name="T56" fmla="*/ 103 w 114"/>
                  <a:gd name="T57" fmla="*/ 0 h 88"/>
                  <a:gd name="T58" fmla="*/ 114 w 114"/>
                  <a:gd name="T59" fmla="*/ 18 h 88"/>
                  <a:gd name="T60" fmla="*/ 105 w 114"/>
                  <a:gd name="T61" fmla="*/ 35 h 88"/>
                  <a:gd name="T62" fmla="*/ 105 w 114"/>
                  <a:gd name="T63" fmla="*/ 3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88">
                    <a:moveTo>
                      <a:pt x="105" y="35"/>
                    </a:moveTo>
                    <a:lnTo>
                      <a:pt x="105" y="35"/>
                    </a:lnTo>
                    <a:lnTo>
                      <a:pt x="101" y="36"/>
                    </a:lnTo>
                    <a:lnTo>
                      <a:pt x="97" y="35"/>
                    </a:lnTo>
                    <a:lnTo>
                      <a:pt x="94" y="34"/>
                    </a:lnTo>
                    <a:lnTo>
                      <a:pt x="90" y="31"/>
                    </a:lnTo>
                    <a:lnTo>
                      <a:pt x="87" y="31"/>
                    </a:lnTo>
                    <a:lnTo>
                      <a:pt x="85" y="34"/>
                    </a:lnTo>
                    <a:lnTo>
                      <a:pt x="82" y="35"/>
                    </a:lnTo>
                    <a:lnTo>
                      <a:pt x="79" y="38"/>
                    </a:lnTo>
                    <a:lnTo>
                      <a:pt x="76" y="40"/>
                    </a:lnTo>
                    <a:lnTo>
                      <a:pt x="74" y="41"/>
                    </a:lnTo>
                    <a:lnTo>
                      <a:pt x="70" y="43"/>
                    </a:lnTo>
                    <a:lnTo>
                      <a:pt x="67" y="44"/>
                    </a:lnTo>
                    <a:lnTo>
                      <a:pt x="63" y="46"/>
                    </a:lnTo>
                    <a:lnTo>
                      <a:pt x="60" y="49"/>
                    </a:lnTo>
                    <a:lnTo>
                      <a:pt x="55" y="50"/>
                    </a:lnTo>
                    <a:lnTo>
                      <a:pt x="52" y="52"/>
                    </a:lnTo>
                    <a:lnTo>
                      <a:pt x="50" y="55"/>
                    </a:lnTo>
                    <a:lnTo>
                      <a:pt x="49" y="59"/>
                    </a:lnTo>
                    <a:lnTo>
                      <a:pt x="49" y="63"/>
                    </a:lnTo>
                    <a:lnTo>
                      <a:pt x="49" y="67"/>
                    </a:lnTo>
                    <a:lnTo>
                      <a:pt x="50" y="71"/>
                    </a:lnTo>
                    <a:lnTo>
                      <a:pt x="51" y="75"/>
                    </a:lnTo>
                    <a:lnTo>
                      <a:pt x="51" y="77"/>
                    </a:lnTo>
                    <a:lnTo>
                      <a:pt x="40" y="88"/>
                    </a:lnTo>
                    <a:lnTo>
                      <a:pt x="0" y="68"/>
                    </a:lnTo>
                    <a:lnTo>
                      <a:pt x="34" y="3"/>
                    </a:lnTo>
                    <a:lnTo>
                      <a:pt x="103" y="0"/>
                    </a:lnTo>
                    <a:lnTo>
                      <a:pt x="114" y="18"/>
                    </a:lnTo>
                    <a:lnTo>
                      <a:pt x="105" y="35"/>
                    </a:lnTo>
                    <a:lnTo>
                      <a:pt x="105" y="35"/>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4999" name="Freeform 537">
                <a:extLst>
                  <a:ext uri="{FF2B5EF4-FFF2-40B4-BE49-F238E27FC236}">
                    <a16:creationId xmlns:a16="http://schemas.microsoft.com/office/drawing/2014/main" id="{0BFC67B2-7C78-4F85-B19A-56005FCC788B}"/>
                  </a:ext>
                </a:extLst>
              </p:cNvPr>
              <p:cNvSpPr>
                <a:spLocks/>
              </p:cNvSpPr>
              <p:nvPr/>
            </p:nvSpPr>
            <p:spPr bwMode="auto">
              <a:xfrm>
                <a:off x="384" y="3636"/>
                <a:ext cx="61" cy="47"/>
              </a:xfrm>
              <a:custGeom>
                <a:avLst/>
                <a:gdLst>
                  <a:gd name="T0" fmla="*/ 105 w 114"/>
                  <a:gd name="T1" fmla="*/ 35 h 88"/>
                  <a:gd name="T2" fmla="*/ 105 w 114"/>
                  <a:gd name="T3" fmla="*/ 35 h 88"/>
                  <a:gd name="T4" fmla="*/ 101 w 114"/>
                  <a:gd name="T5" fmla="*/ 36 h 88"/>
                  <a:gd name="T6" fmla="*/ 97 w 114"/>
                  <a:gd name="T7" fmla="*/ 35 h 88"/>
                  <a:gd name="T8" fmla="*/ 94 w 114"/>
                  <a:gd name="T9" fmla="*/ 34 h 88"/>
                  <a:gd name="T10" fmla="*/ 90 w 114"/>
                  <a:gd name="T11" fmla="*/ 31 h 88"/>
                  <a:gd name="T12" fmla="*/ 87 w 114"/>
                  <a:gd name="T13" fmla="*/ 31 h 88"/>
                  <a:gd name="T14" fmla="*/ 85 w 114"/>
                  <a:gd name="T15" fmla="*/ 34 h 88"/>
                  <a:gd name="T16" fmla="*/ 82 w 114"/>
                  <a:gd name="T17" fmla="*/ 35 h 88"/>
                  <a:gd name="T18" fmla="*/ 79 w 114"/>
                  <a:gd name="T19" fmla="*/ 38 h 88"/>
                  <a:gd name="T20" fmla="*/ 76 w 114"/>
                  <a:gd name="T21" fmla="*/ 40 h 88"/>
                  <a:gd name="T22" fmla="*/ 74 w 114"/>
                  <a:gd name="T23" fmla="*/ 41 h 88"/>
                  <a:gd name="T24" fmla="*/ 70 w 114"/>
                  <a:gd name="T25" fmla="*/ 43 h 88"/>
                  <a:gd name="T26" fmla="*/ 67 w 114"/>
                  <a:gd name="T27" fmla="*/ 44 h 88"/>
                  <a:gd name="T28" fmla="*/ 63 w 114"/>
                  <a:gd name="T29" fmla="*/ 46 h 88"/>
                  <a:gd name="T30" fmla="*/ 60 w 114"/>
                  <a:gd name="T31" fmla="*/ 49 h 88"/>
                  <a:gd name="T32" fmla="*/ 55 w 114"/>
                  <a:gd name="T33" fmla="*/ 50 h 88"/>
                  <a:gd name="T34" fmla="*/ 52 w 114"/>
                  <a:gd name="T35" fmla="*/ 52 h 88"/>
                  <a:gd name="T36" fmla="*/ 50 w 114"/>
                  <a:gd name="T37" fmla="*/ 55 h 88"/>
                  <a:gd name="T38" fmla="*/ 49 w 114"/>
                  <a:gd name="T39" fmla="*/ 59 h 88"/>
                  <a:gd name="T40" fmla="*/ 49 w 114"/>
                  <a:gd name="T41" fmla="*/ 63 h 88"/>
                  <a:gd name="T42" fmla="*/ 49 w 114"/>
                  <a:gd name="T43" fmla="*/ 67 h 88"/>
                  <a:gd name="T44" fmla="*/ 50 w 114"/>
                  <a:gd name="T45" fmla="*/ 71 h 88"/>
                  <a:gd name="T46" fmla="*/ 51 w 114"/>
                  <a:gd name="T47" fmla="*/ 75 h 88"/>
                  <a:gd name="T48" fmla="*/ 51 w 114"/>
                  <a:gd name="T49" fmla="*/ 77 h 88"/>
                  <a:gd name="T50" fmla="*/ 40 w 114"/>
                  <a:gd name="T51" fmla="*/ 88 h 88"/>
                  <a:gd name="T52" fmla="*/ 0 w 114"/>
                  <a:gd name="T53" fmla="*/ 68 h 88"/>
                  <a:gd name="T54" fmla="*/ 34 w 114"/>
                  <a:gd name="T55" fmla="*/ 3 h 88"/>
                  <a:gd name="T56" fmla="*/ 103 w 114"/>
                  <a:gd name="T57" fmla="*/ 0 h 88"/>
                  <a:gd name="T58" fmla="*/ 114 w 114"/>
                  <a:gd name="T59" fmla="*/ 18 h 88"/>
                  <a:gd name="T60" fmla="*/ 105 w 114"/>
                  <a:gd name="T61" fmla="*/ 35 h 88"/>
                  <a:gd name="T62" fmla="*/ 105 w 114"/>
                  <a:gd name="T63" fmla="*/ 3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88">
                    <a:moveTo>
                      <a:pt x="105" y="35"/>
                    </a:moveTo>
                    <a:lnTo>
                      <a:pt x="105" y="35"/>
                    </a:lnTo>
                    <a:lnTo>
                      <a:pt x="101" y="36"/>
                    </a:lnTo>
                    <a:lnTo>
                      <a:pt x="97" y="35"/>
                    </a:lnTo>
                    <a:lnTo>
                      <a:pt x="94" y="34"/>
                    </a:lnTo>
                    <a:lnTo>
                      <a:pt x="90" y="31"/>
                    </a:lnTo>
                    <a:lnTo>
                      <a:pt x="87" y="31"/>
                    </a:lnTo>
                    <a:lnTo>
                      <a:pt x="85" y="34"/>
                    </a:lnTo>
                    <a:lnTo>
                      <a:pt x="82" y="35"/>
                    </a:lnTo>
                    <a:lnTo>
                      <a:pt x="79" y="38"/>
                    </a:lnTo>
                    <a:lnTo>
                      <a:pt x="76" y="40"/>
                    </a:lnTo>
                    <a:lnTo>
                      <a:pt x="74" y="41"/>
                    </a:lnTo>
                    <a:lnTo>
                      <a:pt x="70" y="43"/>
                    </a:lnTo>
                    <a:lnTo>
                      <a:pt x="67" y="44"/>
                    </a:lnTo>
                    <a:lnTo>
                      <a:pt x="63" y="46"/>
                    </a:lnTo>
                    <a:lnTo>
                      <a:pt x="60" y="49"/>
                    </a:lnTo>
                    <a:lnTo>
                      <a:pt x="55" y="50"/>
                    </a:lnTo>
                    <a:lnTo>
                      <a:pt x="52" y="52"/>
                    </a:lnTo>
                    <a:lnTo>
                      <a:pt x="50" y="55"/>
                    </a:lnTo>
                    <a:lnTo>
                      <a:pt x="49" y="59"/>
                    </a:lnTo>
                    <a:lnTo>
                      <a:pt x="49" y="63"/>
                    </a:lnTo>
                    <a:lnTo>
                      <a:pt x="49" y="67"/>
                    </a:lnTo>
                    <a:lnTo>
                      <a:pt x="50" y="71"/>
                    </a:lnTo>
                    <a:lnTo>
                      <a:pt x="51" y="75"/>
                    </a:lnTo>
                    <a:lnTo>
                      <a:pt x="51" y="77"/>
                    </a:lnTo>
                    <a:lnTo>
                      <a:pt x="40" y="88"/>
                    </a:lnTo>
                    <a:lnTo>
                      <a:pt x="0" y="68"/>
                    </a:lnTo>
                    <a:lnTo>
                      <a:pt x="34" y="3"/>
                    </a:lnTo>
                    <a:lnTo>
                      <a:pt x="103" y="0"/>
                    </a:lnTo>
                    <a:lnTo>
                      <a:pt x="114" y="18"/>
                    </a:lnTo>
                    <a:lnTo>
                      <a:pt x="105" y="35"/>
                    </a:lnTo>
                    <a:lnTo>
                      <a:pt x="105" y="3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0" name="Freeform 538">
                <a:extLst>
                  <a:ext uri="{FF2B5EF4-FFF2-40B4-BE49-F238E27FC236}">
                    <a16:creationId xmlns:a16="http://schemas.microsoft.com/office/drawing/2014/main" id="{F8FEE22F-FD1B-40D6-9EC2-CC358785BDA9}"/>
                  </a:ext>
                </a:extLst>
              </p:cNvPr>
              <p:cNvSpPr>
                <a:spLocks/>
              </p:cNvSpPr>
              <p:nvPr/>
            </p:nvSpPr>
            <p:spPr bwMode="auto">
              <a:xfrm>
                <a:off x="465" y="3600"/>
                <a:ext cx="170" cy="94"/>
              </a:xfrm>
              <a:custGeom>
                <a:avLst/>
                <a:gdLst>
                  <a:gd name="T0" fmla="*/ 14 w 321"/>
                  <a:gd name="T1" fmla="*/ 84 h 178"/>
                  <a:gd name="T2" fmla="*/ 22 w 321"/>
                  <a:gd name="T3" fmla="*/ 98 h 178"/>
                  <a:gd name="T4" fmla="*/ 27 w 321"/>
                  <a:gd name="T5" fmla="*/ 107 h 178"/>
                  <a:gd name="T6" fmla="*/ 38 w 321"/>
                  <a:gd name="T7" fmla="*/ 115 h 178"/>
                  <a:gd name="T8" fmla="*/ 51 w 321"/>
                  <a:gd name="T9" fmla="*/ 127 h 178"/>
                  <a:gd name="T10" fmla="*/ 59 w 321"/>
                  <a:gd name="T11" fmla="*/ 138 h 178"/>
                  <a:gd name="T12" fmla="*/ 67 w 321"/>
                  <a:gd name="T13" fmla="*/ 135 h 178"/>
                  <a:gd name="T14" fmla="*/ 79 w 321"/>
                  <a:gd name="T15" fmla="*/ 129 h 178"/>
                  <a:gd name="T16" fmla="*/ 91 w 321"/>
                  <a:gd name="T17" fmla="*/ 135 h 178"/>
                  <a:gd name="T18" fmla="*/ 109 w 321"/>
                  <a:gd name="T19" fmla="*/ 135 h 178"/>
                  <a:gd name="T20" fmla="*/ 122 w 321"/>
                  <a:gd name="T21" fmla="*/ 135 h 178"/>
                  <a:gd name="T22" fmla="*/ 139 w 321"/>
                  <a:gd name="T23" fmla="*/ 135 h 178"/>
                  <a:gd name="T24" fmla="*/ 163 w 321"/>
                  <a:gd name="T25" fmla="*/ 129 h 178"/>
                  <a:gd name="T26" fmla="*/ 174 w 321"/>
                  <a:gd name="T27" fmla="*/ 127 h 178"/>
                  <a:gd name="T28" fmla="*/ 183 w 321"/>
                  <a:gd name="T29" fmla="*/ 123 h 178"/>
                  <a:gd name="T30" fmla="*/ 198 w 321"/>
                  <a:gd name="T31" fmla="*/ 125 h 178"/>
                  <a:gd name="T32" fmla="*/ 209 w 321"/>
                  <a:gd name="T33" fmla="*/ 126 h 178"/>
                  <a:gd name="T34" fmla="*/ 225 w 321"/>
                  <a:gd name="T35" fmla="*/ 132 h 178"/>
                  <a:gd name="T36" fmla="*/ 236 w 321"/>
                  <a:gd name="T37" fmla="*/ 136 h 178"/>
                  <a:gd name="T38" fmla="*/ 244 w 321"/>
                  <a:gd name="T39" fmla="*/ 145 h 178"/>
                  <a:gd name="T40" fmla="*/ 258 w 321"/>
                  <a:gd name="T41" fmla="*/ 149 h 178"/>
                  <a:gd name="T42" fmla="*/ 263 w 321"/>
                  <a:gd name="T43" fmla="*/ 160 h 178"/>
                  <a:gd name="T44" fmla="*/ 269 w 321"/>
                  <a:gd name="T45" fmla="*/ 171 h 178"/>
                  <a:gd name="T46" fmla="*/ 287 w 321"/>
                  <a:gd name="T47" fmla="*/ 178 h 178"/>
                  <a:gd name="T48" fmla="*/ 303 w 321"/>
                  <a:gd name="T49" fmla="*/ 173 h 178"/>
                  <a:gd name="T50" fmla="*/ 321 w 321"/>
                  <a:gd name="T51" fmla="*/ 158 h 178"/>
                  <a:gd name="T52" fmla="*/ 314 w 321"/>
                  <a:gd name="T53" fmla="*/ 139 h 178"/>
                  <a:gd name="T54" fmla="*/ 302 w 321"/>
                  <a:gd name="T55" fmla="*/ 140 h 178"/>
                  <a:gd name="T56" fmla="*/ 287 w 321"/>
                  <a:gd name="T57" fmla="*/ 134 h 178"/>
                  <a:gd name="T58" fmla="*/ 273 w 321"/>
                  <a:gd name="T59" fmla="*/ 126 h 178"/>
                  <a:gd name="T60" fmla="*/ 265 w 321"/>
                  <a:gd name="T61" fmla="*/ 114 h 178"/>
                  <a:gd name="T62" fmla="*/ 266 w 321"/>
                  <a:gd name="T63" fmla="*/ 103 h 178"/>
                  <a:gd name="T64" fmla="*/ 264 w 321"/>
                  <a:gd name="T65" fmla="*/ 94 h 178"/>
                  <a:gd name="T66" fmla="*/ 254 w 321"/>
                  <a:gd name="T67" fmla="*/ 88 h 178"/>
                  <a:gd name="T68" fmla="*/ 250 w 321"/>
                  <a:gd name="T69" fmla="*/ 77 h 178"/>
                  <a:gd name="T70" fmla="*/ 243 w 321"/>
                  <a:gd name="T71" fmla="*/ 71 h 178"/>
                  <a:gd name="T72" fmla="*/ 234 w 321"/>
                  <a:gd name="T73" fmla="*/ 74 h 178"/>
                  <a:gd name="T74" fmla="*/ 221 w 321"/>
                  <a:gd name="T75" fmla="*/ 78 h 178"/>
                  <a:gd name="T76" fmla="*/ 202 w 321"/>
                  <a:gd name="T77" fmla="*/ 78 h 178"/>
                  <a:gd name="T78" fmla="*/ 184 w 321"/>
                  <a:gd name="T79" fmla="*/ 75 h 178"/>
                  <a:gd name="T80" fmla="*/ 165 w 321"/>
                  <a:gd name="T81" fmla="*/ 74 h 178"/>
                  <a:gd name="T82" fmla="*/ 143 w 321"/>
                  <a:gd name="T83" fmla="*/ 66 h 178"/>
                  <a:gd name="T84" fmla="*/ 123 w 321"/>
                  <a:gd name="T85" fmla="*/ 60 h 178"/>
                  <a:gd name="T86" fmla="*/ 109 w 321"/>
                  <a:gd name="T87" fmla="*/ 53 h 178"/>
                  <a:gd name="T88" fmla="*/ 98 w 321"/>
                  <a:gd name="T89" fmla="*/ 48 h 178"/>
                  <a:gd name="T90" fmla="*/ 85 w 321"/>
                  <a:gd name="T91" fmla="*/ 43 h 178"/>
                  <a:gd name="T92" fmla="*/ 76 w 321"/>
                  <a:gd name="T93" fmla="*/ 31 h 178"/>
                  <a:gd name="T94" fmla="*/ 72 w 321"/>
                  <a:gd name="T95" fmla="*/ 22 h 178"/>
                  <a:gd name="T96" fmla="*/ 51 w 321"/>
                  <a:gd name="T97" fmla="*/ 0 h 178"/>
                  <a:gd name="T98" fmla="*/ 10 w 321"/>
                  <a:gd name="T99" fmla="*/ 8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78">
                    <a:moveTo>
                      <a:pt x="10" y="80"/>
                    </a:moveTo>
                    <a:lnTo>
                      <a:pt x="10" y="80"/>
                    </a:lnTo>
                    <a:lnTo>
                      <a:pt x="14" y="84"/>
                    </a:lnTo>
                    <a:lnTo>
                      <a:pt x="18" y="88"/>
                    </a:lnTo>
                    <a:lnTo>
                      <a:pt x="21" y="94"/>
                    </a:lnTo>
                    <a:lnTo>
                      <a:pt x="22" y="98"/>
                    </a:lnTo>
                    <a:lnTo>
                      <a:pt x="22" y="103"/>
                    </a:lnTo>
                    <a:lnTo>
                      <a:pt x="23" y="106"/>
                    </a:lnTo>
                    <a:lnTo>
                      <a:pt x="27" y="107"/>
                    </a:lnTo>
                    <a:lnTo>
                      <a:pt x="30" y="111"/>
                    </a:lnTo>
                    <a:lnTo>
                      <a:pt x="36" y="112"/>
                    </a:lnTo>
                    <a:lnTo>
                      <a:pt x="38" y="115"/>
                    </a:lnTo>
                    <a:lnTo>
                      <a:pt x="43" y="120"/>
                    </a:lnTo>
                    <a:lnTo>
                      <a:pt x="47" y="124"/>
                    </a:lnTo>
                    <a:lnTo>
                      <a:pt x="51" y="127"/>
                    </a:lnTo>
                    <a:lnTo>
                      <a:pt x="55" y="132"/>
                    </a:lnTo>
                    <a:lnTo>
                      <a:pt x="57" y="135"/>
                    </a:lnTo>
                    <a:lnTo>
                      <a:pt x="59" y="138"/>
                    </a:lnTo>
                    <a:lnTo>
                      <a:pt x="59" y="140"/>
                    </a:lnTo>
                    <a:lnTo>
                      <a:pt x="62" y="139"/>
                    </a:lnTo>
                    <a:lnTo>
                      <a:pt x="67" y="135"/>
                    </a:lnTo>
                    <a:lnTo>
                      <a:pt x="71" y="132"/>
                    </a:lnTo>
                    <a:lnTo>
                      <a:pt x="76" y="130"/>
                    </a:lnTo>
                    <a:lnTo>
                      <a:pt x="79" y="129"/>
                    </a:lnTo>
                    <a:lnTo>
                      <a:pt x="82" y="132"/>
                    </a:lnTo>
                    <a:lnTo>
                      <a:pt x="87" y="132"/>
                    </a:lnTo>
                    <a:lnTo>
                      <a:pt x="91" y="135"/>
                    </a:lnTo>
                    <a:lnTo>
                      <a:pt x="97" y="134"/>
                    </a:lnTo>
                    <a:lnTo>
                      <a:pt x="103" y="132"/>
                    </a:lnTo>
                    <a:lnTo>
                      <a:pt x="109" y="135"/>
                    </a:lnTo>
                    <a:lnTo>
                      <a:pt x="112" y="136"/>
                    </a:lnTo>
                    <a:lnTo>
                      <a:pt x="118" y="135"/>
                    </a:lnTo>
                    <a:lnTo>
                      <a:pt x="122" y="135"/>
                    </a:lnTo>
                    <a:lnTo>
                      <a:pt x="129" y="136"/>
                    </a:lnTo>
                    <a:lnTo>
                      <a:pt x="135" y="136"/>
                    </a:lnTo>
                    <a:lnTo>
                      <a:pt x="139" y="135"/>
                    </a:lnTo>
                    <a:lnTo>
                      <a:pt x="147" y="132"/>
                    </a:lnTo>
                    <a:lnTo>
                      <a:pt x="155" y="131"/>
                    </a:lnTo>
                    <a:lnTo>
                      <a:pt x="163" y="129"/>
                    </a:lnTo>
                    <a:lnTo>
                      <a:pt x="165" y="127"/>
                    </a:lnTo>
                    <a:lnTo>
                      <a:pt x="171" y="127"/>
                    </a:lnTo>
                    <a:lnTo>
                      <a:pt x="174" y="127"/>
                    </a:lnTo>
                    <a:lnTo>
                      <a:pt x="180" y="127"/>
                    </a:lnTo>
                    <a:lnTo>
                      <a:pt x="183" y="126"/>
                    </a:lnTo>
                    <a:lnTo>
                      <a:pt x="183" y="123"/>
                    </a:lnTo>
                    <a:lnTo>
                      <a:pt x="186" y="123"/>
                    </a:lnTo>
                    <a:lnTo>
                      <a:pt x="191" y="123"/>
                    </a:lnTo>
                    <a:lnTo>
                      <a:pt x="198" y="125"/>
                    </a:lnTo>
                    <a:lnTo>
                      <a:pt x="202" y="126"/>
                    </a:lnTo>
                    <a:lnTo>
                      <a:pt x="206" y="126"/>
                    </a:lnTo>
                    <a:lnTo>
                      <a:pt x="209" y="126"/>
                    </a:lnTo>
                    <a:lnTo>
                      <a:pt x="217" y="127"/>
                    </a:lnTo>
                    <a:lnTo>
                      <a:pt x="220" y="129"/>
                    </a:lnTo>
                    <a:lnTo>
                      <a:pt x="225" y="132"/>
                    </a:lnTo>
                    <a:lnTo>
                      <a:pt x="229" y="132"/>
                    </a:lnTo>
                    <a:lnTo>
                      <a:pt x="234" y="135"/>
                    </a:lnTo>
                    <a:lnTo>
                      <a:pt x="236" y="136"/>
                    </a:lnTo>
                    <a:lnTo>
                      <a:pt x="240" y="139"/>
                    </a:lnTo>
                    <a:lnTo>
                      <a:pt x="243" y="143"/>
                    </a:lnTo>
                    <a:lnTo>
                      <a:pt x="244" y="145"/>
                    </a:lnTo>
                    <a:lnTo>
                      <a:pt x="249" y="146"/>
                    </a:lnTo>
                    <a:lnTo>
                      <a:pt x="254" y="147"/>
                    </a:lnTo>
                    <a:lnTo>
                      <a:pt x="258" y="149"/>
                    </a:lnTo>
                    <a:lnTo>
                      <a:pt x="261" y="153"/>
                    </a:lnTo>
                    <a:lnTo>
                      <a:pt x="263" y="156"/>
                    </a:lnTo>
                    <a:lnTo>
                      <a:pt x="263" y="160"/>
                    </a:lnTo>
                    <a:lnTo>
                      <a:pt x="263" y="165"/>
                    </a:lnTo>
                    <a:lnTo>
                      <a:pt x="265" y="169"/>
                    </a:lnTo>
                    <a:lnTo>
                      <a:pt x="269" y="171"/>
                    </a:lnTo>
                    <a:lnTo>
                      <a:pt x="274" y="175"/>
                    </a:lnTo>
                    <a:lnTo>
                      <a:pt x="280" y="178"/>
                    </a:lnTo>
                    <a:lnTo>
                      <a:pt x="287" y="178"/>
                    </a:lnTo>
                    <a:lnTo>
                      <a:pt x="292" y="175"/>
                    </a:lnTo>
                    <a:lnTo>
                      <a:pt x="297" y="174"/>
                    </a:lnTo>
                    <a:lnTo>
                      <a:pt x="303" y="173"/>
                    </a:lnTo>
                    <a:lnTo>
                      <a:pt x="307" y="171"/>
                    </a:lnTo>
                    <a:lnTo>
                      <a:pt x="309" y="169"/>
                    </a:lnTo>
                    <a:lnTo>
                      <a:pt x="321" y="158"/>
                    </a:lnTo>
                    <a:lnTo>
                      <a:pt x="319" y="141"/>
                    </a:lnTo>
                    <a:lnTo>
                      <a:pt x="317" y="139"/>
                    </a:lnTo>
                    <a:lnTo>
                      <a:pt x="314" y="139"/>
                    </a:lnTo>
                    <a:lnTo>
                      <a:pt x="310" y="140"/>
                    </a:lnTo>
                    <a:lnTo>
                      <a:pt x="307" y="140"/>
                    </a:lnTo>
                    <a:lnTo>
                      <a:pt x="302" y="140"/>
                    </a:lnTo>
                    <a:lnTo>
                      <a:pt x="297" y="138"/>
                    </a:lnTo>
                    <a:lnTo>
                      <a:pt x="293" y="135"/>
                    </a:lnTo>
                    <a:lnTo>
                      <a:pt x="287" y="134"/>
                    </a:lnTo>
                    <a:lnTo>
                      <a:pt x="282" y="131"/>
                    </a:lnTo>
                    <a:lnTo>
                      <a:pt x="276" y="127"/>
                    </a:lnTo>
                    <a:lnTo>
                      <a:pt x="273" y="126"/>
                    </a:lnTo>
                    <a:lnTo>
                      <a:pt x="269" y="121"/>
                    </a:lnTo>
                    <a:lnTo>
                      <a:pt x="265" y="117"/>
                    </a:lnTo>
                    <a:lnTo>
                      <a:pt x="265" y="114"/>
                    </a:lnTo>
                    <a:lnTo>
                      <a:pt x="263" y="111"/>
                    </a:lnTo>
                    <a:lnTo>
                      <a:pt x="265" y="106"/>
                    </a:lnTo>
                    <a:lnTo>
                      <a:pt x="266" y="103"/>
                    </a:lnTo>
                    <a:lnTo>
                      <a:pt x="267" y="99"/>
                    </a:lnTo>
                    <a:lnTo>
                      <a:pt x="266" y="94"/>
                    </a:lnTo>
                    <a:lnTo>
                      <a:pt x="264" y="94"/>
                    </a:lnTo>
                    <a:lnTo>
                      <a:pt x="261" y="91"/>
                    </a:lnTo>
                    <a:lnTo>
                      <a:pt x="257" y="91"/>
                    </a:lnTo>
                    <a:lnTo>
                      <a:pt x="254" y="88"/>
                    </a:lnTo>
                    <a:lnTo>
                      <a:pt x="251" y="85"/>
                    </a:lnTo>
                    <a:lnTo>
                      <a:pt x="249" y="80"/>
                    </a:lnTo>
                    <a:lnTo>
                      <a:pt x="250" y="77"/>
                    </a:lnTo>
                    <a:lnTo>
                      <a:pt x="249" y="74"/>
                    </a:lnTo>
                    <a:lnTo>
                      <a:pt x="247" y="71"/>
                    </a:lnTo>
                    <a:lnTo>
                      <a:pt x="243" y="71"/>
                    </a:lnTo>
                    <a:lnTo>
                      <a:pt x="240" y="72"/>
                    </a:lnTo>
                    <a:lnTo>
                      <a:pt x="237" y="73"/>
                    </a:lnTo>
                    <a:lnTo>
                      <a:pt x="234" y="74"/>
                    </a:lnTo>
                    <a:lnTo>
                      <a:pt x="229" y="76"/>
                    </a:lnTo>
                    <a:lnTo>
                      <a:pt x="225" y="77"/>
                    </a:lnTo>
                    <a:lnTo>
                      <a:pt x="221" y="78"/>
                    </a:lnTo>
                    <a:lnTo>
                      <a:pt x="214" y="78"/>
                    </a:lnTo>
                    <a:lnTo>
                      <a:pt x="208" y="78"/>
                    </a:lnTo>
                    <a:lnTo>
                      <a:pt x="202" y="78"/>
                    </a:lnTo>
                    <a:lnTo>
                      <a:pt x="196" y="78"/>
                    </a:lnTo>
                    <a:lnTo>
                      <a:pt x="191" y="76"/>
                    </a:lnTo>
                    <a:lnTo>
                      <a:pt x="184" y="75"/>
                    </a:lnTo>
                    <a:lnTo>
                      <a:pt x="178" y="76"/>
                    </a:lnTo>
                    <a:lnTo>
                      <a:pt x="173" y="76"/>
                    </a:lnTo>
                    <a:lnTo>
                      <a:pt x="165" y="74"/>
                    </a:lnTo>
                    <a:lnTo>
                      <a:pt x="158" y="71"/>
                    </a:lnTo>
                    <a:lnTo>
                      <a:pt x="149" y="68"/>
                    </a:lnTo>
                    <a:lnTo>
                      <a:pt x="143" y="66"/>
                    </a:lnTo>
                    <a:lnTo>
                      <a:pt x="136" y="64"/>
                    </a:lnTo>
                    <a:lnTo>
                      <a:pt x="129" y="62"/>
                    </a:lnTo>
                    <a:lnTo>
                      <a:pt x="123" y="60"/>
                    </a:lnTo>
                    <a:lnTo>
                      <a:pt x="118" y="60"/>
                    </a:lnTo>
                    <a:lnTo>
                      <a:pt x="111" y="56"/>
                    </a:lnTo>
                    <a:lnTo>
                      <a:pt x="109" y="53"/>
                    </a:lnTo>
                    <a:lnTo>
                      <a:pt x="106" y="50"/>
                    </a:lnTo>
                    <a:lnTo>
                      <a:pt x="102" y="49"/>
                    </a:lnTo>
                    <a:lnTo>
                      <a:pt x="98" y="48"/>
                    </a:lnTo>
                    <a:lnTo>
                      <a:pt x="92" y="47"/>
                    </a:lnTo>
                    <a:lnTo>
                      <a:pt x="87" y="45"/>
                    </a:lnTo>
                    <a:lnTo>
                      <a:pt x="85" y="43"/>
                    </a:lnTo>
                    <a:lnTo>
                      <a:pt x="80" y="38"/>
                    </a:lnTo>
                    <a:lnTo>
                      <a:pt x="78" y="34"/>
                    </a:lnTo>
                    <a:lnTo>
                      <a:pt x="76" y="31"/>
                    </a:lnTo>
                    <a:lnTo>
                      <a:pt x="72" y="29"/>
                    </a:lnTo>
                    <a:lnTo>
                      <a:pt x="71" y="27"/>
                    </a:lnTo>
                    <a:lnTo>
                      <a:pt x="72" y="22"/>
                    </a:lnTo>
                    <a:lnTo>
                      <a:pt x="74" y="17"/>
                    </a:lnTo>
                    <a:lnTo>
                      <a:pt x="76" y="13"/>
                    </a:lnTo>
                    <a:lnTo>
                      <a:pt x="51" y="0"/>
                    </a:lnTo>
                    <a:lnTo>
                      <a:pt x="0" y="66"/>
                    </a:lnTo>
                    <a:lnTo>
                      <a:pt x="10" y="80"/>
                    </a:lnTo>
                    <a:lnTo>
                      <a:pt x="10" y="8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01" name="Freeform 539">
                <a:extLst>
                  <a:ext uri="{FF2B5EF4-FFF2-40B4-BE49-F238E27FC236}">
                    <a16:creationId xmlns:a16="http://schemas.microsoft.com/office/drawing/2014/main" id="{8D7AD401-FC2C-47CA-861A-597151BDF3F6}"/>
                  </a:ext>
                </a:extLst>
              </p:cNvPr>
              <p:cNvSpPr>
                <a:spLocks/>
              </p:cNvSpPr>
              <p:nvPr/>
            </p:nvSpPr>
            <p:spPr bwMode="auto">
              <a:xfrm>
                <a:off x="465" y="3600"/>
                <a:ext cx="170" cy="94"/>
              </a:xfrm>
              <a:custGeom>
                <a:avLst/>
                <a:gdLst>
                  <a:gd name="T0" fmla="*/ 14 w 321"/>
                  <a:gd name="T1" fmla="*/ 84 h 178"/>
                  <a:gd name="T2" fmla="*/ 22 w 321"/>
                  <a:gd name="T3" fmla="*/ 98 h 178"/>
                  <a:gd name="T4" fmla="*/ 27 w 321"/>
                  <a:gd name="T5" fmla="*/ 107 h 178"/>
                  <a:gd name="T6" fmla="*/ 38 w 321"/>
                  <a:gd name="T7" fmla="*/ 115 h 178"/>
                  <a:gd name="T8" fmla="*/ 51 w 321"/>
                  <a:gd name="T9" fmla="*/ 127 h 178"/>
                  <a:gd name="T10" fmla="*/ 59 w 321"/>
                  <a:gd name="T11" fmla="*/ 138 h 178"/>
                  <a:gd name="T12" fmla="*/ 67 w 321"/>
                  <a:gd name="T13" fmla="*/ 135 h 178"/>
                  <a:gd name="T14" fmla="*/ 79 w 321"/>
                  <a:gd name="T15" fmla="*/ 129 h 178"/>
                  <a:gd name="T16" fmla="*/ 91 w 321"/>
                  <a:gd name="T17" fmla="*/ 135 h 178"/>
                  <a:gd name="T18" fmla="*/ 109 w 321"/>
                  <a:gd name="T19" fmla="*/ 135 h 178"/>
                  <a:gd name="T20" fmla="*/ 122 w 321"/>
                  <a:gd name="T21" fmla="*/ 135 h 178"/>
                  <a:gd name="T22" fmla="*/ 139 w 321"/>
                  <a:gd name="T23" fmla="*/ 135 h 178"/>
                  <a:gd name="T24" fmla="*/ 163 w 321"/>
                  <a:gd name="T25" fmla="*/ 129 h 178"/>
                  <a:gd name="T26" fmla="*/ 174 w 321"/>
                  <a:gd name="T27" fmla="*/ 127 h 178"/>
                  <a:gd name="T28" fmla="*/ 183 w 321"/>
                  <a:gd name="T29" fmla="*/ 123 h 178"/>
                  <a:gd name="T30" fmla="*/ 198 w 321"/>
                  <a:gd name="T31" fmla="*/ 125 h 178"/>
                  <a:gd name="T32" fmla="*/ 209 w 321"/>
                  <a:gd name="T33" fmla="*/ 126 h 178"/>
                  <a:gd name="T34" fmla="*/ 225 w 321"/>
                  <a:gd name="T35" fmla="*/ 132 h 178"/>
                  <a:gd name="T36" fmla="*/ 236 w 321"/>
                  <a:gd name="T37" fmla="*/ 136 h 178"/>
                  <a:gd name="T38" fmla="*/ 244 w 321"/>
                  <a:gd name="T39" fmla="*/ 145 h 178"/>
                  <a:gd name="T40" fmla="*/ 258 w 321"/>
                  <a:gd name="T41" fmla="*/ 149 h 178"/>
                  <a:gd name="T42" fmla="*/ 263 w 321"/>
                  <a:gd name="T43" fmla="*/ 160 h 178"/>
                  <a:gd name="T44" fmla="*/ 269 w 321"/>
                  <a:gd name="T45" fmla="*/ 171 h 178"/>
                  <a:gd name="T46" fmla="*/ 287 w 321"/>
                  <a:gd name="T47" fmla="*/ 178 h 178"/>
                  <a:gd name="T48" fmla="*/ 303 w 321"/>
                  <a:gd name="T49" fmla="*/ 173 h 178"/>
                  <a:gd name="T50" fmla="*/ 321 w 321"/>
                  <a:gd name="T51" fmla="*/ 158 h 178"/>
                  <a:gd name="T52" fmla="*/ 314 w 321"/>
                  <a:gd name="T53" fmla="*/ 139 h 178"/>
                  <a:gd name="T54" fmla="*/ 302 w 321"/>
                  <a:gd name="T55" fmla="*/ 140 h 178"/>
                  <a:gd name="T56" fmla="*/ 287 w 321"/>
                  <a:gd name="T57" fmla="*/ 134 h 178"/>
                  <a:gd name="T58" fmla="*/ 273 w 321"/>
                  <a:gd name="T59" fmla="*/ 126 h 178"/>
                  <a:gd name="T60" fmla="*/ 265 w 321"/>
                  <a:gd name="T61" fmla="*/ 114 h 178"/>
                  <a:gd name="T62" fmla="*/ 266 w 321"/>
                  <a:gd name="T63" fmla="*/ 103 h 178"/>
                  <a:gd name="T64" fmla="*/ 264 w 321"/>
                  <a:gd name="T65" fmla="*/ 94 h 178"/>
                  <a:gd name="T66" fmla="*/ 254 w 321"/>
                  <a:gd name="T67" fmla="*/ 88 h 178"/>
                  <a:gd name="T68" fmla="*/ 250 w 321"/>
                  <a:gd name="T69" fmla="*/ 77 h 178"/>
                  <a:gd name="T70" fmla="*/ 243 w 321"/>
                  <a:gd name="T71" fmla="*/ 71 h 178"/>
                  <a:gd name="T72" fmla="*/ 234 w 321"/>
                  <a:gd name="T73" fmla="*/ 74 h 178"/>
                  <a:gd name="T74" fmla="*/ 221 w 321"/>
                  <a:gd name="T75" fmla="*/ 78 h 178"/>
                  <a:gd name="T76" fmla="*/ 202 w 321"/>
                  <a:gd name="T77" fmla="*/ 78 h 178"/>
                  <a:gd name="T78" fmla="*/ 184 w 321"/>
                  <a:gd name="T79" fmla="*/ 75 h 178"/>
                  <a:gd name="T80" fmla="*/ 165 w 321"/>
                  <a:gd name="T81" fmla="*/ 74 h 178"/>
                  <a:gd name="T82" fmla="*/ 143 w 321"/>
                  <a:gd name="T83" fmla="*/ 66 h 178"/>
                  <a:gd name="T84" fmla="*/ 123 w 321"/>
                  <a:gd name="T85" fmla="*/ 60 h 178"/>
                  <a:gd name="T86" fmla="*/ 109 w 321"/>
                  <a:gd name="T87" fmla="*/ 53 h 178"/>
                  <a:gd name="T88" fmla="*/ 98 w 321"/>
                  <a:gd name="T89" fmla="*/ 48 h 178"/>
                  <a:gd name="T90" fmla="*/ 85 w 321"/>
                  <a:gd name="T91" fmla="*/ 43 h 178"/>
                  <a:gd name="T92" fmla="*/ 76 w 321"/>
                  <a:gd name="T93" fmla="*/ 31 h 178"/>
                  <a:gd name="T94" fmla="*/ 72 w 321"/>
                  <a:gd name="T95" fmla="*/ 22 h 178"/>
                  <a:gd name="T96" fmla="*/ 51 w 321"/>
                  <a:gd name="T97" fmla="*/ 0 h 178"/>
                  <a:gd name="T98" fmla="*/ 10 w 321"/>
                  <a:gd name="T99" fmla="*/ 8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1" h="178">
                    <a:moveTo>
                      <a:pt x="10" y="80"/>
                    </a:moveTo>
                    <a:lnTo>
                      <a:pt x="10" y="80"/>
                    </a:lnTo>
                    <a:lnTo>
                      <a:pt x="14" y="84"/>
                    </a:lnTo>
                    <a:lnTo>
                      <a:pt x="18" y="88"/>
                    </a:lnTo>
                    <a:lnTo>
                      <a:pt x="21" y="94"/>
                    </a:lnTo>
                    <a:lnTo>
                      <a:pt x="22" y="98"/>
                    </a:lnTo>
                    <a:lnTo>
                      <a:pt x="22" y="103"/>
                    </a:lnTo>
                    <a:lnTo>
                      <a:pt x="23" y="106"/>
                    </a:lnTo>
                    <a:lnTo>
                      <a:pt x="27" y="107"/>
                    </a:lnTo>
                    <a:lnTo>
                      <a:pt x="30" y="111"/>
                    </a:lnTo>
                    <a:lnTo>
                      <a:pt x="36" y="112"/>
                    </a:lnTo>
                    <a:lnTo>
                      <a:pt x="38" y="115"/>
                    </a:lnTo>
                    <a:lnTo>
                      <a:pt x="43" y="120"/>
                    </a:lnTo>
                    <a:lnTo>
                      <a:pt x="47" y="124"/>
                    </a:lnTo>
                    <a:lnTo>
                      <a:pt x="51" y="127"/>
                    </a:lnTo>
                    <a:lnTo>
                      <a:pt x="55" y="132"/>
                    </a:lnTo>
                    <a:lnTo>
                      <a:pt x="57" y="135"/>
                    </a:lnTo>
                    <a:lnTo>
                      <a:pt x="59" y="138"/>
                    </a:lnTo>
                    <a:lnTo>
                      <a:pt x="59" y="140"/>
                    </a:lnTo>
                    <a:lnTo>
                      <a:pt x="62" y="139"/>
                    </a:lnTo>
                    <a:lnTo>
                      <a:pt x="67" y="135"/>
                    </a:lnTo>
                    <a:lnTo>
                      <a:pt x="71" y="132"/>
                    </a:lnTo>
                    <a:lnTo>
                      <a:pt x="76" y="130"/>
                    </a:lnTo>
                    <a:lnTo>
                      <a:pt x="79" y="129"/>
                    </a:lnTo>
                    <a:lnTo>
                      <a:pt x="82" y="132"/>
                    </a:lnTo>
                    <a:lnTo>
                      <a:pt x="87" y="132"/>
                    </a:lnTo>
                    <a:lnTo>
                      <a:pt x="91" y="135"/>
                    </a:lnTo>
                    <a:lnTo>
                      <a:pt x="97" y="134"/>
                    </a:lnTo>
                    <a:lnTo>
                      <a:pt x="103" y="132"/>
                    </a:lnTo>
                    <a:lnTo>
                      <a:pt x="109" y="135"/>
                    </a:lnTo>
                    <a:lnTo>
                      <a:pt x="112" y="136"/>
                    </a:lnTo>
                    <a:lnTo>
                      <a:pt x="118" y="135"/>
                    </a:lnTo>
                    <a:lnTo>
                      <a:pt x="122" y="135"/>
                    </a:lnTo>
                    <a:lnTo>
                      <a:pt x="129" y="136"/>
                    </a:lnTo>
                    <a:lnTo>
                      <a:pt x="135" y="136"/>
                    </a:lnTo>
                    <a:lnTo>
                      <a:pt x="139" y="135"/>
                    </a:lnTo>
                    <a:lnTo>
                      <a:pt x="147" y="132"/>
                    </a:lnTo>
                    <a:lnTo>
                      <a:pt x="155" y="131"/>
                    </a:lnTo>
                    <a:lnTo>
                      <a:pt x="163" y="129"/>
                    </a:lnTo>
                    <a:lnTo>
                      <a:pt x="165" y="127"/>
                    </a:lnTo>
                    <a:lnTo>
                      <a:pt x="171" y="127"/>
                    </a:lnTo>
                    <a:lnTo>
                      <a:pt x="174" y="127"/>
                    </a:lnTo>
                    <a:lnTo>
                      <a:pt x="180" y="127"/>
                    </a:lnTo>
                    <a:lnTo>
                      <a:pt x="183" y="126"/>
                    </a:lnTo>
                    <a:lnTo>
                      <a:pt x="183" y="123"/>
                    </a:lnTo>
                    <a:lnTo>
                      <a:pt x="186" y="123"/>
                    </a:lnTo>
                    <a:lnTo>
                      <a:pt x="191" y="123"/>
                    </a:lnTo>
                    <a:lnTo>
                      <a:pt x="198" y="125"/>
                    </a:lnTo>
                    <a:lnTo>
                      <a:pt x="202" y="126"/>
                    </a:lnTo>
                    <a:lnTo>
                      <a:pt x="206" y="126"/>
                    </a:lnTo>
                    <a:lnTo>
                      <a:pt x="209" y="126"/>
                    </a:lnTo>
                    <a:lnTo>
                      <a:pt x="217" y="127"/>
                    </a:lnTo>
                    <a:lnTo>
                      <a:pt x="220" y="129"/>
                    </a:lnTo>
                    <a:lnTo>
                      <a:pt x="225" y="132"/>
                    </a:lnTo>
                    <a:lnTo>
                      <a:pt x="229" y="132"/>
                    </a:lnTo>
                    <a:lnTo>
                      <a:pt x="234" y="135"/>
                    </a:lnTo>
                    <a:lnTo>
                      <a:pt x="236" y="136"/>
                    </a:lnTo>
                    <a:lnTo>
                      <a:pt x="240" y="139"/>
                    </a:lnTo>
                    <a:lnTo>
                      <a:pt x="243" y="143"/>
                    </a:lnTo>
                    <a:lnTo>
                      <a:pt x="244" y="145"/>
                    </a:lnTo>
                    <a:lnTo>
                      <a:pt x="249" y="146"/>
                    </a:lnTo>
                    <a:lnTo>
                      <a:pt x="254" y="147"/>
                    </a:lnTo>
                    <a:lnTo>
                      <a:pt x="258" y="149"/>
                    </a:lnTo>
                    <a:lnTo>
                      <a:pt x="261" y="153"/>
                    </a:lnTo>
                    <a:lnTo>
                      <a:pt x="263" y="156"/>
                    </a:lnTo>
                    <a:lnTo>
                      <a:pt x="263" y="160"/>
                    </a:lnTo>
                    <a:lnTo>
                      <a:pt x="263" y="165"/>
                    </a:lnTo>
                    <a:lnTo>
                      <a:pt x="265" y="169"/>
                    </a:lnTo>
                    <a:lnTo>
                      <a:pt x="269" y="171"/>
                    </a:lnTo>
                    <a:lnTo>
                      <a:pt x="274" y="175"/>
                    </a:lnTo>
                    <a:lnTo>
                      <a:pt x="280" y="178"/>
                    </a:lnTo>
                    <a:lnTo>
                      <a:pt x="287" y="178"/>
                    </a:lnTo>
                    <a:lnTo>
                      <a:pt x="292" y="175"/>
                    </a:lnTo>
                    <a:lnTo>
                      <a:pt x="297" y="174"/>
                    </a:lnTo>
                    <a:lnTo>
                      <a:pt x="303" y="173"/>
                    </a:lnTo>
                    <a:lnTo>
                      <a:pt x="307" y="171"/>
                    </a:lnTo>
                    <a:lnTo>
                      <a:pt x="309" y="169"/>
                    </a:lnTo>
                    <a:lnTo>
                      <a:pt x="321" y="158"/>
                    </a:lnTo>
                    <a:lnTo>
                      <a:pt x="319" y="141"/>
                    </a:lnTo>
                    <a:lnTo>
                      <a:pt x="317" y="139"/>
                    </a:lnTo>
                    <a:lnTo>
                      <a:pt x="314" y="139"/>
                    </a:lnTo>
                    <a:lnTo>
                      <a:pt x="310" y="140"/>
                    </a:lnTo>
                    <a:lnTo>
                      <a:pt x="307" y="140"/>
                    </a:lnTo>
                    <a:lnTo>
                      <a:pt x="302" y="140"/>
                    </a:lnTo>
                    <a:lnTo>
                      <a:pt x="297" y="138"/>
                    </a:lnTo>
                    <a:lnTo>
                      <a:pt x="293" y="135"/>
                    </a:lnTo>
                    <a:lnTo>
                      <a:pt x="287" y="134"/>
                    </a:lnTo>
                    <a:lnTo>
                      <a:pt x="282" y="131"/>
                    </a:lnTo>
                    <a:lnTo>
                      <a:pt x="276" y="127"/>
                    </a:lnTo>
                    <a:lnTo>
                      <a:pt x="273" y="126"/>
                    </a:lnTo>
                    <a:lnTo>
                      <a:pt x="269" y="121"/>
                    </a:lnTo>
                    <a:lnTo>
                      <a:pt x="265" y="117"/>
                    </a:lnTo>
                    <a:lnTo>
                      <a:pt x="265" y="114"/>
                    </a:lnTo>
                    <a:lnTo>
                      <a:pt x="263" y="111"/>
                    </a:lnTo>
                    <a:lnTo>
                      <a:pt x="265" y="106"/>
                    </a:lnTo>
                    <a:lnTo>
                      <a:pt x="266" y="103"/>
                    </a:lnTo>
                    <a:lnTo>
                      <a:pt x="267" y="99"/>
                    </a:lnTo>
                    <a:lnTo>
                      <a:pt x="266" y="94"/>
                    </a:lnTo>
                    <a:lnTo>
                      <a:pt x="264" y="94"/>
                    </a:lnTo>
                    <a:lnTo>
                      <a:pt x="261" y="91"/>
                    </a:lnTo>
                    <a:lnTo>
                      <a:pt x="257" y="91"/>
                    </a:lnTo>
                    <a:lnTo>
                      <a:pt x="254" y="88"/>
                    </a:lnTo>
                    <a:lnTo>
                      <a:pt x="251" y="85"/>
                    </a:lnTo>
                    <a:lnTo>
                      <a:pt x="249" y="80"/>
                    </a:lnTo>
                    <a:lnTo>
                      <a:pt x="250" y="77"/>
                    </a:lnTo>
                    <a:lnTo>
                      <a:pt x="249" y="74"/>
                    </a:lnTo>
                    <a:lnTo>
                      <a:pt x="247" y="71"/>
                    </a:lnTo>
                    <a:lnTo>
                      <a:pt x="243" y="71"/>
                    </a:lnTo>
                    <a:lnTo>
                      <a:pt x="240" y="72"/>
                    </a:lnTo>
                    <a:lnTo>
                      <a:pt x="237" y="73"/>
                    </a:lnTo>
                    <a:lnTo>
                      <a:pt x="234" y="74"/>
                    </a:lnTo>
                    <a:lnTo>
                      <a:pt x="229" y="76"/>
                    </a:lnTo>
                    <a:lnTo>
                      <a:pt x="225" y="77"/>
                    </a:lnTo>
                    <a:lnTo>
                      <a:pt x="221" y="78"/>
                    </a:lnTo>
                    <a:lnTo>
                      <a:pt x="214" y="78"/>
                    </a:lnTo>
                    <a:lnTo>
                      <a:pt x="208" y="78"/>
                    </a:lnTo>
                    <a:lnTo>
                      <a:pt x="202" y="78"/>
                    </a:lnTo>
                    <a:lnTo>
                      <a:pt x="196" y="78"/>
                    </a:lnTo>
                    <a:lnTo>
                      <a:pt x="191" y="76"/>
                    </a:lnTo>
                    <a:lnTo>
                      <a:pt x="184" y="75"/>
                    </a:lnTo>
                    <a:lnTo>
                      <a:pt x="178" y="76"/>
                    </a:lnTo>
                    <a:lnTo>
                      <a:pt x="173" y="76"/>
                    </a:lnTo>
                    <a:lnTo>
                      <a:pt x="165" y="74"/>
                    </a:lnTo>
                    <a:lnTo>
                      <a:pt x="158" y="71"/>
                    </a:lnTo>
                    <a:lnTo>
                      <a:pt x="149" y="68"/>
                    </a:lnTo>
                    <a:lnTo>
                      <a:pt x="143" y="66"/>
                    </a:lnTo>
                    <a:lnTo>
                      <a:pt x="136" y="64"/>
                    </a:lnTo>
                    <a:lnTo>
                      <a:pt x="129" y="62"/>
                    </a:lnTo>
                    <a:lnTo>
                      <a:pt x="123" y="60"/>
                    </a:lnTo>
                    <a:lnTo>
                      <a:pt x="118" y="60"/>
                    </a:lnTo>
                    <a:lnTo>
                      <a:pt x="111" y="56"/>
                    </a:lnTo>
                    <a:lnTo>
                      <a:pt x="109" y="53"/>
                    </a:lnTo>
                    <a:lnTo>
                      <a:pt x="106" y="50"/>
                    </a:lnTo>
                    <a:lnTo>
                      <a:pt x="102" y="49"/>
                    </a:lnTo>
                    <a:lnTo>
                      <a:pt x="98" y="48"/>
                    </a:lnTo>
                    <a:lnTo>
                      <a:pt x="92" y="47"/>
                    </a:lnTo>
                    <a:lnTo>
                      <a:pt x="87" y="45"/>
                    </a:lnTo>
                    <a:lnTo>
                      <a:pt x="85" y="43"/>
                    </a:lnTo>
                    <a:lnTo>
                      <a:pt x="80" y="38"/>
                    </a:lnTo>
                    <a:lnTo>
                      <a:pt x="78" y="34"/>
                    </a:lnTo>
                    <a:lnTo>
                      <a:pt x="76" y="31"/>
                    </a:lnTo>
                    <a:lnTo>
                      <a:pt x="72" y="29"/>
                    </a:lnTo>
                    <a:lnTo>
                      <a:pt x="71" y="27"/>
                    </a:lnTo>
                    <a:lnTo>
                      <a:pt x="72" y="22"/>
                    </a:lnTo>
                    <a:lnTo>
                      <a:pt x="74" y="17"/>
                    </a:lnTo>
                    <a:lnTo>
                      <a:pt x="76" y="13"/>
                    </a:lnTo>
                    <a:lnTo>
                      <a:pt x="51" y="0"/>
                    </a:lnTo>
                    <a:lnTo>
                      <a:pt x="0" y="66"/>
                    </a:lnTo>
                    <a:lnTo>
                      <a:pt x="10" y="80"/>
                    </a:lnTo>
                    <a:lnTo>
                      <a:pt x="10" y="8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2" name="Freeform 540">
                <a:extLst>
                  <a:ext uri="{FF2B5EF4-FFF2-40B4-BE49-F238E27FC236}">
                    <a16:creationId xmlns:a16="http://schemas.microsoft.com/office/drawing/2014/main" id="{04412A31-E860-4D8C-9FDE-0AEEC3ABF2D3}"/>
                  </a:ext>
                </a:extLst>
              </p:cNvPr>
              <p:cNvSpPr>
                <a:spLocks/>
              </p:cNvSpPr>
              <p:nvPr/>
            </p:nvSpPr>
            <p:spPr bwMode="auto">
              <a:xfrm>
                <a:off x="815" y="3375"/>
                <a:ext cx="39" cy="42"/>
              </a:xfrm>
              <a:custGeom>
                <a:avLst/>
                <a:gdLst>
                  <a:gd name="T0" fmla="*/ 0 w 74"/>
                  <a:gd name="T1" fmla="*/ 47 h 80"/>
                  <a:gd name="T2" fmla="*/ 0 w 74"/>
                  <a:gd name="T3" fmla="*/ 47 h 80"/>
                  <a:gd name="T4" fmla="*/ 12 w 74"/>
                  <a:gd name="T5" fmla="*/ 54 h 80"/>
                  <a:gd name="T6" fmla="*/ 18 w 74"/>
                  <a:gd name="T7" fmla="*/ 60 h 80"/>
                  <a:gd name="T8" fmla="*/ 24 w 74"/>
                  <a:gd name="T9" fmla="*/ 66 h 80"/>
                  <a:gd name="T10" fmla="*/ 32 w 74"/>
                  <a:gd name="T11" fmla="*/ 73 h 80"/>
                  <a:gd name="T12" fmla="*/ 40 w 74"/>
                  <a:gd name="T13" fmla="*/ 80 h 80"/>
                  <a:gd name="T14" fmla="*/ 65 w 74"/>
                  <a:gd name="T15" fmla="*/ 71 h 80"/>
                  <a:gd name="T16" fmla="*/ 74 w 74"/>
                  <a:gd name="T17" fmla="*/ 18 h 80"/>
                  <a:gd name="T18" fmla="*/ 41 w 74"/>
                  <a:gd name="T19" fmla="*/ 0 h 80"/>
                  <a:gd name="T20" fmla="*/ 9 w 74"/>
                  <a:gd name="T21" fmla="*/ 18 h 80"/>
                  <a:gd name="T22" fmla="*/ 2 w 74"/>
                  <a:gd name="T23" fmla="*/ 34 h 80"/>
                  <a:gd name="T24" fmla="*/ 0 w 74"/>
                  <a:gd name="T25" fmla="*/ 4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0">
                    <a:moveTo>
                      <a:pt x="0" y="47"/>
                    </a:moveTo>
                    <a:lnTo>
                      <a:pt x="0" y="47"/>
                    </a:lnTo>
                    <a:lnTo>
                      <a:pt x="12" y="54"/>
                    </a:lnTo>
                    <a:lnTo>
                      <a:pt x="18" y="60"/>
                    </a:lnTo>
                    <a:lnTo>
                      <a:pt x="24" y="66"/>
                    </a:lnTo>
                    <a:lnTo>
                      <a:pt x="32" y="73"/>
                    </a:lnTo>
                    <a:lnTo>
                      <a:pt x="40" y="80"/>
                    </a:lnTo>
                    <a:lnTo>
                      <a:pt x="65" y="71"/>
                    </a:lnTo>
                    <a:lnTo>
                      <a:pt x="74" y="18"/>
                    </a:lnTo>
                    <a:lnTo>
                      <a:pt x="41" y="0"/>
                    </a:lnTo>
                    <a:lnTo>
                      <a:pt x="9" y="18"/>
                    </a:lnTo>
                    <a:lnTo>
                      <a:pt x="2" y="34"/>
                    </a:lnTo>
                    <a:lnTo>
                      <a:pt x="0" y="47"/>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03" name="Freeform 541">
                <a:extLst>
                  <a:ext uri="{FF2B5EF4-FFF2-40B4-BE49-F238E27FC236}">
                    <a16:creationId xmlns:a16="http://schemas.microsoft.com/office/drawing/2014/main" id="{DFABA900-BF27-4AD2-B9F4-6C08A2ED4AFB}"/>
                  </a:ext>
                </a:extLst>
              </p:cNvPr>
              <p:cNvSpPr>
                <a:spLocks/>
              </p:cNvSpPr>
              <p:nvPr/>
            </p:nvSpPr>
            <p:spPr bwMode="auto">
              <a:xfrm>
                <a:off x="815" y="3375"/>
                <a:ext cx="39" cy="42"/>
              </a:xfrm>
              <a:custGeom>
                <a:avLst/>
                <a:gdLst>
                  <a:gd name="T0" fmla="*/ 0 w 74"/>
                  <a:gd name="T1" fmla="*/ 47 h 80"/>
                  <a:gd name="T2" fmla="*/ 0 w 74"/>
                  <a:gd name="T3" fmla="*/ 47 h 80"/>
                  <a:gd name="T4" fmla="*/ 12 w 74"/>
                  <a:gd name="T5" fmla="*/ 54 h 80"/>
                  <a:gd name="T6" fmla="*/ 18 w 74"/>
                  <a:gd name="T7" fmla="*/ 60 h 80"/>
                  <a:gd name="T8" fmla="*/ 24 w 74"/>
                  <a:gd name="T9" fmla="*/ 66 h 80"/>
                  <a:gd name="T10" fmla="*/ 32 w 74"/>
                  <a:gd name="T11" fmla="*/ 73 h 80"/>
                  <a:gd name="T12" fmla="*/ 40 w 74"/>
                  <a:gd name="T13" fmla="*/ 80 h 80"/>
                  <a:gd name="T14" fmla="*/ 65 w 74"/>
                  <a:gd name="T15" fmla="*/ 71 h 80"/>
                  <a:gd name="T16" fmla="*/ 74 w 74"/>
                  <a:gd name="T17" fmla="*/ 18 h 80"/>
                  <a:gd name="T18" fmla="*/ 41 w 74"/>
                  <a:gd name="T19" fmla="*/ 0 h 80"/>
                  <a:gd name="T20" fmla="*/ 9 w 74"/>
                  <a:gd name="T21" fmla="*/ 18 h 80"/>
                  <a:gd name="T22" fmla="*/ 2 w 74"/>
                  <a:gd name="T23" fmla="*/ 34 h 80"/>
                  <a:gd name="T24" fmla="*/ 0 w 74"/>
                  <a:gd name="T25" fmla="*/ 4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80">
                    <a:moveTo>
                      <a:pt x="0" y="47"/>
                    </a:moveTo>
                    <a:lnTo>
                      <a:pt x="0" y="47"/>
                    </a:lnTo>
                    <a:lnTo>
                      <a:pt x="12" y="54"/>
                    </a:lnTo>
                    <a:lnTo>
                      <a:pt x="18" y="60"/>
                    </a:lnTo>
                    <a:lnTo>
                      <a:pt x="24" y="66"/>
                    </a:lnTo>
                    <a:lnTo>
                      <a:pt x="32" y="73"/>
                    </a:lnTo>
                    <a:lnTo>
                      <a:pt x="40" y="80"/>
                    </a:lnTo>
                    <a:lnTo>
                      <a:pt x="65" y="71"/>
                    </a:lnTo>
                    <a:lnTo>
                      <a:pt x="74" y="18"/>
                    </a:lnTo>
                    <a:lnTo>
                      <a:pt x="41" y="0"/>
                    </a:lnTo>
                    <a:lnTo>
                      <a:pt x="9" y="18"/>
                    </a:lnTo>
                    <a:lnTo>
                      <a:pt x="2" y="34"/>
                    </a:lnTo>
                    <a:lnTo>
                      <a:pt x="0" y="47"/>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4" name="Freeform 542">
                <a:extLst>
                  <a:ext uri="{FF2B5EF4-FFF2-40B4-BE49-F238E27FC236}">
                    <a16:creationId xmlns:a16="http://schemas.microsoft.com/office/drawing/2014/main" id="{F380D37D-A951-47B3-B239-F9729E579BD2}"/>
                  </a:ext>
                </a:extLst>
              </p:cNvPr>
              <p:cNvSpPr>
                <a:spLocks/>
              </p:cNvSpPr>
              <p:nvPr/>
            </p:nvSpPr>
            <p:spPr bwMode="auto">
              <a:xfrm>
                <a:off x="730" y="3456"/>
                <a:ext cx="23" cy="29"/>
              </a:xfrm>
              <a:custGeom>
                <a:avLst/>
                <a:gdLst>
                  <a:gd name="T0" fmla="*/ 31 w 45"/>
                  <a:gd name="T1" fmla="*/ 0 h 55"/>
                  <a:gd name="T2" fmla="*/ 31 w 45"/>
                  <a:gd name="T3" fmla="*/ 0 h 55"/>
                  <a:gd name="T4" fmla="*/ 35 w 45"/>
                  <a:gd name="T5" fmla="*/ 9 h 55"/>
                  <a:gd name="T6" fmla="*/ 39 w 45"/>
                  <a:gd name="T7" fmla="*/ 19 h 55"/>
                  <a:gd name="T8" fmla="*/ 42 w 45"/>
                  <a:gd name="T9" fmla="*/ 32 h 55"/>
                  <a:gd name="T10" fmla="*/ 44 w 45"/>
                  <a:gd name="T11" fmla="*/ 42 h 55"/>
                  <a:gd name="T12" fmla="*/ 45 w 45"/>
                  <a:gd name="T13" fmla="*/ 51 h 55"/>
                  <a:gd name="T14" fmla="*/ 17 w 45"/>
                  <a:gd name="T15" fmla="*/ 55 h 55"/>
                  <a:gd name="T16" fmla="*/ 0 w 45"/>
                  <a:gd name="T17" fmla="*/ 5 h 55"/>
                  <a:gd name="T18" fmla="*/ 19 w 45"/>
                  <a:gd name="T19" fmla="*/ 0 h 55"/>
                  <a:gd name="T20" fmla="*/ 31 w 45"/>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55">
                    <a:moveTo>
                      <a:pt x="31" y="0"/>
                    </a:moveTo>
                    <a:lnTo>
                      <a:pt x="31" y="0"/>
                    </a:lnTo>
                    <a:lnTo>
                      <a:pt x="35" y="9"/>
                    </a:lnTo>
                    <a:lnTo>
                      <a:pt x="39" y="19"/>
                    </a:lnTo>
                    <a:lnTo>
                      <a:pt x="42" y="32"/>
                    </a:lnTo>
                    <a:lnTo>
                      <a:pt x="44" y="42"/>
                    </a:lnTo>
                    <a:lnTo>
                      <a:pt x="45" y="51"/>
                    </a:lnTo>
                    <a:lnTo>
                      <a:pt x="17" y="55"/>
                    </a:lnTo>
                    <a:lnTo>
                      <a:pt x="0" y="5"/>
                    </a:lnTo>
                    <a:lnTo>
                      <a:pt x="19" y="0"/>
                    </a:lnTo>
                    <a:lnTo>
                      <a:pt x="31" y="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05" name="Freeform 543">
                <a:extLst>
                  <a:ext uri="{FF2B5EF4-FFF2-40B4-BE49-F238E27FC236}">
                    <a16:creationId xmlns:a16="http://schemas.microsoft.com/office/drawing/2014/main" id="{72D18432-EC39-4E72-BDAC-B833FD6C657F}"/>
                  </a:ext>
                </a:extLst>
              </p:cNvPr>
              <p:cNvSpPr>
                <a:spLocks/>
              </p:cNvSpPr>
              <p:nvPr/>
            </p:nvSpPr>
            <p:spPr bwMode="auto">
              <a:xfrm>
                <a:off x="730" y="3456"/>
                <a:ext cx="23" cy="29"/>
              </a:xfrm>
              <a:custGeom>
                <a:avLst/>
                <a:gdLst>
                  <a:gd name="T0" fmla="*/ 31 w 45"/>
                  <a:gd name="T1" fmla="*/ 0 h 55"/>
                  <a:gd name="T2" fmla="*/ 31 w 45"/>
                  <a:gd name="T3" fmla="*/ 0 h 55"/>
                  <a:gd name="T4" fmla="*/ 35 w 45"/>
                  <a:gd name="T5" fmla="*/ 9 h 55"/>
                  <a:gd name="T6" fmla="*/ 39 w 45"/>
                  <a:gd name="T7" fmla="*/ 19 h 55"/>
                  <a:gd name="T8" fmla="*/ 42 w 45"/>
                  <a:gd name="T9" fmla="*/ 32 h 55"/>
                  <a:gd name="T10" fmla="*/ 44 w 45"/>
                  <a:gd name="T11" fmla="*/ 42 h 55"/>
                  <a:gd name="T12" fmla="*/ 45 w 45"/>
                  <a:gd name="T13" fmla="*/ 51 h 55"/>
                  <a:gd name="T14" fmla="*/ 17 w 45"/>
                  <a:gd name="T15" fmla="*/ 55 h 55"/>
                  <a:gd name="T16" fmla="*/ 0 w 45"/>
                  <a:gd name="T17" fmla="*/ 5 h 55"/>
                  <a:gd name="T18" fmla="*/ 19 w 45"/>
                  <a:gd name="T19" fmla="*/ 0 h 55"/>
                  <a:gd name="T20" fmla="*/ 31 w 45"/>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55">
                    <a:moveTo>
                      <a:pt x="31" y="0"/>
                    </a:moveTo>
                    <a:lnTo>
                      <a:pt x="31" y="0"/>
                    </a:lnTo>
                    <a:lnTo>
                      <a:pt x="35" y="9"/>
                    </a:lnTo>
                    <a:lnTo>
                      <a:pt x="39" y="19"/>
                    </a:lnTo>
                    <a:lnTo>
                      <a:pt x="42" y="32"/>
                    </a:lnTo>
                    <a:lnTo>
                      <a:pt x="44" y="42"/>
                    </a:lnTo>
                    <a:lnTo>
                      <a:pt x="45" y="51"/>
                    </a:lnTo>
                    <a:lnTo>
                      <a:pt x="17" y="55"/>
                    </a:lnTo>
                    <a:lnTo>
                      <a:pt x="0" y="5"/>
                    </a:lnTo>
                    <a:lnTo>
                      <a:pt x="19" y="0"/>
                    </a:lnTo>
                    <a:lnTo>
                      <a:pt x="3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6" name="Freeform 544">
                <a:extLst>
                  <a:ext uri="{FF2B5EF4-FFF2-40B4-BE49-F238E27FC236}">
                    <a16:creationId xmlns:a16="http://schemas.microsoft.com/office/drawing/2014/main" id="{37D75F72-F214-4384-9474-095AC2BE7FB4}"/>
                  </a:ext>
                </a:extLst>
              </p:cNvPr>
              <p:cNvSpPr>
                <a:spLocks/>
              </p:cNvSpPr>
              <p:nvPr/>
            </p:nvSpPr>
            <p:spPr bwMode="auto">
              <a:xfrm>
                <a:off x="313" y="3802"/>
                <a:ext cx="239" cy="200"/>
              </a:xfrm>
              <a:custGeom>
                <a:avLst/>
                <a:gdLst>
                  <a:gd name="T0" fmla="*/ 179 w 451"/>
                  <a:gd name="T1" fmla="*/ 5 h 378"/>
                  <a:gd name="T2" fmla="*/ 170 w 451"/>
                  <a:gd name="T3" fmla="*/ 15 h 378"/>
                  <a:gd name="T4" fmla="*/ 164 w 451"/>
                  <a:gd name="T5" fmla="*/ 26 h 378"/>
                  <a:gd name="T6" fmla="*/ 158 w 451"/>
                  <a:gd name="T7" fmla="*/ 37 h 378"/>
                  <a:gd name="T8" fmla="*/ 163 w 451"/>
                  <a:gd name="T9" fmla="*/ 49 h 378"/>
                  <a:gd name="T10" fmla="*/ 170 w 451"/>
                  <a:gd name="T11" fmla="*/ 60 h 378"/>
                  <a:gd name="T12" fmla="*/ 177 w 451"/>
                  <a:gd name="T13" fmla="*/ 72 h 378"/>
                  <a:gd name="T14" fmla="*/ 181 w 451"/>
                  <a:gd name="T15" fmla="*/ 87 h 378"/>
                  <a:gd name="T16" fmla="*/ 194 w 451"/>
                  <a:gd name="T17" fmla="*/ 101 h 378"/>
                  <a:gd name="T18" fmla="*/ 203 w 451"/>
                  <a:gd name="T19" fmla="*/ 112 h 378"/>
                  <a:gd name="T20" fmla="*/ 217 w 451"/>
                  <a:gd name="T21" fmla="*/ 124 h 378"/>
                  <a:gd name="T22" fmla="*/ 233 w 451"/>
                  <a:gd name="T23" fmla="*/ 134 h 378"/>
                  <a:gd name="T24" fmla="*/ 253 w 451"/>
                  <a:gd name="T25" fmla="*/ 141 h 378"/>
                  <a:gd name="T26" fmla="*/ 274 w 451"/>
                  <a:gd name="T27" fmla="*/ 150 h 378"/>
                  <a:gd name="T28" fmla="*/ 292 w 451"/>
                  <a:gd name="T29" fmla="*/ 158 h 378"/>
                  <a:gd name="T30" fmla="*/ 308 w 451"/>
                  <a:gd name="T31" fmla="*/ 167 h 378"/>
                  <a:gd name="T32" fmla="*/ 322 w 451"/>
                  <a:gd name="T33" fmla="*/ 176 h 378"/>
                  <a:gd name="T34" fmla="*/ 332 w 451"/>
                  <a:gd name="T35" fmla="*/ 186 h 378"/>
                  <a:gd name="T36" fmla="*/ 330 w 451"/>
                  <a:gd name="T37" fmla="*/ 191 h 378"/>
                  <a:gd name="T38" fmla="*/ 341 w 451"/>
                  <a:gd name="T39" fmla="*/ 194 h 378"/>
                  <a:gd name="T40" fmla="*/ 353 w 451"/>
                  <a:gd name="T41" fmla="*/ 197 h 378"/>
                  <a:gd name="T42" fmla="*/ 364 w 451"/>
                  <a:gd name="T43" fmla="*/ 204 h 378"/>
                  <a:gd name="T44" fmla="*/ 375 w 451"/>
                  <a:gd name="T45" fmla="*/ 198 h 378"/>
                  <a:gd name="T46" fmla="*/ 384 w 451"/>
                  <a:gd name="T47" fmla="*/ 197 h 378"/>
                  <a:gd name="T48" fmla="*/ 397 w 451"/>
                  <a:gd name="T49" fmla="*/ 202 h 378"/>
                  <a:gd name="T50" fmla="*/ 410 w 451"/>
                  <a:gd name="T51" fmla="*/ 206 h 378"/>
                  <a:gd name="T52" fmla="*/ 428 w 451"/>
                  <a:gd name="T53" fmla="*/ 206 h 378"/>
                  <a:gd name="T54" fmla="*/ 436 w 451"/>
                  <a:gd name="T55" fmla="*/ 217 h 378"/>
                  <a:gd name="T56" fmla="*/ 434 w 451"/>
                  <a:gd name="T57" fmla="*/ 229 h 378"/>
                  <a:gd name="T58" fmla="*/ 433 w 451"/>
                  <a:gd name="T59" fmla="*/ 240 h 378"/>
                  <a:gd name="T60" fmla="*/ 436 w 451"/>
                  <a:gd name="T61" fmla="*/ 249 h 378"/>
                  <a:gd name="T62" fmla="*/ 425 w 451"/>
                  <a:gd name="T63" fmla="*/ 257 h 378"/>
                  <a:gd name="T64" fmla="*/ 427 w 451"/>
                  <a:gd name="T65" fmla="*/ 266 h 378"/>
                  <a:gd name="T66" fmla="*/ 425 w 451"/>
                  <a:gd name="T67" fmla="*/ 277 h 378"/>
                  <a:gd name="T68" fmla="*/ 430 w 451"/>
                  <a:gd name="T69" fmla="*/ 291 h 378"/>
                  <a:gd name="T70" fmla="*/ 436 w 451"/>
                  <a:gd name="T71" fmla="*/ 302 h 378"/>
                  <a:gd name="T72" fmla="*/ 451 w 451"/>
                  <a:gd name="T73" fmla="*/ 311 h 378"/>
                  <a:gd name="T74" fmla="*/ 449 w 451"/>
                  <a:gd name="T75" fmla="*/ 327 h 378"/>
                  <a:gd name="T76" fmla="*/ 447 w 451"/>
                  <a:gd name="T77" fmla="*/ 343 h 378"/>
                  <a:gd name="T78" fmla="*/ 451 w 451"/>
                  <a:gd name="T79" fmla="*/ 359 h 378"/>
                  <a:gd name="T80" fmla="*/ 450 w 451"/>
                  <a:gd name="T81" fmla="*/ 373 h 378"/>
                  <a:gd name="T82" fmla="*/ 345 w 451"/>
                  <a:gd name="T83" fmla="*/ 369 h 378"/>
                  <a:gd name="T84" fmla="*/ 179 w 451"/>
                  <a:gd name="T85"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1" h="378">
                    <a:moveTo>
                      <a:pt x="179" y="0"/>
                    </a:moveTo>
                    <a:lnTo>
                      <a:pt x="179" y="0"/>
                    </a:lnTo>
                    <a:lnTo>
                      <a:pt x="179" y="5"/>
                    </a:lnTo>
                    <a:lnTo>
                      <a:pt x="175" y="9"/>
                    </a:lnTo>
                    <a:lnTo>
                      <a:pt x="172" y="12"/>
                    </a:lnTo>
                    <a:lnTo>
                      <a:pt x="170" y="15"/>
                    </a:lnTo>
                    <a:lnTo>
                      <a:pt x="168" y="19"/>
                    </a:lnTo>
                    <a:lnTo>
                      <a:pt x="166" y="22"/>
                    </a:lnTo>
                    <a:lnTo>
                      <a:pt x="164" y="26"/>
                    </a:lnTo>
                    <a:lnTo>
                      <a:pt x="161" y="29"/>
                    </a:lnTo>
                    <a:lnTo>
                      <a:pt x="160" y="32"/>
                    </a:lnTo>
                    <a:lnTo>
                      <a:pt x="158" y="37"/>
                    </a:lnTo>
                    <a:lnTo>
                      <a:pt x="158" y="42"/>
                    </a:lnTo>
                    <a:lnTo>
                      <a:pt x="160" y="46"/>
                    </a:lnTo>
                    <a:lnTo>
                      <a:pt x="163" y="49"/>
                    </a:lnTo>
                    <a:lnTo>
                      <a:pt x="164" y="53"/>
                    </a:lnTo>
                    <a:lnTo>
                      <a:pt x="167" y="57"/>
                    </a:lnTo>
                    <a:lnTo>
                      <a:pt x="170" y="60"/>
                    </a:lnTo>
                    <a:lnTo>
                      <a:pt x="172" y="63"/>
                    </a:lnTo>
                    <a:lnTo>
                      <a:pt x="175" y="68"/>
                    </a:lnTo>
                    <a:lnTo>
                      <a:pt x="177" y="72"/>
                    </a:lnTo>
                    <a:lnTo>
                      <a:pt x="179" y="77"/>
                    </a:lnTo>
                    <a:lnTo>
                      <a:pt x="180" y="81"/>
                    </a:lnTo>
                    <a:lnTo>
                      <a:pt x="181" y="87"/>
                    </a:lnTo>
                    <a:lnTo>
                      <a:pt x="186" y="92"/>
                    </a:lnTo>
                    <a:lnTo>
                      <a:pt x="189" y="96"/>
                    </a:lnTo>
                    <a:lnTo>
                      <a:pt x="194" y="101"/>
                    </a:lnTo>
                    <a:lnTo>
                      <a:pt x="199" y="105"/>
                    </a:lnTo>
                    <a:lnTo>
                      <a:pt x="199" y="108"/>
                    </a:lnTo>
                    <a:lnTo>
                      <a:pt x="203" y="112"/>
                    </a:lnTo>
                    <a:lnTo>
                      <a:pt x="207" y="117"/>
                    </a:lnTo>
                    <a:lnTo>
                      <a:pt x="211" y="121"/>
                    </a:lnTo>
                    <a:lnTo>
                      <a:pt x="217" y="124"/>
                    </a:lnTo>
                    <a:lnTo>
                      <a:pt x="221" y="128"/>
                    </a:lnTo>
                    <a:lnTo>
                      <a:pt x="228" y="131"/>
                    </a:lnTo>
                    <a:lnTo>
                      <a:pt x="233" y="134"/>
                    </a:lnTo>
                    <a:lnTo>
                      <a:pt x="240" y="137"/>
                    </a:lnTo>
                    <a:lnTo>
                      <a:pt x="246" y="139"/>
                    </a:lnTo>
                    <a:lnTo>
                      <a:pt x="253" y="141"/>
                    </a:lnTo>
                    <a:lnTo>
                      <a:pt x="260" y="143"/>
                    </a:lnTo>
                    <a:lnTo>
                      <a:pt x="267" y="146"/>
                    </a:lnTo>
                    <a:lnTo>
                      <a:pt x="274" y="150"/>
                    </a:lnTo>
                    <a:lnTo>
                      <a:pt x="283" y="152"/>
                    </a:lnTo>
                    <a:lnTo>
                      <a:pt x="287" y="155"/>
                    </a:lnTo>
                    <a:lnTo>
                      <a:pt x="292" y="158"/>
                    </a:lnTo>
                    <a:lnTo>
                      <a:pt x="298" y="160"/>
                    </a:lnTo>
                    <a:lnTo>
                      <a:pt x="304" y="163"/>
                    </a:lnTo>
                    <a:lnTo>
                      <a:pt x="308" y="167"/>
                    </a:lnTo>
                    <a:lnTo>
                      <a:pt x="314" y="170"/>
                    </a:lnTo>
                    <a:lnTo>
                      <a:pt x="318" y="174"/>
                    </a:lnTo>
                    <a:lnTo>
                      <a:pt x="322" y="176"/>
                    </a:lnTo>
                    <a:lnTo>
                      <a:pt x="326" y="180"/>
                    </a:lnTo>
                    <a:lnTo>
                      <a:pt x="329" y="182"/>
                    </a:lnTo>
                    <a:lnTo>
                      <a:pt x="332" y="186"/>
                    </a:lnTo>
                    <a:lnTo>
                      <a:pt x="332" y="189"/>
                    </a:lnTo>
                    <a:lnTo>
                      <a:pt x="330" y="189"/>
                    </a:lnTo>
                    <a:lnTo>
                      <a:pt x="330" y="191"/>
                    </a:lnTo>
                    <a:lnTo>
                      <a:pt x="332" y="193"/>
                    </a:lnTo>
                    <a:lnTo>
                      <a:pt x="336" y="195"/>
                    </a:lnTo>
                    <a:lnTo>
                      <a:pt x="341" y="194"/>
                    </a:lnTo>
                    <a:lnTo>
                      <a:pt x="345" y="195"/>
                    </a:lnTo>
                    <a:lnTo>
                      <a:pt x="350" y="197"/>
                    </a:lnTo>
                    <a:lnTo>
                      <a:pt x="353" y="197"/>
                    </a:lnTo>
                    <a:lnTo>
                      <a:pt x="356" y="201"/>
                    </a:lnTo>
                    <a:lnTo>
                      <a:pt x="359" y="204"/>
                    </a:lnTo>
                    <a:lnTo>
                      <a:pt x="364" y="204"/>
                    </a:lnTo>
                    <a:lnTo>
                      <a:pt x="369" y="203"/>
                    </a:lnTo>
                    <a:lnTo>
                      <a:pt x="373" y="201"/>
                    </a:lnTo>
                    <a:lnTo>
                      <a:pt x="375" y="198"/>
                    </a:lnTo>
                    <a:lnTo>
                      <a:pt x="376" y="195"/>
                    </a:lnTo>
                    <a:lnTo>
                      <a:pt x="380" y="195"/>
                    </a:lnTo>
                    <a:lnTo>
                      <a:pt x="384" y="197"/>
                    </a:lnTo>
                    <a:lnTo>
                      <a:pt x="387" y="199"/>
                    </a:lnTo>
                    <a:lnTo>
                      <a:pt x="392" y="201"/>
                    </a:lnTo>
                    <a:lnTo>
                      <a:pt x="397" y="202"/>
                    </a:lnTo>
                    <a:lnTo>
                      <a:pt x="402" y="204"/>
                    </a:lnTo>
                    <a:lnTo>
                      <a:pt x="405" y="205"/>
                    </a:lnTo>
                    <a:lnTo>
                      <a:pt x="410" y="206"/>
                    </a:lnTo>
                    <a:lnTo>
                      <a:pt x="416" y="207"/>
                    </a:lnTo>
                    <a:lnTo>
                      <a:pt x="422" y="207"/>
                    </a:lnTo>
                    <a:lnTo>
                      <a:pt x="428" y="206"/>
                    </a:lnTo>
                    <a:lnTo>
                      <a:pt x="432" y="209"/>
                    </a:lnTo>
                    <a:lnTo>
                      <a:pt x="434" y="213"/>
                    </a:lnTo>
                    <a:lnTo>
                      <a:pt x="436" y="217"/>
                    </a:lnTo>
                    <a:lnTo>
                      <a:pt x="436" y="222"/>
                    </a:lnTo>
                    <a:lnTo>
                      <a:pt x="436" y="226"/>
                    </a:lnTo>
                    <a:lnTo>
                      <a:pt x="434" y="229"/>
                    </a:lnTo>
                    <a:lnTo>
                      <a:pt x="433" y="232"/>
                    </a:lnTo>
                    <a:lnTo>
                      <a:pt x="432" y="236"/>
                    </a:lnTo>
                    <a:lnTo>
                      <a:pt x="433" y="240"/>
                    </a:lnTo>
                    <a:lnTo>
                      <a:pt x="434" y="245"/>
                    </a:lnTo>
                    <a:lnTo>
                      <a:pt x="436" y="247"/>
                    </a:lnTo>
                    <a:lnTo>
                      <a:pt x="436" y="249"/>
                    </a:lnTo>
                    <a:lnTo>
                      <a:pt x="433" y="251"/>
                    </a:lnTo>
                    <a:lnTo>
                      <a:pt x="429" y="255"/>
                    </a:lnTo>
                    <a:lnTo>
                      <a:pt x="425" y="257"/>
                    </a:lnTo>
                    <a:lnTo>
                      <a:pt x="424" y="260"/>
                    </a:lnTo>
                    <a:lnTo>
                      <a:pt x="425" y="263"/>
                    </a:lnTo>
                    <a:lnTo>
                      <a:pt x="427" y="266"/>
                    </a:lnTo>
                    <a:lnTo>
                      <a:pt x="428" y="269"/>
                    </a:lnTo>
                    <a:lnTo>
                      <a:pt x="425" y="272"/>
                    </a:lnTo>
                    <a:lnTo>
                      <a:pt x="425" y="277"/>
                    </a:lnTo>
                    <a:lnTo>
                      <a:pt x="426" y="281"/>
                    </a:lnTo>
                    <a:lnTo>
                      <a:pt x="427" y="285"/>
                    </a:lnTo>
                    <a:lnTo>
                      <a:pt x="430" y="291"/>
                    </a:lnTo>
                    <a:lnTo>
                      <a:pt x="431" y="295"/>
                    </a:lnTo>
                    <a:lnTo>
                      <a:pt x="433" y="299"/>
                    </a:lnTo>
                    <a:lnTo>
                      <a:pt x="436" y="302"/>
                    </a:lnTo>
                    <a:lnTo>
                      <a:pt x="441" y="304"/>
                    </a:lnTo>
                    <a:lnTo>
                      <a:pt x="446" y="307"/>
                    </a:lnTo>
                    <a:lnTo>
                      <a:pt x="451" y="311"/>
                    </a:lnTo>
                    <a:lnTo>
                      <a:pt x="451" y="317"/>
                    </a:lnTo>
                    <a:lnTo>
                      <a:pt x="451" y="322"/>
                    </a:lnTo>
                    <a:lnTo>
                      <a:pt x="449" y="327"/>
                    </a:lnTo>
                    <a:lnTo>
                      <a:pt x="447" y="333"/>
                    </a:lnTo>
                    <a:lnTo>
                      <a:pt x="447" y="339"/>
                    </a:lnTo>
                    <a:lnTo>
                      <a:pt x="447" y="343"/>
                    </a:lnTo>
                    <a:lnTo>
                      <a:pt x="449" y="348"/>
                    </a:lnTo>
                    <a:lnTo>
                      <a:pt x="451" y="353"/>
                    </a:lnTo>
                    <a:lnTo>
                      <a:pt x="451" y="359"/>
                    </a:lnTo>
                    <a:lnTo>
                      <a:pt x="451" y="364"/>
                    </a:lnTo>
                    <a:lnTo>
                      <a:pt x="450" y="369"/>
                    </a:lnTo>
                    <a:lnTo>
                      <a:pt x="450" y="373"/>
                    </a:lnTo>
                    <a:lnTo>
                      <a:pt x="450" y="378"/>
                    </a:lnTo>
                    <a:lnTo>
                      <a:pt x="363" y="378"/>
                    </a:lnTo>
                    <a:lnTo>
                      <a:pt x="345" y="369"/>
                    </a:lnTo>
                    <a:lnTo>
                      <a:pt x="1" y="369"/>
                    </a:lnTo>
                    <a:lnTo>
                      <a:pt x="0" y="1"/>
                    </a:lnTo>
                    <a:lnTo>
                      <a:pt x="179" y="0"/>
                    </a:lnTo>
                    <a:close/>
                  </a:path>
                </a:pathLst>
              </a:custGeom>
              <a:solidFill>
                <a:srgbClr val="699D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07" name="Freeform 545">
                <a:extLst>
                  <a:ext uri="{FF2B5EF4-FFF2-40B4-BE49-F238E27FC236}">
                    <a16:creationId xmlns:a16="http://schemas.microsoft.com/office/drawing/2014/main" id="{E44878A4-2C88-4665-B215-3C7CCC21D2BE}"/>
                  </a:ext>
                </a:extLst>
              </p:cNvPr>
              <p:cNvSpPr>
                <a:spLocks/>
              </p:cNvSpPr>
              <p:nvPr/>
            </p:nvSpPr>
            <p:spPr bwMode="auto">
              <a:xfrm>
                <a:off x="313" y="3802"/>
                <a:ext cx="239" cy="200"/>
              </a:xfrm>
              <a:custGeom>
                <a:avLst/>
                <a:gdLst>
                  <a:gd name="T0" fmla="*/ 179 w 451"/>
                  <a:gd name="T1" fmla="*/ 5 h 378"/>
                  <a:gd name="T2" fmla="*/ 170 w 451"/>
                  <a:gd name="T3" fmla="*/ 15 h 378"/>
                  <a:gd name="T4" fmla="*/ 164 w 451"/>
                  <a:gd name="T5" fmla="*/ 26 h 378"/>
                  <a:gd name="T6" fmla="*/ 158 w 451"/>
                  <a:gd name="T7" fmla="*/ 37 h 378"/>
                  <a:gd name="T8" fmla="*/ 163 w 451"/>
                  <a:gd name="T9" fmla="*/ 49 h 378"/>
                  <a:gd name="T10" fmla="*/ 170 w 451"/>
                  <a:gd name="T11" fmla="*/ 60 h 378"/>
                  <a:gd name="T12" fmla="*/ 177 w 451"/>
                  <a:gd name="T13" fmla="*/ 72 h 378"/>
                  <a:gd name="T14" fmla="*/ 181 w 451"/>
                  <a:gd name="T15" fmla="*/ 87 h 378"/>
                  <a:gd name="T16" fmla="*/ 194 w 451"/>
                  <a:gd name="T17" fmla="*/ 101 h 378"/>
                  <a:gd name="T18" fmla="*/ 203 w 451"/>
                  <a:gd name="T19" fmla="*/ 112 h 378"/>
                  <a:gd name="T20" fmla="*/ 217 w 451"/>
                  <a:gd name="T21" fmla="*/ 124 h 378"/>
                  <a:gd name="T22" fmla="*/ 233 w 451"/>
                  <a:gd name="T23" fmla="*/ 134 h 378"/>
                  <a:gd name="T24" fmla="*/ 253 w 451"/>
                  <a:gd name="T25" fmla="*/ 141 h 378"/>
                  <a:gd name="T26" fmla="*/ 274 w 451"/>
                  <a:gd name="T27" fmla="*/ 150 h 378"/>
                  <a:gd name="T28" fmla="*/ 292 w 451"/>
                  <a:gd name="T29" fmla="*/ 158 h 378"/>
                  <a:gd name="T30" fmla="*/ 308 w 451"/>
                  <a:gd name="T31" fmla="*/ 167 h 378"/>
                  <a:gd name="T32" fmla="*/ 322 w 451"/>
                  <a:gd name="T33" fmla="*/ 176 h 378"/>
                  <a:gd name="T34" fmla="*/ 332 w 451"/>
                  <a:gd name="T35" fmla="*/ 186 h 378"/>
                  <a:gd name="T36" fmla="*/ 330 w 451"/>
                  <a:gd name="T37" fmla="*/ 191 h 378"/>
                  <a:gd name="T38" fmla="*/ 341 w 451"/>
                  <a:gd name="T39" fmla="*/ 194 h 378"/>
                  <a:gd name="T40" fmla="*/ 353 w 451"/>
                  <a:gd name="T41" fmla="*/ 197 h 378"/>
                  <a:gd name="T42" fmla="*/ 364 w 451"/>
                  <a:gd name="T43" fmla="*/ 204 h 378"/>
                  <a:gd name="T44" fmla="*/ 375 w 451"/>
                  <a:gd name="T45" fmla="*/ 198 h 378"/>
                  <a:gd name="T46" fmla="*/ 384 w 451"/>
                  <a:gd name="T47" fmla="*/ 197 h 378"/>
                  <a:gd name="T48" fmla="*/ 397 w 451"/>
                  <a:gd name="T49" fmla="*/ 202 h 378"/>
                  <a:gd name="T50" fmla="*/ 410 w 451"/>
                  <a:gd name="T51" fmla="*/ 206 h 378"/>
                  <a:gd name="T52" fmla="*/ 428 w 451"/>
                  <a:gd name="T53" fmla="*/ 206 h 378"/>
                  <a:gd name="T54" fmla="*/ 436 w 451"/>
                  <a:gd name="T55" fmla="*/ 217 h 378"/>
                  <a:gd name="T56" fmla="*/ 434 w 451"/>
                  <a:gd name="T57" fmla="*/ 229 h 378"/>
                  <a:gd name="T58" fmla="*/ 433 w 451"/>
                  <a:gd name="T59" fmla="*/ 240 h 378"/>
                  <a:gd name="T60" fmla="*/ 436 w 451"/>
                  <a:gd name="T61" fmla="*/ 249 h 378"/>
                  <a:gd name="T62" fmla="*/ 425 w 451"/>
                  <a:gd name="T63" fmla="*/ 257 h 378"/>
                  <a:gd name="T64" fmla="*/ 427 w 451"/>
                  <a:gd name="T65" fmla="*/ 266 h 378"/>
                  <a:gd name="T66" fmla="*/ 425 w 451"/>
                  <a:gd name="T67" fmla="*/ 277 h 378"/>
                  <a:gd name="T68" fmla="*/ 430 w 451"/>
                  <a:gd name="T69" fmla="*/ 291 h 378"/>
                  <a:gd name="T70" fmla="*/ 436 w 451"/>
                  <a:gd name="T71" fmla="*/ 302 h 378"/>
                  <a:gd name="T72" fmla="*/ 451 w 451"/>
                  <a:gd name="T73" fmla="*/ 311 h 378"/>
                  <a:gd name="T74" fmla="*/ 449 w 451"/>
                  <a:gd name="T75" fmla="*/ 327 h 378"/>
                  <a:gd name="T76" fmla="*/ 447 w 451"/>
                  <a:gd name="T77" fmla="*/ 343 h 378"/>
                  <a:gd name="T78" fmla="*/ 451 w 451"/>
                  <a:gd name="T79" fmla="*/ 359 h 378"/>
                  <a:gd name="T80" fmla="*/ 450 w 451"/>
                  <a:gd name="T81" fmla="*/ 373 h 378"/>
                  <a:gd name="T82" fmla="*/ 345 w 451"/>
                  <a:gd name="T83" fmla="*/ 369 h 378"/>
                  <a:gd name="T84" fmla="*/ 179 w 451"/>
                  <a:gd name="T85"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1" h="378">
                    <a:moveTo>
                      <a:pt x="179" y="0"/>
                    </a:moveTo>
                    <a:lnTo>
                      <a:pt x="179" y="0"/>
                    </a:lnTo>
                    <a:lnTo>
                      <a:pt x="179" y="5"/>
                    </a:lnTo>
                    <a:lnTo>
                      <a:pt x="175" y="9"/>
                    </a:lnTo>
                    <a:lnTo>
                      <a:pt x="172" y="12"/>
                    </a:lnTo>
                    <a:lnTo>
                      <a:pt x="170" y="15"/>
                    </a:lnTo>
                    <a:lnTo>
                      <a:pt x="168" y="19"/>
                    </a:lnTo>
                    <a:lnTo>
                      <a:pt x="166" y="22"/>
                    </a:lnTo>
                    <a:lnTo>
                      <a:pt x="164" y="26"/>
                    </a:lnTo>
                    <a:lnTo>
                      <a:pt x="161" y="29"/>
                    </a:lnTo>
                    <a:lnTo>
                      <a:pt x="160" y="32"/>
                    </a:lnTo>
                    <a:lnTo>
                      <a:pt x="158" y="37"/>
                    </a:lnTo>
                    <a:lnTo>
                      <a:pt x="158" y="42"/>
                    </a:lnTo>
                    <a:lnTo>
                      <a:pt x="160" y="46"/>
                    </a:lnTo>
                    <a:lnTo>
                      <a:pt x="163" y="49"/>
                    </a:lnTo>
                    <a:lnTo>
                      <a:pt x="164" y="53"/>
                    </a:lnTo>
                    <a:lnTo>
                      <a:pt x="167" y="57"/>
                    </a:lnTo>
                    <a:lnTo>
                      <a:pt x="170" y="60"/>
                    </a:lnTo>
                    <a:lnTo>
                      <a:pt x="172" y="63"/>
                    </a:lnTo>
                    <a:lnTo>
                      <a:pt x="175" y="68"/>
                    </a:lnTo>
                    <a:lnTo>
                      <a:pt x="177" y="72"/>
                    </a:lnTo>
                    <a:lnTo>
                      <a:pt x="179" y="77"/>
                    </a:lnTo>
                    <a:lnTo>
                      <a:pt x="180" y="81"/>
                    </a:lnTo>
                    <a:lnTo>
                      <a:pt x="181" y="87"/>
                    </a:lnTo>
                    <a:lnTo>
                      <a:pt x="186" y="92"/>
                    </a:lnTo>
                    <a:lnTo>
                      <a:pt x="189" y="96"/>
                    </a:lnTo>
                    <a:lnTo>
                      <a:pt x="194" y="101"/>
                    </a:lnTo>
                    <a:lnTo>
                      <a:pt x="199" y="105"/>
                    </a:lnTo>
                    <a:lnTo>
                      <a:pt x="199" y="108"/>
                    </a:lnTo>
                    <a:lnTo>
                      <a:pt x="203" y="112"/>
                    </a:lnTo>
                    <a:lnTo>
                      <a:pt x="207" y="117"/>
                    </a:lnTo>
                    <a:lnTo>
                      <a:pt x="211" y="121"/>
                    </a:lnTo>
                    <a:lnTo>
                      <a:pt x="217" y="124"/>
                    </a:lnTo>
                    <a:lnTo>
                      <a:pt x="221" y="128"/>
                    </a:lnTo>
                    <a:lnTo>
                      <a:pt x="228" y="131"/>
                    </a:lnTo>
                    <a:lnTo>
                      <a:pt x="233" y="134"/>
                    </a:lnTo>
                    <a:lnTo>
                      <a:pt x="240" y="137"/>
                    </a:lnTo>
                    <a:lnTo>
                      <a:pt x="246" y="139"/>
                    </a:lnTo>
                    <a:lnTo>
                      <a:pt x="253" y="141"/>
                    </a:lnTo>
                    <a:lnTo>
                      <a:pt x="260" y="143"/>
                    </a:lnTo>
                    <a:lnTo>
                      <a:pt x="267" y="146"/>
                    </a:lnTo>
                    <a:lnTo>
                      <a:pt x="274" y="150"/>
                    </a:lnTo>
                    <a:lnTo>
                      <a:pt x="283" y="152"/>
                    </a:lnTo>
                    <a:lnTo>
                      <a:pt x="287" y="155"/>
                    </a:lnTo>
                    <a:lnTo>
                      <a:pt x="292" y="158"/>
                    </a:lnTo>
                    <a:lnTo>
                      <a:pt x="298" y="160"/>
                    </a:lnTo>
                    <a:lnTo>
                      <a:pt x="304" y="163"/>
                    </a:lnTo>
                    <a:lnTo>
                      <a:pt x="308" y="167"/>
                    </a:lnTo>
                    <a:lnTo>
                      <a:pt x="314" y="170"/>
                    </a:lnTo>
                    <a:lnTo>
                      <a:pt x="318" y="174"/>
                    </a:lnTo>
                    <a:lnTo>
                      <a:pt x="322" y="176"/>
                    </a:lnTo>
                    <a:lnTo>
                      <a:pt x="326" y="180"/>
                    </a:lnTo>
                    <a:lnTo>
                      <a:pt x="329" y="182"/>
                    </a:lnTo>
                    <a:lnTo>
                      <a:pt x="332" y="186"/>
                    </a:lnTo>
                    <a:lnTo>
                      <a:pt x="332" y="189"/>
                    </a:lnTo>
                    <a:lnTo>
                      <a:pt x="330" y="189"/>
                    </a:lnTo>
                    <a:lnTo>
                      <a:pt x="330" y="191"/>
                    </a:lnTo>
                    <a:lnTo>
                      <a:pt x="332" y="193"/>
                    </a:lnTo>
                    <a:lnTo>
                      <a:pt x="336" y="195"/>
                    </a:lnTo>
                    <a:lnTo>
                      <a:pt x="341" y="194"/>
                    </a:lnTo>
                    <a:lnTo>
                      <a:pt x="345" y="195"/>
                    </a:lnTo>
                    <a:lnTo>
                      <a:pt x="350" y="197"/>
                    </a:lnTo>
                    <a:lnTo>
                      <a:pt x="353" y="197"/>
                    </a:lnTo>
                    <a:lnTo>
                      <a:pt x="356" y="201"/>
                    </a:lnTo>
                    <a:lnTo>
                      <a:pt x="359" y="204"/>
                    </a:lnTo>
                    <a:lnTo>
                      <a:pt x="364" y="204"/>
                    </a:lnTo>
                    <a:lnTo>
                      <a:pt x="369" y="203"/>
                    </a:lnTo>
                    <a:lnTo>
                      <a:pt x="373" y="201"/>
                    </a:lnTo>
                    <a:lnTo>
                      <a:pt x="375" y="198"/>
                    </a:lnTo>
                    <a:lnTo>
                      <a:pt x="376" y="195"/>
                    </a:lnTo>
                    <a:lnTo>
                      <a:pt x="380" y="195"/>
                    </a:lnTo>
                    <a:lnTo>
                      <a:pt x="384" y="197"/>
                    </a:lnTo>
                    <a:lnTo>
                      <a:pt x="387" y="199"/>
                    </a:lnTo>
                    <a:lnTo>
                      <a:pt x="392" y="201"/>
                    </a:lnTo>
                    <a:lnTo>
                      <a:pt x="397" y="202"/>
                    </a:lnTo>
                    <a:lnTo>
                      <a:pt x="402" y="204"/>
                    </a:lnTo>
                    <a:lnTo>
                      <a:pt x="405" y="205"/>
                    </a:lnTo>
                    <a:lnTo>
                      <a:pt x="410" y="206"/>
                    </a:lnTo>
                    <a:lnTo>
                      <a:pt x="416" y="207"/>
                    </a:lnTo>
                    <a:lnTo>
                      <a:pt x="422" y="207"/>
                    </a:lnTo>
                    <a:lnTo>
                      <a:pt x="428" y="206"/>
                    </a:lnTo>
                    <a:lnTo>
                      <a:pt x="432" y="209"/>
                    </a:lnTo>
                    <a:lnTo>
                      <a:pt x="434" y="213"/>
                    </a:lnTo>
                    <a:lnTo>
                      <a:pt x="436" y="217"/>
                    </a:lnTo>
                    <a:lnTo>
                      <a:pt x="436" y="222"/>
                    </a:lnTo>
                    <a:lnTo>
                      <a:pt x="436" y="226"/>
                    </a:lnTo>
                    <a:lnTo>
                      <a:pt x="434" y="229"/>
                    </a:lnTo>
                    <a:lnTo>
                      <a:pt x="433" y="232"/>
                    </a:lnTo>
                    <a:lnTo>
                      <a:pt x="432" y="236"/>
                    </a:lnTo>
                    <a:lnTo>
                      <a:pt x="433" y="240"/>
                    </a:lnTo>
                    <a:lnTo>
                      <a:pt x="434" y="245"/>
                    </a:lnTo>
                    <a:lnTo>
                      <a:pt x="436" y="247"/>
                    </a:lnTo>
                    <a:lnTo>
                      <a:pt x="436" y="249"/>
                    </a:lnTo>
                    <a:lnTo>
                      <a:pt x="433" y="251"/>
                    </a:lnTo>
                    <a:lnTo>
                      <a:pt x="429" y="255"/>
                    </a:lnTo>
                    <a:lnTo>
                      <a:pt x="425" y="257"/>
                    </a:lnTo>
                    <a:lnTo>
                      <a:pt x="424" y="260"/>
                    </a:lnTo>
                    <a:lnTo>
                      <a:pt x="425" y="263"/>
                    </a:lnTo>
                    <a:lnTo>
                      <a:pt x="427" y="266"/>
                    </a:lnTo>
                    <a:lnTo>
                      <a:pt x="428" y="269"/>
                    </a:lnTo>
                    <a:lnTo>
                      <a:pt x="425" y="272"/>
                    </a:lnTo>
                    <a:lnTo>
                      <a:pt x="425" y="277"/>
                    </a:lnTo>
                    <a:lnTo>
                      <a:pt x="426" y="281"/>
                    </a:lnTo>
                    <a:lnTo>
                      <a:pt x="427" y="285"/>
                    </a:lnTo>
                    <a:lnTo>
                      <a:pt x="430" y="291"/>
                    </a:lnTo>
                    <a:lnTo>
                      <a:pt x="431" y="295"/>
                    </a:lnTo>
                    <a:lnTo>
                      <a:pt x="433" y="299"/>
                    </a:lnTo>
                    <a:lnTo>
                      <a:pt x="436" y="302"/>
                    </a:lnTo>
                    <a:lnTo>
                      <a:pt x="441" y="304"/>
                    </a:lnTo>
                    <a:lnTo>
                      <a:pt x="446" y="307"/>
                    </a:lnTo>
                    <a:lnTo>
                      <a:pt x="451" y="311"/>
                    </a:lnTo>
                    <a:lnTo>
                      <a:pt x="451" y="317"/>
                    </a:lnTo>
                    <a:lnTo>
                      <a:pt x="451" y="322"/>
                    </a:lnTo>
                    <a:lnTo>
                      <a:pt x="449" y="327"/>
                    </a:lnTo>
                    <a:lnTo>
                      <a:pt x="447" y="333"/>
                    </a:lnTo>
                    <a:lnTo>
                      <a:pt x="447" y="339"/>
                    </a:lnTo>
                    <a:lnTo>
                      <a:pt x="447" y="343"/>
                    </a:lnTo>
                    <a:lnTo>
                      <a:pt x="449" y="348"/>
                    </a:lnTo>
                    <a:lnTo>
                      <a:pt x="451" y="353"/>
                    </a:lnTo>
                    <a:lnTo>
                      <a:pt x="451" y="359"/>
                    </a:lnTo>
                    <a:lnTo>
                      <a:pt x="451" y="364"/>
                    </a:lnTo>
                    <a:lnTo>
                      <a:pt x="450" y="369"/>
                    </a:lnTo>
                    <a:lnTo>
                      <a:pt x="450" y="373"/>
                    </a:lnTo>
                    <a:lnTo>
                      <a:pt x="450" y="378"/>
                    </a:lnTo>
                    <a:lnTo>
                      <a:pt x="363" y="378"/>
                    </a:lnTo>
                    <a:lnTo>
                      <a:pt x="345" y="369"/>
                    </a:lnTo>
                    <a:lnTo>
                      <a:pt x="1" y="369"/>
                    </a:lnTo>
                    <a:lnTo>
                      <a:pt x="0" y="1"/>
                    </a:lnTo>
                    <a:lnTo>
                      <a:pt x="179"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08" name="Freeform 546">
                <a:extLst>
                  <a:ext uri="{FF2B5EF4-FFF2-40B4-BE49-F238E27FC236}">
                    <a16:creationId xmlns:a16="http://schemas.microsoft.com/office/drawing/2014/main" id="{76989A1E-7D47-4D03-998D-CA98C1AB66AC}"/>
                  </a:ext>
                </a:extLst>
              </p:cNvPr>
              <p:cNvSpPr>
                <a:spLocks/>
              </p:cNvSpPr>
              <p:nvPr/>
            </p:nvSpPr>
            <p:spPr bwMode="auto">
              <a:xfrm>
                <a:off x="627" y="3674"/>
                <a:ext cx="47" cy="44"/>
              </a:xfrm>
              <a:custGeom>
                <a:avLst/>
                <a:gdLst>
                  <a:gd name="T0" fmla="*/ 0 w 90"/>
                  <a:gd name="T1" fmla="*/ 16 h 82"/>
                  <a:gd name="T2" fmla="*/ 1 w 90"/>
                  <a:gd name="T3" fmla="*/ 8 h 82"/>
                  <a:gd name="T4" fmla="*/ 7 w 90"/>
                  <a:gd name="T5" fmla="*/ 3 h 82"/>
                  <a:gd name="T6" fmla="*/ 16 w 90"/>
                  <a:gd name="T7" fmla="*/ 1 h 82"/>
                  <a:gd name="T8" fmla="*/ 27 w 90"/>
                  <a:gd name="T9" fmla="*/ 1 h 82"/>
                  <a:gd name="T10" fmla="*/ 35 w 90"/>
                  <a:gd name="T11" fmla="*/ 4 h 82"/>
                  <a:gd name="T12" fmla="*/ 44 w 90"/>
                  <a:gd name="T13" fmla="*/ 8 h 82"/>
                  <a:gd name="T14" fmla="*/ 52 w 90"/>
                  <a:gd name="T15" fmla="*/ 14 h 82"/>
                  <a:gd name="T16" fmla="*/ 57 w 90"/>
                  <a:gd name="T17" fmla="*/ 21 h 82"/>
                  <a:gd name="T18" fmla="*/ 62 w 90"/>
                  <a:gd name="T19" fmla="*/ 28 h 82"/>
                  <a:gd name="T20" fmla="*/ 67 w 90"/>
                  <a:gd name="T21" fmla="*/ 35 h 82"/>
                  <a:gd name="T22" fmla="*/ 71 w 90"/>
                  <a:gd name="T23" fmla="*/ 40 h 82"/>
                  <a:gd name="T24" fmla="*/ 76 w 90"/>
                  <a:gd name="T25" fmla="*/ 44 h 82"/>
                  <a:gd name="T26" fmla="*/ 79 w 90"/>
                  <a:gd name="T27" fmla="*/ 51 h 82"/>
                  <a:gd name="T28" fmla="*/ 81 w 90"/>
                  <a:gd name="T29" fmla="*/ 57 h 82"/>
                  <a:gd name="T30" fmla="*/ 85 w 90"/>
                  <a:gd name="T31" fmla="*/ 62 h 82"/>
                  <a:gd name="T32" fmla="*/ 88 w 90"/>
                  <a:gd name="T33" fmla="*/ 66 h 82"/>
                  <a:gd name="T34" fmla="*/ 89 w 90"/>
                  <a:gd name="T35" fmla="*/ 73 h 82"/>
                  <a:gd name="T36" fmla="*/ 87 w 90"/>
                  <a:gd name="T37" fmla="*/ 77 h 82"/>
                  <a:gd name="T38" fmla="*/ 81 w 90"/>
                  <a:gd name="T39" fmla="*/ 81 h 82"/>
                  <a:gd name="T40" fmla="*/ 77 w 90"/>
                  <a:gd name="T41" fmla="*/ 81 h 82"/>
                  <a:gd name="T42" fmla="*/ 72 w 90"/>
                  <a:gd name="T43" fmla="*/ 80 h 82"/>
                  <a:gd name="T44" fmla="*/ 66 w 90"/>
                  <a:gd name="T45" fmla="*/ 77 h 82"/>
                  <a:gd name="T46" fmla="*/ 62 w 90"/>
                  <a:gd name="T47" fmla="*/ 74 h 82"/>
                  <a:gd name="T48" fmla="*/ 57 w 90"/>
                  <a:gd name="T49" fmla="*/ 69 h 82"/>
                  <a:gd name="T50" fmla="*/ 53 w 90"/>
                  <a:gd name="T51" fmla="*/ 64 h 82"/>
                  <a:gd name="T52" fmla="*/ 50 w 90"/>
                  <a:gd name="T53" fmla="*/ 60 h 82"/>
                  <a:gd name="T54" fmla="*/ 46 w 90"/>
                  <a:gd name="T55" fmla="*/ 55 h 82"/>
                  <a:gd name="T56" fmla="*/ 40 w 90"/>
                  <a:gd name="T57" fmla="*/ 51 h 82"/>
                  <a:gd name="T58" fmla="*/ 36 w 90"/>
                  <a:gd name="T59" fmla="*/ 50 h 82"/>
                  <a:gd name="T60" fmla="*/ 30 w 90"/>
                  <a:gd name="T61" fmla="*/ 50 h 82"/>
                  <a:gd name="T62" fmla="*/ 26 w 90"/>
                  <a:gd name="T63" fmla="*/ 52 h 82"/>
                  <a:gd name="T64" fmla="*/ 20 w 90"/>
                  <a:gd name="T65" fmla="*/ 48 h 82"/>
                  <a:gd name="T66" fmla="*/ 14 w 90"/>
                  <a:gd name="T67" fmla="*/ 42 h 82"/>
                  <a:gd name="T68" fmla="*/ 10 w 90"/>
                  <a:gd name="T69" fmla="*/ 38 h 82"/>
                  <a:gd name="T70" fmla="*/ 6 w 90"/>
                  <a:gd name="T71" fmla="*/ 33 h 82"/>
                  <a:gd name="T72" fmla="*/ 3 w 90"/>
                  <a:gd name="T73" fmla="*/ 30 h 82"/>
                  <a:gd name="T74" fmla="*/ 0 w 90"/>
                  <a:gd name="T75" fmla="*/ 24 h 82"/>
                  <a:gd name="T76" fmla="*/ 0 w 90"/>
                  <a:gd name="T7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2">
                    <a:moveTo>
                      <a:pt x="0" y="16"/>
                    </a:moveTo>
                    <a:lnTo>
                      <a:pt x="0" y="16"/>
                    </a:lnTo>
                    <a:lnTo>
                      <a:pt x="1" y="12"/>
                    </a:lnTo>
                    <a:lnTo>
                      <a:pt x="1" y="8"/>
                    </a:lnTo>
                    <a:lnTo>
                      <a:pt x="4" y="5"/>
                    </a:lnTo>
                    <a:lnTo>
                      <a:pt x="7" y="3"/>
                    </a:lnTo>
                    <a:lnTo>
                      <a:pt x="12" y="2"/>
                    </a:lnTo>
                    <a:lnTo>
                      <a:pt x="16" y="1"/>
                    </a:lnTo>
                    <a:lnTo>
                      <a:pt x="20" y="0"/>
                    </a:lnTo>
                    <a:lnTo>
                      <a:pt x="27" y="1"/>
                    </a:lnTo>
                    <a:lnTo>
                      <a:pt x="30" y="2"/>
                    </a:lnTo>
                    <a:lnTo>
                      <a:pt x="35" y="4"/>
                    </a:lnTo>
                    <a:lnTo>
                      <a:pt x="40" y="6"/>
                    </a:lnTo>
                    <a:lnTo>
                      <a:pt x="44" y="8"/>
                    </a:lnTo>
                    <a:lnTo>
                      <a:pt x="49" y="11"/>
                    </a:lnTo>
                    <a:lnTo>
                      <a:pt x="52" y="14"/>
                    </a:lnTo>
                    <a:lnTo>
                      <a:pt x="54" y="17"/>
                    </a:lnTo>
                    <a:lnTo>
                      <a:pt x="57" y="21"/>
                    </a:lnTo>
                    <a:lnTo>
                      <a:pt x="60" y="24"/>
                    </a:lnTo>
                    <a:lnTo>
                      <a:pt x="62" y="28"/>
                    </a:lnTo>
                    <a:lnTo>
                      <a:pt x="64" y="31"/>
                    </a:lnTo>
                    <a:lnTo>
                      <a:pt x="67" y="35"/>
                    </a:lnTo>
                    <a:lnTo>
                      <a:pt x="69" y="37"/>
                    </a:lnTo>
                    <a:lnTo>
                      <a:pt x="71" y="40"/>
                    </a:lnTo>
                    <a:lnTo>
                      <a:pt x="73" y="42"/>
                    </a:lnTo>
                    <a:lnTo>
                      <a:pt x="76" y="44"/>
                    </a:lnTo>
                    <a:lnTo>
                      <a:pt x="78" y="48"/>
                    </a:lnTo>
                    <a:lnTo>
                      <a:pt x="79" y="51"/>
                    </a:lnTo>
                    <a:lnTo>
                      <a:pt x="79" y="54"/>
                    </a:lnTo>
                    <a:lnTo>
                      <a:pt x="81" y="57"/>
                    </a:lnTo>
                    <a:lnTo>
                      <a:pt x="84" y="59"/>
                    </a:lnTo>
                    <a:lnTo>
                      <a:pt x="85" y="62"/>
                    </a:lnTo>
                    <a:lnTo>
                      <a:pt x="86" y="64"/>
                    </a:lnTo>
                    <a:lnTo>
                      <a:pt x="88" y="66"/>
                    </a:lnTo>
                    <a:lnTo>
                      <a:pt x="90" y="70"/>
                    </a:lnTo>
                    <a:lnTo>
                      <a:pt x="89" y="73"/>
                    </a:lnTo>
                    <a:lnTo>
                      <a:pt x="88" y="76"/>
                    </a:lnTo>
                    <a:lnTo>
                      <a:pt x="87" y="77"/>
                    </a:lnTo>
                    <a:lnTo>
                      <a:pt x="84" y="80"/>
                    </a:lnTo>
                    <a:lnTo>
                      <a:pt x="81" y="81"/>
                    </a:lnTo>
                    <a:lnTo>
                      <a:pt x="79" y="82"/>
                    </a:lnTo>
                    <a:lnTo>
                      <a:pt x="77" y="81"/>
                    </a:lnTo>
                    <a:lnTo>
                      <a:pt x="74" y="81"/>
                    </a:lnTo>
                    <a:lnTo>
                      <a:pt x="72" y="80"/>
                    </a:lnTo>
                    <a:lnTo>
                      <a:pt x="69" y="78"/>
                    </a:lnTo>
                    <a:lnTo>
                      <a:pt x="66" y="77"/>
                    </a:lnTo>
                    <a:lnTo>
                      <a:pt x="64" y="76"/>
                    </a:lnTo>
                    <a:lnTo>
                      <a:pt x="62" y="74"/>
                    </a:lnTo>
                    <a:lnTo>
                      <a:pt x="59" y="72"/>
                    </a:lnTo>
                    <a:lnTo>
                      <a:pt x="57" y="69"/>
                    </a:lnTo>
                    <a:lnTo>
                      <a:pt x="55" y="66"/>
                    </a:lnTo>
                    <a:lnTo>
                      <a:pt x="53" y="64"/>
                    </a:lnTo>
                    <a:lnTo>
                      <a:pt x="52" y="62"/>
                    </a:lnTo>
                    <a:lnTo>
                      <a:pt x="50" y="60"/>
                    </a:lnTo>
                    <a:lnTo>
                      <a:pt x="48" y="58"/>
                    </a:lnTo>
                    <a:lnTo>
                      <a:pt x="46" y="55"/>
                    </a:lnTo>
                    <a:lnTo>
                      <a:pt x="43" y="53"/>
                    </a:lnTo>
                    <a:lnTo>
                      <a:pt x="40" y="51"/>
                    </a:lnTo>
                    <a:lnTo>
                      <a:pt x="38" y="50"/>
                    </a:lnTo>
                    <a:lnTo>
                      <a:pt x="36" y="50"/>
                    </a:lnTo>
                    <a:lnTo>
                      <a:pt x="34" y="50"/>
                    </a:lnTo>
                    <a:lnTo>
                      <a:pt x="30" y="50"/>
                    </a:lnTo>
                    <a:lnTo>
                      <a:pt x="28" y="51"/>
                    </a:lnTo>
                    <a:lnTo>
                      <a:pt x="26" y="52"/>
                    </a:lnTo>
                    <a:lnTo>
                      <a:pt x="22" y="51"/>
                    </a:lnTo>
                    <a:lnTo>
                      <a:pt x="20" y="48"/>
                    </a:lnTo>
                    <a:lnTo>
                      <a:pt x="17" y="45"/>
                    </a:lnTo>
                    <a:lnTo>
                      <a:pt x="14" y="42"/>
                    </a:lnTo>
                    <a:lnTo>
                      <a:pt x="11" y="41"/>
                    </a:lnTo>
                    <a:lnTo>
                      <a:pt x="10" y="38"/>
                    </a:lnTo>
                    <a:lnTo>
                      <a:pt x="9" y="35"/>
                    </a:lnTo>
                    <a:lnTo>
                      <a:pt x="6" y="33"/>
                    </a:lnTo>
                    <a:lnTo>
                      <a:pt x="5" y="31"/>
                    </a:lnTo>
                    <a:lnTo>
                      <a:pt x="3" y="30"/>
                    </a:lnTo>
                    <a:lnTo>
                      <a:pt x="2" y="27"/>
                    </a:lnTo>
                    <a:lnTo>
                      <a:pt x="0" y="24"/>
                    </a:lnTo>
                    <a:lnTo>
                      <a:pt x="0" y="21"/>
                    </a:lnTo>
                    <a:lnTo>
                      <a:pt x="0" y="18"/>
                    </a:lnTo>
                    <a:lnTo>
                      <a:pt x="0" y="16"/>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09" name="Freeform 547">
                <a:extLst>
                  <a:ext uri="{FF2B5EF4-FFF2-40B4-BE49-F238E27FC236}">
                    <a16:creationId xmlns:a16="http://schemas.microsoft.com/office/drawing/2014/main" id="{8D4B8C68-F55A-43E8-9DE0-2E65663497EF}"/>
                  </a:ext>
                </a:extLst>
              </p:cNvPr>
              <p:cNvSpPr>
                <a:spLocks/>
              </p:cNvSpPr>
              <p:nvPr/>
            </p:nvSpPr>
            <p:spPr bwMode="auto">
              <a:xfrm>
                <a:off x="627" y="3674"/>
                <a:ext cx="47" cy="44"/>
              </a:xfrm>
              <a:custGeom>
                <a:avLst/>
                <a:gdLst>
                  <a:gd name="T0" fmla="*/ 0 w 90"/>
                  <a:gd name="T1" fmla="*/ 16 h 82"/>
                  <a:gd name="T2" fmla="*/ 1 w 90"/>
                  <a:gd name="T3" fmla="*/ 8 h 82"/>
                  <a:gd name="T4" fmla="*/ 7 w 90"/>
                  <a:gd name="T5" fmla="*/ 3 h 82"/>
                  <a:gd name="T6" fmla="*/ 16 w 90"/>
                  <a:gd name="T7" fmla="*/ 1 h 82"/>
                  <a:gd name="T8" fmla="*/ 27 w 90"/>
                  <a:gd name="T9" fmla="*/ 1 h 82"/>
                  <a:gd name="T10" fmla="*/ 35 w 90"/>
                  <a:gd name="T11" fmla="*/ 4 h 82"/>
                  <a:gd name="T12" fmla="*/ 44 w 90"/>
                  <a:gd name="T13" fmla="*/ 8 h 82"/>
                  <a:gd name="T14" fmla="*/ 52 w 90"/>
                  <a:gd name="T15" fmla="*/ 14 h 82"/>
                  <a:gd name="T16" fmla="*/ 57 w 90"/>
                  <a:gd name="T17" fmla="*/ 21 h 82"/>
                  <a:gd name="T18" fmla="*/ 62 w 90"/>
                  <a:gd name="T19" fmla="*/ 28 h 82"/>
                  <a:gd name="T20" fmla="*/ 67 w 90"/>
                  <a:gd name="T21" fmla="*/ 35 h 82"/>
                  <a:gd name="T22" fmla="*/ 71 w 90"/>
                  <a:gd name="T23" fmla="*/ 40 h 82"/>
                  <a:gd name="T24" fmla="*/ 76 w 90"/>
                  <a:gd name="T25" fmla="*/ 44 h 82"/>
                  <a:gd name="T26" fmla="*/ 79 w 90"/>
                  <a:gd name="T27" fmla="*/ 51 h 82"/>
                  <a:gd name="T28" fmla="*/ 81 w 90"/>
                  <a:gd name="T29" fmla="*/ 57 h 82"/>
                  <a:gd name="T30" fmla="*/ 85 w 90"/>
                  <a:gd name="T31" fmla="*/ 62 h 82"/>
                  <a:gd name="T32" fmla="*/ 88 w 90"/>
                  <a:gd name="T33" fmla="*/ 66 h 82"/>
                  <a:gd name="T34" fmla="*/ 89 w 90"/>
                  <a:gd name="T35" fmla="*/ 73 h 82"/>
                  <a:gd name="T36" fmla="*/ 87 w 90"/>
                  <a:gd name="T37" fmla="*/ 77 h 82"/>
                  <a:gd name="T38" fmla="*/ 81 w 90"/>
                  <a:gd name="T39" fmla="*/ 81 h 82"/>
                  <a:gd name="T40" fmla="*/ 77 w 90"/>
                  <a:gd name="T41" fmla="*/ 81 h 82"/>
                  <a:gd name="T42" fmla="*/ 72 w 90"/>
                  <a:gd name="T43" fmla="*/ 80 h 82"/>
                  <a:gd name="T44" fmla="*/ 66 w 90"/>
                  <a:gd name="T45" fmla="*/ 77 h 82"/>
                  <a:gd name="T46" fmla="*/ 62 w 90"/>
                  <a:gd name="T47" fmla="*/ 74 h 82"/>
                  <a:gd name="T48" fmla="*/ 57 w 90"/>
                  <a:gd name="T49" fmla="*/ 69 h 82"/>
                  <a:gd name="T50" fmla="*/ 53 w 90"/>
                  <a:gd name="T51" fmla="*/ 64 h 82"/>
                  <a:gd name="T52" fmla="*/ 50 w 90"/>
                  <a:gd name="T53" fmla="*/ 60 h 82"/>
                  <a:gd name="T54" fmla="*/ 46 w 90"/>
                  <a:gd name="T55" fmla="*/ 55 h 82"/>
                  <a:gd name="T56" fmla="*/ 40 w 90"/>
                  <a:gd name="T57" fmla="*/ 51 h 82"/>
                  <a:gd name="T58" fmla="*/ 36 w 90"/>
                  <a:gd name="T59" fmla="*/ 50 h 82"/>
                  <a:gd name="T60" fmla="*/ 30 w 90"/>
                  <a:gd name="T61" fmla="*/ 50 h 82"/>
                  <a:gd name="T62" fmla="*/ 26 w 90"/>
                  <a:gd name="T63" fmla="*/ 52 h 82"/>
                  <a:gd name="T64" fmla="*/ 20 w 90"/>
                  <a:gd name="T65" fmla="*/ 48 h 82"/>
                  <a:gd name="T66" fmla="*/ 14 w 90"/>
                  <a:gd name="T67" fmla="*/ 42 h 82"/>
                  <a:gd name="T68" fmla="*/ 10 w 90"/>
                  <a:gd name="T69" fmla="*/ 38 h 82"/>
                  <a:gd name="T70" fmla="*/ 6 w 90"/>
                  <a:gd name="T71" fmla="*/ 33 h 82"/>
                  <a:gd name="T72" fmla="*/ 3 w 90"/>
                  <a:gd name="T73" fmla="*/ 30 h 82"/>
                  <a:gd name="T74" fmla="*/ 0 w 90"/>
                  <a:gd name="T75" fmla="*/ 24 h 82"/>
                  <a:gd name="T76" fmla="*/ 0 w 90"/>
                  <a:gd name="T7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82">
                    <a:moveTo>
                      <a:pt x="0" y="16"/>
                    </a:moveTo>
                    <a:lnTo>
                      <a:pt x="0" y="16"/>
                    </a:lnTo>
                    <a:lnTo>
                      <a:pt x="1" y="12"/>
                    </a:lnTo>
                    <a:lnTo>
                      <a:pt x="1" y="8"/>
                    </a:lnTo>
                    <a:lnTo>
                      <a:pt x="4" y="5"/>
                    </a:lnTo>
                    <a:lnTo>
                      <a:pt x="7" y="3"/>
                    </a:lnTo>
                    <a:lnTo>
                      <a:pt x="12" y="2"/>
                    </a:lnTo>
                    <a:lnTo>
                      <a:pt x="16" y="1"/>
                    </a:lnTo>
                    <a:lnTo>
                      <a:pt x="20" y="0"/>
                    </a:lnTo>
                    <a:lnTo>
                      <a:pt x="27" y="1"/>
                    </a:lnTo>
                    <a:lnTo>
                      <a:pt x="30" y="2"/>
                    </a:lnTo>
                    <a:lnTo>
                      <a:pt x="35" y="4"/>
                    </a:lnTo>
                    <a:lnTo>
                      <a:pt x="40" y="6"/>
                    </a:lnTo>
                    <a:lnTo>
                      <a:pt x="44" y="8"/>
                    </a:lnTo>
                    <a:lnTo>
                      <a:pt x="49" y="11"/>
                    </a:lnTo>
                    <a:lnTo>
                      <a:pt x="52" y="14"/>
                    </a:lnTo>
                    <a:lnTo>
                      <a:pt x="54" y="17"/>
                    </a:lnTo>
                    <a:lnTo>
                      <a:pt x="57" y="21"/>
                    </a:lnTo>
                    <a:lnTo>
                      <a:pt x="60" y="24"/>
                    </a:lnTo>
                    <a:lnTo>
                      <a:pt x="62" y="28"/>
                    </a:lnTo>
                    <a:lnTo>
                      <a:pt x="64" y="31"/>
                    </a:lnTo>
                    <a:lnTo>
                      <a:pt x="67" y="35"/>
                    </a:lnTo>
                    <a:lnTo>
                      <a:pt x="69" y="37"/>
                    </a:lnTo>
                    <a:lnTo>
                      <a:pt x="71" y="40"/>
                    </a:lnTo>
                    <a:lnTo>
                      <a:pt x="73" y="42"/>
                    </a:lnTo>
                    <a:lnTo>
                      <a:pt x="76" y="44"/>
                    </a:lnTo>
                    <a:lnTo>
                      <a:pt x="78" y="48"/>
                    </a:lnTo>
                    <a:lnTo>
                      <a:pt x="79" y="51"/>
                    </a:lnTo>
                    <a:lnTo>
                      <a:pt x="79" y="54"/>
                    </a:lnTo>
                    <a:lnTo>
                      <a:pt x="81" y="57"/>
                    </a:lnTo>
                    <a:lnTo>
                      <a:pt x="84" y="59"/>
                    </a:lnTo>
                    <a:lnTo>
                      <a:pt x="85" y="62"/>
                    </a:lnTo>
                    <a:lnTo>
                      <a:pt x="86" y="64"/>
                    </a:lnTo>
                    <a:lnTo>
                      <a:pt x="88" y="66"/>
                    </a:lnTo>
                    <a:lnTo>
                      <a:pt x="90" y="70"/>
                    </a:lnTo>
                    <a:lnTo>
                      <a:pt x="89" y="73"/>
                    </a:lnTo>
                    <a:lnTo>
                      <a:pt x="88" y="76"/>
                    </a:lnTo>
                    <a:lnTo>
                      <a:pt x="87" y="77"/>
                    </a:lnTo>
                    <a:lnTo>
                      <a:pt x="84" y="80"/>
                    </a:lnTo>
                    <a:lnTo>
                      <a:pt x="81" y="81"/>
                    </a:lnTo>
                    <a:lnTo>
                      <a:pt x="79" y="82"/>
                    </a:lnTo>
                    <a:lnTo>
                      <a:pt x="77" y="81"/>
                    </a:lnTo>
                    <a:lnTo>
                      <a:pt x="74" y="81"/>
                    </a:lnTo>
                    <a:lnTo>
                      <a:pt x="72" y="80"/>
                    </a:lnTo>
                    <a:lnTo>
                      <a:pt x="69" y="78"/>
                    </a:lnTo>
                    <a:lnTo>
                      <a:pt x="66" y="77"/>
                    </a:lnTo>
                    <a:lnTo>
                      <a:pt x="64" y="76"/>
                    </a:lnTo>
                    <a:lnTo>
                      <a:pt x="62" y="74"/>
                    </a:lnTo>
                    <a:lnTo>
                      <a:pt x="59" y="72"/>
                    </a:lnTo>
                    <a:lnTo>
                      <a:pt x="57" y="69"/>
                    </a:lnTo>
                    <a:lnTo>
                      <a:pt x="55" y="66"/>
                    </a:lnTo>
                    <a:lnTo>
                      <a:pt x="53" y="64"/>
                    </a:lnTo>
                    <a:lnTo>
                      <a:pt x="52" y="62"/>
                    </a:lnTo>
                    <a:lnTo>
                      <a:pt x="50" y="60"/>
                    </a:lnTo>
                    <a:lnTo>
                      <a:pt x="48" y="58"/>
                    </a:lnTo>
                    <a:lnTo>
                      <a:pt x="46" y="55"/>
                    </a:lnTo>
                    <a:lnTo>
                      <a:pt x="43" y="53"/>
                    </a:lnTo>
                    <a:lnTo>
                      <a:pt x="40" y="51"/>
                    </a:lnTo>
                    <a:lnTo>
                      <a:pt x="38" y="50"/>
                    </a:lnTo>
                    <a:lnTo>
                      <a:pt x="36" y="50"/>
                    </a:lnTo>
                    <a:lnTo>
                      <a:pt x="34" y="50"/>
                    </a:lnTo>
                    <a:lnTo>
                      <a:pt x="30" y="50"/>
                    </a:lnTo>
                    <a:lnTo>
                      <a:pt x="28" y="51"/>
                    </a:lnTo>
                    <a:lnTo>
                      <a:pt x="26" y="52"/>
                    </a:lnTo>
                    <a:lnTo>
                      <a:pt x="22" y="51"/>
                    </a:lnTo>
                    <a:lnTo>
                      <a:pt x="20" y="48"/>
                    </a:lnTo>
                    <a:lnTo>
                      <a:pt x="17" y="45"/>
                    </a:lnTo>
                    <a:lnTo>
                      <a:pt x="14" y="42"/>
                    </a:lnTo>
                    <a:lnTo>
                      <a:pt x="11" y="41"/>
                    </a:lnTo>
                    <a:lnTo>
                      <a:pt x="10" y="38"/>
                    </a:lnTo>
                    <a:lnTo>
                      <a:pt x="9" y="35"/>
                    </a:lnTo>
                    <a:lnTo>
                      <a:pt x="6" y="33"/>
                    </a:lnTo>
                    <a:lnTo>
                      <a:pt x="5" y="31"/>
                    </a:lnTo>
                    <a:lnTo>
                      <a:pt x="3" y="30"/>
                    </a:lnTo>
                    <a:lnTo>
                      <a:pt x="2" y="27"/>
                    </a:lnTo>
                    <a:lnTo>
                      <a:pt x="0" y="24"/>
                    </a:lnTo>
                    <a:lnTo>
                      <a:pt x="0" y="21"/>
                    </a:lnTo>
                    <a:lnTo>
                      <a:pt x="0" y="18"/>
                    </a:lnTo>
                    <a:lnTo>
                      <a:pt x="0" y="16"/>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0" name="Freeform 548">
                <a:extLst>
                  <a:ext uri="{FF2B5EF4-FFF2-40B4-BE49-F238E27FC236}">
                    <a16:creationId xmlns:a16="http://schemas.microsoft.com/office/drawing/2014/main" id="{9ADCB9F6-64AC-4788-AF3D-62A9077716AF}"/>
                  </a:ext>
                </a:extLst>
              </p:cNvPr>
              <p:cNvSpPr>
                <a:spLocks/>
              </p:cNvSpPr>
              <p:nvPr/>
            </p:nvSpPr>
            <p:spPr bwMode="auto">
              <a:xfrm>
                <a:off x="657" y="3667"/>
                <a:ext cx="8" cy="9"/>
              </a:xfrm>
              <a:custGeom>
                <a:avLst/>
                <a:gdLst>
                  <a:gd name="T0" fmla="*/ 2 w 16"/>
                  <a:gd name="T1" fmla="*/ 2 h 17"/>
                  <a:gd name="T2" fmla="*/ 2 w 16"/>
                  <a:gd name="T3" fmla="*/ 2 h 17"/>
                  <a:gd name="T4" fmla="*/ 1 w 16"/>
                  <a:gd name="T5" fmla="*/ 6 h 17"/>
                  <a:gd name="T6" fmla="*/ 1 w 16"/>
                  <a:gd name="T7" fmla="*/ 9 h 17"/>
                  <a:gd name="T8" fmla="*/ 0 w 16"/>
                  <a:gd name="T9" fmla="*/ 13 h 17"/>
                  <a:gd name="T10" fmla="*/ 1 w 16"/>
                  <a:gd name="T11" fmla="*/ 15 h 17"/>
                  <a:gd name="T12" fmla="*/ 4 w 16"/>
                  <a:gd name="T13" fmla="*/ 16 h 17"/>
                  <a:gd name="T14" fmla="*/ 8 w 16"/>
                  <a:gd name="T15" fmla="*/ 17 h 17"/>
                  <a:gd name="T16" fmla="*/ 11 w 16"/>
                  <a:gd name="T17" fmla="*/ 16 h 17"/>
                  <a:gd name="T18" fmla="*/ 15 w 16"/>
                  <a:gd name="T19" fmla="*/ 13 h 17"/>
                  <a:gd name="T20" fmla="*/ 16 w 16"/>
                  <a:gd name="T21" fmla="*/ 11 h 17"/>
                  <a:gd name="T22" fmla="*/ 16 w 16"/>
                  <a:gd name="T23" fmla="*/ 8 h 17"/>
                  <a:gd name="T24" fmla="*/ 14 w 16"/>
                  <a:gd name="T25" fmla="*/ 5 h 17"/>
                  <a:gd name="T26" fmla="*/ 12 w 16"/>
                  <a:gd name="T27" fmla="*/ 3 h 17"/>
                  <a:gd name="T28" fmla="*/ 9 w 16"/>
                  <a:gd name="T29" fmla="*/ 0 h 17"/>
                  <a:gd name="T30" fmla="*/ 6 w 16"/>
                  <a:gd name="T31" fmla="*/ 0 h 17"/>
                  <a:gd name="T32" fmla="*/ 3 w 16"/>
                  <a:gd name="T33" fmla="*/ 0 h 17"/>
                  <a:gd name="T34" fmla="*/ 2 w 16"/>
                  <a:gd name="T35" fmla="*/ 2 h 17"/>
                  <a:gd name="T36" fmla="*/ 2 w 16"/>
                  <a:gd name="T3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7">
                    <a:moveTo>
                      <a:pt x="2" y="2"/>
                    </a:moveTo>
                    <a:lnTo>
                      <a:pt x="2" y="2"/>
                    </a:lnTo>
                    <a:lnTo>
                      <a:pt x="1" y="6"/>
                    </a:lnTo>
                    <a:lnTo>
                      <a:pt x="1" y="9"/>
                    </a:lnTo>
                    <a:lnTo>
                      <a:pt x="0" y="13"/>
                    </a:lnTo>
                    <a:lnTo>
                      <a:pt x="1" y="15"/>
                    </a:lnTo>
                    <a:lnTo>
                      <a:pt x="4" y="16"/>
                    </a:lnTo>
                    <a:lnTo>
                      <a:pt x="8" y="17"/>
                    </a:lnTo>
                    <a:lnTo>
                      <a:pt x="11" y="16"/>
                    </a:lnTo>
                    <a:lnTo>
                      <a:pt x="15" y="13"/>
                    </a:lnTo>
                    <a:lnTo>
                      <a:pt x="16" y="11"/>
                    </a:lnTo>
                    <a:lnTo>
                      <a:pt x="16" y="8"/>
                    </a:lnTo>
                    <a:lnTo>
                      <a:pt x="14" y="5"/>
                    </a:lnTo>
                    <a:lnTo>
                      <a:pt x="12" y="3"/>
                    </a:lnTo>
                    <a:lnTo>
                      <a:pt x="9" y="0"/>
                    </a:lnTo>
                    <a:lnTo>
                      <a:pt x="6" y="0"/>
                    </a:lnTo>
                    <a:lnTo>
                      <a:pt x="3" y="0"/>
                    </a:lnTo>
                    <a:lnTo>
                      <a:pt x="2" y="2"/>
                    </a:lnTo>
                    <a:lnTo>
                      <a:pt x="2"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11" name="Freeform 549">
                <a:extLst>
                  <a:ext uri="{FF2B5EF4-FFF2-40B4-BE49-F238E27FC236}">
                    <a16:creationId xmlns:a16="http://schemas.microsoft.com/office/drawing/2014/main" id="{539FEB5A-C934-4B7C-A877-6D0761DA4FF4}"/>
                  </a:ext>
                </a:extLst>
              </p:cNvPr>
              <p:cNvSpPr>
                <a:spLocks/>
              </p:cNvSpPr>
              <p:nvPr/>
            </p:nvSpPr>
            <p:spPr bwMode="auto">
              <a:xfrm>
                <a:off x="657" y="3667"/>
                <a:ext cx="8" cy="9"/>
              </a:xfrm>
              <a:custGeom>
                <a:avLst/>
                <a:gdLst>
                  <a:gd name="T0" fmla="*/ 2 w 16"/>
                  <a:gd name="T1" fmla="*/ 2 h 17"/>
                  <a:gd name="T2" fmla="*/ 2 w 16"/>
                  <a:gd name="T3" fmla="*/ 2 h 17"/>
                  <a:gd name="T4" fmla="*/ 1 w 16"/>
                  <a:gd name="T5" fmla="*/ 6 h 17"/>
                  <a:gd name="T6" fmla="*/ 1 w 16"/>
                  <a:gd name="T7" fmla="*/ 9 h 17"/>
                  <a:gd name="T8" fmla="*/ 0 w 16"/>
                  <a:gd name="T9" fmla="*/ 13 h 17"/>
                  <a:gd name="T10" fmla="*/ 1 w 16"/>
                  <a:gd name="T11" fmla="*/ 15 h 17"/>
                  <a:gd name="T12" fmla="*/ 4 w 16"/>
                  <a:gd name="T13" fmla="*/ 16 h 17"/>
                  <a:gd name="T14" fmla="*/ 8 w 16"/>
                  <a:gd name="T15" fmla="*/ 17 h 17"/>
                  <a:gd name="T16" fmla="*/ 11 w 16"/>
                  <a:gd name="T17" fmla="*/ 16 h 17"/>
                  <a:gd name="T18" fmla="*/ 15 w 16"/>
                  <a:gd name="T19" fmla="*/ 13 h 17"/>
                  <a:gd name="T20" fmla="*/ 16 w 16"/>
                  <a:gd name="T21" fmla="*/ 11 h 17"/>
                  <a:gd name="T22" fmla="*/ 16 w 16"/>
                  <a:gd name="T23" fmla="*/ 8 h 17"/>
                  <a:gd name="T24" fmla="*/ 14 w 16"/>
                  <a:gd name="T25" fmla="*/ 5 h 17"/>
                  <a:gd name="T26" fmla="*/ 12 w 16"/>
                  <a:gd name="T27" fmla="*/ 3 h 17"/>
                  <a:gd name="T28" fmla="*/ 9 w 16"/>
                  <a:gd name="T29" fmla="*/ 0 h 17"/>
                  <a:gd name="T30" fmla="*/ 6 w 16"/>
                  <a:gd name="T31" fmla="*/ 0 h 17"/>
                  <a:gd name="T32" fmla="*/ 3 w 16"/>
                  <a:gd name="T33" fmla="*/ 0 h 17"/>
                  <a:gd name="T34" fmla="*/ 2 w 16"/>
                  <a:gd name="T35" fmla="*/ 2 h 17"/>
                  <a:gd name="T36" fmla="*/ 2 w 16"/>
                  <a:gd name="T3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7">
                    <a:moveTo>
                      <a:pt x="2" y="2"/>
                    </a:moveTo>
                    <a:lnTo>
                      <a:pt x="2" y="2"/>
                    </a:lnTo>
                    <a:lnTo>
                      <a:pt x="1" y="6"/>
                    </a:lnTo>
                    <a:lnTo>
                      <a:pt x="1" y="9"/>
                    </a:lnTo>
                    <a:lnTo>
                      <a:pt x="0" y="13"/>
                    </a:lnTo>
                    <a:lnTo>
                      <a:pt x="1" y="15"/>
                    </a:lnTo>
                    <a:lnTo>
                      <a:pt x="4" y="16"/>
                    </a:lnTo>
                    <a:lnTo>
                      <a:pt x="8" y="17"/>
                    </a:lnTo>
                    <a:lnTo>
                      <a:pt x="11" y="16"/>
                    </a:lnTo>
                    <a:lnTo>
                      <a:pt x="15" y="13"/>
                    </a:lnTo>
                    <a:lnTo>
                      <a:pt x="16" y="11"/>
                    </a:lnTo>
                    <a:lnTo>
                      <a:pt x="16" y="8"/>
                    </a:lnTo>
                    <a:lnTo>
                      <a:pt x="14" y="5"/>
                    </a:lnTo>
                    <a:lnTo>
                      <a:pt x="12" y="3"/>
                    </a:lnTo>
                    <a:lnTo>
                      <a:pt x="9" y="0"/>
                    </a:lnTo>
                    <a:lnTo>
                      <a:pt x="6" y="0"/>
                    </a:lnTo>
                    <a:lnTo>
                      <a:pt x="3" y="0"/>
                    </a:lnTo>
                    <a:lnTo>
                      <a:pt x="2" y="2"/>
                    </a:lnTo>
                    <a:lnTo>
                      <a:pt x="2"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2" name="Freeform 550">
                <a:extLst>
                  <a:ext uri="{FF2B5EF4-FFF2-40B4-BE49-F238E27FC236}">
                    <a16:creationId xmlns:a16="http://schemas.microsoft.com/office/drawing/2014/main" id="{DC6C3962-B8F7-40DF-B0D0-4A90510D5078}"/>
                  </a:ext>
                </a:extLst>
              </p:cNvPr>
              <p:cNvSpPr>
                <a:spLocks/>
              </p:cNvSpPr>
              <p:nvPr/>
            </p:nvSpPr>
            <p:spPr bwMode="auto">
              <a:xfrm>
                <a:off x="613" y="3687"/>
                <a:ext cx="6" cy="7"/>
              </a:xfrm>
              <a:custGeom>
                <a:avLst/>
                <a:gdLst>
                  <a:gd name="T0" fmla="*/ 0 w 10"/>
                  <a:gd name="T1" fmla="*/ 3 h 13"/>
                  <a:gd name="T2" fmla="*/ 0 w 10"/>
                  <a:gd name="T3" fmla="*/ 3 h 13"/>
                  <a:gd name="T4" fmla="*/ 3 w 10"/>
                  <a:gd name="T5" fmla="*/ 0 h 13"/>
                  <a:gd name="T6" fmla="*/ 5 w 10"/>
                  <a:gd name="T7" fmla="*/ 0 h 13"/>
                  <a:gd name="T8" fmla="*/ 7 w 10"/>
                  <a:gd name="T9" fmla="*/ 2 h 13"/>
                  <a:gd name="T10" fmla="*/ 9 w 10"/>
                  <a:gd name="T11" fmla="*/ 4 h 13"/>
                  <a:gd name="T12" fmla="*/ 10 w 10"/>
                  <a:gd name="T13" fmla="*/ 7 h 13"/>
                  <a:gd name="T14" fmla="*/ 9 w 10"/>
                  <a:gd name="T15" fmla="*/ 9 h 13"/>
                  <a:gd name="T16" fmla="*/ 8 w 10"/>
                  <a:gd name="T17" fmla="*/ 11 h 13"/>
                  <a:gd name="T18" fmla="*/ 5 w 10"/>
                  <a:gd name="T19" fmla="*/ 13 h 13"/>
                  <a:gd name="T20" fmla="*/ 3 w 10"/>
                  <a:gd name="T21" fmla="*/ 12 h 13"/>
                  <a:gd name="T22" fmla="*/ 2 w 10"/>
                  <a:gd name="T23" fmla="*/ 9 h 13"/>
                  <a:gd name="T24" fmla="*/ 2 w 10"/>
                  <a:gd name="T25" fmla="*/ 7 h 13"/>
                  <a:gd name="T26" fmla="*/ 1 w 10"/>
                  <a:gd name="T27" fmla="*/ 5 h 13"/>
                  <a:gd name="T28" fmla="*/ 0 w 10"/>
                  <a:gd name="T29" fmla="*/ 3 h 13"/>
                  <a:gd name="T30" fmla="*/ 0 w 10"/>
                  <a:gd name="T31"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3">
                    <a:moveTo>
                      <a:pt x="0" y="3"/>
                    </a:moveTo>
                    <a:lnTo>
                      <a:pt x="0" y="3"/>
                    </a:lnTo>
                    <a:lnTo>
                      <a:pt x="3" y="0"/>
                    </a:lnTo>
                    <a:lnTo>
                      <a:pt x="5" y="0"/>
                    </a:lnTo>
                    <a:lnTo>
                      <a:pt x="7" y="2"/>
                    </a:lnTo>
                    <a:lnTo>
                      <a:pt x="9" y="4"/>
                    </a:lnTo>
                    <a:lnTo>
                      <a:pt x="10" y="7"/>
                    </a:lnTo>
                    <a:lnTo>
                      <a:pt x="9" y="9"/>
                    </a:lnTo>
                    <a:lnTo>
                      <a:pt x="8" y="11"/>
                    </a:lnTo>
                    <a:lnTo>
                      <a:pt x="5" y="13"/>
                    </a:lnTo>
                    <a:lnTo>
                      <a:pt x="3" y="12"/>
                    </a:lnTo>
                    <a:lnTo>
                      <a:pt x="2" y="9"/>
                    </a:lnTo>
                    <a:lnTo>
                      <a:pt x="2" y="7"/>
                    </a:lnTo>
                    <a:lnTo>
                      <a:pt x="1" y="5"/>
                    </a:lnTo>
                    <a:lnTo>
                      <a:pt x="0" y="3"/>
                    </a:lnTo>
                    <a:lnTo>
                      <a:pt x="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13" name="Freeform 551">
                <a:extLst>
                  <a:ext uri="{FF2B5EF4-FFF2-40B4-BE49-F238E27FC236}">
                    <a16:creationId xmlns:a16="http://schemas.microsoft.com/office/drawing/2014/main" id="{B2C7CCD0-C6BA-49AE-82CE-C7EBBEFE4F9F}"/>
                  </a:ext>
                </a:extLst>
              </p:cNvPr>
              <p:cNvSpPr>
                <a:spLocks/>
              </p:cNvSpPr>
              <p:nvPr/>
            </p:nvSpPr>
            <p:spPr bwMode="auto">
              <a:xfrm>
                <a:off x="613" y="3687"/>
                <a:ext cx="6" cy="7"/>
              </a:xfrm>
              <a:custGeom>
                <a:avLst/>
                <a:gdLst>
                  <a:gd name="T0" fmla="*/ 0 w 10"/>
                  <a:gd name="T1" fmla="*/ 3 h 13"/>
                  <a:gd name="T2" fmla="*/ 0 w 10"/>
                  <a:gd name="T3" fmla="*/ 3 h 13"/>
                  <a:gd name="T4" fmla="*/ 3 w 10"/>
                  <a:gd name="T5" fmla="*/ 0 h 13"/>
                  <a:gd name="T6" fmla="*/ 5 w 10"/>
                  <a:gd name="T7" fmla="*/ 0 h 13"/>
                  <a:gd name="T8" fmla="*/ 7 w 10"/>
                  <a:gd name="T9" fmla="*/ 2 h 13"/>
                  <a:gd name="T10" fmla="*/ 9 w 10"/>
                  <a:gd name="T11" fmla="*/ 4 h 13"/>
                  <a:gd name="T12" fmla="*/ 10 w 10"/>
                  <a:gd name="T13" fmla="*/ 7 h 13"/>
                  <a:gd name="T14" fmla="*/ 9 w 10"/>
                  <a:gd name="T15" fmla="*/ 9 h 13"/>
                  <a:gd name="T16" fmla="*/ 8 w 10"/>
                  <a:gd name="T17" fmla="*/ 11 h 13"/>
                  <a:gd name="T18" fmla="*/ 5 w 10"/>
                  <a:gd name="T19" fmla="*/ 13 h 13"/>
                  <a:gd name="T20" fmla="*/ 3 w 10"/>
                  <a:gd name="T21" fmla="*/ 12 h 13"/>
                  <a:gd name="T22" fmla="*/ 2 w 10"/>
                  <a:gd name="T23" fmla="*/ 9 h 13"/>
                  <a:gd name="T24" fmla="*/ 2 w 10"/>
                  <a:gd name="T25" fmla="*/ 7 h 13"/>
                  <a:gd name="T26" fmla="*/ 1 w 10"/>
                  <a:gd name="T27" fmla="*/ 5 h 13"/>
                  <a:gd name="T28" fmla="*/ 0 w 10"/>
                  <a:gd name="T29" fmla="*/ 3 h 13"/>
                  <a:gd name="T30" fmla="*/ 0 w 10"/>
                  <a:gd name="T31"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3">
                    <a:moveTo>
                      <a:pt x="0" y="3"/>
                    </a:moveTo>
                    <a:lnTo>
                      <a:pt x="0" y="3"/>
                    </a:lnTo>
                    <a:lnTo>
                      <a:pt x="3" y="0"/>
                    </a:lnTo>
                    <a:lnTo>
                      <a:pt x="5" y="0"/>
                    </a:lnTo>
                    <a:lnTo>
                      <a:pt x="7" y="2"/>
                    </a:lnTo>
                    <a:lnTo>
                      <a:pt x="9" y="4"/>
                    </a:lnTo>
                    <a:lnTo>
                      <a:pt x="10" y="7"/>
                    </a:lnTo>
                    <a:lnTo>
                      <a:pt x="9" y="9"/>
                    </a:lnTo>
                    <a:lnTo>
                      <a:pt x="8" y="11"/>
                    </a:lnTo>
                    <a:lnTo>
                      <a:pt x="5" y="13"/>
                    </a:lnTo>
                    <a:lnTo>
                      <a:pt x="3" y="12"/>
                    </a:lnTo>
                    <a:lnTo>
                      <a:pt x="2" y="9"/>
                    </a:lnTo>
                    <a:lnTo>
                      <a:pt x="2" y="7"/>
                    </a:lnTo>
                    <a:lnTo>
                      <a:pt x="1" y="5"/>
                    </a:lnTo>
                    <a:lnTo>
                      <a:pt x="0" y="3"/>
                    </a:lnTo>
                    <a:lnTo>
                      <a:pt x="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4" name="Freeform 552">
                <a:extLst>
                  <a:ext uri="{FF2B5EF4-FFF2-40B4-BE49-F238E27FC236}">
                    <a16:creationId xmlns:a16="http://schemas.microsoft.com/office/drawing/2014/main" id="{8132A9F8-968A-4847-8C8A-0928EA819CA4}"/>
                  </a:ext>
                </a:extLst>
              </p:cNvPr>
              <p:cNvSpPr>
                <a:spLocks/>
              </p:cNvSpPr>
              <p:nvPr/>
            </p:nvSpPr>
            <p:spPr bwMode="auto">
              <a:xfrm>
                <a:off x="599" y="3672"/>
                <a:ext cx="5" cy="7"/>
              </a:xfrm>
              <a:custGeom>
                <a:avLst/>
                <a:gdLst>
                  <a:gd name="T0" fmla="*/ 3 w 9"/>
                  <a:gd name="T1" fmla="*/ 1 h 13"/>
                  <a:gd name="T2" fmla="*/ 3 w 9"/>
                  <a:gd name="T3" fmla="*/ 1 h 13"/>
                  <a:gd name="T4" fmla="*/ 1 w 9"/>
                  <a:gd name="T5" fmla="*/ 3 h 13"/>
                  <a:gd name="T6" fmla="*/ 0 w 9"/>
                  <a:gd name="T7" fmla="*/ 6 h 13"/>
                  <a:gd name="T8" fmla="*/ 1 w 9"/>
                  <a:gd name="T9" fmla="*/ 10 h 13"/>
                  <a:gd name="T10" fmla="*/ 4 w 9"/>
                  <a:gd name="T11" fmla="*/ 12 h 13"/>
                  <a:gd name="T12" fmla="*/ 7 w 9"/>
                  <a:gd name="T13" fmla="*/ 13 h 13"/>
                  <a:gd name="T14" fmla="*/ 9 w 9"/>
                  <a:gd name="T15" fmla="*/ 11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10"/>
                    </a:lnTo>
                    <a:lnTo>
                      <a:pt x="4" y="12"/>
                    </a:lnTo>
                    <a:lnTo>
                      <a:pt x="7" y="13"/>
                    </a:lnTo>
                    <a:lnTo>
                      <a:pt x="9" y="11"/>
                    </a:lnTo>
                    <a:lnTo>
                      <a:pt x="9" y="6"/>
                    </a:lnTo>
                    <a:lnTo>
                      <a:pt x="8" y="2"/>
                    </a:lnTo>
                    <a:lnTo>
                      <a:pt x="7" y="0"/>
                    </a:lnTo>
                    <a:lnTo>
                      <a:pt x="4" y="0"/>
                    </a:lnTo>
                    <a:lnTo>
                      <a:pt x="3" y="1"/>
                    </a:lnTo>
                    <a:lnTo>
                      <a:pt x="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15" name="Freeform 553">
                <a:extLst>
                  <a:ext uri="{FF2B5EF4-FFF2-40B4-BE49-F238E27FC236}">
                    <a16:creationId xmlns:a16="http://schemas.microsoft.com/office/drawing/2014/main" id="{F13D4CB4-4510-4F8B-A6A4-B36C242A0E6A}"/>
                  </a:ext>
                </a:extLst>
              </p:cNvPr>
              <p:cNvSpPr>
                <a:spLocks/>
              </p:cNvSpPr>
              <p:nvPr/>
            </p:nvSpPr>
            <p:spPr bwMode="auto">
              <a:xfrm>
                <a:off x="599" y="3672"/>
                <a:ext cx="5" cy="7"/>
              </a:xfrm>
              <a:custGeom>
                <a:avLst/>
                <a:gdLst>
                  <a:gd name="T0" fmla="*/ 3 w 9"/>
                  <a:gd name="T1" fmla="*/ 1 h 13"/>
                  <a:gd name="T2" fmla="*/ 3 w 9"/>
                  <a:gd name="T3" fmla="*/ 1 h 13"/>
                  <a:gd name="T4" fmla="*/ 1 w 9"/>
                  <a:gd name="T5" fmla="*/ 3 h 13"/>
                  <a:gd name="T6" fmla="*/ 0 w 9"/>
                  <a:gd name="T7" fmla="*/ 6 h 13"/>
                  <a:gd name="T8" fmla="*/ 1 w 9"/>
                  <a:gd name="T9" fmla="*/ 10 h 13"/>
                  <a:gd name="T10" fmla="*/ 4 w 9"/>
                  <a:gd name="T11" fmla="*/ 12 h 13"/>
                  <a:gd name="T12" fmla="*/ 7 w 9"/>
                  <a:gd name="T13" fmla="*/ 13 h 13"/>
                  <a:gd name="T14" fmla="*/ 9 w 9"/>
                  <a:gd name="T15" fmla="*/ 11 h 13"/>
                  <a:gd name="T16" fmla="*/ 9 w 9"/>
                  <a:gd name="T17" fmla="*/ 6 h 13"/>
                  <a:gd name="T18" fmla="*/ 8 w 9"/>
                  <a:gd name="T19" fmla="*/ 2 h 13"/>
                  <a:gd name="T20" fmla="*/ 7 w 9"/>
                  <a:gd name="T21" fmla="*/ 0 h 13"/>
                  <a:gd name="T22" fmla="*/ 4 w 9"/>
                  <a:gd name="T23" fmla="*/ 0 h 13"/>
                  <a:gd name="T24" fmla="*/ 3 w 9"/>
                  <a:gd name="T25" fmla="*/ 1 h 13"/>
                  <a:gd name="T26" fmla="*/ 3 w 9"/>
                  <a:gd name="T2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3">
                    <a:moveTo>
                      <a:pt x="3" y="1"/>
                    </a:moveTo>
                    <a:lnTo>
                      <a:pt x="3" y="1"/>
                    </a:lnTo>
                    <a:lnTo>
                      <a:pt x="1" y="3"/>
                    </a:lnTo>
                    <a:lnTo>
                      <a:pt x="0" y="6"/>
                    </a:lnTo>
                    <a:lnTo>
                      <a:pt x="1" y="10"/>
                    </a:lnTo>
                    <a:lnTo>
                      <a:pt x="4" y="12"/>
                    </a:lnTo>
                    <a:lnTo>
                      <a:pt x="7" y="13"/>
                    </a:lnTo>
                    <a:lnTo>
                      <a:pt x="9" y="11"/>
                    </a:lnTo>
                    <a:lnTo>
                      <a:pt x="9" y="6"/>
                    </a:lnTo>
                    <a:lnTo>
                      <a:pt x="8" y="2"/>
                    </a:lnTo>
                    <a:lnTo>
                      <a:pt x="7" y="0"/>
                    </a:lnTo>
                    <a:lnTo>
                      <a:pt x="4" y="0"/>
                    </a:lnTo>
                    <a:lnTo>
                      <a:pt x="3" y="1"/>
                    </a:lnTo>
                    <a:lnTo>
                      <a:pt x="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6" name="Freeform 554">
                <a:extLst>
                  <a:ext uri="{FF2B5EF4-FFF2-40B4-BE49-F238E27FC236}">
                    <a16:creationId xmlns:a16="http://schemas.microsoft.com/office/drawing/2014/main" id="{3FFA82C9-61C5-4F63-98CF-6957798E5709}"/>
                  </a:ext>
                </a:extLst>
              </p:cNvPr>
              <p:cNvSpPr>
                <a:spLocks/>
              </p:cNvSpPr>
              <p:nvPr/>
            </p:nvSpPr>
            <p:spPr bwMode="auto">
              <a:xfrm>
                <a:off x="590" y="3672"/>
                <a:ext cx="4" cy="5"/>
              </a:xfrm>
              <a:custGeom>
                <a:avLst/>
                <a:gdLst>
                  <a:gd name="T0" fmla="*/ 1 w 6"/>
                  <a:gd name="T1" fmla="*/ 2 h 9"/>
                  <a:gd name="T2" fmla="*/ 1 w 6"/>
                  <a:gd name="T3" fmla="*/ 2 h 9"/>
                  <a:gd name="T4" fmla="*/ 0 w 6"/>
                  <a:gd name="T5" fmla="*/ 4 h 9"/>
                  <a:gd name="T6" fmla="*/ 1 w 6"/>
                  <a:gd name="T7" fmla="*/ 7 h 9"/>
                  <a:gd name="T8" fmla="*/ 3 w 6"/>
                  <a:gd name="T9" fmla="*/ 9 h 9"/>
                  <a:gd name="T10" fmla="*/ 6 w 6"/>
                  <a:gd name="T11" fmla="*/ 8 h 9"/>
                  <a:gd name="T12" fmla="*/ 6 w 6"/>
                  <a:gd name="T13" fmla="*/ 4 h 9"/>
                  <a:gd name="T14" fmla="*/ 6 w 6"/>
                  <a:gd name="T15" fmla="*/ 2 h 9"/>
                  <a:gd name="T16" fmla="*/ 4 w 6"/>
                  <a:gd name="T17" fmla="*/ 0 h 9"/>
                  <a:gd name="T18" fmla="*/ 1 w 6"/>
                  <a:gd name="T19" fmla="*/ 2 h 9"/>
                  <a:gd name="T20" fmla="*/ 1 w 6"/>
                  <a:gd name="T21"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2"/>
                    </a:moveTo>
                    <a:lnTo>
                      <a:pt x="1" y="2"/>
                    </a:lnTo>
                    <a:lnTo>
                      <a:pt x="0" y="4"/>
                    </a:lnTo>
                    <a:lnTo>
                      <a:pt x="1" y="7"/>
                    </a:lnTo>
                    <a:lnTo>
                      <a:pt x="3" y="9"/>
                    </a:lnTo>
                    <a:lnTo>
                      <a:pt x="6" y="8"/>
                    </a:lnTo>
                    <a:lnTo>
                      <a:pt x="6" y="4"/>
                    </a:lnTo>
                    <a:lnTo>
                      <a:pt x="6" y="2"/>
                    </a:lnTo>
                    <a:lnTo>
                      <a:pt x="4" y="0"/>
                    </a:lnTo>
                    <a:lnTo>
                      <a:pt x="1" y="2"/>
                    </a:lnTo>
                    <a:lnTo>
                      <a:pt x="1"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17" name="Freeform 555">
                <a:extLst>
                  <a:ext uri="{FF2B5EF4-FFF2-40B4-BE49-F238E27FC236}">
                    <a16:creationId xmlns:a16="http://schemas.microsoft.com/office/drawing/2014/main" id="{ED6A8286-AC63-4B7F-B4B1-02E871384FCE}"/>
                  </a:ext>
                </a:extLst>
              </p:cNvPr>
              <p:cNvSpPr>
                <a:spLocks/>
              </p:cNvSpPr>
              <p:nvPr/>
            </p:nvSpPr>
            <p:spPr bwMode="auto">
              <a:xfrm>
                <a:off x="590" y="3672"/>
                <a:ext cx="4" cy="5"/>
              </a:xfrm>
              <a:custGeom>
                <a:avLst/>
                <a:gdLst>
                  <a:gd name="T0" fmla="*/ 1 w 6"/>
                  <a:gd name="T1" fmla="*/ 2 h 9"/>
                  <a:gd name="T2" fmla="*/ 1 w 6"/>
                  <a:gd name="T3" fmla="*/ 2 h 9"/>
                  <a:gd name="T4" fmla="*/ 0 w 6"/>
                  <a:gd name="T5" fmla="*/ 4 h 9"/>
                  <a:gd name="T6" fmla="*/ 1 w 6"/>
                  <a:gd name="T7" fmla="*/ 7 h 9"/>
                  <a:gd name="T8" fmla="*/ 3 w 6"/>
                  <a:gd name="T9" fmla="*/ 9 h 9"/>
                  <a:gd name="T10" fmla="*/ 6 w 6"/>
                  <a:gd name="T11" fmla="*/ 8 h 9"/>
                  <a:gd name="T12" fmla="*/ 6 w 6"/>
                  <a:gd name="T13" fmla="*/ 4 h 9"/>
                  <a:gd name="T14" fmla="*/ 6 w 6"/>
                  <a:gd name="T15" fmla="*/ 2 h 9"/>
                  <a:gd name="T16" fmla="*/ 4 w 6"/>
                  <a:gd name="T17" fmla="*/ 0 h 9"/>
                  <a:gd name="T18" fmla="*/ 1 w 6"/>
                  <a:gd name="T19" fmla="*/ 2 h 9"/>
                  <a:gd name="T20" fmla="*/ 1 w 6"/>
                  <a:gd name="T21"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9">
                    <a:moveTo>
                      <a:pt x="1" y="2"/>
                    </a:moveTo>
                    <a:lnTo>
                      <a:pt x="1" y="2"/>
                    </a:lnTo>
                    <a:lnTo>
                      <a:pt x="0" y="4"/>
                    </a:lnTo>
                    <a:lnTo>
                      <a:pt x="1" y="7"/>
                    </a:lnTo>
                    <a:lnTo>
                      <a:pt x="3" y="9"/>
                    </a:lnTo>
                    <a:lnTo>
                      <a:pt x="6" y="8"/>
                    </a:lnTo>
                    <a:lnTo>
                      <a:pt x="6" y="4"/>
                    </a:lnTo>
                    <a:lnTo>
                      <a:pt x="6" y="2"/>
                    </a:lnTo>
                    <a:lnTo>
                      <a:pt x="4" y="0"/>
                    </a:lnTo>
                    <a:lnTo>
                      <a:pt x="1" y="2"/>
                    </a:lnTo>
                    <a:lnTo>
                      <a:pt x="1"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18" name="Freeform 556">
                <a:extLst>
                  <a:ext uri="{FF2B5EF4-FFF2-40B4-BE49-F238E27FC236}">
                    <a16:creationId xmlns:a16="http://schemas.microsoft.com/office/drawing/2014/main" id="{2C48BC14-6543-48FA-9CFD-B5C776ED6639}"/>
                  </a:ext>
                </a:extLst>
              </p:cNvPr>
              <p:cNvSpPr>
                <a:spLocks/>
              </p:cNvSpPr>
              <p:nvPr/>
            </p:nvSpPr>
            <p:spPr bwMode="auto">
              <a:xfrm>
                <a:off x="571" y="3662"/>
                <a:ext cx="11" cy="9"/>
              </a:xfrm>
              <a:custGeom>
                <a:avLst/>
                <a:gdLst>
                  <a:gd name="T0" fmla="*/ 4 w 22"/>
                  <a:gd name="T1" fmla="*/ 0 h 18"/>
                  <a:gd name="T2" fmla="*/ 4 w 22"/>
                  <a:gd name="T3" fmla="*/ 0 h 18"/>
                  <a:gd name="T4" fmla="*/ 1 w 22"/>
                  <a:gd name="T5" fmla="*/ 1 h 18"/>
                  <a:gd name="T6" fmla="*/ 0 w 22"/>
                  <a:gd name="T7" fmla="*/ 4 h 18"/>
                  <a:gd name="T8" fmla="*/ 1 w 22"/>
                  <a:gd name="T9" fmla="*/ 7 h 18"/>
                  <a:gd name="T10" fmla="*/ 4 w 22"/>
                  <a:gd name="T11" fmla="*/ 10 h 18"/>
                  <a:gd name="T12" fmla="*/ 6 w 22"/>
                  <a:gd name="T13" fmla="*/ 12 h 18"/>
                  <a:gd name="T14" fmla="*/ 9 w 22"/>
                  <a:gd name="T15" fmla="*/ 15 h 18"/>
                  <a:gd name="T16" fmla="*/ 13 w 22"/>
                  <a:gd name="T17" fmla="*/ 17 h 18"/>
                  <a:gd name="T18" fmla="*/ 15 w 22"/>
                  <a:gd name="T19" fmla="*/ 18 h 18"/>
                  <a:gd name="T20" fmla="*/ 18 w 22"/>
                  <a:gd name="T21" fmla="*/ 18 h 18"/>
                  <a:gd name="T22" fmla="*/ 21 w 22"/>
                  <a:gd name="T23" fmla="*/ 18 h 18"/>
                  <a:gd name="T24" fmla="*/ 22 w 22"/>
                  <a:gd name="T25" fmla="*/ 16 h 18"/>
                  <a:gd name="T26" fmla="*/ 22 w 22"/>
                  <a:gd name="T27" fmla="*/ 13 h 18"/>
                  <a:gd name="T28" fmla="*/ 22 w 22"/>
                  <a:gd name="T29" fmla="*/ 10 h 18"/>
                  <a:gd name="T30" fmla="*/ 20 w 22"/>
                  <a:gd name="T31" fmla="*/ 8 h 18"/>
                  <a:gd name="T32" fmla="*/ 17 w 22"/>
                  <a:gd name="T33" fmla="*/ 6 h 18"/>
                  <a:gd name="T34" fmla="*/ 14 w 22"/>
                  <a:gd name="T35" fmla="*/ 4 h 18"/>
                  <a:gd name="T36" fmla="*/ 11 w 22"/>
                  <a:gd name="T37" fmla="*/ 3 h 18"/>
                  <a:gd name="T38" fmla="*/ 9 w 22"/>
                  <a:gd name="T39" fmla="*/ 1 h 18"/>
                  <a:gd name="T40" fmla="*/ 7 w 22"/>
                  <a:gd name="T41" fmla="*/ 0 h 18"/>
                  <a:gd name="T42" fmla="*/ 4 w 22"/>
                  <a:gd name="T43" fmla="*/ 0 h 18"/>
                  <a:gd name="T44" fmla="*/ 4 w 22"/>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8">
                    <a:moveTo>
                      <a:pt x="4" y="0"/>
                    </a:moveTo>
                    <a:lnTo>
                      <a:pt x="4" y="0"/>
                    </a:lnTo>
                    <a:lnTo>
                      <a:pt x="1" y="1"/>
                    </a:lnTo>
                    <a:lnTo>
                      <a:pt x="0" y="4"/>
                    </a:lnTo>
                    <a:lnTo>
                      <a:pt x="1" y="7"/>
                    </a:lnTo>
                    <a:lnTo>
                      <a:pt x="4" y="10"/>
                    </a:lnTo>
                    <a:lnTo>
                      <a:pt x="6" y="12"/>
                    </a:lnTo>
                    <a:lnTo>
                      <a:pt x="9" y="15"/>
                    </a:lnTo>
                    <a:lnTo>
                      <a:pt x="13" y="17"/>
                    </a:lnTo>
                    <a:lnTo>
                      <a:pt x="15" y="18"/>
                    </a:lnTo>
                    <a:lnTo>
                      <a:pt x="18" y="18"/>
                    </a:lnTo>
                    <a:lnTo>
                      <a:pt x="21" y="18"/>
                    </a:lnTo>
                    <a:lnTo>
                      <a:pt x="22" y="16"/>
                    </a:lnTo>
                    <a:lnTo>
                      <a:pt x="22" y="13"/>
                    </a:lnTo>
                    <a:lnTo>
                      <a:pt x="22" y="10"/>
                    </a:lnTo>
                    <a:lnTo>
                      <a:pt x="20" y="8"/>
                    </a:lnTo>
                    <a:lnTo>
                      <a:pt x="17" y="6"/>
                    </a:lnTo>
                    <a:lnTo>
                      <a:pt x="14" y="4"/>
                    </a:lnTo>
                    <a:lnTo>
                      <a:pt x="11" y="3"/>
                    </a:lnTo>
                    <a:lnTo>
                      <a:pt x="9" y="1"/>
                    </a:lnTo>
                    <a:lnTo>
                      <a:pt x="7" y="0"/>
                    </a:lnTo>
                    <a:lnTo>
                      <a:pt x="4" y="0"/>
                    </a:lnTo>
                    <a:lnTo>
                      <a:pt x="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19" name="Freeform 557">
                <a:extLst>
                  <a:ext uri="{FF2B5EF4-FFF2-40B4-BE49-F238E27FC236}">
                    <a16:creationId xmlns:a16="http://schemas.microsoft.com/office/drawing/2014/main" id="{3B40C6A3-F5D3-4842-AFF8-E1335410B8D6}"/>
                  </a:ext>
                </a:extLst>
              </p:cNvPr>
              <p:cNvSpPr>
                <a:spLocks/>
              </p:cNvSpPr>
              <p:nvPr/>
            </p:nvSpPr>
            <p:spPr bwMode="auto">
              <a:xfrm>
                <a:off x="571" y="3662"/>
                <a:ext cx="11" cy="9"/>
              </a:xfrm>
              <a:custGeom>
                <a:avLst/>
                <a:gdLst>
                  <a:gd name="T0" fmla="*/ 4 w 22"/>
                  <a:gd name="T1" fmla="*/ 0 h 18"/>
                  <a:gd name="T2" fmla="*/ 4 w 22"/>
                  <a:gd name="T3" fmla="*/ 0 h 18"/>
                  <a:gd name="T4" fmla="*/ 1 w 22"/>
                  <a:gd name="T5" fmla="*/ 1 h 18"/>
                  <a:gd name="T6" fmla="*/ 0 w 22"/>
                  <a:gd name="T7" fmla="*/ 4 h 18"/>
                  <a:gd name="T8" fmla="*/ 1 w 22"/>
                  <a:gd name="T9" fmla="*/ 7 h 18"/>
                  <a:gd name="T10" fmla="*/ 4 w 22"/>
                  <a:gd name="T11" fmla="*/ 10 h 18"/>
                  <a:gd name="T12" fmla="*/ 6 w 22"/>
                  <a:gd name="T13" fmla="*/ 12 h 18"/>
                  <a:gd name="T14" fmla="*/ 9 w 22"/>
                  <a:gd name="T15" fmla="*/ 15 h 18"/>
                  <a:gd name="T16" fmla="*/ 13 w 22"/>
                  <a:gd name="T17" fmla="*/ 17 h 18"/>
                  <a:gd name="T18" fmla="*/ 15 w 22"/>
                  <a:gd name="T19" fmla="*/ 18 h 18"/>
                  <a:gd name="T20" fmla="*/ 18 w 22"/>
                  <a:gd name="T21" fmla="*/ 18 h 18"/>
                  <a:gd name="T22" fmla="*/ 21 w 22"/>
                  <a:gd name="T23" fmla="*/ 18 h 18"/>
                  <a:gd name="T24" fmla="*/ 22 w 22"/>
                  <a:gd name="T25" fmla="*/ 16 h 18"/>
                  <a:gd name="T26" fmla="*/ 22 w 22"/>
                  <a:gd name="T27" fmla="*/ 13 h 18"/>
                  <a:gd name="T28" fmla="*/ 22 w 22"/>
                  <a:gd name="T29" fmla="*/ 10 h 18"/>
                  <a:gd name="T30" fmla="*/ 20 w 22"/>
                  <a:gd name="T31" fmla="*/ 8 h 18"/>
                  <a:gd name="T32" fmla="*/ 17 w 22"/>
                  <a:gd name="T33" fmla="*/ 6 h 18"/>
                  <a:gd name="T34" fmla="*/ 14 w 22"/>
                  <a:gd name="T35" fmla="*/ 4 h 18"/>
                  <a:gd name="T36" fmla="*/ 11 w 22"/>
                  <a:gd name="T37" fmla="*/ 3 h 18"/>
                  <a:gd name="T38" fmla="*/ 9 w 22"/>
                  <a:gd name="T39" fmla="*/ 1 h 18"/>
                  <a:gd name="T40" fmla="*/ 7 w 22"/>
                  <a:gd name="T41" fmla="*/ 0 h 18"/>
                  <a:gd name="T42" fmla="*/ 4 w 22"/>
                  <a:gd name="T43" fmla="*/ 0 h 18"/>
                  <a:gd name="T44" fmla="*/ 4 w 22"/>
                  <a:gd name="T4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18">
                    <a:moveTo>
                      <a:pt x="4" y="0"/>
                    </a:moveTo>
                    <a:lnTo>
                      <a:pt x="4" y="0"/>
                    </a:lnTo>
                    <a:lnTo>
                      <a:pt x="1" y="1"/>
                    </a:lnTo>
                    <a:lnTo>
                      <a:pt x="0" y="4"/>
                    </a:lnTo>
                    <a:lnTo>
                      <a:pt x="1" y="7"/>
                    </a:lnTo>
                    <a:lnTo>
                      <a:pt x="4" y="10"/>
                    </a:lnTo>
                    <a:lnTo>
                      <a:pt x="6" y="12"/>
                    </a:lnTo>
                    <a:lnTo>
                      <a:pt x="9" y="15"/>
                    </a:lnTo>
                    <a:lnTo>
                      <a:pt x="13" y="17"/>
                    </a:lnTo>
                    <a:lnTo>
                      <a:pt x="15" y="18"/>
                    </a:lnTo>
                    <a:lnTo>
                      <a:pt x="18" y="18"/>
                    </a:lnTo>
                    <a:lnTo>
                      <a:pt x="21" y="18"/>
                    </a:lnTo>
                    <a:lnTo>
                      <a:pt x="22" y="16"/>
                    </a:lnTo>
                    <a:lnTo>
                      <a:pt x="22" y="13"/>
                    </a:lnTo>
                    <a:lnTo>
                      <a:pt x="22" y="10"/>
                    </a:lnTo>
                    <a:lnTo>
                      <a:pt x="20" y="8"/>
                    </a:lnTo>
                    <a:lnTo>
                      <a:pt x="17" y="6"/>
                    </a:lnTo>
                    <a:lnTo>
                      <a:pt x="14" y="4"/>
                    </a:lnTo>
                    <a:lnTo>
                      <a:pt x="11" y="3"/>
                    </a:lnTo>
                    <a:lnTo>
                      <a:pt x="9" y="1"/>
                    </a:lnTo>
                    <a:lnTo>
                      <a:pt x="7" y="0"/>
                    </a:lnTo>
                    <a:lnTo>
                      <a:pt x="4" y="0"/>
                    </a:lnTo>
                    <a:lnTo>
                      <a:pt x="4"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20" name="Freeform 558">
                <a:extLst>
                  <a:ext uri="{FF2B5EF4-FFF2-40B4-BE49-F238E27FC236}">
                    <a16:creationId xmlns:a16="http://schemas.microsoft.com/office/drawing/2014/main" id="{68384B03-CD75-44F7-920B-FBA027F82EB1}"/>
                  </a:ext>
                </a:extLst>
              </p:cNvPr>
              <p:cNvSpPr>
                <a:spLocks/>
              </p:cNvSpPr>
              <p:nvPr/>
            </p:nvSpPr>
            <p:spPr bwMode="auto">
              <a:xfrm>
                <a:off x="594" y="3648"/>
                <a:ext cx="9" cy="8"/>
              </a:xfrm>
              <a:custGeom>
                <a:avLst/>
                <a:gdLst>
                  <a:gd name="T0" fmla="*/ 1 w 17"/>
                  <a:gd name="T1" fmla="*/ 1 h 15"/>
                  <a:gd name="T2" fmla="*/ 1 w 17"/>
                  <a:gd name="T3" fmla="*/ 1 h 15"/>
                  <a:gd name="T4" fmla="*/ 0 w 17"/>
                  <a:gd name="T5" fmla="*/ 3 h 15"/>
                  <a:gd name="T6" fmla="*/ 1 w 17"/>
                  <a:gd name="T7" fmla="*/ 5 h 15"/>
                  <a:gd name="T8" fmla="*/ 2 w 17"/>
                  <a:gd name="T9" fmla="*/ 7 h 15"/>
                  <a:gd name="T10" fmla="*/ 4 w 17"/>
                  <a:gd name="T11" fmla="*/ 11 h 15"/>
                  <a:gd name="T12" fmla="*/ 7 w 17"/>
                  <a:gd name="T13" fmla="*/ 12 h 15"/>
                  <a:gd name="T14" fmla="*/ 10 w 17"/>
                  <a:gd name="T15" fmla="*/ 14 h 15"/>
                  <a:gd name="T16" fmla="*/ 13 w 17"/>
                  <a:gd name="T17" fmla="*/ 15 h 15"/>
                  <a:gd name="T18" fmla="*/ 15 w 17"/>
                  <a:gd name="T19" fmla="*/ 14 h 15"/>
                  <a:gd name="T20" fmla="*/ 17 w 17"/>
                  <a:gd name="T21" fmla="*/ 12 h 15"/>
                  <a:gd name="T22" fmla="*/ 17 w 17"/>
                  <a:gd name="T23" fmla="*/ 8 h 15"/>
                  <a:gd name="T24" fmla="*/ 16 w 17"/>
                  <a:gd name="T25" fmla="*/ 5 h 15"/>
                  <a:gd name="T26" fmla="*/ 14 w 17"/>
                  <a:gd name="T27" fmla="*/ 3 h 15"/>
                  <a:gd name="T28" fmla="*/ 12 w 17"/>
                  <a:gd name="T29" fmla="*/ 1 h 15"/>
                  <a:gd name="T30" fmla="*/ 10 w 17"/>
                  <a:gd name="T31" fmla="*/ 0 h 15"/>
                  <a:gd name="T32" fmla="*/ 6 w 17"/>
                  <a:gd name="T33" fmla="*/ 0 h 15"/>
                  <a:gd name="T34" fmla="*/ 4 w 17"/>
                  <a:gd name="T35" fmla="*/ 0 h 15"/>
                  <a:gd name="T36" fmla="*/ 1 w 17"/>
                  <a:gd name="T37" fmla="*/ 1 h 15"/>
                  <a:gd name="T38" fmla="*/ 1 w 17"/>
                  <a:gd name="T3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1"/>
                    </a:moveTo>
                    <a:lnTo>
                      <a:pt x="1" y="1"/>
                    </a:lnTo>
                    <a:lnTo>
                      <a:pt x="0" y="3"/>
                    </a:lnTo>
                    <a:lnTo>
                      <a:pt x="1" y="5"/>
                    </a:lnTo>
                    <a:lnTo>
                      <a:pt x="2" y="7"/>
                    </a:lnTo>
                    <a:lnTo>
                      <a:pt x="4" y="11"/>
                    </a:lnTo>
                    <a:lnTo>
                      <a:pt x="7" y="12"/>
                    </a:lnTo>
                    <a:lnTo>
                      <a:pt x="10" y="14"/>
                    </a:lnTo>
                    <a:lnTo>
                      <a:pt x="13" y="15"/>
                    </a:lnTo>
                    <a:lnTo>
                      <a:pt x="15" y="14"/>
                    </a:lnTo>
                    <a:lnTo>
                      <a:pt x="17" y="12"/>
                    </a:lnTo>
                    <a:lnTo>
                      <a:pt x="17" y="8"/>
                    </a:lnTo>
                    <a:lnTo>
                      <a:pt x="16" y="5"/>
                    </a:lnTo>
                    <a:lnTo>
                      <a:pt x="14" y="3"/>
                    </a:lnTo>
                    <a:lnTo>
                      <a:pt x="12" y="1"/>
                    </a:lnTo>
                    <a:lnTo>
                      <a:pt x="10" y="0"/>
                    </a:lnTo>
                    <a:lnTo>
                      <a:pt x="6" y="0"/>
                    </a:lnTo>
                    <a:lnTo>
                      <a:pt x="4" y="0"/>
                    </a:lnTo>
                    <a:lnTo>
                      <a:pt x="1" y="1"/>
                    </a:lnTo>
                    <a:lnTo>
                      <a:pt x="1"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1" name="Freeform 559">
                <a:extLst>
                  <a:ext uri="{FF2B5EF4-FFF2-40B4-BE49-F238E27FC236}">
                    <a16:creationId xmlns:a16="http://schemas.microsoft.com/office/drawing/2014/main" id="{55B900C0-EA45-481C-A6C5-61475141C7D5}"/>
                  </a:ext>
                </a:extLst>
              </p:cNvPr>
              <p:cNvSpPr>
                <a:spLocks/>
              </p:cNvSpPr>
              <p:nvPr/>
            </p:nvSpPr>
            <p:spPr bwMode="auto">
              <a:xfrm>
                <a:off x="594" y="3648"/>
                <a:ext cx="9" cy="8"/>
              </a:xfrm>
              <a:custGeom>
                <a:avLst/>
                <a:gdLst>
                  <a:gd name="T0" fmla="*/ 1 w 17"/>
                  <a:gd name="T1" fmla="*/ 1 h 15"/>
                  <a:gd name="T2" fmla="*/ 1 w 17"/>
                  <a:gd name="T3" fmla="*/ 1 h 15"/>
                  <a:gd name="T4" fmla="*/ 0 w 17"/>
                  <a:gd name="T5" fmla="*/ 3 h 15"/>
                  <a:gd name="T6" fmla="*/ 1 w 17"/>
                  <a:gd name="T7" fmla="*/ 5 h 15"/>
                  <a:gd name="T8" fmla="*/ 2 w 17"/>
                  <a:gd name="T9" fmla="*/ 7 h 15"/>
                  <a:gd name="T10" fmla="*/ 4 w 17"/>
                  <a:gd name="T11" fmla="*/ 11 h 15"/>
                  <a:gd name="T12" fmla="*/ 7 w 17"/>
                  <a:gd name="T13" fmla="*/ 12 h 15"/>
                  <a:gd name="T14" fmla="*/ 10 w 17"/>
                  <a:gd name="T15" fmla="*/ 14 h 15"/>
                  <a:gd name="T16" fmla="*/ 13 w 17"/>
                  <a:gd name="T17" fmla="*/ 15 h 15"/>
                  <a:gd name="T18" fmla="*/ 15 w 17"/>
                  <a:gd name="T19" fmla="*/ 14 h 15"/>
                  <a:gd name="T20" fmla="*/ 17 w 17"/>
                  <a:gd name="T21" fmla="*/ 12 h 15"/>
                  <a:gd name="T22" fmla="*/ 17 w 17"/>
                  <a:gd name="T23" fmla="*/ 8 h 15"/>
                  <a:gd name="T24" fmla="*/ 16 w 17"/>
                  <a:gd name="T25" fmla="*/ 5 h 15"/>
                  <a:gd name="T26" fmla="*/ 14 w 17"/>
                  <a:gd name="T27" fmla="*/ 3 h 15"/>
                  <a:gd name="T28" fmla="*/ 12 w 17"/>
                  <a:gd name="T29" fmla="*/ 1 h 15"/>
                  <a:gd name="T30" fmla="*/ 10 w 17"/>
                  <a:gd name="T31" fmla="*/ 0 h 15"/>
                  <a:gd name="T32" fmla="*/ 6 w 17"/>
                  <a:gd name="T33" fmla="*/ 0 h 15"/>
                  <a:gd name="T34" fmla="*/ 4 w 17"/>
                  <a:gd name="T35" fmla="*/ 0 h 15"/>
                  <a:gd name="T36" fmla="*/ 1 w 17"/>
                  <a:gd name="T37" fmla="*/ 1 h 15"/>
                  <a:gd name="T38" fmla="*/ 1 w 17"/>
                  <a:gd name="T3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5">
                    <a:moveTo>
                      <a:pt x="1" y="1"/>
                    </a:moveTo>
                    <a:lnTo>
                      <a:pt x="1" y="1"/>
                    </a:lnTo>
                    <a:lnTo>
                      <a:pt x="0" y="3"/>
                    </a:lnTo>
                    <a:lnTo>
                      <a:pt x="1" y="5"/>
                    </a:lnTo>
                    <a:lnTo>
                      <a:pt x="2" y="7"/>
                    </a:lnTo>
                    <a:lnTo>
                      <a:pt x="4" y="11"/>
                    </a:lnTo>
                    <a:lnTo>
                      <a:pt x="7" y="12"/>
                    </a:lnTo>
                    <a:lnTo>
                      <a:pt x="10" y="14"/>
                    </a:lnTo>
                    <a:lnTo>
                      <a:pt x="13" y="15"/>
                    </a:lnTo>
                    <a:lnTo>
                      <a:pt x="15" y="14"/>
                    </a:lnTo>
                    <a:lnTo>
                      <a:pt x="17" y="12"/>
                    </a:lnTo>
                    <a:lnTo>
                      <a:pt x="17" y="8"/>
                    </a:lnTo>
                    <a:lnTo>
                      <a:pt x="16" y="5"/>
                    </a:lnTo>
                    <a:lnTo>
                      <a:pt x="14" y="3"/>
                    </a:lnTo>
                    <a:lnTo>
                      <a:pt x="12" y="1"/>
                    </a:lnTo>
                    <a:lnTo>
                      <a:pt x="10" y="0"/>
                    </a:lnTo>
                    <a:lnTo>
                      <a:pt x="6" y="0"/>
                    </a:lnTo>
                    <a:lnTo>
                      <a:pt x="4" y="0"/>
                    </a:lnTo>
                    <a:lnTo>
                      <a:pt x="1" y="1"/>
                    </a:lnTo>
                    <a:lnTo>
                      <a:pt x="1"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22" name="Freeform 560">
                <a:extLst>
                  <a:ext uri="{FF2B5EF4-FFF2-40B4-BE49-F238E27FC236}">
                    <a16:creationId xmlns:a16="http://schemas.microsoft.com/office/drawing/2014/main" id="{82D68A1B-53B4-4D13-83AC-C6A8FA25804F}"/>
                  </a:ext>
                </a:extLst>
              </p:cNvPr>
              <p:cNvSpPr>
                <a:spLocks/>
              </p:cNvSpPr>
              <p:nvPr/>
            </p:nvSpPr>
            <p:spPr bwMode="auto">
              <a:xfrm>
                <a:off x="565" y="3646"/>
                <a:ext cx="7" cy="6"/>
              </a:xfrm>
              <a:custGeom>
                <a:avLst/>
                <a:gdLst>
                  <a:gd name="T0" fmla="*/ 3 w 13"/>
                  <a:gd name="T1" fmla="*/ 2 h 11"/>
                  <a:gd name="T2" fmla="*/ 3 w 13"/>
                  <a:gd name="T3" fmla="*/ 2 h 11"/>
                  <a:gd name="T4" fmla="*/ 1 w 13"/>
                  <a:gd name="T5" fmla="*/ 3 h 11"/>
                  <a:gd name="T6" fmla="*/ 0 w 13"/>
                  <a:gd name="T7" fmla="*/ 5 h 11"/>
                  <a:gd name="T8" fmla="*/ 1 w 13"/>
                  <a:gd name="T9" fmla="*/ 7 h 11"/>
                  <a:gd name="T10" fmla="*/ 1 w 13"/>
                  <a:gd name="T11" fmla="*/ 10 h 11"/>
                  <a:gd name="T12" fmla="*/ 3 w 13"/>
                  <a:gd name="T13" fmla="*/ 10 h 11"/>
                  <a:gd name="T14" fmla="*/ 7 w 13"/>
                  <a:gd name="T15" fmla="*/ 11 h 11"/>
                  <a:gd name="T16" fmla="*/ 10 w 13"/>
                  <a:gd name="T17" fmla="*/ 10 h 11"/>
                  <a:gd name="T18" fmla="*/ 13 w 13"/>
                  <a:gd name="T19" fmla="*/ 9 h 11"/>
                  <a:gd name="T20" fmla="*/ 13 w 13"/>
                  <a:gd name="T21" fmla="*/ 4 h 11"/>
                  <a:gd name="T22" fmla="*/ 11 w 13"/>
                  <a:gd name="T23" fmla="*/ 1 h 11"/>
                  <a:gd name="T24" fmla="*/ 9 w 13"/>
                  <a:gd name="T25" fmla="*/ 0 h 11"/>
                  <a:gd name="T26" fmla="*/ 6 w 13"/>
                  <a:gd name="T27" fmla="*/ 0 h 11"/>
                  <a:gd name="T28" fmla="*/ 3 w 13"/>
                  <a:gd name="T29" fmla="*/ 2 h 11"/>
                  <a:gd name="T30" fmla="*/ 3 w 13"/>
                  <a:gd name="T3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1">
                    <a:moveTo>
                      <a:pt x="3" y="2"/>
                    </a:moveTo>
                    <a:lnTo>
                      <a:pt x="3" y="2"/>
                    </a:lnTo>
                    <a:lnTo>
                      <a:pt x="1" y="3"/>
                    </a:lnTo>
                    <a:lnTo>
                      <a:pt x="0" y="5"/>
                    </a:lnTo>
                    <a:lnTo>
                      <a:pt x="1" y="7"/>
                    </a:lnTo>
                    <a:lnTo>
                      <a:pt x="1" y="10"/>
                    </a:lnTo>
                    <a:lnTo>
                      <a:pt x="3" y="10"/>
                    </a:lnTo>
                    <a:lnTo>
                      <a:pt x="7" y="11"/>
                    </a:lnTo>
                    <a:lnTo>
                      <a:pt x="10" y="10"/>
                    </a:lnTo>
                    <a:lnTo>
                      <a:pt x="13" y="9"/>
                    </a:lnTo>
                    <a:lnTo>
                      <a:pt x="13" y="4"/>
                    </a:lnTo>
                    <a:lnTo>
                      <a:pt x="11" y="1"/>
                    </a:lnTo>
                    <a:lnTo>
                      <a:pt x="9" y="0"/>
                    </a:lnTo>
                    <a:lnTo>
                      <a:pt x="6" y="0"/>
                    </a:lnTo>
                    <a:lnTo>
                      <a:pt x="3" y="2"/>
                    </a:lnTo>
                    <a:lnTo>
                      <a:pt x="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3" name="Freeform 561">
                <a:extLst>
                  <a:ext uri="{FF2B5EF4-FFF2-40B4-BE49-F238E27FC236}">
                    <a16:creationId xmlns:a16="http://schemas.microsoft.com/office/drawing/2014/main" id="{3B2F92A6-CBD5-4998-A498-DF959043301E}"/>
                  </a:ext>
                </a:extLst>
              </p:cNvPr>
              <p:cNvSpPr>
                <a:spLocks/>
              </p:cNvSpPr>
              <p:nvPr/>
            </p:nvSpPr>
            <p:spPr bwMode="auto">
              <a:xfrm>
                <a:off x="565" y="3646"/>
                <a:ext cx="7" cy="6"/>
              </a:xfrm>
              <a:custGeom>
                <a:avLst/>
                <a:gdLst>
                  <a:gd name="T0" fmla="*/ 3 w 13"/>
                  <a:gd name="T1" fmla="*/ 2 h 11"/>
                  <a:gd name="T2" fmla="*/ 3 w 13"/>
                  <a:gd name="T3" fmla="*/ 2 h 11"/>
                  <a:gd name="T4" fmla="*/ 1 w 13"/>
                  <a:gd name="T5" fmla="*/ 3 h 11"/>
                  <a:gd name="T6" fmla="*/ 0 w 13"/>
                  <a:gd name="T7" fmla="*/ 5 h 11"/>
                  <a:gd name="T8" fmla="*/ 1 w 13"/>
                  <a:gd name="T9" fmla="*/ 7 h 11"/>
                  <a:gd name="T10" fmla="*/ 1 w 13"/>
                  <a:gd name="T11" fmla="*/ 10 h 11"/>
                  <a:gd name="T12" fmla="*/ 3 w 13"/>
                  <a:gd name="T13" fmla="*/ 10 h 11"/>
                  <a:gd name="T14" fmla="*/ 7 w 13"/>
                  <a:gd name="T15" fmla="*/ 11 h 11"/>
                  <a:gd name="T16" fmla="*/ 10 w 13"/>
                  <a:gd name="T17" fmla="*/ 10 h 11"/>
                  <a:gd name="T18" fmla="*/ 13 w 13"/>
                  <a:gd name="T19" fmla="*/ 9 h 11"/>
                  <a:gd name="T20" fmla="*/ 13 w 13"/>
                  <a:gd name="T21" fmla="*/ 4 h 11"/>
                  <a:gd name="T22" fmla="*/ 11 w 13"/>
                  <a:gd name="T23" fmla="*/ 1 h 11"/>
                  <a:gd name="T24" fmla="*/ 9 w 13"/>
                  <a:gd name="T25" fmla="*/ 0 h 11"/>
                  <a:gd name="T26" fmla="*/ 6 w 13"/>
                  <a:gd name="T27" fmla="*/ 0 h 11"/>
                  <a:gd name="T28" fmla="*/ 3 w 13"/>
                  <a:gd name="T29" fmla="*/ 2 h 11"/>
                  <a:gd name="T30" fmla="*/ 3 w 13"/>
                  <a:gd name="T3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1">
                    <a:moveTo>
                      <a:pt x="3" y="2"/>
                    </a:moveTo>
                    <a:lnTo>
                      <a:pt x="3" y="2"/>
                    </a:lnTo>
                    <a:lnTo>
                      <a:pt x="1" y="3"/>
                    </a:lnTo>
                    <a:lnTo>
                      <a:pt x="0" y="5"/>
                    </a:lnTo>
                    <a:lnTo>
                      <a:pt x="1" y="7"/>
                    </a:lnTo>
                    <a:lnTo>
                      <a:pt x="1" y="10"/>
                    </a:lnTo>
                    <a:lnTo>
                      <a:pt x="3" y="10"/>
                    </a:lnTo>
                    <a:lnTo>
                      <a:pt x="7" y="11"/>
                    </a:lnTo>
                    <a:lnTo>
                      <a:pt x="10" y="10"/>
                    </a:lnTo>
                    <a:lnTo>
                      <a:pt x="13" y="9"/>
                    </a:lnTo>
                    <a:lnTo>
                      <a:pt x="13" y="4"/>
                    </a:lnTo>
                    <a:lnTo>
                      <a:pt x="11" y="1"/>
                    </a:lnTo>
                    <a:lnTo>
                      <a:pt x="9" y="0"/>
                    </a:lnTo>
                    <a:lnTo>
                      <a:pt x="6" y="0"/>
                    </a:lnTo>
                    <a:lnTo>
                      <a:pt x="3" y="2"/>
                    </a:lnTo>
                    <a:lnTo>
                      <a:pt x="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24" name="Freeform 562">
                <a:extLst>
                  <a:ext uri="{FF2B5EF4-FFF2-40B4-BE49-F238E27FC236}">
                    <a16:creationId xmlns:a16="http://schemas.microsoft.com/office/drawing/2014/main" id="{161B986B-7167-4285-9D5A-F2D72FFAA01A}"/>
                  </a:ext>
                </a:extLst>
              </p:cNvPr>
              <p:cNvSpPr>
                <a:spLocks/>
              </p:cNvSpPr>
              <p:nvPr/>
            </p:nvSpPr>
            <p:spPr bwMode="auto">
              <a:xfrm>
                <a:off x="553" y="3665"/>
                <a:ext cx="6" cy="5"/>
              </a:xfrm>
              <a:custGeom>
                <a:avLst/>
                <a:gdLst>
                  <a:gd name="T0" fmla="*/ 5 w 11"/>
                  <a:gd name="T1" fmla="*/ 0 h 9"/>
                  <a:gd name="T2" fmla="*/ 5 w 11"/>
                  <a:gd name="T3" fmla="*/ 0 h 9"/>
                  <a:gd name="T4" fmla="*/ 2 w 11"/>
                  <a:gd name="T5" fmla="*/ 0 h 9"/>
                  <a:gd name="T6" fmla="*/ 1 w 11"/>
                  <a:gd name="T7" fmla="*/ 2 h 9"/>
                  <a:gd name="T8" fmla="*/ 0 w 11"/>
                  <a:gd name="T9" fmla="*/ 4 h 9"/>
                  <a:gd name="T10" fmla="*/ 1 w 11"/>
                  <a:gd name="T11" fmla="*/ 6 h 9"/>
                  <a:gd name="T12" fmla="*/ 2 w 11"/>
                  <a:gd name="T13" fmla="*/ 9 h 9"/>
                  <a:gd name="T14" fmla="*/ 5 w 11"/>
                  <a:gd name="T15" fmla="*/ 9 h 9"/>
                  <a:gd name="T16" fmla="*/ 7 w 11"/>
                  <a:gd name="T17" fmla="*/ 9 h 9"/>
                  <a:gd name="T18" fmla="*/ 9 w 11"/>
                  <a:gd name="T19" fmla="*/ 7 h 9"/>
                  <a:gd name="T20" fmla="*/ 11 w 11"/>
                  <a:gd name="T21" fmla="*/ 5 h 9"/>
                  <a:gd name="T22" fmla="*/ 10 w 11"/>
                  <a:gd name="T23" fmla="*/ 1 h 9"/>
                  <a:gd name="T24" fmla="*/ 8 w 11"/>
                  <a:gd name="T25" fmla="*/ 0 h 9"/>
                  <a:gd name="T26" fmla="*/ 5 w 11"/>
                  <a:gd name="T27" fmla="*/ 0 h 9"/>
                  <a:gd name="T28" fmla="*/ 5 w 11"/>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9">
                    <a:moveTo>
                      <a:pt x="5" y="0"/>
                    </a:moveTo>
                    <a:lnTo>
                      <a:pt x="5" y="0"/>
                    </a:lnTo>
                    <a:lnTo>
                      <a:pt x="2" y="0"/>
                    </a:lnTo>
                    <a:lnTo>
                      <a:pt x="1" y="2"/>
                    </a:lnTo>
                    <a:lnTo>
                      <a:pt x="0" y="4"/>
                    </a:lnTo>
                    <a:lnTo>
                      <a:pt x="1" y="6"/>
                    </a:lnTo>
                    <a:lnTo>
                      <a:pt x="2" y="9"/>
                    </a:lnTo>
                    <a:lnTo>
                      <a:pt x="5" y="9"/>
                    </a:lnTo>
                    <a:lnTo>
                      <a:pt x="7" y="9"/>
                    </a:lnTo>
                    <a:lnTo>
                      <a:pt x="9" y="7"/>
                    </a:lnTo>
                    <a:lnTo>
                      <a:pt x="11" y="5"/>
                    </a:lnTo>
                    <a:lnTo>
                      <a:pt x="10" y="1"/>
                    </a:lnTo>
                    <a:lnTo>
                      <a:pt x="8" y="0"/>
                    </a:lnTo>
                    <a:lnTo>
                      <a:pt x="5" y="0"/>
                    </a:lnTo>
                    <a:lnTo>
                      <a:pt x="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5" name="Freeform 563">
                <a:extLst>
                  <a:ext uri="{FF2B5EF4-FFF2-40B4-BE49-F238E27FC236}">
                    <a16:creationId xmlns:a16="http://schemas.microsoft.com/office/drawing/2014/main" id="{0B36F747-C797-4D93-9DB4-193FB91138FF}"/>
                  </a:ext>
                </a:extLst>
              </p:cNvPr>
              <p:cNvSpPr>
                <a:spLocks/>
              </p:cNvSpPr>
              <p:nvPr/>
            </p:nvSpPr>
            <p:spPr bwMode="auto">
              <a:xfrm>
                <a:off x="553" y="3665"/>
                <a:ext cx="6" cy="5"/>
              </a:xfrm>
              <a:custGeom>
                <a:avLst/>
                <a:gdLst>
                  <a:gd name="T0" fmla="*/ 5 w 11"/>
                  <a:gd name="T1" fmla="*/ 0 h 9"/>
                  <a:gd name="T2" fmla="*/ 5 w 11"/>
                  <a:gd name="T3" fmla="*/ 0 h 9"/>
                  <a:gd name="T4" fmla="*/ 2 w 11"/>
                  <a:gd name="T5" fmla="*/ 0 h 9"/>
                  <a:gd name="T6" fmla="*/ 1 w 11"/>
                  <a:gd name="T7" fmla="*/ 2 h 9"/>
                  <a:gd name="T8" fmla="*/ 0 w 11"/>
                  <a:gd name="T9" fmla="*/ 4 h 9"/>
                  <a:gd name="T10" fmla="*/ 1 w 11"/>
                  <a:gd name="T11" fmla="*/ 6 h 9"/>
                  <a:gd name="T12" fmla="*/ 2 w 11"/>
                  <a:gd name="T13" fmla="*/ 9 h 9"/>
                  <a:gd name="T14" fmla="*/ 5 w 11"/>
                  <a:gd name="T15" fmla="*/ 9 h 9"/>
                  <a:gd name="T16" fmla="*/ 7 w 11"/>
                  <a:gd name="T17" fmla="*/ 9 h 9"/>
                  <a:gd name="T18" fmla="*/ 9 w 11"/>
                  <a:gd name="T19" fmla="*/ 7 h 9"/>
                  <a:gd name="T20" fmla="*/ 11 w 11"/>
                  <a:gd name="T21" fmla="*/ 5 h 9"/>
                  <a:gd name="T22" fmla="*/ 10 w 11"/>
                  <a:gd name="T23" fmla="*/ 1 h 9"/>
                  <a:gd name="T24" fmla="*/ 8 w 11"/>
                  <a:gd name="T25" fmla="*/ 0 h 9"/>
                  <a:gd name="T26" fmla="*/ 5 w 11"/>
                  <a:gd name="T27" fmla="*/ 0 h 9"/>
                  <a:gd name="T28" fmla="*/ 5 w 11"/>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9">
                    <a:moveTo>
                      <a:pt x="5" y="0"/>
                    </a:moveTo>
                    <a:lnTo>
                      <a:pt x="5" y="0"/>
                    </a:lnTo>
                    <a:lnTo>
                      <a:pt x="2" y="0"/>
                    </a:lnTo>
                    <a:lnTo>
                      <a:pt x="1" y="2"/>
                    </a:lnTo>
                    <a:lnTo>
                      <a:pt x="0" y="4"/>
                    </a:lnTo>
                    <a:lnTo>
                      <a:pt x="1" y="6"/>
                    </a:lnTo>
                    <a:lnTo>
                      <a:pt x="2" y="9"/>
                    </a:lnTo>
                    <a:lnTo>
                      <a:pt x="5" y="9"/>
                    </a:lnTo>
                    <a:lnTo>
                      <a:pt x="7" y="9"/>
                    </a:lnTo>
                    <a:lnTo>
                      <a:pt x="9" y="7"/>
                    </a:lnTo>
                    <a:lnTo>
                      <a:pt x="11" y="5"/>
                    </a:lnTo>
                    <a:lnTo>
                      <a:pt x="10" y="1"/>
                    </a:lnTo>
                    <a:lnTo>
                      <a:pt x="8" y="0"/>
                    </a:lnTo>
                    <a:lnTo>
                      <a:pt x="5" y="0"/>
                    </a:lnTo>
                    <a:lnTo>
                      <a:pt x="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26" name="Freeform 564">
                <a:extLst>
                  <a:ext uri="{FF2B5EF4-FFF2-40B4-BE49-F238E27FC236}">
                    <a16:creationId xmlns:a16="http://schemas.microsoft.com/office/drawing/2014/main" id="{1A3889E1-0740-40D1-9B22-975EE94A643D}"/>
                  </a:ext>
                </a:extLst>
              </p:cNvPr>
              <p:cNvSpPr>
                <a:spLocks/>
              </p:cNvSpPr>
              <p:nvPr/>
            </p:nvSpPr>
            <p:spPr bwMode="auto">
              <a:xfrm>
                <a:off x="637" y="3476"/>
                <a:ext cx="24" cy="54"/>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4 h 102"/>
                  <a:gd name="T24" fmla="*/ 4 w 45"/>
                  <a:gd name="T25" fmla="*/ 28 h 102"/>
                  <a:gd name="T26" fmla="*/ 4 w 45"/>
                  <a:gd name="T27" fmla="*/ 32 h 102"/>
                  <a:gd name="T28" fmla="*/ 4 w 45"/>
                  <a:gd name="T29" fmla="*/ 36 h 102"/>
                  <a:gd name="T30" fmla="*/ 3 w 45"/>
                  <a:gd name="T31" fmla="*/ 42 h 102"/>
                  <a:gd name="T32" fmla="*/ 3 w 45"/>
                  <a:gd name="T33" fmla="*/ 45 h 102"/>
                  <a:gd name="T34" fmla="*/ 2 w 45"/>
                  <a:gd name="T35" fmla="*/ 48 h 102"/>
                  <a:gd name="T36" fmla="*/ 2 w 45"/>
                  <a:gd name="T37" fmla="*/ 53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3 h 102"/>
                  <a:gd name="T50" fmla="*/ 9 w 45"/>
                  <a:gd name="T51" fmla="*/ 77 h 102"/>
                  <a:gd name="T52" fmla="*/ 10 w 45"/>
                  <a:gd name="T53" fmla="*/ 81 h 102"/>
                  <a:gd name="T54" fmla="*/ 13 w 45"/>
                  <a:gd name="T55" fmla="*/ 85 h 102"/>
                  <a:gd name="T56" fmla="*/ 12 w 45"/>
                  <a:gd name="T57" fmla="*/ 89 h 102"/>
                  <a:gd name="T58" fmla="*/ 12 w 45"/>
                  <a:gd name="T59" fmla="*/ 93 h 102"/>
                  <a:gd name="T60" fmla="*/ 14 w 45"/>
                  <a:gd name="T61" fmla="*/ 94 h 102"/>
                  <a:gd name="T62" fmla="*/ 18 w 45"/>
                  <a:gd name="T63" fmla="*/ 97 h 102"/>
                  <a:gd name="T64" fmla="*/ 22 w 45"/>
                  <a:gd name="T65" fmla="*/ 101 h 102"/>
                  <a:gd name="T66" fmla="*/ 27 w 45"/>
                  <a:gd name="T67" fmla="*/ 102 h 102"/>
                  <a:gd name="T68" fmla="*/ 32 w 45"/>
                  <a:gd name="T69" fmla="*/ 102 h 102"/>
                  <a:gd name="T70" fmla="*/ 37 w 45"/>
                  <a:gd name="T71" fmla="*/ 97 h 102"/>
                  <a:gd name="T72" fmla="*/ 41 w 45"/>
                  <a:gd name="T73" fmla="*/ 92 h 102"/>
                  <a:gd name="T74" fmla="*/ 43 w 45"/>
                  <a:gd name="T75" fmla="*/ 85 h 102"/>
                  <a:gd name="T76" fmla="*/ 45 w 45"/>
                  <a:gd name="T77" fmla="*/ 80 h 102"/>
                  <a:gd name="T78" fmla="*/ 45 w 45"/>
                  <a:gd name="T79" fmla="*/ 75 h 102"/>
                  <a:gd name="T80" fmla="*/ 41 w 45"/>
                  <a:gd name="T81" fmla="*/ 68 h 102"/>
                  <a:gd name="T82" fmla="*/ 39 w 45"/>
                  <a:gd name="T83" fmla="*/ 62 h 102"/>
                  <a:gd name="T84" fmla="*/ 35 w 45"/>
                  <a:gd name="T85" fmla="*/ 58 h 102"/>
                  <a:gd name="T86" fmla="*/ 34 w 45"/>
                  <a:gd name="T87" fmla="*/ 53 h 102"/>
                  <a:gd name="T88" fmla="*/ 34 w 45"/>
                  <a:gd name="T89" fmla="*/ 48 h 102"/>
                  <a:gd name="T90" fmla="*/ 34 w 45"/>
                  <a:gd name="T91" fmla="*/ 42 h 102"/>
                  <a:gd name="T92" fmla="*/ 34 w 45"/>
                  <a:gd name="T93" fmla="*/ 37 h 102"/>
                  <a:gd name="T94" fmla="*/ 34 w 45"/>
                  <a:gd name="T95" fmla="*/ 30 h 102"/>
                  <a:gd name="T96" fmla="*/ 33 w 45"/>
                  <a:gd name="T97" fmla="*/ 24 h 102"/>
                  <a:gd name="T98" fmla="*/ 33 w 45"/>
                  <a:gd name="T99" fmla="*/ 19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4"/>
                    </a:lnTo>
                    <a:lnTo>
                      <a:pt x="4" y="28"/>
                    </a:lnTo>
                    <a:lnTo>
                      <a:pt x="4" y="32"/>
                    </a:lnTo>
                    <a:lnTo>
                      <a:pt x="4" y="36"/>
                    </a:lnTo>
                    <a:lnTo>
                      <a:pt x="3" y="42"/>
                    </a:lnTo>
                    <a:lnTo>
                      <a:pt x="3" y="45"/>
                    </a:lnTo>
                    <a:lnTo>
                      <a:pt x="2" y="48"/>
                    </a:lnTo>
                    <a:lnTo>
                      <a:pt x="2" y="53"/>
                    </a:lnTo>
                    <a:lnTo>
                      <a:pt x="0" y="58"/>
                    </a:lnTo>
                    <a:lnTo>
                      <a:pt x="0" y="62"/>
                    </a:lnTo>
                    <a:lnTo>
                      <a:pt x="2" y="64"/>
                    </a:lnTo>
                    <a:lnTo>
                      <a:pt x="7" y="65"/>
                    </a:lnTo>
                    <a:lnTo>
                      <a:pt x="10" y="69"/>
                    </a:lnTo>
                    <a:lnTo>
                      <a:pt x="10" y="73"/>
                    </a:lnTo>
                    <a:lnTo>
                      <a:pt x="9" y="77"/>
                    </a:lnTo>
                    <a:lnTo>
                      <a:pt x="10" y="81"/>
                    </a:lnTo>
                    <a:lnTo>
                      <a:pt x="13" y="85"/>
                    </a:lnTo>
                    <a:lnTo>
                      <a:pt x="12" y="89"/>
                    </a:lnTo>
                    <a:lnTo>
                      <a:pt x="12" y="93"/>
                    </a:lnTo>
                    <a:lnTo>
                      <a:pt x="14" y="94"/>
                    </a:lnTo>
                    <a:lnTo>
                      <a:pt x="18" y="97"/>
                    </a:lnTo>
                    <a:lnTo>
                      <a:pt x="22" y="101"/>
                    </a:lnTo>
                    <a:lnTo>
                      <a:pt x="27" y="102"/>
                    </a:lnTo>
                    <a:lnTo>
                      <a:pt x="32" y="102"/>
                    </a:lnTo>
                    <a:lnTo>
                      <a:pt x="37" y="97"/>
                    </a:lnTo>
                    <a:lnTo>
                      <a:pt x="41" y="92"/>
                    </a:lnTo>
                    <a:lnTo>
                      <a:pt x="43" y="85"/>
                    </a:lnTo>
                    <a:lnTo>
                      <a:pt x="45" y="80"/>
                    </a:lnTo>
                    <a:lnTo>
                      <a:pt x="45" y="75"/>
                    </a:lnTo>
                    <a:lnTo>
                      <a:pt x="41" y="68"/>
                    </a:lnTo>
                    <a:lnTo>
                      <a:pt x="39" y="62"/>
                    </a:lnTo>
                    <a:lnTo>
                      <a:pt x="35" y="58"/>
                    </a:lnTo>
                    <a:lnTo>
                      <a:pt x="34" y="53"/>
                    </a:lnTo>
                    <a:lnTo>
                      <a:pt x="34" y="48"/>
                    </a:lnTo>
                    <a:lnTo>
                      <a:pt x="34" y="42"/>
                    </a:lnTo>
                    <a:lnTo>
                      <a:pt x="34" y="37"/>
                    </a:lnTo>
                    <a:lnTo>
                      <a:pt x="34" y="30"/>
                    </a:lnTo>
                    <a:lnTo>
                      <a:pt x="33" y="24"/>
                    </a:lnTo>
                    <a:lnTo>
                      <a:pt x="33" y="19"/>
                    </a:lnTo>
                    <a:lnTo>
                      <a:pt x="31" y="13"/>
                    </a:lnTo>
                    <a:lnTo>
                      <a:pt x="28" y="9"/>
                    </a:lnTo>
                    <a:lnTo>
                      <a:pt x="26" y="8"/>
                    </a:lnTo>
                    <a:lnTo>
                      <a:pt x="26"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7" name="Freeform 565">
                <a:extLst>
                  <a:ext uri="{FF2B5EF4-FFF2-40B4-BE49-F238E27FC236}">
                    <a16:creationId xmlns:a16="http://schemas.microsoft.com/office/drawing/2014/main" id="{AB0C22F8-67AE-4A5B-9006-50AF3C9D3B64}"/>
                  </a:ext>
                </a:extLst>
              </p:cNvPr>
              <p:cNvSpPr>
                <a:spLocks/>
              </p:cNvSpPr>
              <p:nvPr/>
            </p:nvSpPr>
            <p:spPr bwMode="auto">
              <a:xfrm>
                <a:off x="637" y="3476"/>
                <a:ext cx="24" cy="54"/>
              </a:xfrm>
              <a:custGeom>
                <a:avLst/>
                <a:gdLst>
                  <a:gd name="T0" fmla="*/ 26 w 45"/>
                  <a:gd name="T1" fmla="*/ 8 h 102"/>
                  <a:gd name="T2" fmla="*/ 26 w 45"/>
                  <a:gd name="T3" fmla="*/ 8 h 102"/>
                  <a:gd name="T4" fmla="*/ 22 w 45"/>
                  <a:gd name="T5" fmla="*/ 5 h 102"/>
                  <a:gd name="T6" fmla="*/ 16 w 45"/>
                  <a:gd name="T7" fmla="*/ 2 h 102"/>
                  <a:gd name="T8" fmla="*/ 10 w 45"/>
                  <a:gd name="T9" fmla="*/ 0 h 102"/>
                  <a:gd name="T10" fmla="*/ 8 w 45"/>
                  <a:gd name="T11" fmla="*/ 2 h 102"/>
                  <a:gd name="T12" fmla="*/ 5 w 45"/>
                  <a:gd name="T13" fmla="*/ 4 h 102"/>
                  <a:gd name="T14" fmla="*/ 3 w 45"/>
                  <a:gd name="T15" fmla="*/ 8 h 102"/>
                  <a:gd name="T16" fmla="*/ 2 w 45"/>
                  <a:gd name="T17" fmla="*/ 13 h 102"/>
                  <a:gd name="T18" fmla="*/ 2 w 45"/>
                  <a:gd name="T19" fmla="*/ 17 h 102"/>
                  <a:gd name="T20" fmla="*/ 4 w 45"/>
                  <a:gd name="T21" fmla="*/ 20 h 102"/>
                  <a:gd name="T22" fmla="*/ 4 w 45"/>
                  <a:gd name="T23" fmla="*/ 24 h 102"/>
                  <a:gd name="T24" fmla="*/ 4 w 45"/>
                  <a:gd name="T25" fmla="*/ 28 h 102"/>
                  <a:gd name="T26" fmla="*/ 4 w 45"/>
                  <a:gd name="T27" fmla="*/ 32 h 102"/>
                  <a:gd name="T28" fmla="*/ 4 w 45"/>
                  <a:gd name="T29" fmla="*/ 36 h 102"/>
                  <a:gd name="T30" fmla="*/ 3 w 45"/>
                  <a:gd name="T31" fmla="*/ 42 h 102"/>
                  <a:gd name="T32" fmla="*/ 3 w 45"/>
                  <a:gd name="T33" fmla="*/ 45 h 102"/>
                  <a:gd name="T34" fmla="*/ 2 w 45"/>
                  <a:gd name="T35" fmla="*/ 48 h 102"/>
                  <a:gd name="T36" fmla="*/ 2 w 45"/>
                  <a:gd name="T37" fmla="*/ 53 h 102"/>
                  <a:gd name="T38" fmla="*/ 0 w 45"/>
                  <a:gd name="T39" fmla="*/ 58 h 102"/>
                  <a:gd name="T40" fmla="*/ 0 w 45"/>
                  <a:gd name="T41" fmla="*/ 62 h 102"/>
                  <a:gd name="T42" fmla="*/ 2 w 45"/>
                  <a:gd name="T43" fmla="*/ 64 h 102"/>
                  <a:gd name="T44" fmla="*/ 7 w 45"/>
                  <a:gd name="T45" fmla="*/ 65 h 102"/>
                  <a:gd name="T46" fmla="*/ 10 w 45"/>
                  <a:gd name="T47" fmla="*/ 69 h 102"/>
                  <a:gd name="T48" fmla="*/ 10 w 45"/>
                  <a:gd name="T49" fmla="*/ 73 h 102"/>
                  <a:gd name="T50" fmla="*/ 9 w 45"/>
                  <a:gd name="T51" fmla="*/ 77 h 102"/>
                  <a:gd name="T52" fmla="*/ 10 w 45"/>
                  <a:gd name="T53" fmla="*/ 81 h 102"/>
                  <a:gd name="T54" fmla="*/ 13 w 45"/>
                  <a:gd name="T55" fmla="*/ 85 h 102"/>
                  <a:gd name="T56" fmla="*/ 12 w 45"/>
                  <a:gd name="T57" fmla="*/ 89 h 102"/>
                  <a:gd name="T58" fmla="*/ 12 w 45"/>
                  <a:gd name="T59" fmla="*/ 93 h 102"/>
                  <a:gd name="T60" fmla="*/ 14 w 45"/>
                  <a:gd name="T61" fmla="*/ 94 h 102"/>
                  <a:gd name="T62" fmla="*/ 18 w 45"/>
                  <a:gd name="T63" fmla="*/ 97 h 102"/>
                  <a:gd name="T64" fmla="*/ 22 w 45"/>
                  <a:gd name="T65" fmla="*/ 101 h 102"/>
                  <a:gd name="T66" fmla="*/ 27 w 45"/>
                  <a:gd name="T67" fmla="*/ 102 h 102"/>
                  <a:gd name="T68" fmla="*/ 32 w 45"/>
                  <a:gd name="T69" fmla="*/ 102 h 102"/>
                  <a:gd name="T70" fmla="*/ 37 w 45"/>
                  <a:gd name="T71" fmla="*/ 97 h 102"/>
                  <a:gd name="T72" fmla="*/ 41 w 45"/>
                  <a:gd name="T73" fmla="*/ 92 h 102"/>
                  <a:gd name="T74" fmla="*/ 43 w 45"/>
                  <a:gd name="T75" fmla="*/ 85 h 102"/>
                  <a:gd name="T76" fmla="*/ 45 w 45"/>
                  <a:gd name="T77" fmla="*/ 80 h 102"/>
                  <a:gd name="T78" fmla="*/ 45 w 45"/>
                  <a:gd name="T79" fmla="*/ 75 h 102"/>
                  <a:gd name="T80" fmla="*/ 41 w 45"/>
                  <a:gd name="T81" fmla="*/ 68 h 102"/>
                  <a:gd name="T82" fmla="*/ 39 w 45"/>
                  <a:gd name="T83" fmla="*/ 62 h 102"/>
                  <a:gd name="T84" fmla="*/ 35 w 45"/>
                  <a:gd name="T85" fmla="*/ 58 h 102"/>
                  <a:gd name="T86" fmla="*/ 34 w 45"/>
                  <a:gd name="T87" fmla="*/ 53 h 102"/>
                  <a:gd name="T88" fmla="*/ 34 w 45"/>
                  <a:gd name="T89" fmla="*/ 48 h 102"/>
                  <a:gd name="T90" fmla="*/ 34 w 45"/>
                  <a:gd name="T91" fmla="*/ 42 h 102"/>
                  <a:gd name="T92" fmla="*/ 34 w 45"/>
                  <a:gd name="T93" fmla="*/ 37 h 102"/>
                  <a:gd name="T94" fmla="*/ 34 w 45"/>
                  <a:gd name="T95" fmla="*/ 30 h 102"/>
                  <a:gd name="T96" fmla="*/ 33 w 45"/>
                  <a:gd name="T97" fmla="*/ 24 h 102"/>
                  <a:gd name="T98" fmla="*/ 33 w 45"/>
                  <a:gd name="T99" fmla="*/ 19 h 102"/>
                  <a:gd name="T100" fmla="*/ 31 w 45"/>
                  <a:gd name="T101" fmla="*/ 13 h 102"/>
                  <a:gd name="T102" fmla="*/ 28 w 45"/>
                  <a:gd name="T103" fmla="*/ 9 h 102"/>
                  <a:gd name="T104" fmla="*/ 26 w 45"/>
                  <a:gd name="T105" fmla="*/ 8 h 102"/>
                  <a:gd name="T106" fmla="*/ 26 w 45"/>
                  <a:gd name="T107" fmla="*/ 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 h="102">
                    <a:moveTo>
                      <a:pt x="26" y="8"/>
                    </a:moveTo>
                    <a:lnTo>
                      <a:pt x="26" y="8"/>
                    </a:lnTo>
                    <a:lnTo>
                      <a:pt x="22" y="5"/>
                    </a:lnTo>
                    <a:lnTo>
                      <a:pt x="16" y="2"/>
                    </a:lnTo>
                    <a:lnTo>
                      <a:pt x="10" y="0"/>
                    </a:lnTo>
                    <a:lnTo>
                      <a:pt x="8" y="2"/>
                    </a:lnTo>
                    <a:lnTo>
                      <a:pt x="5" y="4"/>
                    </a:lnTo>
                    <a:lnTo>
                      <a:pt x="3" y="8"/>
                    </a:lnTo>
                    <a:lnTo>
                      <a:pt x="2" y="13"/>
                    </a:lnTo>
                    <a:lnTo>
                      <a:pt x="2" y="17"/>
                    </a:lnTo>
                    <a:lnTo>
                      <a:pt x="4" y="20"/>
                    </a:lnTo>
                    <a:lnTo>
                      <a:pt x="4" y="24"/>
                    </a:lnTo>
                    <a:lnTo>
                      <a:pt x="4" y="28"/>
                    </a:lnTo>
                    <a:lnTo>
                      <a:pt x="4" y="32"/>
                    </a:lnTo>
                    <a:lnTo>
                      <a:pt x="4" y="36"/>
                    </a:lnTo>
                    <a:lnTo>
                      <a:pt x="3" y="42"/>
                    </a:lnTo>
                    <a:lnTo>
                      <a:pt x="3" y="45"/>
                    </a:lnTo>
                    <a:lnTo>
                      <a:pt x="2" y="48"/>
                    </a:lnTo>
                    <a:lnTo>
                      <a:pt x="2" y="53"/>
                    </a:lnTo>
                    <a:lnTo>
                      <a:pt x="0" y="58"/>
                    </a:lnTo>
                    <a:lnTo>
                      <a:pt x="0" y="62"/>
                    </a:lnTo>
                    <a:lnTo>
                      <a:pt x="2" y="64"/>
                    </a:lnTo>
                    <a:lnTo>
                      <a:pt x="7" y="65"/>
                    </a:lnTo>
                    <a:lnTo>
                      <a:pt x="10" y="69"/>
                    </a:lnTo>
                    <a:lnTo>
                      <a:pt x="10" y="73"/>
                    </a:lnTo>
                    <a:lnTo>
                      <a:pt x="9" y="77"/>
                    </a:lnTo>
                    <a:lnTo>
                      <a:pt x="10" y="81"/>
                    </a:lnTo>
                    <a:lnTo>
                      <a:pt x="13" y="85"/>
                    </a:lnTo>
                    <a:lnTo>
                      <a:pt x="12" y="89"/>
                    </a:lnTo>
                    <a:lnTo>
                      <a:pt x="12" y="93"/>
                    </a:lnTo>
                    <a:lnTo>
                      <a:pt x="14" y="94"/>
                    </a:lnTo>
                    <a:lnTo>
                      <a:pt x="18" y="97"/>
                    </a:lnTo>
                    <a:lnTo>
                      <a:pt x="22" y="101"/>
                    </a:lnTo>
                    <a:lnTo>
                      <a:pt x="27" y="102"/>
                    </a:lnTo>
                    <a:lnTo>
                      <a:pt x="32" y="102"/>
                    </a:lnTo>
                    <a:lnTo>
                      <a:pt x="37" y="97"/>
                    </a:lnTo>
                    <a:lnTo>
                      <a:pt x="41" y="92"/>
                    </a:lnTo>
                    <a:lnTo>
                      <a:pt x="43" y="85"/>
                    </a:lnTo>
                    <a:lnTo>
                      <a:pt x="45" y="80"/>
                    </a:lnTo>
                    <a:lnTo>
                      <a:pt x="45" y="75"/>
                    </a:lnTo>
                    <a:lnTo>
                      <a:pt x="41" y="68"/>
                    </a:lnTo>
                    <a:lnTo>
                      <a:pt x="39" y="62"/>
                    </a:lnTo>
                    <a:lnTo>
                      <a:pt x="35" y="58"/>
                    </a:lnTo>
                    <a:lnTo>
                      <a:pt x="34" y="53"/>
                    </a:lnTo>
                    <a:lnTo>
                      <a:pt x="34" y="48"/>
                    </a:lnTo>
                    <a:lnTo>
                      <a:pt x="34" y="42"/>
                    </a:lnTo>
                    <a:lnTo>
                      <a:pt x="34" y="37"/>
                    </a:lnTo>
                    <a:lnTo>
                      <a:pt x="34" y="30"/>
                    </a:lnTo>
                    <a:lnTo>
                      <a:pt x="33" y="24"/>
                    </a:lnTo>
                    <a:lnTo>
                      <a:pt x="33" y="19"/>
                    </a:lnTo>
                    <a:lnTo>
                      <a:pt x="31" y="13"/>
                    </a:lnTo>
                    <a:lnTo>
                      <a:pt x="28" y="9"/>
                    </a:lnTo>
                    <a:lnTo>
                      <a:pt x="26" y="8"/>
                    </a:lnTo>
                    <a:lnTo>
                      <a:pt x="26"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28" name="Freeform 566">
                <a:extLst>
                  <a:ext uri="{FF2B5EF4-FFF2-40B4-BE49-F238E27FC236}">
                    <a16:creationId xmlns:a16="http://schemas.microsoft.com/office/drawing/2014/main" id="{0A82045A-D53F-45CA-B995-0D54C87475E8}"/>
                  </a:ext>
                </a:extLst>
              </p:cNvPr>
              <p:cNvSpPr>
                <a:spLocks/>
              </p:cNvSpPr>
              <p:nvPr/>
            </p:nvSpPr>
            <p:spPr bwMode="auto">
              <a:xfrm>
                <a:off x="913" y="3461"/>
                <a:ext cx="74" cy="63"/>
              </a:xfrm>
              <a:custGeom>
                <a:avLst/>
                <a:gdLst>
                  <a:gd name="T0" fmla="*/ 130 w 140"/>
                  <a:gd name="T1" fmla="*/ 3 h 118"/>
                  <a:gd name="T2" fmla="*/ 130 w 140"/>
                  <a:gd name="T3" fmla="*/ 3 h 118"/>
                  <a:gd name="T4" fmla="*/ 126 w 140"/>
                  <a:gd name="T5" fmla="*/ 7 h 118"/>
                  <a:gd name="T6" fmla="*/ 121 w 140"/>
                  <a:gd name="T7" fmla="*/ 11 h 118"/>
                  <a:gd name="T8" fmla="*/ 116 w 140"/>
                  <a:gd name="T9" fmla="*/ 17 h 118"/>
                  <a:gd name="T10" fmla="*/ 108 w 140"/>
                  <a:gd name="T11" fmla="*/ 20 h 118"/>
                  <a:gd name="T12" fmla="*/ 100 w 140"/>
                  <a:gd name="T13" fmla="*/ 24 h 118"/>
                  <a:gd name="T14" fmla="*/ 90 w 140"/>
                  <a:gd name="T15" fmla="*/ 30 h 118"/>
                  <a:gd name="T16" fmla="*/ 81 w 140"/>
                  <a:gd name="T17" fmla="*/ 34 h 118"/>
                  <a:gd name="T18" fmla="*/ 71 w 140"/>
                  <a:gd name="T19" fmla="*/ 40 h 118"/>
                  <a:gd name="T20" fmla="*/ 65 w 140"/>
                  <a:gd name="T21" fmla="*/ 45 h 118"/>
                  <a:gd name="T22" fmla="*/ 58 w 140"/>
                  <a:gd name="T23" fmla="*/ 46 h 118"/>
                  <a:gd name="T24" fmla="*/ 50 w 140"/>
                  <a:gd name="T25" fmla="*/ 46 h 118"/>
                  <a:gd name="T26" fmla="*/ 41 w 140"/>
                  <a:gd name="T27" fmla="*/ 46 h 118"/>
                  <a:gd name="T28" fmla="*/ 31 w 140"/>
                  <a:gd name="T29" fmla="*/ 47 h 118"/>
                  <a:gd name="T30" fmla="*/ 25 w 140"/>
                  <a:gd name="T31" fmla="*/ 49 h 118"/>
                  <a:gd name="T32" fmla="*/ 16 w 140"/>
                  <a:gd name="T33" fmla="*/ 52 h 118"/>
                  <a:gd name="T34" fmla="*/ 9 w 140"/>
                  <a:gd name="T35" fmla="*/ 57 h 118"/>
                  <a:gd name="T36" fmla="*/ 5 w 140"/>
                  <a:gd name="T37" fmla="*/ 63 h 118"/>
                  <a:gd name="T38" fmla="*/ 3 w 140"/>
                  <a:gd name="T39" fmla="*/ 69 h 118"/>
                  <a:gd name="T40" fmla="*/ 3 w 140"/>
                  <a:gd name="T41" fmla="*/ 75 h 118"/>
                  <a:gd name="T42" fmla="*/ 1 w 140"/>
                  <a:gd name="T43" fmla="*/ 82 h 118"/>
                  <a:gd name="T44" fmla="*/ 0 w 140"/>
                  <a:gd name="T45" fmla="*/ 89 h 118"/>
                  <a:gd name="T46" fmla="*/ 1 w 140"/>
                  <a:gd name="T47" fmla="*/ 95 h 118"/>
                  <a:gd name="T48" fmla="*/ 5 w 140"/>
                  <a:gd name="T49" fmla="*/ 104 h 118"/>
                  <a:gd name="T50" fmla="*/ 9 w 140"/>
                  <a:gd name="T51" fmla="*/ 112 h 118"/>
                  <a:gd name="T52" fmla="*/ 17 w 140"/>
                  <a:gd name="T53" fmla="*/ 115 h 118"/>
                  <a:gd name="T54" fmla="*/ 26 w 140"/>
                  <a:gd name="T55" fmla="*/ 118 h 118"/>
                  <a:gd name="T56" fmla="*/ 36 w 140"/>
                  <a:gd name="T57" fmla="*/ 118 h 118"/>
                  <a:gd name="T58" fmla="*/ 47 w 140"/>
                  <a:gd name="T59" fmla="*/ 117 h 118"/>
                  <a:gd name="T60" fmla="*/ 55 w 140"/>
                  <a:gd name="T61" fmla="*/ 115 h 118"/>
                  <a:gd name="T62" fmla="*/ 68 w 140"/>
                  <a:gd name="T63" fmla="*/ 109 h 118"/>
                  <a:gd name="T64" fmla="*/ 76 w 140"/>
                  <a:gd name="T65" fmla="*/ 105 h 118"/>
                  <a:gd name="T66" fmla="*/ 83 w 140"/>
                  <a:gd name="T67" fmla="*/ 100 h 118"/>
                  <a:gd name="T68" fmla="*/ 91 w 140"/>
                  <a:gd name="T69" fmla="*/ 97 h 118"/>
                  <a:gd name="T70" fmla="*/ 99 w 140"/>
                  <a:gd name="T71" fmla="*/ 93 h 118"/>
                  <a:gd name="T72" fmla="*/ 104 w 140"/>
                  <a:gd name="T73" fmla="*/ 84 h 118"/>
                  <a:gd name="T74" fmla="*/ 108 w 140"/>
                  <a:gd name="T75" fmla="*/ 79 h 118"/>
                  <a:gd name="T76" fmla="*/ 112 w 140"/>
                  <a:gd name="T77" fmla="*/ 73 h 118"/>
                  <a:gd name="T78" fmla="*/ 116 w 140"/>
                  <a:gd name="T79" fmla="*/ 69 h 118"/>
                  <a:gd name="T80" fmla="*/ 122 w 140"/>
                  <a:gd name="T81" fmla="*/ 62 h 118"/>
                  <a:gd name="T82" fmla="*/ 126 w 140"/>
                  <a:gd name="T83" fmla="*/ 55 h 118"/>
                  <a:gd name="T84" fmla="*/ 130 w 140"/>
                  <a:gd name="T85" fmla="*/ 49 h 118"/>
                  <a:gd name="T86" fmla="*/ 130 w 140"/>
                  <a:gd name="T87" fmla="*/ 41 h 118"/>
                  <a:gd name="T88" fmla="*/ 128 w 140"/>
                  <a:gd name="T89" fmla="*/ 36 h 118"/>
                  <a:gd name="T90" fmla="*/ 128 w 140"/>
                  <a:gd name="T91" fmla="*/ 31 h 118"/>
                  <a:gd name="T92" fmla="*/ 128 w 140"/>
                  <a:gd name="T93" fmla="*/ 27 h 118"/>
                  <a:gd name="T94" fmla="*/ 130 w 140"/>
                  <a:gd name="T95" fmla="*/ 20 h 118"/>
                  <a:gd name="T96" fmla="*/ 133 w 140"/>
                  <a:gd name="T97" fmla="*/ 16 h 118"/>
                  <a:gd name="T98" fmla="*/ 139 w 140"/>
                  <a:gd name="T99" fmla="*/ 11 h 118"/>
                  <a:gd name="T100" fmla="*/ 140 w 140"/>
                  <a:gd name="T101" fmla="*/ 5 h 118"/>
                  <a:gd name="T102" fmla="*/ 140 w 140"/>
                  <a:gd name="T103" fmla="*/ 1 h 118"/>
                  <a:gd name="T104" fmla="*/ 136 w 140"/>
                  <a:gd name="T105" fmla="*/ 0 h 118"/>
                  <a:gd name="T106" fmla="*/ 133 w 140"/>
                  <a:gd name="T107" fmla="*/ 0 h 118"/>
                  <a:gd name="T108" fmla="*/ 130 w 140"/>
                  <a:gd name="T109" fmla="*/ 3 h 118"/>
                  <a:gd name="T110" fmla="*/ 130 w 140"/>
                  <a:gd name="T111"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8">
                    <a:moveTo>
                      <a:pt x="130" y="3"/>
                    </a:moveTo>
                    <a:lnTo>
                      <a:pt x="130" y="3"/>
                    </a:lnTo>
                    <a:lnTo>
                      <a:pt x="126" y="7"/>
                    </a:lnTo>
                    <a:lnTo>
                      <a:pt x="121" y="11"/>
                    </a:lnTo>
                    <a:lnTo>
                      <a:pt x="116" y="17"/>
                    </a:lnTo>
                    <a:lnTo>
                      <a:pt x="108" y="20"/>
                    </a:lnTo>
                    <a:lnTo>
                      <a:pt x="100" y="24"/>
                    </a:lnTo>
                    <a:lnTo>
                      <a:pt x="90" y="30"/>
                    </a:lnTo>
                    <a:lnTo>
                      <a:pt x="81" y="34"/>
                    </a:lnTo>
                    <a:lnTo>
                      <a:pt x="71" y="40"/>
                    </a:lnTo>
                    <a:lnTo>
                      <a:pt x="65" y="45"/>
                    </a:lnTo>
                    <a:lnTo>
                      <a:pt x="58" y="46"/>
                    </a:lnTo>
                    <a:lnTo>
                      <a:pt x="50" y="46"/>
                    </a:lnTo>
                    <a:lnTo>
                      <a:pt x="41" y="46"/>
                    </a:lnTo>
                    <a:lnTo>
                      <a:pt x="31" y="47"/>
                    </a:lnTo>
                    <a:lnTo>
                      <a:pt x="25" y="49"/>
                    </a:lnTo>
                    <a:lnTo>
                      <a:pt x="16" y="52"/>
                    </a:lnTo>
                    <a:lnTo>
                      <a:pt x="9" y="57"/>
                    </a:lnTo>
                    <a:lnTo>
                      <a:pt x="5" y="63"/>
                    </a:lnTo>
                    <a:lnTo>
                      <a:pt x="3" y="69"/>
                    </a:lnTo>
                    <a:lnTo>
                      <a:pt x="3" y="75"/>
                    </a:lnTo>
                    <a:lnTo>
                      <a:pt x="1" y="82"/>
                    </a:lnTo>
                    <a:lnTo>
                      <a:pt x="0" y="89"/>
                    </a:lnTo>
                    <a:lnTo>
                      <a:pt x="1" y="95"/>
                    </a:lnTo>
                    <a:lnTo>
                      <a:pt x="5" y="104"/>
                    </a:lnTo>
                    <a:lnTo>
                      <a:pt x="9" y="112"/>
                    </a:lnTo>
                    <a:lnTo>
                      <a:pt x="17" y="115"/>
                    </a:lnTo>
                    <a:lnTo>
                      <a:pt x="26" y="118"/>
                    </a:lnTo>
                    <a:lnTo>
                      <a:pt x="36" y="118"/>
                    </a:lnTo>
                    <a:lnTo>
                      <a:pt x="47" y="117"/>
                    </a:lnTo>
                    <a:lnTo>
                      <a:pt x="55" y="115"/>
                    </a:lnTo>
                    <a:lnTo>
                      <a:pt x="68" y="109"/>
                    </a:lnTo>
                    <a:lnTo>
                      <a:pt x="76" y="105"/>
                    </a:lnTo>
                    <a:lnTo>
                      <a:pt x="83" y="100"/>
                    </a:lnTo>
                    <a:lnTo>
                      <a:pt x="91" y="97"/>
                    </a:lnTo>
                    <a:lnTo>
                      <a:pt x="99" y="93"/>
                    </a:lnTo>
                    <a:lnTo>
                      <a:pt x="104" y="84"/>
                    </a:lnTo>
                    <a:lnTo>
                      <a:pt x="108" y="79"/>
                    </a:lnTo>
                    <a:lnTo>
                      <a:pt x="112" y="73"/>
                    </a:lnTo>
                    <a:lnTo>
                      <a:pt x="116" y="69"/>
                    </a:lnTo>
                    <a:lnTo>
                      <a:pt x="122" y="62"/>
                    </a:lnTo>
                    <a:lnTo>
                      <a:pt x="126" y="55"/>
                    </a:lnTo>
                    <a:lnTo>
                      <a:pt x="130" y="49"/>
                    </a:lnTo>
                    <a:lnTo>
                      <a:pt x="130" y="41"/>
                    </a:lnTo>
                    <a:lnTo>
                      <a:pt x="128" y="36"/>
                    </a:lnTo>
                    <a:lnTo>
                      <a:pt x="128" y="31"/>
                    </a:lnTo>
                    <a:lnTo>
                      <a:pt x="128" y="27"/>
                    </a:lnTo>
                    <a:lnTo>
                      <a:pt x="130" y="20"/>
                    </a:lnTo>
                    <a:lnTo>
                      <a:pt x="133" y="16"/>
                    </a:lnTo>
                    <a:lnTo>
                      <a:pt x="139" y="11"/>
                    </a:lnTo>
                    <a:lnTo>
                      <a:pt x="140" y="5"/>
                    </a:lnTo>
                    <a:lnTo>
                      <a:pt x="140" y="1"/>
                    </a:lnTo>
                    <a:lnTo>
                      <a:pt x="136" y="0"/>
                    </a:lnTo>
                    <a:lnTo>
                      <a:pt x="133" y="0"/>
                    </a:lnTo>
                    <a:lnTo>
                      <a:pt x="130" y="3"/>
                    </a:lnTo>
                    <a:lnTo>
                      <a:pt x="13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29" name="Freeform 567">
                <a:extLst>
                  <a:ext uri="{FF2B5EF4-FFF2-40B4-BE49-F238E27FC236}">
                    <a16:creationId xmlns:a16="http://schemas.microsoft.com/office/drawing/2014/main" id="{D7B8AF56-E22D-4319-8C61-24C3C221CC81}"/>
                  </a:ext>
                </a:extLst>
              </p:cNvPr>
              <p:cNvSpPr>
                <a:spLocks/>
              </p:cNvSpPr>
              <p:nvPr/>
            </p:nvSpPr>
            <p:spPr bwMode="auto">
              <a:xfrm>
                <a:off x="913" y="3461"/>
                <a:ext cx="74" cy="63"/>
              </a:xfrm>
              <a:custGeom>
                <a:avLst/>
                <a:gdLst>
                  <a:gd name="T0" fmla="*/ 130 w 140"/>
                  <a:gd name="T1" fmla="*/ 3 h 118"/>
                  <a:gd name="T2" fmla="*/ 130 w 140"/>
                  <a:gd name="T3" fmla="*/ 3 h 118"/>
                  <a:gd name="T4" fmla="*/ 126 w 140"/>
                  <a:gd name="T5" fmla="*/ 7 h 118"/>
                  <a:gd name="T6" fmla="*/ 121 w 140"/>
                  <a:gd name="T7" fmla="*/ 11 h 118"/>
                  <a:gd name="T8" fmla="*/ 116 w 140"/>
                  <a:gd name="T9" fmla="*/ 17 h 118"/>
                  <a:gd name="T10" fmla="*/ 108 w 140"/>
                  <a:gd name="T11" fmla="*/ 20 h 118"/>
                  <a:gd name="T12" fmla="*/ 100 w 140"/>
                  <a:gd name="T13" fmla="*/ 24 h 118"/>
                  <a:gd name="T14" fmla="*/ 90 w 140"/>
                  <a:gd name="T15" fmla="*/ 30 h 118"/>
                  <a:gd name="T16" fmla="*/ 81 w 140"/>
                  <a:gd name="T17" fmla="*/ 34 h 118"/>
                  <a:gd name="T18" fmla="*/ 71 w 140"/>
                  <a:gd name="T19" fmla="*/ 40 h 118"/>
                  <a:gd name="T20" fmla="*/ 65 w 140"/>
                  <a:gd name="T21" fmla="*/ 45 h 118"/>
                  <a:gd name="T22" fmla="*/ 58 w 140"/>
                  <a:gd name="T23" fmla="*/ 46 h 118"/>
                  <a:gd name="T24" fmla="*/ 50 w 140"/>
                  <a:gd name="T25" fmla="*/ 46 h 118"/>
                  <a:gd name="T26" fmla="*/ 41 w 140"/>
                  <a:gd name="T27" fmla="*/ 46 h 118"/>
                  <a:gd name="T28" fmla="*/ 31 w 140"/>
                  <a:gd name="T29" fmla="*/ 47 h 118"/>
                  <a:gd name="T30" fmla="*/ 25 w 140"/>
                  <a:gd name="T31" fmla="*/ 49 h 118"/>
                  <a:gd name="T32" fmla="*/ 16 w 140"/>
                  <a:gd name="T33" fmla="*/ 52 h 118"/>
                  <a:gd name="T34" fmla="*/ 9 w 140"/>
                  <a:gd name="T35" fmla="*/ 57 h 118"/>
                  <a:gd name="T36" fmla="*/ 5 w 140"/>
                  <a:gd name="T37" fmla="*/ 63 h 118"/>
                  <a:gd name="T38" fmla="*/ 3 w 140"/>
                  <a:gd name="T39" fmla="*/ 69 h 118"/>
                  <a:gd name="T40" fmla="*/ 3 w 140"/>
                  <a:gd name="T41" fmla="*/ 75 h 118"/>
                  <a:gd name="T42" fmla="*/ 1 w 140"/>
                  <a:gd name="T43" fmla="*/ 82 h 118"/>
                  <a:gd name="T44" fmla="*/ 0 w 140"/>
                  <a:gd name="T45" fmla="*/ 89 h 118"/>
                  <a:gd name="T46" fmla="*/ 1 w 140"/>
                  <a:gd name="T47" fmla="*/ 95 h 118"/>
                  <a:gd name="T48" fmla="*/ 5 w 140"/>
                  <a:gd name="T49" fmla="*/ 104 h 118"/>
                  <a:gd name="T50" fmla="*/ 9 w 140"/>
                  <a:gd name="T51" fmla="*/ 112 h 118"/>
                  <a:gd name="T52" fmla="*/ 17 w 140"/>
                  <a:gd name="T53" fmla="*/ 115 h 118"/>
                  <a:gd name="T54" fmla="*/ 26 w 140"/>
                  <a:gd name="T55" fmla="*/ 118 h 118"/>
                  <a:gd name="T56" fmla="*/ 36 w 140"/>
                  <a:gd name="T57" fmla="*/ 118 h 118"/>
                  <a:gd name="T58" fmla="*/ 47 w 140"/>
                  <a:gd name="T59" fmla="*/ 117 h 118"/>
                  <a:gd name="T60" fmla="*/ 55 w 140"/>
                  <a:gd name="T61" fmla="*/ 115 h 118"/>
                  <a:gd name="T62" fmla="*/ 68 w 140"/>
                  <a:gd name="T63" fmla="*/ 109 h 118"/>
                  <a:gd name="T64" fmla="*/ 76 w 140"/>
                  <a:gd name="T65" fmla="*/ 105 h 118"/>
                  <a:gd name="T66" fmla="*/ 83 w 140"/>
                  <a:gd name="T67" fmla="*/ 100 h 118"/>
                  <a:gd name="T68" fmla="*/ 91 w 140"/>
                  <a:gd name="T69" fmla="*/ 97 h 118"/>
                  <a:gd name="T70" fmla="*/ 99 w 140"/>
                  <a:gd name="T71" fmla="*/ 93 h 118"/>
                  <a:gd name="T72" fmla="*/ 104 w 140"/>
                  <a:gd name="T73" fmla="*/ 84 h 118"/>
                  <a:gd name="T74" fmla="*/ 108 w 140"/>
                  <a:gd name="T75" fmla="*/ 79 h 118"/>
                  <a:gd name="T76" fmla="*/ 112 w 140"/>
                  <a:gd name="T77" fmla="*/ 73 h 118"/>
                  <a:gd name="T78" fmla="*/ 116 w 140"/>
                  <a:gd name="T79" fmla="*/ 69 h 118"/>
                  <a:gd name="T80" fmla="*/ 122 w 140"/>
                  <a:gd name="T81" fmla="*/ 62 h 118"/>
                  <a:gd name="T82" fmla="*/ 126 w 140"/>
                  <a:gd name="T83" fmla="*/ 55 h 118"/>
                  <a:gd name="T84" fmla="*/ 130 w 140"/>
                  <a:gd name="T85" fmla="*/ 49 h 118"/>
                  <a:gd name="T86" fmla="*/ 130 w 140"/>
                  <a:gd name="T87" fmla="*/ 41 h 118"/>
                  <a:gd name="T88" fmla="*/ 128 w 140"/>
                  <a:gd name="T89" fmla="*/ 36 h 118"/>
                  <a:gd name="T90" fmla="*/ 128 w 140"/>
                  <a:gd name="T91" fmla="*/ 31 h 118"/>
                  <a:gd name="T92" fmla="*/ 128 w 140"/>
                  <a:gd name="T93" fmla="*/ 27 h 118"/>
                  <a:gd name="T94" fmla="*/ 130 w 140"/>
                  <a:gd name="T95" fmla="*/ 20 h 118"/>
                  <a:gd name="T96" fmla="*/ 133 w 140"/>
                  <a:gd name="T97" fmla="*/ 16 h 118"/>
                  <a:gd name="T98" fmla="*/ 139 w 140"/>
                  <a:gd name="T99" fmla="*/ 11 h 118"/>
                  <a:gd name="T100" fmla="*/ 140 w 140"/>
                  <a:gd name="T101" fmla="*/ 5 h 118"/>
                  <a:gd name="T102" fmla="*/ 140 w 140"/>
                  <a:gd name="T103" fmla="*/ 1 h 118"/>
                  <a:gd name="T104" fmla="*/ 136 w 140"/>
                  <a:gd name="T105" fmla="*/ 0 h 118"/>
                  <a:gd name="T106" fmla="*/ 133 w 140"/>
                  <a:gd name="T107" fmla="*/ 0 h 118"/>
                  <a:gd name="T108" fmla="*/ 130 w 140"/>
                  <a:gd name="T109" fmla="*/ 3 h 118"/>
                  <a:gd name="T110" fmla="*/ 130 w 140"/>
                  <a:gd name="T111"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118">
                    <a:moveTo>
                      <a:pt x="130" y="3"/>
                    </a:moveTo>
                    <a:lnTo>
                      <a:pt x="130" y="3"/>
                    </a:lnTo>
                    <a:lnTo>
                      <a:pt x="126" y="7"/>
                    </a:lnTo>
                    <a:lnTo>
                      <a:pt x="121" y="11"/>
                    </a:lnTo>
                    <a:lnTo>
                      <a:pt x="116" y="17"/>
                    </a:lnTo>
                    <a:lnTo>
                      <a:pt x="108" y="20"/>
                    </a:lnTo>
                    <a:lnTo>
                      <a:pt x="100" y="24"/>
                    </a:lnTo>
                    <a:lnTo>
                      <a:pt x="90" y="30"/>
                    </a:lnTo>
                    <a:lnTo>
                      <a:pt x="81" y="34"/>
                    </a:lnTo>
                    <a:lnTo>
                      <a:pt x="71" y="40"/>
                    </a:lnTo>
                    <a:lnTo>
                      <a:pt x="65" y="45"/>
                    </a:lnTo>
                    <a:lnTo>
                      <a:pt x="58" y="46"/>
                    </a:lnTo>
                    <a:lnTo>
                      <a:pt x="50" y="46"/>
                    </a:lnTo>
                    <a:lnTo>
                      <a:pt x="41" y="46"/>
                    </a:lnTo>
                    <a:lnTo>
                      <a:pt x="31" y="47"/>
                    </a:lnTo>
                    <a:lnTo>
                      <a:pt x="25" y="49"/>
                    </a:lnTo>
                    <a:lnTo>
                      <a:pt x="16" y="52"/>
                    </a:lnTo>
                    <a:lnTo>
                      <a:pt x="9" y="57"/>
                    </a:lnTo>
                    <a:lnTo>
                      <a:pt x="5" y="63"/>
                    </a:lnTo>
                    <a:lnTo>
                      <a:pt x="3" y="69"/>
                    </a:lnTo>
                    <a:lnTo>
                      <a:pt x="3" y="75"/>
                    </a:lnTo>
                    <a:lnTo>
                      <a:pt x="1" y="82"/>
                    </a:lnTo>
                    <a:lnTo>
                      <a:pt x="0" y="89"/>
                    </a:lnTo>
                    <a:lnTo>
                      <a:pt x="1" y="95"/>
                    </a:lnTo>
                    <a:lnTo>
                      <a:pt x="5" y="104"/>
                    </a:lnTo>
                    <a:lnTo>
                      <a:pt x="9" y="112"/>
                    </a:lnTo>
                    <a:lnTo>
                      <a:pt x="17" y="115"/>
                    </a:lnTo>
                    <a:lnTo>
                      <a:pt x="26" y="118"/>
                    </a:lnTo>
                    <a:lnTo>
                      <a:pt x="36" y="118"/>
                    </a:lnTo>
                    <a:lnTo>
                      <a:pt x="47" y="117"/>
                    </a:lnTo>
                    <a:lnTo>
                      <a:pt x="55" y="115"/>
                    </a:lnTo>
                    <a:lnTo>
                      <a:pt x="68" y="109"/>
                    </a:lnTo>
                    <a:lnTo>
                      <a:pt x="76" y="105"/>
                    </a:lnTo>
                    <a:lnTo>
                      <a:pt x="83" y="100"/>
                    </a:lnTo>
                    <a:lnTo>
                      <a:pt x="91" y="97"/>
                    </a:lnTo>
                    <a:lnTo>
                      <a:pt x="99" y="93"/>
                    </a:lnTo>
                    <a:lnTo>
                      <a:pt x="104" y="84"/>
                    </a:lnTo>
                    <a:lnTo>
                      <a:pt x="108" y="79"/>
                    </a:lnTo>
                    <a:lnTo>
                      <a:pt x="112" y="73"/>
                    </a:lnTo>
                    <a:lnTo>
                      <a:pt x="116" y="69"/>
                    </a:lnTo>
                    <a:lnTo>
                      <a:pt x="122" y="62"/>
                    </a:lnTo>
                    <a:lnTo>
                      <a:pt x="126" y="55"/>
                    </a:lnTo>
                    <a:lnTo>
                      <a:pt x="130" y="49"/>
                    </a:lnTo>
                    <a:lnTo>
                      <a:pt x="130" y="41"/>
                    </a:lnTo>
                    <a:lnTo>
                      <a:pt x="128" y="36"/>
                    </a:lnTo>
                    <a:lnTo>
                      <a:pt x="128" y="31"/>
                    </a:lnTo>
                    <a:lnTo>
                      <a:pt x="128" y="27"/>
                    </a:lnTo>
                    <a:lnTo>
                      <a:pt x="130" y="20"/>
                    </a:lnTo>
                    <a:lnTo>
                      <a:pt x="133" y="16"/>
                    </a:lnTo>
                    <a:lnTo>
                      <a:pt x="139" y="11"/>
                    </a:lnTo>
                    <a:lnTo>
                      <a:pt x="140" y="5"/>
                    </a:lnTo>
                    <a:lnTo>
                      <a:pt x="140" y="1"/>
                    </a:lnTo>
                    <a:lnTo>
                      <a:pt x="136" y="0"/>
                    </a:lnTo>
                    <a:lnTo>
                      <a:pt x="133" y="0"/>
                    </a:lnTo>
                    <a:lnTo>
                      <a:pt x="130" y="3"/>
                    </a:lnTo>
                    <a:lnTo>
                      <a:pt x="13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30" name="Freeform 568">
                <a:extLst>
                  <a:ext uri="{FF2B5EF4-FFF2-40B4-BE49-F238E27FC236}">
                    <a16:creationId xmlns:a16="http://schemas.microsoft.com/office/drawing/2014/main" id="{61EC45E8-73CE-446E-AD86-3331A13AD2DF}"/>
                  </a:ext>
                </a:extLst>
              </p:cNvPr>
              <p:cNvSpPr>
                <a:spLocks/>
              </p:cNvSpPr>
              <p:nvPr/>
            </p:nvSpPr>
            <p:spPr bwMode="auto">
              <a:xfrm>
                <a:off x="990" y="3427"/>
                <a:ext cx="41" cy="32"/>
              </a:xfrm>
              <a:custGeom>
                <a:avLst/>
                <a:gdLst>
                  <a:gd name="T0" fmla="*/ 0 w 79"/>
                  <a:gd name="T1" fmla="*/ 55 h 60"/>
                  <a:gd name="T2" fmla="*/ 0 w 79"/>
                  <a:gd name="T3" fmla="*/ 55 h 60"/>
                  <a:gd name="T4" fmla="*/ 3 w 79"/>
                  <a:gd name="T5" fmla="*/ 50 h 60"/>
                  <a:gd name="T6" fmla="*/ 9 w 79"/>
                  <a:gd name="T7" fmla="*/ 43 h 60"/>
                  <a:gd name="T8" fmla="*/ 13 w 79"/>
                  <a:gd name="T9" fmla="*/ 38 h 60"/>
                  <a:gd name="T10" fmla="*/ 15 w 79"/>
                  <a:gd name="T11" fmla="*/ 32 h 60"/>
                  <a:gd name="T12" fmla="*/ 15 w 79"/>
                  <a:gd name="T13" fmla="*/ 27 h 60"/>
                  <a:gd name="T14" fmla="*/ 18 w 79"/>
                  <a:gd name="T15" fmla="*/ 20 h 60"/>
                  <a:gd name="T16" fmla="*/ 22 w 79"/>
                  <a:gd name="T17" fmla="*/ 18 h 60"/>
                  <a:gd name="T18" fmla="*/ 26 w 79"/>
                  <a:gd name="T19" fmla="*/ 19 h 60"/>
                  <a:gd name="T20" fmla="*/ 33 w 79"/>
                  <a:gd name="T21" fmla="*/ 20 h 60"/>
                  <a:gd name="T22" fmla="*/ 38 w 79"/>
                  <a:gd name="T23" fmla="*/ 19 h 60"/>
                  <a:gd name="T24" fmla="*/ 42 w 79"/>
                  <a:gd name="T25" fmla="*/ 16 h 60"/>
                  <a:gd name="T26" fmla="*/ 48 w 79"/>
                  <a:gd name="T27" fmla="*/ 13 h 60"/>
                  <a:gd name="T28" fmla="*/ 53 w 79"/>
                  <a:gd name="T29" fmla="*/ 8 h 60"/>
                  <a:gd name="T30" fmla="*/ 64 w 79"/>
                  <a:gd name="T31" fmla="*/ 4 h 60"/>
                  <a:gd name="T32" fmla="*/ 69 w 79"/>
                  <a:gd name="T33" fmla="*/ 2 h 60"/>
                  <a:gd name="T34" fmla="*/ 73 w 79"/>
                  <a:gd name="T35" fmla="*/ 0 h 60"/>
                  <a:gd name="T36" fmla="*/ 77 w 79"/>
                  <a:gd name="T37" fmla="*/ 0 h 60"/>
                  <a:gd name="T38" fmla="*/ 79 w 79"/>
                  <a:gd name="T39" fmla="*/ 4 h 60"/>
                  <a:gd name="T40" fmla="*/ 79 w 79"/>
                  <a:gd name="T41" fmla="*/ 7 h 60"/>
                  <a:gd name="T42" fmla="*/ 77 w 79"/>
                  <a:gd name="T43" fmla="*/ 11 h 60"/>
                  <a:gd name="T44" fmla="*/ 73 w 79"/>
                  <a:gd name="T45" fmla="*/ 14 h 60"/>
                  <a:gd name="T46" fmla="*/ 68 w 79"/>
                  <a:gd name="T47" fmla="*/ 18 h 60"/>
                  <a:gd name="T48" fmla="*/ 64 w 79"/>
                  <a:gd name="T49" fmla="*/ 22 h 60"/>
                  <a:gd name="T50" fmla="*/ 62 w 79"/>
                  <a:gd name="T51" fmla="*/ 26 h 60"/>
                  <a:gd name="T52" fmla="*/ 60 w 79"/>
                  <a:gd name="T53" fmla="*/ 31 h 60"/>
                  <a:gd name="T54" fmla="*/ 59 w 79"/>
                  <a:gd name="T55" fmla="*/ 34 h 60"/>
                  <a:gd name="T56" fmla="*/ 53 w 79"/>
                  <a:gd name="T57" fmla="*/ 37 h 60"/>
                  <a:gd name="T58" fmla="*/ 51 w 79"/>
                  <a:gd name="T59" fmla="*/ 42 h 60"/>
                  <a:gd name="T60" fmla="*/ 45 w 79"/>
                  <a:gd name="T61" fmla="*/ 45 h 60"/>
                  <a:gd name="T62" fmla="*/ 40 w 79"/>
                  <a:gd name="T63" fmla="*/ 46 h 60"/>
                  <a:gd name="T64" fmla="*/ 35 w 79"/>
                  <a:gd name="T65" fmla="*/ 48 h 60"/>
                  <a:gd name="T66" fmla="*/ 31 w 79"/>
                  <a:gd name="T67" fmla="*/ 50 h 60"/>
                  <a:gd name="T68" fmla="*/ 27 w 79"/>
                  <a:gd name="T69" fmla="*/ 51 h 60"/>
                  <a:gd name="T70" fmla="*/ 24 w 79"/>
                  <a:gd name="T71" fmla="*/ 53 h 60"/>
                  <a:gd name="T72" fmla="*/ 21 w 79"/>
                  <a:gd name="T73" fmla="*/ 56 h 60"/>
                  <a:gd name="T74" fmla="*/ 16 w 79"/>
                  <a:gd name="T75" fmla="*/ 57 h 60"/>
                  <a:gd name="T76" fmla="*/ 12 w 79"/>
                  <a:gd name="T77" fmla="*/ 58 h 60"/>
                  <a:gd name="T78" fmla="*/ 9 w 79"/>
                  <a:gd name="T79" fmla="*/ 60 h 60"/>
                  <a:gd name="T80" fmla="*/ 4 w 79"/>
                  <a:gd name="T81" fmla="*/ 60 h 60"/>
                  <a:gd name="T82" fmla="*/ 1 w 79"/>
                  <a:gd name="T83" fmla="*/ 59 h 60"/>
                  <a:gd name="T84" fmla="*/ 0 w 79"/>
                  <a:gd name="T85" fmla="*/ 55 h 60"/>
                  <a:gd name="T86" fmla="*/ 0 w 79"/>
                  <a:gd name="T8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0">
                    <a:moveTo>
                      <a:pt x="0" y="55"/>
                    </a:moveTo>
                    <a:lnTo>
                      <a:pt x="0" y="55"/>
                    </a:lnTo>
                    <a:lnTo>
                      <a:pt x="3" y="50"/>
                    </a:lnTo>
                    <a:lnTo>
                      <a:pt x="9" y="43"/>
                    </a:lnTo>
                    <a:lnTo>
                      <a:pt x="13" y="38"/>
                    </a:lnTo>
                    <a:lnTo>
                      <a:pt x="15" y="32"/>
                    </a:lnTo>
                    <a:lnTo>
                      <a:pt x="15" y="27"/>
                    </a:lnTo>
                    <a:lnTo>
                      <a:pt x="18" y="20"/>
                    </a:lnTo>
                    <a:lnTo>
                      <a:pt x="22" y="18"/>
                    </a:lnTo>
                    <a:lnTo>
                      <a:pt x="26" y="19"/>
                    </a:lnTo>
                    <a:lnTo>
                      <a:pt x="33" y="20"/>
                    </a:lnTo>
                    <a:lnTo>
                      <a:pt x="38" y="19"/>
                    </a:lnTo>
                    <a:lnTo>
                      <a:pt x="42" y="16"/>
                    </a:lnTo>
                    <a:lnTo>
                      <a:pt x="48" y="13"/>
                    </a:lnTo>
                    <a:lnTo>
                      <a:pt x="53" y="8"/>
                    </a:lnTo>
                    <a:lnTo>
                      <a:pt x="64" y="4"/>
                    </a:lnTo>
                    <a:lnTo>
                      <a:pt x="69" y="2"/>
                    </a:lnTo>
                    <a:lnTo>
                      <a:pt x="73" y="0"/>
                    </a:lnTo>
                    <a:lnTo>
                      <a:pt x="77" y="0"/>
                    </a:lnTo>
                    <a:lnTo>
                      <a:pt x="79" y="4"/>
                    </a:lnTo>
                    <a:lnTo>
                      <a:pt x="79" y="7"/>
                    </a:lnTo>
                    <a:lnTo>
                      <a:pt x="77" y="11"/>
                    </a:lnTo>
                    <a:lnTo>
                      <a:pt x="73" y="14"/>
                    </a:lnTo>
                    <a:lnTo>
                      <a:pt x="68" y="18"/>
                    </a:lnTo>
                    <a:lnTo>
                      <a:pt x="64" y="22"/>
                    </a:lnTo>
                    <a:lnTo>
                      <a:pt x="62" y="26"/>
                    </a:lnTo>
                    <a:lnTo>
                      <a:pt x="60" y="31"/>
                    </a:lnTo>
                    <a:lnTo>
                      <a:pt x="59" y="34"/>
                    </a:lnTo>
                    <a:lnTo>
                      <a:pt x="53" y="37"/>
                    </a:lnTo>
                    <a:lnTo>
                      <a:pt x="51" y="42"/>
                    </a:lnTo>
                    <a:lnTo>
                      <a:pt x="45" y="45"/>
                    </a:lnTo>
                    <a:lnTo>
                      <a:pt x="40" y="46"/>
                    </a:lnTo>
                    <a:lnTo>
                      <a:pt x="35" y="48"/>
                    </a:lnTo>
                    <a:lnTo>
                      <a:pt x="31" y="50"/>
                    </a:lnTo>
                    <a:lnTo>
                      <a:pt x="27" y="51"/>
                    </a:lnTo>
                    <a:lnTo>
                      <a:pt x="24" y="53"/>
                    </a:lnTo>
                    <a:lnTo>
                      <a:pt x="21" y="56"/>
                    </a:lnTo>
                    <a:lnTo>
                      <a:pt x="16" y="57"/>
                    </a:lnTo>
                    <a:lnTo>
                      <a:pt x="12" y="58"/>
                    </a:lnTo>
                    <a:lnTo>
                      <a:pt x="9" y="60"/>
                    </a:lnTo>
                    <a:lnTo>
                      <a:pt x="4" y="60"/>
                    </a:lnTo>
                    <a:lnTo>
                      <a:pt x="1" y="59"/>
                    </a:lnTo>
                    <a:lnTo>
                      <a:pt x="0" y="55"/>
                    </a:lnTo>
                    <a:lnTo>
                      <a:pt x="0" y="5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1" name="Freeform 569">
                <a:extLst>
                  <a:ext uri="{FF2B5EF4-FFF2-40B4-BE49-F238E27FC236}">
                    <a16:creationId xmlns:a16="http://schemas.microsoft.com/office/drawing/2014/main" id="{28327D7C-E35A-4129-8752-2E38759A49F9}"/>
                  </a:ext>
                </a:extLst>
              </p:cNvPr>
              <p:cNvSpPr>
                <a:spLocks/>
              </p:cNvSpPr>
              <p:nvPr/>
            </p:nvSpPr>
            <p:spPr bwMode="auto">
              <a:xfrm>
                <a:off x="990" y="3427"/>
                <a:ext cx="41" cy="32"/>
              </a:xfrm>
              <a:custGeom>
                <a:avLst/>
                <a:gdLst>
                  <a:gd name="T0" fmla="*/ 0 w 79"/>
                  <a:gd name="T1" fmla="*/ 55 h 60"/>
                  <a:gd name="T2" fmla="*/ 0 w 79"/>
                  <a:gd name="T3" fmla="*/ 55 h 60"/>
                  <a:gd name="T4" fmla="*/ 3 w 79"/>
                  <a:gd name="T5" fmla="*/ 50 h 60"/>
                  <a:gd name="T6" fmla="*/ 9 w 79"/>
                  <a:gd name="T7" fmla="*/ 43 h 60"/>
                  <a:gd name="T8" fmla="*/ 13 w 79"/>
                  <a:gd name="T9" fmla="*/ 38 h 60"/>
                  <a:gd name="T10" fmla="*/ 15 w 79"/>
                  <a:gd name="T11" fmla="*/ 32 h 60"/>
                  <a:gd name="T12" fmla="*/ 15 w 79"/>
                  <a:gd name="T13" fmla="*/ 27 h 60"/>
                  <a:gd name="T14" fmla="*/ 18 w 79"/>
                  <a:gd name="T15" fmla="*/ 20 h 60"/>
                  <a:gd name="T16" fmla="*/ 22 w 79"/>
                  <a:gd name="T17" fmla="*/ 18 h 60"/>
                  <a:gd name="T18" fmla="*/ 26 w 79"/>
                  <a:gd name="T19" fmla="*/ 19 h 60"/>
                  <a:gd name="T20" fmla="*/ 33 w 79"/>
                  <a:gd name="T21" fmla="*/ 20 h 60"/>
                  <a:gd name="T22" fmla="*/ 38 w 79"/>
                  <a:gd name="T23" fmla="*/ 19 h 60"/>
                  <a:gd name="T24" fmla="*/ 42 w 79"/>
                  <a:gd name="T25" fmla="*/ 16 h 60"/>
                  <a:gd name="T26" fmla="*/ 48 w 79"/>
                  <a:gd name="T27" fmla="*/ 13 h 60"/>
                  <a:gd name="T28" fmla="*/ 53 w 79"/>
                  <a:gd name="T29" fmla="*/ 8 h 60"/>
                  <a:gd name="T30" fmla="*/ 64 w 79"/>
                  <a:gd name="T31" fmla="*/ 4 h 60"/>
                  <a:gd name="T32" fmla="*/ 69 w 79"/>
                  <a:gd name="T33" fmla="*/ 2 h 60"/>
                  <a:gd name="T34" fmla="*/ 73 w 79"/>
                  <a:gd name="T35" fmla="*/ 0 h 60"/>
                  <a:gd name="T36" fmla="*/ 77 w 79"/>
                  <a:gd name="T37" fmla="*/ 0 h 60"/>
                  <a:gd name="T38" fmla="*/ 79 w 79"/>
                  <a:gd name="T39" fmla="*/ 4 h 60"/>
                  <a:gd name="T40" fmla="*/ 79 w 79"/>
                  <a:gd name="T41" fmla="*/ 7 h 60"/>
                  <a:gd name="T42" fmla="*/ 77 w 79"/>
                  <a:gd name="T43" fmla="*/ 11 h 60"/>
                  <a:gd name="T44" fmla="*/ 73 w 79"/>
                  <a:gd name="T45" fmla="*/ 14 h 60"/>
                  <a:gd name="T46" fmla="*/ 68 w 79"/>
                  <a:gd name="T47" fmla="*/ 18 h 60"/>
                  <a:gd name="T48" fmla="*/ 64 w 79"/>
                  <a:gd name="T49" fmla="*/ 22 h 60"/>
                  <a:gd name="T50" fmla="*/ 62 w 79"/>
                  <a:gd name="T51" fmla="*/ 26 h 60"/>
                  <a:gd name="T52" fmla="*/ 60 w 79"/>
                  <a:gd name="T53" fmla="*/ 31 h 60"/>
                  <a:gd name="T54" fmla="*/ 59 w 79"/>
                  <a:gd name="T55" fmla="*/ 34 h 60"/>
                  <a:gd name="T56" fmla="*/ 53 w 79"/>
                  <a:gd name="T57" fmla="*/ 37 h 60"/>
                  <a:gd name="T58" fmla="*/ 51 w 79"/>
                  <a:gd name="T59" fmla="*/ 42 h 60"/>
                  <a:gd name="T60" fmla="*/ 45 w 79"/>
                  <a:gd name="T61" fmla="*/ 45 h 60"/>
                  <a:gd name="T62" fmla="*/ 40 w 79"/>
                  <a:gd name="T63" fmla="*/ 46 h 60"/>
                  <a:gd name="T64" fmla="*/ 35 w 79"/>
                  <a:gd name="T65" fmla="*/ 48 h 60"/>
                  <a:gd name="T66" fmla="*/ 31 w 79"/>
                  <a:gd name="T67" fmla="*/ 50 h 60"/>
                  <a:gd name="T68" fmla="*/ 27 w 79"/>
                  <a:gd name="T69" fmla="*/ 51 h 60"/>
                  <a:gd name="T70" fmla="*/ 24 w 79"/>
                  <a:gd name="T71" fmla="*/ 53 h 60"/>
                  <a:gd name="T72" fmla="*/ 21 w 79"/>
                  <a:gd name="T73" fmla="*/ 56 h 60"/>
                  <a:gd name="T74" fmla="*/ 16 w 79"/>
                  <a:gd name="T75" fmla="*/ 57 h 60"/>
                  <a:gd name="T76" fmla="*/ 12 w 79"/>
                  <a:gd name="T77" fmla="*/ 58 h 60"/>
                  <a:gd name="T78" fmla="*/ 9 w 79"/>
                  <a:gd name="T79" fmla="*/ 60 h 60"/>
                  <a:gd name="T80" fmla="*/ 4 w 79"/>
                  <a:gd name="T81" fmla="*/ 60 h 60"/>
                  <a:gd name="T82" fmla="*/ 1 w 79"/>
                  <a:gd name="T83" fmla="*/ 59 h 60"/>
                  <a:gd name="T84" fmla="*/ 0 w 79"/>
                  <a:gd name="T85" fmla="*/ 55 h 60"/>
                  <a:gd name="T86" fmla="*/ 0 w 79"/>
                  <a:gd name="T8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9" h="60">
                    <a:moveTo>
                      <a:pt x="0" y="55"/>
                    </a:moveTo>
                    <a:lnTo>
                      <a:pt x="0" y="55"/>
                    </a:lnTo>
                    <a:lnTo>
                      <a:pt x="3" y="50"/>
                    </a:lnTo>
                    <a:lnTo>
                      <a:pt x="9" y="43"/>
                    </a:lnTo>
                    <a:lnTo>
                      <a:pt x="13" y="38"/>
                    </a:lnTo>
                    <a:lnTo>
                      <a:pt x="15" y="32"/>
                    </a:lnTo>
                    <a:lnTo>
                      <a:pt x="15" y="27"/>
                    </a:lnTo>
                    <a:lnTo>
                      <a:pt x="18" y="20"/>
                    </a:lnTo>
                    <a:lnTo>
                      <a:pt x="22" y="18"/>
                    </a:lnTo>
                    <a:lnTo>
                      <a:pt x="26" y="19"/>
                    </a:lnTo>
                    <a:lnTo>
                      <a:pt x="33" y="20"/>
                    </a:lnTo>
                    <a:lnTo>
                      <a:pt x="38" y="19"/>
                    </a:lnTo>
                    <a:lnTo>
                      <a:pt x="42" y="16"/>
                    </a:lnTo>
                    <a:lnTo>
                      <a:pt x="48" y="13"/>
                    </a:lnTo>
                    <a:lnTo>
                      <a:pt x="53" y="8"/>
                    </a:lnTo>
                    <a:lnTo>
                      <a:pt x="64" y="4"/>
                    </a:lnTo>
                    <a:lnTo>
                      <a:pt x="69" y="2"/>
                    </a:lnTo>
                    <a:lnTo>
                      <a:pt x="73" y="0"/>
                    </a:lnTo>
                    <a:lnTo>
                      <a:pt x="77" y="0"/>
                    </a:lnTo>
                    <a:lnTo>
                      <a:pt x="79" y="4"/>
                    </a:lnTo>
                    <a:lnTo>
                      <a:pt x="79" y="7"/>
                    </a:lnTo>
                    <a:lnTo>
                      <a:pt x="77" y="11"/>
                    </a:lnTo>
                    <a:lnTo>
                      <a:pt x="73" y="14"/>
                    </a:lnTo>
                    <a:lnTo>
                      <a:pt x="68" y="18"/>
                    </a:lnTo>
                    <a:lnTo>
                      <a:pt x="64" y="22"/>
                    </a:lnTo>
                    <a:lnTo>
                      <a:pt x="62" y="26"/>
                    </a:lnTo>
                    <a:lnTo>
                      <a:pt x="60" y="31"/>
                    </a:lnTo>
                    <a:lnTo>
                      <a:pt x="59" y="34"/>
                    </a:lnTo>
                    <a:lnTo>
                      <a:pt x="53" y="37"/>
                    </a:lnTo>
                    <a:lnTo>
                      <a:pt x="51" y="42"/>
                    </a:lnTo>
                    <a:lnTo>
                      <a:pt x="45" y="45"/>
                    </a:lnTo>
                    <a:lnTo>
                      <a:pt x="40" y="46"/>
                    </a:lnTo>
                    <a:lnTo>
                      <a:pt x="35" y="48"/>
                    </a:lnTo>
                    <a:lnTo>
                      <a:pt x="31" y="50"/>
                    </a:lnTo>
                    <a:lnTo>
                      <a:pt x="27" y="51"/>
                    </a:lnTo>
                    <a:lnTo>
                      <a:pt x="24" y="53"/>
                    </a:lnTo>
                    <a:lnTo>
                      <a:pt x="21" y="56"/>
                    </a:lnTo>
                    <a:lnTo>
                      <a:pt x="16" y="57"/>
                    </a:lnTo>
                    <a:lnTo>
                      <a:pt x="12" y="58"/>
                    </a:lnTo>
                    <a:lnTo>
                      <a:pt x="9" y="60"/>
                    </a:lnTo>
                    <a:lnTo>
                      <a:pt x="4" y="60"/>
                    </a:lnTo>
                    <a:lnTo>
                      <a:pt x="1" y="59"/>
                    </a:lnTo>
                    <a:lnTo>
                      <a:pt x="0" y="55"/>
                    </a:lnTo>
                    <a:lnTo>
                      <a:pt x="0" y="5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32" name="Freeform 570">
                <a:extLst>
                  <a:ext uri="{FF2B5EF4-FFF2-40B4-BE49-F238E27FC236}">
                    <a16:creationId xmlns:a16="http://schemas.microsoft.com/office/drawing/2014/main" id="{3129BA6A-04FC-4AE5-86FA-0F7AE2214925}"/>
                  </a:ext>
                </a:extLst>
              </p:cNvPr>
              <p:cNvSpPr>
                <a:spLocks/>
              </p:cNvSpPr>
              <p:nvPr/>
            </p:nvSpPr>
            <p:spPr bwMode="auto">
              <a:xfrm>
                <a:off x="992" y="3416"/>
                <a:ext cx="4" cy="5"/>
              </a:xfrm>
              <a:custGeom>
                <a:avLst/>
                <a:gdLst>
                  <a:gd name="T0" fmla="*/ 6 w 9"/>
                  <a:gd name="T1" fmla="*/ 0 h 10"/>
                  <a:gd name="T2" fmla="*/ 6 w 9"/>
                  <a:gd name="T3" fmla="*/ 0 h 10"/>
                  <a:gd name="T4" fmla="*/ 4 w 9"/>
                  <a:gd name="T5" fmla="*/ 1 h 10"/>
                  <a:gd name="T6" fmla="*/ 0 w 9"/>
                  <a:gd name="T7" fmla="*/ 5 h 10"/>
                  <a:gd name="T8" fmla="*/ 0 w 9"/>
                  <a:gd name="T9" fmla="*/ 8 h 10"/>
                  <a:gd name="T10" fmla="*/ 2 w 9"/>
                  <a:gd name="T11" fmla="*/ 10 h 10"/>
                  <a:gd name="T12" fmla="*/ 5 w 9"/>
                  <a:gd name="T13" fmla="*/ 10 h 10"/>
                  <a:gd name="T14" fmla="*/ 8 w 9"/>
                  <a:gd name="T15" fmla="*/ 8 h 10"/>
                  <a:gd name="T16" fmla="*/ 9 w 9"/>
                  <a:gd name="T17" fmla="*/ 5 h 10"/>
                  <a:gd name="T18" fmla="*/ 9 w 9"/>
                  <a:gd name="T19" fmla="*/ 2 h 10"/>
                  <a:gd name="T20" fmla="*/ 7 w 9"/>
                  <a:gd name="T21" fmla="*/ 0 h 10"/>
                  <a:gd name="T22" fmla="*/ 6 w 9"/>
                  <a:gd name="T23" fmla="*/ 0 h 10"/>
                  <a:gd name="T24" fmla="*/ 6 w 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6" y="0"/>
                    </a:moveTo>
                    <a:lnTo>
                      <a:pt x="6" y="0"/>
                    </a:lnTo>
                    <a:lnTo>
                      <a:pt x="4" y="1"/>
                    </a:lnTo>
                    <a:lnTo>
                      <a:pt x="0" y="5"/>
                    </a:lnTo>
                    <a:lnTo>
                      <a:pt x="0" y="8"/>
                    </a:lnTo>
                    <a:lnTo>
                      <a:pt x="2" y="10"/>
                    </a:lnTo>
                    <a:lnTo>
                      <a:pt x="5" y="10"/>
                    </a:lnTo>
                    <a:lnTo>
                      <a:pt x="8" y="8"/>
                    </a:lnTo>
                    <a:lnTo>
                      <a:pt x="9" y="5"/>
                    </a:lnTo>
                    <a:lnTo>
                      <a:pt x="9" y="2"/>
                    </a:lnTo>
                    <a:lnTo>
                      <a:pt x="7" y="0"/>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3" name="Freeform 571">
                <a:extLst>
                  <a:ext uri="{FF2B5EF4-FFF2-40B4-BE49-F238E27FC236}">
                    <a16:creationId xmlns:a16="http://schemas.microsoft.com/office/drawing/2014/main" id="{C34293C3-8EB5-44FA-8398-896E533FF0C2}"/>
                  </a:ext>
                </a:extLst>
              </p:cNvPr>
              <p:cNvSpPr>
                <a:spLocks/>
              </p:cNvSpPr>
              <p:nvPr/>
            </p:nvSpPr>
            <p:spPr bwMode="auto">
              <a:xfrm>
                <a:off x="992" y="3416"/>
                <a:ext cx="4" cy="5"/>
              </a:xfrm>
              <a:custGeom>
                <a:avLst/>
                <a:gdLst>
                  <a:gd name="T0" fmla="*/ 6 w 9"/>
                  <a:gd name="T1" fmla="*/ 0 h 10"/>
                  <a:gd name="T2" fmla="*/ 6 w 9"/>
                  <a:gd name="T3" fmla="*/ 0 h 10"/>
                  <a:gd name="T4" fmla="*/ 4 w 9"/>
                  <a:gd name="T5" fmla="*/ 1 h 10"/>
                  <a:gd name="T6" fmla="*/ 0 w 9"/>
                  <a:gd name="T7" fmla="*/ 5 h 10"/>
                  <a:gd name="T8" fmla="*/ 0 w 9"/>
                  <a:gd name="T9" fmla="*/ 8 h 10"/>
                  <a:gd name="T10" fmla="*/ 2 w 9"/>
                  <a:gd name="T11" fmla="*/ 10 h 10"/>
                  <a:gd name="T12" fmla="*/ 5 w 9"/>
                  <a:gd name="T13" fmla="*/ 10 h 10"/>
                  <a:gd name="T14" fmla="*/ 8 w 9"/>
                  <a:gd name="T15" fmla="*/ 8 h 10"/>
                  <a:gd name="T16" fmla="*/ 9 w 9"/>
                  <a:gd name="T17" fmla="*/ 5 h 10"/>
                  <a:gd name="T18" fmla="*/ 9 w 9"/>
                  <a:gd name="T19" fmla="*/ 2 h 10"/>
                  <a:gd name="T20" fmla="*/ 7 w 9"/>
                  <a:gd name="T21" fmla="*/ 0 h 10"/>
                  <a:gd name="T22" fmla="*/ 6 w 9"/>
                  <a:gd name="T23" fmla="*/ 0 h 10"/>
                  <a:gd name="T24" fmla="*/ 6 w 9"/>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6" y="0"/>
                    </a:moveTo>
                    <a:lnTo>
                      <a:pt x="6" y="0"/>
                    </a:lnTo>
                    <a:lnTo>
                      <a:pt x="4" y="1"/>
                    </a:lnTo>
                    <a:lnTo>
                      <a:pt x="0" y="5"/>
                    </a:lnTo>
                    <a:lnTo>
                      <a:pt x="0" y="8"/>
                    </a:lnTo>
                    <a:lnTo>
                      <a:pt x="2" y="10"/>
                    </a:lnTo>
                    <a:lnTo>
                      <a:pt x="5" y="10"/>
                    </a:lnTo>
                    <a:lnTo>
                      <a:pt x="8" y="8"/>
                    </a:lnTo>
                    <a:lnTo>
                      <a:pt x="9" y="5"/>
                    </a:lnTo>
                    <a:lnTo>
                      <a:pt x="9" y="2"/>
                    </a:lnTo>
                    <a:lnTo>
                      <a:pt x="7" y="0"/>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34" name="Freeform 572">
                <a:extLst>
                  <a:ext uri="{FF2B5EF4-FFF2-40B4-BE49-F238E27FC236}">
                    <a16:creationId xmlns:a16="http://schemas.microsoft.com/office/drawing/2014/main" id="{AE1E39AC-06C0-4177-A2AA-4B993EAFEA06}"/>
                  </a:ext>
                </a:extLst>
              </p:cNvPr>
              <p:cNvSpPr>
                <a:spLocks/>
              </p:cNvSpPr>
              <p:nvPr/>
            </p:nvSpPr>
            <p:spPr bwMode="auto">
              <a:xfrm>
                <a:off x="805" y="3300"/>
                <a:ext cx="164" cy="189"/>
              </a:xfrm>
              <a:custGeom>
                <a:avLst/>
                <a:gdLst>
                  <a:gd name="T0" fmla="*/ 91 w 309"/>
                  <a:gd name="T1" fmla="*/ 31 h 355"/>
                  <a:gd name="T2" fmla="*/ 70 w 309"/>
                  <a:gd name="T3" fmla="*/ 45 h 355"/>
                  <a:gd name="T4" fmla="*/ 47 w 309"/>
                  <a:gd name="T5" fmla="*/ 55 h 355"/>
                  <a:gd name="T6" fmla="*/ 30 w 309"/>
                  <a:gd name="T7" fmla="*/ 78 h 355"/>
                  <a:gd name="T8" fmla="*/ 37 w 309"/>
                  <a:gd name="T9" fmla="*/ 107 h 355"/>
                  <a:gd name="T10" fmla="*/ 20 w 309"/>
                  <a:gd name="T11" fmla="*/ 117 h 355"/>
                  <a:gd name="T12" fmla="*/ 0 w 309"/>
                  <a:gd name="T13" fmla="*/ 143 h 355"/>
                  <a:gd name="T14" fmla="*/ 3 w 309"/>
                  <a:gd name="T15" fmla="*/ 173 h 355"/>
                  <a:gd name="T16" fmla="*/ 18 w 309"/>
                  <a:gd name="T17" fmla="*/ 192 h 355"/>
                  <a:gd name="T18" fmla="*/ 52 w 309"/>
                  <a:gd name="T19" fmla="*/ 167 h 355"/>
                  <a:gd name="T20" fmla="*/ 72 w 309"/>
                  <a:gd name="T21" fmla="*/ 186 h 355"/>
                  <a:gd name="T22" fmla="*/ 56 w 309"/>
                  <a:gd name="T23" fmla="*/ 215 h 355"/>
                  <a:gd name="T24" fmla="*/ 63 w 309"/>
                  <a:gd name="T25" fmla="*/ 239 h 355"/>
                  <a:gd name="T26" fmla="*/ 87 w 309"/>
                  <a:gd name="T27" fmla="*/ 250 h 355"/>
                  <a:gd name="T28" fmla="*/ 61 w 309"/>
                  <a:gd name="T29" fmla="*/ 258 h 355"/>
                  <a:gd name="T30" fmla="*/ 41 w 309"/>
                  <a:gd name="T31" fmla="*/ 272 h 355"/>
                  <a:gd name="T32" fmla="*/ 20 w 309"/>
                  <a:gd name="T33" fmla="*/ 289 h 355"/>
                  <a:gd name="T34" fmla="*/ 37 w 309"/>
                  <a:gd name="T35" fmla="*/ 312 h 355"/>
                  <a:gd name="T36" fmla="*/ 49 w 309"/>
                  <a:gd name="T37" fmla="*/ 322 h 355"/>
                  <a:gd name="T38" fmla="*/ 66 w 309"/>
                  <a:gd name="T39" fmla="*/ 310 h 355"/>
                  <a:gd name="T40" fmla="*/ 65 w 309"/>
                  <a:gd name="T41" fmla="*/ 329 h 355"/>
                  <a:gd name="T42" fmla="*/ 79 w 309"/>
                  <a:gd name="T43" fmla="*/ 301 h 355"/>
                  <a:gd name="T44" fmla="*/ 99 w 309"/>
                  <a:gd name="T45" fmla="*/ 304 h 355"/>
                  <a:gd name="T46" fmla="*/ 93 w 309"/>
                  <a:gd name="T47" fmla="*/ 331 h 355"/>
                  <a:gd name="T48" fmla="*/ 104 w 309"/>
                  <a:gd name="T49" fmla="*/ 349 h 355"/>
                  <a:gd name="T50" fmla="*/ 124 w 309"/>
                  <a:gd name="T51" fmla="*/ 340 h 355"/>
                  <a:gd name="T52" fmla="*/ 132 w 309"/>
                  <a:gd name="T53" fmla="*/ 312 h 355"/>
                  <a:gd name="T54" fmla="*/ 155 w 309"/>
                  <a:gd name="T55" fmla="*/ 317 h 355"/>
                  <a:gd name="T56" fmla="*/ 165 w 309"/>
                  <a:gd name="T57" fmla="*/ 333 h 355"/>
                  <a:gd name="T58" fmla="*/ 177 w 309"/>
                  <a:gd name="T59" fmla="*/ 307 h 355"/>
                  <a:gd name="T60" fmla="*/ 204 w 309"/>
                  <a:gd name="T61" fmla="*/ 321 h 355"/>
                  <a:gd name="T62" fmla="*/ 227 w 309"/>
                  <a:gd name="T63" fmla="*/ 333 h 355"/>
                  <a:gd name="T64" fmla="*/ 249 w 309"/>
                  <a:gd name="T65" fmla="*/ 317 h 355"/>
                  <a:gd name="T66" fmla="*/ 230 w 309"/>
                  <a:gd name="T67" fmla="*/ 288 h 355"/>
                  <a:gd name="T68" fmla="*/ 251 w 309"/>
                  <a:gd name="T69" fmla="*/ 274 h 355"/>
                  <a:gd name="T70" fmla="*/ 266 w 309"/>
                  <a:gd name="T71" fmla="*/ 252 h 355"/>
                  <a:gd name="T72" fmla="*/ 280 w 309"/>
                  <a:gd name="T73" fmla="*/ 240 h 355"/>
                  <a:gd name="T74" fmla="*/ 309 w 309"/>
                  <a:gd name="T75" fmla="*/ 227 h 355"/>
                  <a:gd name="T76" fmla="*/ 286 w 309"/>
                  <a:gd name="T77" fmla="*/ 221 h 355"/>
                  <a:gd name="T78" fmla="*/ 281 w 309"/>
                  <a:gd name="T79" fmla="*/ 197 h 355"/>
                  <a:gd name="T80" fmla="*/ 284 w 309"/>
                  <a:gd name="T81" fmla="*/ 182 h 355"/>
                  <a:gd name="T82" fmla="*/ 279 w 309"/>
                  <a:gd name="T83" fmla="*/ 169 h 355"/>
                  <a:gd name="T84" fmla="*/ 262 w 309"/>
                  <a:gd name="T85" fmla="*/ 162 h 355"/>
                  <a:gd name="T86" fmla="*/ 243 w 309"/>
                  <a:gd name="T87" fmla="*/ 158 h 355"/>
                  <a:gd name="T88" fmla="*/ 213 w 309"/>
                  <a:gd name="T89" fmla="*/ 139 h 355"/>
                  <a:gd name="T90" fmla="*/ 218 w 309"/>
                  <a:gd name="T91" fmla="*/ 106 h 355"/>
                  <a:gd name="T92" fmla="*/ 204 w 309"/>
                  <a:gd name="T93" fmla="*/ 96 h 355"/>
                  <a:gd name="T94" fmla="*/ 184 w 309"/>
                  <a:gd name="T95" fmla="*/ 116 h 355"/>
                  <a:gd name="T96" fmla="*/ 171 w 309"/>
                  <a:gd name="T97" fmla="*/ 130 h 355"/>
                  <a:gd name="T98" fmla="*/ 158 w 309"/>
                  <a:gd name="T99" fmla="*/ 147 h 355"/>
                  <a:gd name="T100" fmla="*/ 148 w 309"/>
                  <a:gd name="T101" fmla="*/ 166 h 355"/>
                  <a:gd name="T102" fmla="*/ 141 w 309"/>
                  <a:gd name="T103" fmla="*/ 144 h 355"/>
                  <a:gd name="T104" fmla="*/ 133 w 309"/>
                  <a:gd name="T105" fmla="*/ 118 h 355"/>
                  <a:gd name="T106" fmla="*/ 133 w 309"/>
                  <a:gd name="T107" fmla="*/ 94 h 355"/>
                  <a:gd name="T108" fmla="*/ 136 w 309"/>
                  <a:gd name="T109" fmla="*/ 66 h 355"/>
                  <a:gd name="T110" fmla="*/ 146 w 309"/>
                  <a:gd name="T111" fmla="*/ 27 h 355"/>
                  <a:gd name="T112" fmla="*/ 144 w 309"/>
                  <a:gd name="T113" fmla="*/ 4 h 355"/>
                  <a:gd name="T114" fmla="*/ 126 w 309"/>
                  <a:gd name="T115" fmla="*/ 12 h 355"/>
                  <a:gd name="T116" fmla="*/ 112 w 309"/>
                  <a:gd name="T117" fmla="*/ 3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5">
                    <a:moveTo>
                      <a:pt x="108" y="45"/>
                    </a:moveTo>
                    <a:lnTo>
                      <a:pt x="108" y="45"/>
                    </a:lnTo>
                    <a:lnTo>
                      <a:pt x="103" y="41"/>
                    </a:lnTo>
                    <a:lnTo>
                      <a:pt x="96" y="32"/>
                    </a:lnTo>
                    <a:lnTo>
                      <a:pt x="91" y="31"/>
                    </a:lnTo>
                    <a:lnTo>
                      <a:pt x="85" y="32"/>
                    </a:lnTo>
                    <a:lnTo>
                      <a:pt x="78" y="36"/>
                    </a:lnTo>
                    <a:lnTo>
                      <a:pt x="73" y="36"/>
                    </a:lnTo>
                    <a:lnTo>
                      <a:pt x="69" y="40"/>
                    </a:lnTo>
                    <a:lnTo>
                      <a:pt x="70" y="45"/>
                    </a:lnTo>
                    <a:lnTo>
                      <a:pt x="71" y="51"/>
                    </a:lnTo>
                    <a:lnTo>
                      <a:pt x="67" y="54"/>
                    </a:lnTo>
                    <a:lnTo>
                      <a:pt x="57" y="53"/>
                    </a:lnTo>
                    <a:lnTo>
                      <a:pt x="51" y="51"/>
                    </a:lnTo>
                    <a:lnTo>
                      <a:pt x="47" y="55"/>
                    </a:lnTo>
                    <a:lnTo>
                      <a:pt x="44" y="60"/>
                    </a:lnTo>
                    <a:lnTo>
                      <a:pt x="38" y="62"/>
                    </a:lnTo>
                    <a:lnTo>
                      <a:pt x="35" y="66"/>
                    </a:lnTo>
                    <a:lnTo>
                      <a:pt x="31" y="72"/>
                    </a:lnTo>
                    <a:lnTo>
                      <a:pt x="30" y="78"/>
                    </a:lnTo>
                    <a:lnTo>
                      <a:pt x="28" y="85"/>
                    </a:lnTo>
                    <a:lnTo>
                      <a:pt x="28" y="91"/>
                    </a:lnTo>
                    <a:lnTo>
                      <a:pt x="31" y="95"/>
                    </a:lnTo>
                    <a:lnTo>
                      <a:pt x="36" y="100"/>
                    </a:lnTo>
                    <a:lnTo>
                      <a:pt x="37" y="107"/>
                    </a:lnTo>
                    <a:lnTo>
                      <a:pt x="35" y="113"/>
                    </a:lnTo>
                    <a:lnTo>
                      <a:pt x="33" y="118"/>
                    </a:lnTo>
                    <a:lnTo>
                      <a:pt x="31" y="121"/>
                    </a:lnTo>
                    <a:lnTo>
                      <a:pt x="27" y="118"/>
                    </a:lnTo>
                    <a:lnTo>
                      <a:pt x="20" y="117"/>
                    </a:lnTo>
                    <a:lnTo>
                      <a:pt x="14" y="119"/>
                    </a:lnTo>
                    <a:lnTo>
                      <a:pt x="10" y="123"/>
                    </a:lnTo>
                    <a:lnTo>
                      <a:pt x="4" y="130"/>
                    </a:lnTo>
                    <a:lnTo>
                      <a:pt x="2" y="135"/>
                    </a:lnTo>
                    <a:lnTo>
                      <a:pt x="0" y="143"/>
                    </a:lnTo>
                    <a:lnTo>
                      <a:pt x="0" y="148"/>
                    </a:lnTo>
                    <a:lnTo>
                      <a:pt x="1" y="155"/>
                    </a:lnTo>
                    <a:lnTo>
                      <a:pt x="3" y="161"/>
                    </a:lnTo>
                    <a:lnTo>
                      <a:pt x="3" y="167"/>
                    </a:lnTo>
                    <a:lnTo>
                      <a:pt x="3" y="173"/>
                    </a:lnTo>
                    <a:lnTo>
                      <a:pt x="0" y="179"/>
                    </a:lnTo>
                    <a:lnTo>
                      <a:pt x="1" y="185"/>
                    </a:lnTo>
                    <a:lnTo>
                      <a:pt x="6" y="188"/>
                    </a:lnTo>
                    <a:lnTo>
                      <a:pt x="10" y="193"/>
                    </a:lnTo>
                    <a:lnTo>
                      <a:pt x="18" y="192"/>
                    </a:lnTo>
                    <a:lnTo>
                      <a:pt x="25" y="190"/>
                    </a:lnTo>
                    <a:lnTo>
                      <a:pt x="32" y="184"/>
                    </a:lnTo>
                    <a:lnTo>
                      <a:pt x="41" y="179"/>
                    </a:lnTo>
                    <a:lnTo>
                      <a:pt x="48" y="172"/>
                    </a:lnTo>
                    <a:lnTo>
                      <a:pt x="52" y="167"/>
                    </a:lnTo>
                    <a:lnTo>
                      <a:pt x="61" y="165"/>
                    </a:lnTo>
                    <a:lnTo>
                      <a:pt x="66" y="168"/>
                    </a:lnTo>
                    <a:lnTo>
                      <a:pt x="69" y="175"/>
                    </a:lnTo>
                    <a:lnTo>
                      <a:pt x="73" y="181"/>
                    </a:lnTo>
                    <a:lnTo>
                      <a:pt x="72" y="186"/>
                    </a:lnTo>
                    <a:lnTo>
                      <a:pt x="69" y="192"/>
                    </a:lnTo>
                    <a:lnTo>
                      <a:pt x="65" y="197"/>
                    </a:lnTo>
                    <a:lnTo>
                      <a:pt x="61" y="201"/>
                    </a:lnTo>
                    <a:lnTo>
                      <a:pt x="59" y="208"/>
                    </a:lnTo>
                    <a:lnTo>
                      <a:pt x="56" y="215"/>
                    </a:lnTo>
                    <a:lnTo>
                      <a:pt x="54" y="221"/>
                    </a:lnTo>
                    <a:lnTo>
                      <a:pt x="55" y="225"/>
                    </a:lnTo>
                    <a:lnTo>
                      <a:pt x="56" y="230"/>
                    </a:lnTo>
                    <a:lnTo>
                      <a:pt x="58" y="235"/>
                    </a:lnTo>
                    <a:lnTo>
                      <a:pt x="63" y="239"/>
                    </a:lnTo>
                    <a:lnTo>
                      <a:pt x="68" y="241"/>
                    </a:lnTo>
                    <a:lnTo>
                      <a:pt x="74" y="243"/>
                    </a:lnTo>
                    <a:lnTo>
                      <a:pt x="81" y="245"/>
                    </a:lnTo>
                    <a:lnTo>
                      <a:pt x="86" y="247"/>
                    </a:lnTo>
                    <a:lnTo>
                      <a:pt x="87" y="250"/>
                    </a:lnTo>
                    <a:lnTo>
                      <a:pt x="84" y="256"/>
                    </a:lnTo>
                    <a:lnTo>
                      <a:pt x="79" y="259"/>
                    </a:lnTo>
                    <a:lnTo>
                      <a:pt x="73" y="260"/>
                    </a:lnTo>
                    <a:lnTo>
                      <a:pt x="67" y="259"/>
                    </a:lnTo>
                    <a:lnTo>
                      <a:pt x="61" y="258"/>
                    </a:lnTo>
                    <a:lnTo>
                      <a:pt x="58" y="261"/>
                    </a:lnTo>
                    <a:lnTo>
                      <a:pt x="57" y="265"/>
                    </a:lnTo>
                    <a:lnTo>
                      <a:pt x="55" y="267"/>
                    </a:lnTo>
                    <a:lnTo>
                      <a:pt x="48" y="269"/>
                    </a:lnTo>
                    <a:lnTo>
                      <a:pt x="41" y="272"/>
                    </a:lnTo>
                    <a:lnTo>
                      <a:pt x="37" y="276"/>
                    </a:lnTo>
                    <a:lnTo>
                      <a:pt x="33" y="279"/>
                    </a:lnTo>
                    <a:lnTo>
                      <a:pt x="28" y="283"/>
                    </a:lnTo>
                    <a:lnTo>
                      <a:pt x="24" y="284"/>
                    </a:lnTo>
                    <a:lnTo>
                      <a:pt x="20" y="289"/>
                    </a:lnTo>
                    <a:lnTo>
                      <a:pt x="20" y="294"/>
                    </a:lnTo>
                    <a:lnTo>
                      <a:pt x="24" y="299"/>
                    </a:lnTo>
                    <a:lnTo>
                      <a:pt x="29" y="302"/>
                    </a:lnTo>
                    <a:lnTo>
                      <a:pt x="33" y="306"/>
                    </a:lnTo>
                    <a:lnTo>
                      <a:pt x="37" y="312"/>
                    </a:lnTo>
                    <a:lnTo>
                      <a:pt x="39" y="316"/>
                    </a:lnTo>
                    <a:lnTo>
                      <a:pt x="38" y="320"/>
                    </a:lnTo>
                    <a:lnTo>
                      <a:pt x="38" y="324"/>
                    </a:lnTo>
                    <a:lnTo>
                      <a:pt x="43" y="325"/>
                    </a:lnTo>
                    <a:lnTo>
                      <a:pt x="49" y="322"/>
                    </a:lnTo>
                    <a:lnTo>
                      <a:pt x="51" y="315"/>
                    </a:lnTo>
                    <a:lnTo>
                      <a:pt x="55" y="310"/>
                    </a:lnTo>
                    <a:lnTo>
                      <a:pt x="59" y="306"/>
                    </a:lnTo>
                    <a:lnTo>
                      <a:pt x="63" y="307"/>
                    </a:lnTo>
                    <a:lnTo>
                      <a:pt x="66" y="310"/>
                    </a:lnTo>
                    <a:lnTo>
                      <a:pt x="64" y="315"/>
                    </a:lnTo>
                    <a:lnTo>
                      <a:pt x="63" y="319"/>
                    </a:lnTo>
                    <a:lnTo>
                      <a:pt x="61" y="324"/>
                    </a:lnTo>
                    <a:lnTo>
                      <a:pt x="61" y="328"/>
                    </a:lnTo>
                    <a:lnTo>
                      <a:pt x="65" y="329"/>
                    </a:lnTo>
                    <a:lnTo>
                      <a:pt x="70" y="324"/>
                    </a:lnTo>
                    <a:lnTo>
                      <a:pt x="73" y="319"/>
                    </a:lnTo>
                    <a:lnTo>
                      <a:pt x="77" y="314"/>
                    </a:lnTo>
                    <a:lnTo>
                      <a:pt x="78" y="306"/>
                    </a:lnTo>
                    <a:lnTo>
                      <a:pt x="79" y="301"/>
                    </a:lnTo>
                    <a:lnTo>
                      <a:pt x="82" y="297"/>
                    </a:lnTo>
                    <a:lnTo>
                      <a:pt x="87" y="297"/>
                    </a:lnTo>
                    <a:lnTo>
                      <a:pt x="93" y="298"/>
                    </a:lnTo>
                    <a:lnTo>
                      <a:pt x="97" y="301"/>
                    </a:lnTo>
                    <a:lnTo>
                      <a:pt x="99" y="304"/>
                    </a:lnTo>
                    <a:lnTo>
                      <a:pt x="101" y="309"/>
                    </a:lnTo>
                    <a:lnTo>
                      <a:pt x="100" y="316"/>
                    </a:lnTo>
                    <a:lnTo>
                      <a:pt x="97" y="324"/>
                    </a:lnTo>
                    <a:lnTo>
                      <a:pt x="96" y="326"/>
                    </a:lnTo>
                    <a:lnTo>
                      <a:pt x="93" y="331"/>
                    </a:lnTo>
                    <a:lnTo>
                      <a:pt x="88" y="338"/>
                    </a:lnTo>
                    <a:lnTo>
                      <a:pt x="86" y="345"/>
                    </a:lnTo>
                    <a:lnTo>
                      <a:pt x="92" y="353"/>
                    </a:lnTo>
                    <a:lnTo>
                      <a:pt x="98" y="355"/>
                    </a:lnTo>
                    <a:lnTo>
                      <a:pt x="104" y="349"/>
                    </a:lnTo>
                    <a:lnTo>
                      <a:pt x="105" y="343"/>
                    </a:lnTo>
                    <a:lnTo>
                      <a:pt x="110" y="343"/>
                    </a:lnTo>
                    <a:lnTo>
                      <a:pt x="115" y="345"/>
                    </a:lnTo>
                    <a:lnTo>
                      <a:pt x="121" y="345"/>
                    </a:lnTo>
                    <a:lnTo>
                      <a:pt x="124" y="340"/>
                    </a:lnTo>
                    <a:lnTo>
                      <a:pt x="129" y="337"/>
                    </a:lnTo>
                    <a:lnTo>
                      <a:pt x="132" y="331"/>
                    </a:lnTo>
                    <a:lnTo>
                      <a:pt x="133" y="324"/>
                    </a:lnTo>
                    <a:lnTo>
                      <a:pt x="134" y="317"/>
                    </a:lnTo>
                    <a:lnTo>
                      <a:pt x="132" y="312"/>
                    </a:lnTo>
                    <a:lnTo>
                      <a:pt x="131" y="308"/>
                    </a:lnTo>
                    <a:lnTo>
                      <a:pt x="136" y="303"/>
                    </a:lnTo>
                    <a:lnTo>
                      <a:pt x="144" y="304"/>
                    </a:lnTo>
                    <a:lnTo>
                      <a:pt x="155" y="310"/>
                    </a:lnTo>
                    <a:lnTo>
                      <a:pt x="155" y="317"/>
                    </a:lnTo>
                    <a:lnTo>
                      <a:pt x="155" y="323"/>
                    </a:lnTo>
                    <a:lnTo>
                      <a:pt x="154" y="330"/>
                    </a:lnTo>
                    <a:lnTo>
                      <a:pt x="155" y="333"/>
                    </a:lnTo>
                    <a:lnTo>
                      <a:pt x="160" y="335"/>
                    </a:lnTo>
                    <a:lnTo>
                      <a:pt x="165" y="333"/>
                    </a:lnTo>
                    <a:lnTo>
                      <a:pt x="169" y="325"/>
                    </a:lnTo>
                    <a:lnTo>
                      <a:pt x="169" y="314"/>
                    </a:lnTo>
                    <a:lnTo>
                      <a:pt x="169" y="307"/>
                    </a:lnTo>
                    <a:lnTo>
                      <a:pt x="172" y="304"/>
                    </a:lnTo>
                    <a:lnTo>
                      <a:pt x="177" y="307"/>
                    </a:lnTo>
                    <a:lnTo>
                      <a:pt x="180" y="311"/>
                    </a:lnTo>
                    <a:lnTo>
                      <a:pt x="185" y="315"/>
                    </a:lnTo>
                    <a:lnTo>
                      <a:pt x="193" y="316"/>
                    </a:lnTo>
                    <a:lnTo>
                      <a:pt x="200" y="316"/>
                    </a:lnTo>
                    <a:lnTo>
                      <a:pt x="204" y="321"/>
                    </a:lnTo>
                    <a:lnTo>
                      <a:pt x="206" y="326"/>
                    </a:lnTo>
                    <a:lnTo>
                      <a:pt x="211" y="325"/>
                    </a:lnTo>
                    <a:lnTo>
                      <a:pt x="218" y="324"/>
                    </a:lnTo>
                    <a:lnTo>
                      <a:pt x="224" y="326"/>
                    </a:lnTo>
                    <a:lnTo>
                      <a:pt x="227" y="333"/>
                    </a:lnTo>
                    <a:lnTo>
                      <a:pt x="234" y="334"/>
                    </a:lnTo>
                    <a:lnTo>
                      <a:pt x="240" y="331"/>
                    </a:lnTo>
                    <a:lnTo>
                      <a:pt x="245" y="329"/>
                    </a:lnTo>
                    <a:lnTo>
                      <a:pt x="249" y="322"/>
                    </a:lnTo>
                    <a:lnTo>
                      <a:pt x="249" y="317"/>
                    </a:lnTo>
                    <a:lnTo>
                      <a:pt x="244" y="311"/>
                    </a:lnTo>
                    <a:lnTo>
                      <a:pt x="237" y="304"/>
                    </a:lnTo>
                    <a:lnTo>
                      <a:pt x="235" y="298"/>
                    </a:lnTo>
                    <a:lnTo>
                      <a:pt x="234" y="293"/>
                    </a:lnTo>
                    <a:lnTo>
                      <a:pt x="230" y="288"/>
                    </a:lnTo>
                    <a:lnTo>
                      <a:pt x="230" y="282"/>
                    </a:lnTo>
                    <a:lnTo>
                      <a:pt x="233" y="277"/>
                    </a:lnTo>
                    <a:lnTo>
                      <a:pt x="235" y="275"/>
                    </a:lnTo>
                    <a:lnTo>
                      <a:pt x="243" y="276"/>
                    </a:lnTo>
                    <a:lnTo>
                      <a:pt x="251" y="274"/>
                    </a:lnTo>
                    <a:lnTo>
                      <a:pt x="253" y="268"/>
                    </a:lnTo>
                    <a:lnTo>
                      <a:pt x="253" y="262"/>
                    </a:lnTo>
                    <a:lnTo>
                      <a:pt x="256" y="257"/>
                    </a:lnTo>
                    <a:lnTo>
                      <a:pt x="261" y="255"/>
                    </a:lnTo>
                    <a:lnTo>
                      <a:pt x="266" y="252"/>
                    </a:lnTo>
                    <a:lnTo>
                      <a:pt x="267" y="245"/>
                    </a:lnTo>
                    <a:lnTo>
                      <a:pt x="267" y="237"/>
                    </a:lnTo>
                    <a:lnTo>
                      <a:pt x="272" y="234"/>
                    </a:lnTo>
                    <a:lnTo>
                      <a:pt x="278" y="235"/>
                    </a:lnTo>
                    <a:lnTo>
                      <a:pt x="280" y="240"/>
                    </a:lnTo>
                    <a:lnTo>
                      <a:pt x="284" y="244"/>
                    </a:lnTo>
                    <a:lnTo>
                      <a:pt x="293" y="246"/>
                    </a:lnTo>
                    <a:lnTo>
                      <a:pt x="301" y="239"/>
                    </a:lnTo>
                    <a:lnTo>
                      <a:pt x="307" y="233"/>
                    </a:lnTo>
                    <a:lnTo>
                      <a:pt x="309" y="227"/>
                    </a:lnTo>
                    <a:lnTo>
                      <a:pt x="307" y="221"/>
                    </a:lnTo>
                    <a:lnTo>
                      <a:pt x="302" y="218"/>
                    </a:lnTo>
                    <a:lnTo>
                      <a:pt x="297" y="218"/>
                    </a:lnTo>
                    <a:lnTo>
                      <a:pt x="291" y="220"/>
                    </a:lnTo>
                    <a:lnTo>
                      <a:pt x="286" y="221"/>
                    </a:lnTo>
                    <a:lnTo>
                      <a:pt x="281" y="217"/>
                    </a:lnTo>
                    <a:lnTo>
                      <a:pt x="279" y="213"/>
                    </a:lnTo>
                    <a:lnTo>
                      <a:pt x="276" y="206"/>
                    </a:lnTo>
                    <a:lnTo>
                      <a:pt x="276" y="201"/>
                    </a:lnTo>
                    <a:lnTo>
                      <a:pt x="281" y="197"/>
                    </a:lnTo>
                    <a:lnTo>
                      <a:pt x="288" y="195"/>
                    </a:lnTo>
                    <a:lnTo>
                      <a:pt x="291" y="191"/>
                    </a:lnTo>
                    <a:lnTo>
                      <a:pt x="289" y="188"/>
                    </a:lnTo>
                    <a:lnTo>
                      <a:pt x="283" y="183"/>
                    </a:lnTo>
                    <a:lnTo>
                      <a:pt x="284" y="182"/>
                    </a:lnTo>
                    <a:lnTo>
                      <a:pt x="287" y="180"/>
                    </a:lnTo>
                    <a:lnTo>
                      <a:pt x="289" y="175"/>
                    </a:lnTo>
                    <a:lnTo>
                      <a:pt x="286" y="173"/>
                    </a:lnTo>
                    <a:lnTo>
                      <a:pt x="282" y="173"/>
                    </a:lnTo>
                    <a:lnTo>
                      <a:pt x="279" y="169"/>
                    </a:lnTo>
                    <a:lnTo>
                      <a:pt x="276" y="166"/>
                    </a:lnTo>
                    <a:lnTo>
                      <a:pt x="272" y="166"/>
                    </a:lnTo>
                    <a:lnTo>
                      <a:pt x="269" y="168"/>
                    </a:lnTo>
                    <a:lnTo>
                      <a:pt x="264" y="168"/>
                    </a:lnTo>
                    <a:lnTo>
                      <a:pt x="262" y="162"/>
                    </a:lnTo>
                    <a:lnTo>
                      <a:pt x="258" y="161"/>
                    </a:lnTo>
                    <a:lnTo>
                      <a:pt x="254" y="162"/>
                    </a:lnTo>
                    <a:lnTo>
                      <a:pt x="253" y="164"/>
                    </a:lnTo>
                    <a:lnTo>
                      <a:pt x="248" y="163"/>
                    </a:lnTo>
                    <a:lnTo>
                      <a:pt x="243" y="158"/>
                    </a:lnTo>
                    <a:lnTo>
                      <a:pt x="237" y="153"/>
                    </a:lnTo>
                    <a:lnTo>
                      <a:pt x="233" y="148"/>
                    </a:lnTo>
                    <a:lnTo>
                      <a:pt x="224" y="145"/>
                    </a:lnTo>
                    <a:lnTo>
                      <a:pt x="218" y="142"/>
                    </a:lnTo>
                    <a:lnTo>
                      <a:pt x="213" y="139"/>
                    </a:lnTo>
                    <a:lnTo>
                      <a:pt x="208" y="131"/>
                    </a:lnTo>
                    <a:lnTo>
                      <a:pt x="211" y="124"/>
                    </a:lnTo>
                    <a:lnTo>
                      <a:pt x="215" y="119"/>
                    </a:lnTo>
                    <a:lnTo>
                      <a:pt x="218" y="113"/>
                    </a:lnTo>
                    <a:lnTo>
                      <a:pt x="218" y="106"/>
                    </a:lnTo>
                    <a:lnTo>
                      <a:pt x="217" y="97"/>
                    </a:lnTo>
                    <a:lnTo>
                      <a:pt x="216" y="92"/>
                    </a:lnTo>
                    <a:lnTo>
                      <a:pt x="213" y="89"/>
                    </a:lnTo>
                    <a:lnTo>
                      <a:pt x="209" y="91"/>
                    </a:lnTo>
                    <a:lnTo>
                      <a:pt x="204" y="96"/>
                    </a:lnTo>
                    <a:lnTo>
                      <a:pt x="201" y="102"/>
                    </a:lnTo>
                    <a:lnTo>
                      <a:pt x="200" y="107"/>
                    </a:lnTo>
                    <a:lnTo>
                      <a:pt x="198" y="110"/>
                    </a:lnTo>
                    <a:lnTo>
                      <a:pt x="192" y="114"/>
                    </a:lnTo>
                    <a:lnTo>
                      <a:pt x="184" y="116"/>
                    </a:lnTo>
                    <a:lnTo>
                      <a:pt x="180" y="118"/>
                    </a:lnTo>
                    <a:lnTo>
                      <a:pt x="175" y="121"/>
                    </a:lnTo>
                    <a:lnTo>
                      <a:pt x="174" y="125"/>
                    </a:lnTo>
                    <a:lnTo>
                      <a:pt x="174" y="128"/>
                    </a:lnTo>
                    <a:lnTo>
                      <a:pt x="171" y="130"/>
                    </a:lnTo>
                    <a:lnTo>
                      <a:pt x="167" y="130"/>
                    </a:lnTo>
                    <a:lnTo>
                      <a:pt x="162" y="132"/>
                    </a:lnTo>
                    <a:lnTo>
                      <a:pt x="160" y="134"/>
                    </a:lnTo>
                    <a:lnTo>
                      <a:pt x="158" y="141"/>
                    </a:lnTo>
                    <a:lnTo>
                      <a:pt x="158" y="147"/>
                    </a:lnTo>
                    <a:lnTo>
                      <a:pt x="161" y="153"/>
                    </a:lnTo>
                    <a:lnTo>
                      <a:pt x="161" y="160"/>
                    </a:lnTo>
                    <a:lnTo>
                      <a:pt x="158" y="163"/>
                    </a:lnTo>
                    <a:lnTo>
                      <a:pt x="153" y="166"/>
                    </a:lnTo>
                    <a:lnTo>
                      <a:pt x="148" y="166"/>
                    </a:lnTo>
                    <a:lnTo>
                      <a:pt x="143" y="166"/>
                    </a:lnTo>
                    <a:lnTo>
                      <a:pt x="140" y="163"/>
                    </a:lnTo>
                    <a:lnTo>
                      <a:pt x="137" y="158"/>
                    </a:lnTo>
                    <a:lnTo>
                      <a:pt x="139" y="152"/>
                    </a:lnTo>
                    <a:lnTo>
                      <a:pt x="141" y="144"/>
                    </a:lnTo>
                    <a:lnTo>
                      <a:pt x="140" y="137"/>
                    </a:lnTo>
                    <a:lnTo>
                      <a:pt x="134" y="133"/>
                    </a:lnTo>
                    <a:lnTo>
                      <a:pt x="131" y="128"/>
                    </a:lnTo>
                    <a:lnTo>
                      <a:pt x="130" y="122"/>
                    </a:lnTo>
                    <a:lnTo>
                      <a:pt x="133" y="118"/>
                    </a:lnTo>
                    <a:lnTo>
                      <a:pt x="133" y="113"/>
                    </a:lnTo>
                    <a:lnTo>
                      <a:pt x="131" y="108"/>
                    </a:lnTo>
                    <a:lnTo>
                      <a:pt x="133" y="103"/>
                    </a:lnTo>
                    <a:lnTo>
                      <a:pt x="136" y="99"/>
                    </a:lnTo>
                    <a:lnTo>
                      <a:pt x="133" y="94"/>
                    </a:lnTo>
                    <a:lnTo>
                      <a:pt x="131" y="89"/>
                    </a:lnTo>
                    <a:lnTo>
                      <a:pt x="131" y="82"/>
                    </a:lnTo>
                    <a:lnTo>
                      <a:pt x="135" y="77"/>
                    </a:lnTo>
                    <a:lnTo>
                      <a:pt x="135" y="71"/>
                    </a:lnTo>
                    <a:lnTo>
                      <a:pt x="136" y="66"/>
                    </a:lnTo>
                    <a:lnTo>
                      <a:pt x="145" y="60"/>
                    </a:lnTo>
                    <a:lnTo>
                      <a:pt x="147" y="54"/>
                    </a:lnTo>
                    <a:lnTo>
                      <a:pt x="151" y="45"/>
                    </a:lnTo>
                    <a:lnTo>
                      <a:pt x="148" y="38"/>
                    </a:lnTo>
                    <a:lnTo>
                      <a:pt x="146" y="27"/>
                    </a:lnTo>
                    <a:lnTo>
                      <a:pt x="148" y="20"/>
                    </a:lnTo>
                    <a:lnTo>
                      <a:pt x="149" y="14"/>
                    </a:lnTo>
                    <a:lnTo>
                      <a:pt x="151" y="8"/>
                    </a:lnTo>
                    <a:lnTo>
                      <a:pt x="149" y="4"/>
                    </a:lnTo>
                    <a:lnTo>
                      <a:pt x="144" y="4"/>
                    </a:lnTo>
                    <a:lnTo>
                      <a:pt x="140" y="0"/>
                    </a:lnTo>
                    <a:lnTo>
                      <a:pt x="136" y="2"/>
                    </a:lnTo>
                    <a:lnTo>
                      <a:pt x="132" y="6"/>
                    </a:lnTo>
                    <a:lnTo>
                      <a:pt x="129" y="9"/>
                    </a:lnTo>
                    <a:lnTo>
                      <a:pt x="126" y="12"/>
                    </a:lnTo>
                    <a:lnTo>
                      <a:pt x="121" y="14"/>
                    </a:lnTo>
                    <a:lnTo>
                      <a:pt x="117" y="16"/>
                    </a:lnTo>
                    <a:lnTo>
                      <a:pt x="112" y="20"/>
                    </a:lnTo>
                    <a:lnTo>
                      <a:pt x="111" y="26"/>
                    </a:lnTo>
                    <a:lnTo>
                      <a:pt x="112" y="31"/>
                    </a:lnTo>
                    <a:lnTo>
                      <a:pt x="113" y="35"/>
                    </a:lnTo>
                    <a:lnTo>
                      <a:pt x="114" y="39"/>
                    </a:lnTo>
                    <a:lnTo>
                      <a:pt x="113" y="43"/>
                    </a:lnTo>
                    <a:lnTo>
                      <a:pt x="108" y="45"/>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5" name="Freeform 573">
                <a:extLst>
                  <a:ext uri="{FF2B5EF4-FFF2-40B4-BE49-F238E27FC236}">
                    <a16:creationId xmlns:a16="http://schemas.microsoft.com/office/drawing/2014/main" id="{2037B8AE-6118-4AC9-95A7-A5FDBC1B6775}"/>
                  </a:ext>
                </a:extLst>
              </p:cNvPr>
              <p:cNvSpPr>
                <a:spLocks/>
              </p:cNvSpPr>
              <p:nvPr/>
            </p:nvSpPr>
            <p:spPr bwMode="auto">
              <a:xfrm>
                <a:off x="805" y="3300"/>
                <a:ext cx="164" cy="189"/>
              </a:xfrm>
              <a:custGeom>
                <a:avLst/>
                <a:gdLst>
                  <a:gd name="T0" fmla="*/ 91 w 309"/>
                  <a:gd name="T1" fmla="*/ 31 h 355"/>
                  <a:gd name="T2" fmla="*/ 70 w 309"/>
                  <a:gd name="T3" fmla="*/ 45 h 355"/>
                  <a:gd name="T4" fmla="*/ 47 w 309"/>
                  <a:gd name="T5" fmla="*/ 55 h 355"/>
                  <a:gd name="T6" fmla="*/ 30 w 309"/>
                  <a:gd name="T7" fmla="*/ 78 h 355"/>
                  <a:gd name="T8" fmla="*/ 37 w 309"/>
                  <a:gd name="T9" fmla="*/ 107 h 355"/>
                  <a:gd name="T10" fmla="*/ 20 w 309"/>
                  <a:gd name="T11" fmla="*/ 117 h 355"/>
                  <a:gd name="T12" fmla="*/ 0 w 309"/>
                  <a:gd name="T13" fmla="*/ 143 h 355"/>
                  <a:gd name="T14" fmla="*/ 3 w 309"/>
                  <a:gd name="T15" fmla="*/ 173 h 355"/>
                  <a:gd name="T16" fmla="*/ 18 w 309"/>
                  <a:gd name="T17" fmla="*/ 192 h 355"/>
                  <a:gd name="T18" fmla="*/ 52 w 309"/>
                  <a:gd name="T19" fmla="*/ 167 h 355"/>
                  <a:gd name="T20" fmla="*/ 72 w 309"/>
                  <a:gd name="T21" fmla="*/ 186 h 355"/>
                  <a:gd name="T22" fmla="*/ 56 w 309"/>
                  <a:gd name="T23" fmla="*/ 215 h 355"/>
                  <a:gd name="T24" fmla="*/ 63 w 309"/>
                  <a:gd name="T25" fmla="*/ 239 h 355"/>
                  <a:gd name="T26" fmla="*/ 87 w 309"/>
                  <a:gd name="T27" fmla="*/ 250 h 355"/>
                  <a:gd name="T28" fmla="*/ 61 w 309"/>
                  <a:gd name="T29" fmla="*/ 258 h 355"/>
                  <a:gd name="T30" fmla="*/ 41 w 309"/>
                  <a:gd name="T31" fmla="*/ 272 h 355"/>
                  <a:gd name="T32" fmla="*/ 20 w 309"/>
                  <a:gd name="T33" fmla="*/ 289 h 355"/>
                  <a:gd name="T34" fmla="*/ 37 w 309"/>
                  <a:gd name="T35" fmla="*/ 312 h 355"/>
                  <a:gd name="T36" fmla="*/ 49 w 309"/>
                  <a:gd name="T37" fmla="*/ 322 h 355"/>
                  <a:gd name="T38" fmla="*/ 66 w 309"/>
                  <a:gd name="T39" fmla="*/ 310 h 355"/>
                  <a:gd name="T40" fmla="*/ 65 w 309"/>
                  <a:gd name="T41" fmla="*/ 329 h 355"/>
                  <a:gd name="T42" fmla="*/ 79 w 309"/>
                  <a:gd name="T43" fmla="*/ 301 h 355"/>
                  <a:gd name="T44" fmla="*/ 99 w 309"/>
                  <a:gd name="T45" fmla="*/ 304 h 355"/>
                  <a:gd name="T46" fmla="*/ 93 w 309"/>
                  <a:gd name="T47" fmla="*/ 331 h 355"/>
                  <a:gd name="T48" fmla="*/ 104 w 309"/>
                  <a:gd name="T49" fmla="*/ 349 h 355"/>
                  <a:gd name="T50" fmla="*/ 124 w 309"/>
                  <a:gd name="T51" fmla="*/ 340 h 355"/>
                  <a:gd name="T52" fmla="*/ 132 w 309"/>
                  <a:gd name="T53" fmla="*/ 312 h 355"/>
                  <a:gd name="T54" fmla="*/ 155 w 309"/>
                  <a:gd name="T55" fmla="*/ 317 h 355"/>
                  <a:gd name="T56" fmla="*/ 165 w 309"/>
                  <a:gd name="T57" fmla="*/ 333 h 355"/>
                  <a:gd name="T58" fmla="*/ 177 w 309"/>
                  <a:gd name="T59" fmla="*/ 307 h 355"/>
                  <a:gd name="T60" fmla="*/ 204 w 309"/>
                  <a:gd name="T61" fmla="*/ 321 h 355"/>
                  <a:gd name="T62" fmla="*/ 227 w 309"/>
                  <a:gd name="T63" fmla="*/ 333 h 355"/>
                  <a:gd name="T64" fmla="*/ 249 w 309"/>
                  <a:gd name="T65" fmla="*/ 317 h 355"/>
                  <a:gd name="T66" fmla="*/ 230 w 309"/>
                  <a:gd name="T67" fmla="*/ 288 h 355"/>
                  <a:gd name="T68" fmla="*/ 251 w 309"/>
                  <a:gd name="T69" fmla="*/ 274 h 355"/>
                  <a:gd name="T70" fmla="*/ 266 w 309"/>
                  <a:gd name="T71" fmla="*/ 252 h 355"/>
                  <a:gd name="T72" fmla="*/ 280 w 309"/>
                  <a:gd name="T73" fmla="*/ 240 h 355"/>
                  <a:gd name="T74" fmla="*/ 309 w 309"/>
                  <a:gd name="T75" fmla="*/ 227 h 355"/>
                  <a:gd name="T76" fmla="*/ 286 w 309"/>
                  <a:gd name="T77" fmla="*/ 221 h 355"/>
                  <a:gd name="T78" fmla="*/ 281 w 309"/>
                  <a:gd name="T79" fmla="*/ 197 h 355"/>
                  <a:gd name="T80" fmla="*/ 284 w 309"/>
                  <a:gd name="T81" fmla="*/ 182 h 355"/>
                  <a:gd name="T82" fmla="*/ 279 w 309"/>
                  <a:gd name="T83" fmla="*/ 169 h 355"/>
                  <a:gd name="T84" fmla="*/ 262 w 309"/>
                  <a:gd name="T85" fmla="*/ 162 h 355"/>
                  <a:gd name="T86" fmla="*/ 243 w 309"/>
                  <a:gd name="T87" fmla="*/ 158 h 355"/>
                  <a:gd name="T88" fmla="*/ 213 w 309"/>
                  <a:gd name="T89" fmla="*/ 139 h 355"/>
                  <a:gd name="T90" fmla="*/ 218 w 309"/>
                  <a:gd name="T91" fmla="*/ 106 h 355"/>
                  <a:gd name="T92" fmla="*/ 204 w 309"/>
                  <a:gd name="T93" fmla="*/ 96 h 355"/>
                  <a:gd name="T94" fmla="*/ 184 w 309"/>
                  <a:gd name="T95" fmla="*/ 116 h 355"/>
                  <a:gd name="T96" fmla="*/ 171 w 309"/>
                  <a:gd name="T97" fmla="*/ 130 h 355"/>
                  <a:gd name="T98" fmla="*/ 158 w 309"/>
                  <a:gd name="T99" fmla="*/ 147 h 355"/>
                  <a:gd name="T100" fmla="*/ 148 w 309"/>
                  <a:gd name="T101" fmla="*/ 166 h 355"/>
                  <a:gd name="T102" fmla="*/ 141 w 309"/>
                  <a:gd name="T103" fmla="*/ 144 h 355"/>
                  <a:gd name="T104" fmla="*/ 133 w 309"/>
                  <a:gd name="T105" fmla="*/ 118 h 355"/>
                  <a:gd name="T106" fmla="*/ 133 w 309"/>
                  <a:gd name="T107" fmla="*/ 94 h 355"/>
                  <a:gd name="T108" fmla="*/ 136 w 309"/>
                  <a:gd name="T109" fmla="*/ 66 h 355"/>
                  <a:gd name="T110" fmla="*/ 146 w 309"/>
                  <a:gd name="T111" fmla="*/ 27 h 355"/>
                  <a:gd name="T112" fmla="*/ 144 w 309"/>
                  <a:gd name="T113" fmla="*/ 4 h 355"/>
                  <a:gd name="T114" fmla="*/ 126 w 309"/>
                  <a:gd name="T115" fmla="*/ 12 h 355"/>
                  <a:gd name="T116" fmla="*/ 112 w 309"/>
                  <a:gd name="T117" fmla="*/ 3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355">
                    <a:moveTo>
                      <a:pt x="108" y="45"/>
                    </a:moveTo>
                    <a:lnTo>
                      <a:pt x="108" y="45"/>
                    </a:lnTo>
                    <a:lnTo>
                      <a:pt x="103" y="41"/>
                    </a:lnTo>
                    <a:lnTo>
                      <a:pt x="96" y="32"/>
                    </a:lnTo>
                    <a:lnTo>
                      <a:pt x="91" y="31"/>
                    </a:lnTo>
                    <a:lnTo>
                      <a:pt x="85" y="32"/>
                    </a:lnTo>
                    <a:lnTo>
                      <a:pt x="78" y="36"/>
                    </a:lnTo>
                    <a:lnTo>
                      <a:pt x="73" y="36"/>
                    </a:lnTo>
                    <a:lnTo>
                      <a:pt x="69" y="40"/>
                    </a:lnTo>
                    <a:lnTo>
                      <a:pt x="70" y="45"/>
                    </a:lnTo>
                    <a:lnTo>
                      <a:pt x="71" y="51"/>
                    </a:lnTo>
                    <a:lnTo>
                      <a:pt x="67" y="54"/>
                    </a:lnTo>
                    <a:lnTo>
                      <a:pt x="57" y="53"/>
                    </a:lnTo>
                    <a:lnTo>
                      <a:pt x="51" y="51"/>
                    </a:lnTo>
                    <a:lnTo>
                      <a:pt x="47" y="55"/>
                    </a:lnTo>
                    <a:lnTo>
                      <a:pt x="44" y="60"/>
                    </a:lnTo>
                    <a:lnTo>
                      <a:pt x="38" y="62"/>
                    </a:lnTo>
                    <a:lnTo>
                      <a:pt x="35" y="66"/>
                    </a:lnTo>
                    <a:lnTo>
                      <a:pt x="31" y="72"/>
                    </a:lnTo>
                    <a:lnTo>
                      <a:pt x="30" y="78"/>
                    </a:lnTo>
                    <a:lnTo>
                      <a:pt x="28" y="85"/>
                    </a:lnTo>
                    <a:lnTo>
                      <a:pt x="28" y="91"/>
                    </a:lnTo>
                    <a:lnTo>
                      <a:pt x="31" y="95"/>
                    </a:lnTo>
                    <a:lnTo>
                      <a:pt x="36" y="100"/>
                    </a:lnTo>
                    <a:lnTo>
                      <a:pt x="37" y="107"/>
                    </a:lnTo>
                    <a:lnTo>
                      <a:pt x="35" y="113"/>
                    </a:lnTo>
                    <a:lnTo>
                      <a:pt x="33" y="118"/>
                    </a:lnTo>
                    <a:lnTo>
                      <a:pt x="31" y="121"/>
                    </a:lnTo>
                    <a:lnTo>
                      <a:pt x="27" y="118"/>
                    </a:lnTo>
                    <a:lnTo>
                      <a:pt x="20" y="117"/>
                    </a:lnTo>
                    <a:lnTo>
                      <a:pt x="14" y="119"/>
                    </a:lnTo>
                    <a:lnTo>
                      <a:pt x="10" y="123"/>
                    </a:lnTo>
                    <a:lnTo>
                      <a:pt x="4" y="130"/>
                    </a:lnTo>
                    <a:lnTo>
                      <a:pt x="2" y="135"/>
                    </a:lnTo>
                    <a:lnTo>
                      <a:pt x="0" y="143"/>
                    </a:lnTo>
                    <a:lnTo>
                      <a:pt x="0" y="148"/>
                    </a:lnTo>
                    <a:lnTo>
                      <a:pt x="1" y="155"/>
                    </a:lnTo>
                    <a:lnTo>
                      <a:pt x="3" y="161"/>
                    </a:lnTo>
                    <a:lnTo>
                      <a:pt x="3" y="167"/>
                    </a:lnTo>
                    <a:lnTo>
                      <a:pt x="3" y="173"/>
                    </a:lnTo>
                    <a:lnTo>
                      <a:pt x="0" y="179"/>
                    </a:lnTo>
                    <a:lnTo>
                      <a:pt x="1" y="185"/>
                    </a:lnTo>
                    <a:lnTo>
                      <a:pt x="6" y="188"/>
                    </a:lnTo>
                    <a:lnTo>
                      <a:pt x="10" y="193"/>
                    </a:lnTo>
                    <a:lnTo>
                      <a:pt x="18" y="192"/>
                    </a:lnTo>
                    <a:lnTo>
                      <a:pt x="25" y="190"/>
                    </a:lnTo>
                    <a:lnTo>
                      <a:pt x="32" y="184"/>
                    </a:lnTo>
                    <a:lnTo>
                      <a:pt x="41" y="179"/>
                    </a:lnTo>
                    <a:lnTo>
                      <a:pt x="48" y="172"/>
                    </a:lnTo>
                    <a:lnTo>
                      <a:pt x="52" y="167"/>
                    </a:lnTo>
                    <a:lnTo>
                      <a:pt x="61" y="165"/>
                    </a:lnTo>
                    <a:lnTo>
                      <a:pt x="66" y="168"/>
                    </a:lnTo>
                    <a:lnTo>
                      <a:pt x="69" y="175"/>
                    </a:lnTo>
                    <a:lnTo>
                      <a:pt x="73" y="181"/>
                    </a:lnTo>
                    <a:lnTo>
                      <a:pt x="72" y="186"/>
                    </a:lnTo>
                    <a:lnTo>
                      <a:pt x="69" y="192"/>
                    </a:lnTo>
                    <a:lnTo>
                      <a:pt x="65" y="197"/>
                    </a:lnTo>
                    <a:lnTo>
                      <a:pt x="61" y="201"/>
                    </a:lnTo>
                    <a:lnTo>
                      <a:pt x="59" y="208"/>
                    </a:lnTo>
                    <a:lnTo>
                      <a:pt x="56" y="215"/>
                    </a:lnTo>
                    <a:lnTo>
                      <a:pt x="54" y="221"/>
                    </a:lnTo>
                    <a:lnTo>
                      <a:pt x="55" y="225"/>
                    </a:lnTo>
                    <a:lnTo>
                      <a:pt x="56" y="230"/>
                    </a:lnTo>
                    <a:lnTo>
                      <a:pt x="58" y="235"/>
                    </a:lnTo>
                    <a:lnTo>
                      <a:pt x="63" y="239"/>
                    </a:lnTo>
                    <a:lnTo>
                      <a:pt x="68" y="241"/>
                    </a:lnTo>
                    <a:lnTo>
                      <a:pt x="74" y="243"/>
                    </a:lnTo>
                    <a:lnTo>
                      <a:pt x="81" y="245"/>
                    </a:lnTo>
                    <a:lnTo>
                      <a:pt x="86" y="247"/>
                    </a:lnTo>
                    <a:lnTo>
                      <a:pt x="87" y="250"/>
                    </a:lnTo>
                    <a:lnTo>
                      <a:pt x="84" y="256"/>
                    </a:lnTo>
                    <a:lnTo>
                      <a:pt x="79" y="259"/>
                    </a:lnTo>
                    <a:lnTo>
                      <a:pt x="73" y="260"/>
                    </a:lnTo>
                    <a:lnTo>
                      <a:pt x="67" y="259"/>
                    </a:lnTo>
                    <a:lnTo>
                      <a:pt x="61" y="258"/>
                    </a:lnTo>
                    <a:lnTo>
                      <a:pt x="58" y="261"/>
                    </a:lnTo>
                    <a:lnTo>
                      <a:pt x="57" y="265"/>
                    </a:lnTo>
                    <a:lnTo>
                      <a:pt x="55" y="267"/>
                    </a:lnTo>
                    <a:lnTo>
                      <a:pt x="48" y="269"/>
                    </a:lnTo>
                    <a:lnTo>
                      <a:pt x="41" y="272"/>
                    </a:lnTo>
                    <a:lnTo>
                      <a:pt x="37" y="276"/>
                    </a:lnTo>
                    <a:lnTo>
                      <a:pt x="33" y="279"/>
                    </a:lnTo>
                    <a:lnTo>
                      <a:pt x="28" y="283"/>
                    </a:lnTo>
                    <a:lnTo>
                      <a:pt x="24" y="284"/>
                    </a:lnTo>
                    <a:lnTo>
                      <a:pt x="20" y="289"/>
                    </a:lnTo>
                    <a:lnTo>
                      <a:pt x="20" y="294"/>
                    </a:lnTo>
                    <a:lnTo>
                      <a:pt x="24" y="299"/>
                    </a:lnTo>
                    <a:lnTo>
                      <a:pt x="29" y="302"/>
                    </a:lnTo>
                    <a:lnTo>
                      <a:pt x="33" y="306"/>
                    </a:lnTo>
                    <a:lnTo>
                      <a:pt x="37" y="312"/>
                    </a:lnTo>
                    <a:lnTo>
                      <a:pt x="39" y="316"/>
                    </a:lnTo>
                    <a:lnTo>
                      <a:pt x="38" y="320"/>
                    </a:lnTo>
                    <a:lnTo>
                      <a:pt x="38" y="324"/>
                    </a:lnTo>
                    <a:lnTo>
                      <a:pt x="43" y="325"/>
                    </a:lnTo>
                    <a:lnTo>
                      <a:pt x="49" y="322"/>
                    </a:lnTo>
                    <a:lnTo>
                      <a:pt x="51" y="315"/>
                    </a:lnTo>
                    <a:lnTo>
                      <a:pt x="55" y="310"/>
                    </a:lnTo>
                    <a:lnTo>
                      <a:pt x="59" y="306"/>
                    </a:lnTo>
                    <a:lnTo>
                      <a:pt x="63" y="307"/>
                    </a:lnTo>
                    <a:lnTo>
                      <a:pt x="66" y="310"/>
                    </a:lnTo>
                    <a:lnTo>
                      <a:pt x="64" y="315"/>
                    </a:lnTo>
                    <a:lnTo>
                      <a:pt x="63" y="319"/>
                    </a:lnTo>
                    <a:lnTo>
                      <a:pt x="61" y="324"/>
                    </a:lnTo>
                    <a:lnTo>
                      <a:pt x="61" y="328"/>
                    </a:lnTo>
                    <a:lnTo>
                      <a:pt x="65" y="329"/>
                    </a:lnTo>
                    <a:lnTo>
                      <a:pt x="70" y="324"/>
                    </a:lnTo>
                    <a:lnTo>
                      <a:pt x="73" y="319"/>
                    </a:lnTo>
                    <a:lnTo>
                      <a:pt x="77" y="314"/>
                    </a:lnTo>
                    <a:lnTo>
                      <a:pt x="78" y="306"/>
                    </a:lnTo>
                    <a:lnTo>
                      <a:pt x="79" y="301"/>
                    </a:lnTo>
                    <a:lnTo>
                      <a:pt x="82" y="297"/>
                    </a:lnTo>
                    <a:lnTo>
                      <a:pt x="87" y="297"/>
                    </a:lnTo>
                    <a:lnTo>
                      <a:pt x="93" y="298"/>
                    </a:lnTo>
                    <a:lnTo>
                      <a:pt x="97" y="301"/>
                    </a:lnTo>
                    <a:lnTo>
                      <a:pt x="99" y="304"/>
                    </a:lnTo>
                    <a:lnTo>
                      <a:pt x="101" y="309"/>
                    </a:lnTo>
                    <a:lnTo>
                      <a:pt x="100" y="316"/>
                    </a:lnTo>
                    <a:lnTo>
                      <a:pt x="97" y="324"/>
                    </a:lnTo>
                    <a:lnTo>
                      <a:pt x="96" y="326"/>
                    </a:lnTo>
                    <a:lnTo>
                      <a:pt x="93" y="331"/>
                    </a:lnTo>
                    <a:lnTo>
                      <a:pt x="88" y="338"/>
                    </a:lnTo>
                    <a:lnTo>
                      <a:pt x="86" y="345"/>
                    </a:lnTo>
                    <a:lnTo>
                      <a:pt x="92" y="353"/>
                    </a:lnTo>
                    <a:lnTo>
                      <a:pt x="98" y="355"/>
                    </a:lnTo>
                    <a:lnTo>
                      <a:pt x="104" y="349"/>
                    </a:lnTo>
                    <a:lnTo>
                      <a:pt x="105" y="343"/>
                    </a:lnTo>
                    <a:lnTo>
                      <a:pt x="110" y="343"/>
                    </a:lnTo>
                    <a:lnTo>
                      <a:pt x="115" y="345"/>
                    </a:lnTo>
                    <a:lnTo>
                      <a:pt x="121" y="345"/>
                    </a:lnTo>
                    <a:lnTo>
                      <a:pt x="124" y="340"/>
                    </a:lnTo>
                    <a:lnTo>
                      <a:pt x="129" y="337"/>
                    </a:lnTo>
                    <a:lnTo>
                      <a:pt x="132" y="331"/>
                    </a:lnTo>
                    <a:lnTo>
                      <a:pt x="133" y="324"/>
                    </a:lnTo>
                    <a:lnTo>
                      <a:pt x="134" y="317"/>
                    </a:lnTo>
                    <a:lnTo>
                      <a:pt x="132" y="312"/>
                    </a:lnTo>
                    <a:lnTo>
                      <a:pt x="131" y="308"/>
                    </a:lnTo>
                    <a:lnTo>
                      <a:pt x="136" y="303"/>
                    </a:lnTo>
                    <a:lnTo>
                      <a:pt x="144" y="304"/>
                    </a:lnTo>
                    <a:lnTo>
                      <a:pt x="155" y="310"/>
                    </a:lnTo>
                    <a:lnTo>
                      <a:pt x="155" y="317"/>
                    </a:lnTo>
                    <a:lnTo>
                      <a:pt x="155" y="323"/>
                    </a:lnTo>
                    <a:lnTo>
                      <a:pt x="154" y="330"/>
                    </a:lnTo>
                    <a:lnTo>
                      <a:pt x="155" y="333"/>
                    </a:lnTo>
                    <a:lnTo>
                      <a:pt x="160" y="335"/>
                    </a:lnTo>
                    <a:lnTo>
                      <a:pt x="165" y="333"/>
                    </a:lnTo>
                    <a:lnTo>
                      <a:pt x="169" y="325"/>
                    </a:lnTo>
                    <a:lnTo>
                      <a:pt x="169" y="314"/>
                    </a:lnTo>
                    <a:lnTo>
                      <a:pt x="169" y="307"/>
                    </a:lnTo>
                    <a:lnTo>
                      <a:pt x="172" y="304"/>
                    </a:lnTo>
                    <a:lnTo>
                      <a:pt x="177" y="307"/>
                    </a:lnTo>
                    <a:lnTo>
                      <a:pt x="180" y="311"/>
                    </a:lnTo>
                    <a:lnTo>
                      <a:pt x="185" y="315"/>
                    </a:lnTo>
                    <a:lnTo>
                      <a:pt x="193" y="316"/>
                    </a:lnTo>
                    <a:lnTo>
                      <a:pt x="200" y="316"/>
                    </a:lnTo>
                    <a:lnTo>
                      <a:pt x="204" y="321"/>
                    </a:lnTo>
                    <a:lnTo>
                      <a:pt x="206" y="326"/>
                    </a:lnTo>
                    <a:lnTo>
                      <a:pt x="211" y="325"/>
                    </a:lnTo>
                    <a:lnTo>
                      <a:pt x="218" y="324"/>
                    </a:lnTo>
                    <a:lnTo>
                      <a:pt x="224" y="326"/>
                    </a:lnTo>
                    <a:lnTo>
                      <a:pt x="227" y="333"/>
                    </a:lnTo>
                    <a:lnTo>
                      <a:pt x="234" y="334"/>
                    </a:lnTo>
                    <a:lnTo>
                      <a:pt x="240" y="331"/>
                    </a:lnTo>
                    <a:lnTo>
                      <a:pt x="245" y="329"/>
                    </a:lnTo>
                    <a:lnTo>
                      <a:pt x="249" y="322"/>
                    </a:lnTo>
                    <a:lnTo>
                      <a:pt x="249" y="317"/>
                    </a:lnTo>
                    <a:lnTo>
                      <a:pt x="244" y="311"/>
                    </a:lnTo>
                    <a:lnTo>
                      <a:pt x="237" y="304"/>
                    </a:lnTo>
                    <a:lnTo>
                      <a:pt x="235" y="298"/>
                    </a:lnTo>
                    <a:lnTo>
                      <a:pt x="234" y="293"/>
                    </a:lnTo>
                    <a:lnTo>
                      <a:pt x="230" y="288"/>
                    </a:lnTo>
                    <a:lnTo>
                      <a:pt x="230" y="282"/>
                    </a:lnTo>
                    <a:lnTo>
                      <a:pt x="233" y="277"/>
                    </a:lnTo>
                    <a:lnTo>
                      <a:pt x="235" y="275"/>
                    </a:lnTo>
                    <a:lnTo>
                      <a:pt x="243" y="276"/>
                    </a:lnTo>
                    <a:lnTo>
                      <a:pt x="251" y="274"/>
                    </a:lnTo>
                    <a:lnTo>
                      <a:pt x="253" y="268"/>
                    </a:lnTo>
                    <a:lnTo>
                      <a:pt x="253" y="262"/>
                    </a:lnTo>
                    <a:lnTo>
                      <a:pt x="256" y="257"/>
                    </a:lnTo>
                    <a:lnTo>
                      <a:pt x="261" y="255"/>
                    </a:lnTo>
                    <a:lnTo>
                      <a:pt x="266" y="252"/>
                    </a:lnTo>
                    <a:lnTo>
                      <a:pt x="267" y="245"/>
                    </a:lnTo>
                    <a:lnTo>
                      <a:pt x="267" y="237"/>
                    </a:lnTo>
                    <a:lnTo>
                      <a:pt x="272" y="234"/>
                    </a:lnTo>
                    <a:lnTo>
                      <a:pt x="278" y="235"/>
                    </a:lnTo>
                    <a:lnTo>
                      <a:pt x="280" y="240"/>
                    </a:lnTo>
                    <a:lnTo>
                      <a:pt x="284" y="244"/>
                    </a:lnTo>
                    <a:lnTo>
                      <a:pt x="293" y="246"/>
                    </a:lnTo>
                    <a:lnTo>
                      <a:pt x="301" y="239"/>
                    </a:lnTo>
                    <a:lnTo>
                      <a:pt x="307" y="233"/>
                    </a:lnTo>
                    <a:lnTo>
                      <a:pt x="309" y="227"/>
                    </a:lnTo>
                    <a:lnTo>
                      <a:pt x="307" y="221"/>
                    </a:lnTo>
                    <a:lnTo>
                      <a:pt x="302" y="218"/>
                    </a:lnTo>
                    <a:lnTo>
                      <a:pt x="297" y="218"/>
                    </a:lnTo>
                    <a:lnTo>
                      <a:pt x="291" y="220"/>
                    </a:lnTo>
                    <a:lnTo>
                      <a:pt x="286" y="221"/>
                    </a:lnTo>
                    <a:lnTo>
                      <a:pt x="281" y="217"/>
                    </a:lnTo>
                    <a:lnTo>
                      <a:pt x="279" y="213"/>
                    </a:lnTo>
                    <a:lnTo>
                      <a:pt x="276" y="206"/>
                    </a:lnTo>
                    <a:lnTo>
                      <a:pt x="276" y="201"/>
                    </a:lnTo>
                    <a:lnTo>
                      <a:pt x="281" y="197"/>
                    </a:lnTo>
                    <a:lnTo>
                      <a:pt x="288" y="195"/>
                    </a:lnTo>
                    <a:lnTo>
                      <a:pt x="291" y="191"/>
                    </a:lnTo>
                    <a:lnTo>
                      <a:pt x="289" y="188"/>
                    </a:lnTo>
                    <a:lnTo>
                      <a:pt x="283" y="183"/>
                    </a:lnTo>
                    <a:lnTo>
                      <a:pt x="284" y="182"/>
                    </a:lnTo>
                    <a:lnTo>
                      <a:pt x="287" y="180"/>
                    </a:lnTo>
                    <a:lnTo>
                      <a:pt x="289" y="175"/>
                    </a:lnTo>
                    <a:lnTo>
                      <a:pt x="286" y="173"/>
                    </a:lnTo>
                    <a:lnTo>
                      <a:pt x="282" y="173"/>
                    </a:lnTo>
                    <a:lnTo>
                      <a:pt x="279" y="169"/>
                    </a:lnTo>
                    <a:lnTo>
                      <a:pt x="276" y="166"/>
                    </a:lnTo>
                    <a:lnTo>
                      <a:pt x="272" y="166"/>
                    </a:lnTo>
                    <a:lnTo>
                      <a:pt x="269" y="168"/>
                    </a:lnTo>
                    <a:lnTo>
                      <a:pt x="264" y="168"/>
                    </a:lnTo>
                    <a:lnTo>
                      <a:pt x="262" y="162"/>
                    </a:lnTo>
                    <a:lnTo>
                      <a:pt x="258" y="161"/>
                    </a:lnTo>
                    <a:lnTo>
                      <a:pt x="254" y="162"/>
                    </a:lnTo>
                    <a:lnTo>
                      <a:pt x="253" y="164"/>
                    </a:lnTo>
                    <a:lnTo>
                      <a:pt x="248" y="163"/>
                    </a:lnTo>
                    <a:lnTo>
                      <a:pt x="243" y="158"/>
                    </a:lnTo>
                    <a:lnTo>
                      <a:pt x="237" y="153"/>
                    </a:lnTo>
                    <a:lnTo>
                      <a:pt x="233" y="148"/>
                    </a:lnTo>
                    <a:lnTo>
                      <a:pt x="224" y="145"/>
                    </a:lnTo>
                    <a:lnTo>
                      <a:pt x="218" y="142"/>
                    </a:lnTo>
                    <a:lnTo>
                      <a:pt x="213" y="139"/>
                    </a:lnTo>
                    <a:lnTo>
                      <a:pt x="208" y="131"/>
                    </a:lnTo>
                    <a:lnTo>
                      <a:pt x="211" y="124"/>
                    </a:lnTo>
                    <a:lnTo>
                      <a:pt x="215" y="119"/>
                    </a:lnTo>
                    <a:lnTo>
                      <a:pt x="218" y="113"/>
                    </a:lnTo>
                    <a:lnTo>
                      <a:pt x="218" y="106"/>
                    </a:lnTo>
                    <a:lnTo>
                      <a:pt x="217" y="97"/>
                    </a:lnTo>
                    <a:lnTo>
                      <a:pt x="216" y="92"/>
                    </a:lnTo>
                    <a:lnTo>
                      <a:pt x="213" y="89"/>
                    </a:lnTo>
                    <a:lnTo>
                      <a:pt x="209" y="91"/>
                    </a:lnTo>
                    <a:lnTo>
                      <a:pt x="204" y="96"/>
                    </a:lnTo>
                    <a:lnTo>
                      <a:pt x="201" y="102"/>
                    </a:lnTo>
                    <a:lnTo>
                      <a:pt x="200" y="107"/>
                    </a:lnTo>
                    <a:lnTo>
                      <a:pt x="198" y="110"/>
                    </a:lnTo>
                    <a:lnTo>
                      <a:pt x="192" y="114"/>
                    </a:lnTo>
                    <a:lnTo>
                      <a:pt x="184" y="116"/>
                    </a:lnTo>
                    <a:lnTo>
                      <a:pt x="180" y="118"/>
                    </a:lnTo>
                    <a:lnTo>
                      <a:pt x="175" y="121"/>
                    </a:lnTo>
                    <a:lnTo>
                      <a:pt x="174" y="125"/>
                    </a:lnTo>
                    <a:lnTo>
                      <a:pt x="174" y="128"/>
                    </a:lnTo>
                    <a:lnTo>
                      <a:pt x="171" y="130"/>
                    </a:lnTo>
                    <a:lnTo>
                      <a:pt x="167" y="130"/>
                    </a:lnTo>
                    <a:lnTo>
                      <a:pt x="162" y="132"/>
                    </a:lnTo>
                    <a:lnTo>
                      <a:pt x="160" y="134"/>
                    </a:lnTo>
                    <a:lnTo>
                      <a:pt x="158" y="141"/>
                    </a:lnTo>
                    <a:lnTo>
                      <a:pt x="158" y="147"/>
                    </a:lnTo>
                    <a:lnTo>
                      <a:pt x="161" y="153"/>
                    </a:lnTo>
                    <a:lnTo>
                      <a:pt x="161" y="160"/>
                    </a:lnTo>
                    <a:lnTo>
                      <a:pt x="158" y="163"/>
                    </a:lnTo>
                    <a:lnTo>
                      <a:pt x="153" y="166"/>
                    </a:lnTo>
                    <a:lnTo>
                      <a:pt x="148" y="166"/>
                    </a:lnTo>
                    <a:lnTo>
                      <a:pt x="143" y="166"/>
                    </a:lnTo>
                    <a:lnTo>
                      <a:pt x="140" y="163"/>
                    </a:lnTo>
                    <a:lnTo>
                      <a:pt x="137" y="158"/>
                    </a:lnTo>
                    <a:lnTo>
                      <a:pt x="139" y="152"/>
                    </a:lnTo>
                    <a:lnTo>
                      <a:pt x="141" y="144"/>
                    </a:lnTo>
                    <a:lnTo>
                      <a:pt x="140" y="137"/>
                    </a:lnTo>
                    <a:lnTo>
                      <a:pt x="134" y="133"/>
                    </a:lnTo>
                    <a:lnTo>
                      <a:pt x="131" y="128"/>
                    </a:lnTo>
                    <a:lnTo>
                      <a:pt x="130" y="122"/>
                    </a:lnTo>
                    <a:lnTo>
                      <a:pt x="133" y="118"/>
                    </a:lnTo>
                    <a:lnTo>
                      <a:pt x="133" y="113"/>
                    </a:lnTo>
                    <a:lnTo>
                      <a:pt x="131" y="108"/>
                    </a:lnTo>
                    <a:lnTo>
                      <a:pt x="133" y="103"/>
                    </a:lnTo>
                    <a:lnTo>
                      <a:pt x="136" y="99"/>
                    </a:lnTo>
                    <a:lnTo>
                      <a:pt x="133" y="94"/>
                    </a:lnTo>
                    <a:lnTo>
                      <a:pt x="131" y="89"/>
                    </a:lnTo>
                    <a:lnTo>
                      <a:pt x="131" y="82"/>
                    </a:lnTo>
                    <a:lnTo>
                      <a:pt x="135" y="77"/>
                    </a:lnTo>
                    <a:lnTo>
                      <a:pt x="135" y="71"/>
                    </a:lnTo>
                    <a:lnTo>
                      <a:pt x="136" y="66"/>
                    </a:lnTo>
                    <a:lnTo>
                      <a:pt x="145" y="60"/>
                    </a:lnTo>
                    <a:lnTo>
                      <a:pt x="147" y="54"/>
                    </a:lnTo>
                    <a:lnTo>
                      <a:pt x="151" y="45"/>
                    </a:lnTo>
                    <a:lnTo>
                      <a:pt x="148" y="38"/>
                    </a:lnTo>
                    <a:lnTo>
                      <a:pt x="146" y="27"/>
                    </a:lnTo>
                    <a:lnTo>
                      <a:pt x="148" y="20"/>
                    </a:lnTo>
                    <a:lnTo>
                      <a:pt x="149" y="14"/>
                    </a:lnTo>
                    <a:lnTo>
                      <a:pt x="151" y="8"/>
                    </a:lnTo>
                    <a:lnTo>
                      <a:pt x="149" y="4"/>
                    </a:lnTo>
                    <a:lnTo>
                      <a:pt x="144" y="4"/>
                    </a:lnTo>
                    <a:lnTo>
                      <a:pt x="140" y="0"/>
                    </a:lnTo>
                    <a:lnTo>
                      <a:pt x="136" y="2"/>
                    </a:lnTo>
                    <a:lnTo>
                      <a:pt x="132" y="6"/>
                    </a:lnTo>
                    <a:lnTo>
                      <a:pt x="129" y="9"/>
                    </a:lnTo>
                    <a:lnTo>
                      <a:pt x="126" y="12"/>
                    </a:lnTo>
                    <a:lnTo>
                      <a:pt x="121" y="14"/>
                    </a:lnTo>
                    <a:lnTo>
                      <a:pt x="117" y="16"/>
                    </a:lnTo>
                    <a:lnTo>
                      <a:pt x="112" y="20"/>
                    </a:lnTo>
                    <a:lnTo>
                      <a:pt x="111" y="26"/>
                    </a:lnTo>
                    <a:lnTo>
                      <a:pt x="112" y="31"/>
                    </a:lnTo>
                    <a:lnTo>
                      <a:pt x="113" y="35"/>
                    </a:lnTo>
                    <a:lnTo>
                      <a:pt x="114" y="39"/>
                    </a:lnTo>
                    <a:lnTo>
                      <a:pt x="113" y="43"/>
                    </a:lnTo>
                    <a:lnTo>
                      <a:pt x="108" y="45"/>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36" name="Freeform 574">
                <a:extLst>
                  <a:ext uri="{FF2B5EF4-FFF2-40B4-BE49-F238E27FC236}">
                    <a16:creationId xmlns:a16="http://schemas.microsoft.com/office/drawing/2014/main" id="{E834AC52-4D39-4100-B05F-876568465254}"/>
                  </a:ext>
                </a:extLst>
              </p:cNvPr>
              <p:cNvSpPr>
                <a:spLocks/>
              </p:cNvSpPr>
              <p:nvPr/>
            </p:nvSpPr>
            <p:spPr bwMode="auto">
              <a:xfrm>
                <a:off x="895" y="3486"/>
                <a:ext cx="14" cy="12"/>
              </a:xfrm>
              <a:custGeom>
                <a:avLst/>
                <a:gdLst>
                  <a:gd name="T0" fmla="*/ 16 w 27"/>
                  <a:gd name="T1" fmla="*/ 0 h 23"/>
                  <a:gd name="T2" fmla="*/ 16 w 27"/>
                  <a:gd name="T3" fmla="*/ 0 h 23"/>
                  <a:gd name="T4" fmla="*/ 11 w 27"/>
                  <a:gd name="T5" fmla="*/ 2 h 23"/>
                  <a:gd name="T6" fmla="*/ 6 w 27"/>
                  <a:gd name="T7" fmla="*/ 6 h 23"/>
                  <a:gd name="T8" fmla="*/ 2 w 27"/>
                  <a:gd name="T9" fmla="*/ 10 h 23"/>
                  <a:gd name="T10" fmla="*/ 1 w 27"/>
                  <a:gd name="T11" fmla="*/ 16 h 23"/>
                  <a:gd name="T12" fmla="*/ 0 w 27"/>
                  <a:gd name="T13" fmla="*/ 18 h 23"/>
                  <a:gd name="T14" fmla="*/ 2 w 27"/>
                  <a:gd name="T15" fmla="*/ 22 h 23"/>
                  <a:gd name="T16" fmla="*/ 7 w 27"/>
                  <a:gd name="T17" fmla="*/ 23 h 23"/>
                  <a:gd name="T18" fmla="*/ 13 w 27"/>
                  <a:gd name="T19" fmla="*/ 23 h 23"/>
                  <a:gd name="T20" fmla="*/ 18 w 27"/>
                  <a:gd name="T21" fmla="*/ 20 h 23"/>
                  <a:gd name="T22" fmla="*/ 22 w 27"/>
                  <a:gd name="T23" fmla="*/ 16 h 23"/>
                  <a:gd name="T24" fmla="*/ 27 w 27"/>
                  <a:gd name="T25" fmla="*/ 11 h 23"/>
                  <a:gd name="T26" fmla="*/ 27 w 27"/>
                  <a:gd name="T27" fmla="*/ 6 h 23"/>
                  <a:gd name="T28" fmla="*/ 25 w 27"/>
                  <a:gd name="T29" fmla="*/ 2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10"/>
                    </a:lnTo>
                    <a:lnTo>
                      <a:pt x="1" y="16"/>
                    </a:lnTo>
                    <a:lnTo>
                      <a:pt x="0" y="18"/>
                    </a:lnTo>
                    <a:lnTo>
                      <a:pt x="2" y="22"/>
                    </a:lnTo>
                    <a:lnTo>
                      <a:pt x="7" y="23"/>
                    </a:lnTo>
                    <a:lnTo>
                      <a:pt x="13" y="23"/>
                    </a:lnTo>
                    <a:lnTo>
                      <a:pt x="18" y="20"/>
                    </a:lnTo>
                    <a:lnTo>
                      <a:pt x="22" y="16"/>
                    </a:lnTo>
                    <a:lnTo>
                      <a:pt x="27" y="11"/>
                    </a:lnTo>
                    <a:lnTo>
                      <a:pt x="27" y="6"/>
                    </a:lnTo>
                    <a:lnTo>
                      <a:pt x="25" y="2"/>
                    </a:lnTo>
                    <a:lnTo>
                      <a:pt x="20" y="0"/>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7" name="Freeform 575">
                <a:extLst>
                  <a:ext uri="{FF2B5EF4-FFF2-40B4-BE49-F238E27FC236}">
                    <a16:creationId xmlns:a16="http://schemas.microsoft.com/office/drawing/2014/main" id="{4F5F6DF8-959D-4F24-A5C9-D2C57C4C858E}"/>
                  </a:ext>
                </a:extLst>
              </p:cNvPr>
              <p:cNvSpPr>
                <a:spLocks/>
              </p:cNvSpPr>
              <p:nvPr/>
            </p:nvSpPr>
            <p:spPr bwMode="auto">
              <a:xfrm>
                <a:off x="895" y="3486"/>
                <a:ext cx="14" cy="12"/>
              </a:xfrm>
              <a:custGeom>
                <a:avLst/>
                <a:gdLst>
                  <a:gd name="T0" fmla="*/ 16 w 27"/>
                  <a:gd name="T1" fmla="*/ 0 h 23"/>
                  <a:gd name="T2" fmla="*/ 16 w 27"/>
                  <a:gd name="T3" fmla="*/ 0 h 23"/>
                  <a:gd name="T4" fmla="*/ 11 w 27"/>
                  <a:gd name="T5" fmla="*/ 2 h 23"/>
                  <a:gd name="T6" fmla="*/ 6 w 27"/>
                  <a:gd name="T7" fmla="*/ 6 h 23"/>
                  <a:gd name="T8" fmla="*/ 2 w 27"/>
                  <a:gd name="T9" fmla="*/ 10 h 23"/>
                  <a:gd name="T10" fmla="*/ 1 w 27"/>
                  <a:gd name="T11" fmla="*/ 16 h 23"/>
                  <a:gd name="T12" fmla="*/ 0 w 27"/>
                  <a:gd name="T13" fmla="*/ 18 h 23"/>
                  <a:gd name="T14" fmla="*/ 2 w 27"/>
                  <a:gd name="T15" fmla="*/ 22 h 23"/>
                  <a:gd name="T16" fmla="*/ 7 w 27"/>
                  <a:gd name="T17" fmla="*/ 23 h 23"/>
                  <a:gd name="T18" fmla="*/ 13 w 27"/>
                  <a:gd name="T19" fmla="*/ 23 h 23"/>
                  <a:gd name="T20" fmla="*/ 18 w 27"/>
                  <a:gd name="T21" fmla="*/ 20 h 23"/>
                  <a:gd name="T22" fmla="*/ 22 w 27"/>
                  <a:gd name="T23" fmla="*/ 16 h 23"/>
                  <a:gd name="T24" fmla="*/ 27 w 27"/>
                  <a:gd name="T25" fmla="*/ 11 h 23"/>
                  <a:gd name="T26" fmla="*/ 27 w 27"/>
                  <a:gd name="T27" fmla="*/ 6 h 23"/>
                  <a:gd name="T28" fmla="*/ 25 w 27"/>
                  <a:gd name="T29" fmla="*/ 2 h 23"/>
                  <a:gd name="T30" fmla="*/ 20 w 27"/>
                  <a:gd name="T31" fmla="*/ 0 h 23"/>
                  <a:gd name="T32" fmla="*/ 16 w 27"/>
                  <a:gd name="T33" fmla="*/ 0 h 23"/>
                  <a:gd name="T34" fmla="*/ 16 w 27"/>
                  <a:gd name="T3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16" y="0"/>
                    </a:moveTo>
                    <a:lnTo>
                      <a:pt x="16" y="0"/>
                    </a:lnTo>
                    <a:lnTo>
                      <a:pt x="11" y="2"/>
                    </a:lnTo>
                    <a:lnTo>
                      <a:pt x="6" y="6"/>
                    </a:lnTo>
                    <a:lnTo>
                      <a:pt x="2" y="10"/>
                    </a:lnTo>
                    <a:lnTo>
                      <a:pt x="1" y="16"/>
                    </a:lnTo>
                    <a:lnTo>
                      <a:pt x="0" y="18"/>
                    </a:lnTo>
                    <a:lnTo>
                      <a:pt x="2" y="22"/>
                    </a:lnTo>
                    <a:lnTo>
                      <a:pt x="7" y="23"/>
                    </a:lnTo>
                    <a:lnTo>
                      <a:pt x="13" y="23"/>
                    </a:lnTo>
                    <a:lnTo>
                      <a:pt x="18" y="20"/>
                    </a:lnTo>
                    <a:lnTo>
                      <a:pt x="22" y="16"/>
                    </a:lnTo>
                    <a:lnTo>
                      <a:pt x="27" y="11"/>
                    </a:lnTo>
                    <a:lnTo>
                      <a:pt x="27" y="6"/>
                    </a:lnTo>
                    <a:lnTo>
                      <a:pt x="25" y="2"/>
                    </a:lnTo>
                    <a:lnTo>
                      <a:pt x="20" y="0"/>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38" name="Freeform 576">
                <a:extLst>
                  <a:ext uri="{FF2B5EF4-FFF2-40B4-BE49-F238E27FC236}">
                    <a16:creationId xmlns:a16="http://schemas.microsoft.com/office/drawing/2014/main" id="{8C21FD8F-E3AC-42E9-BFCA-C16CDDC033D2}"/>
                  </a:ext>
                </a:extLst>
              </p:cNvPr>
              <p:cNvSpPr>
                <a:spLocks/>
              </p:cNvSpPr>
              <p:nvPr/>
            </p:nvSpPr>
            <p:spPr bwMode="auto">
              <a:xfrm>
                <a:off x="825" y="3292"/>
                <a:ext cx="9" cy="11"/>
              </a:xfrm>
              <a:custGeom>
                <a:avLst/>
                <a:gdLst>
                  <a:gd name="T0" fmla="*/ 15 w 18"/>
                  <a:gd name="T1" fmla="*/ 0 h 20"/>
                  <a:gd name="T2" fmla="*/ 15 w 18"/>
                  <a:gd name="T3" fmla="*/ 0 h 20"/>
                  <a:gd name="T4" fmla="*/ 10 w 18"/>
                  <a:gd name="T5" fmla="*/ 3 h 20"/>
                  <a:gd name="T6" fmla="*/ 5 w 18"/>
                  <a:gd name="T7" fmla="*/ 6 h 20"/>
                  <a:gd name="T8" fmla="*/ 2 w 18"/>
                  <a:gd name="T9" fmla="*/ 9 h 20"/>
                  <a:gd name="T10" fmla="*/ 0 w 18"/>
                  <a:gd name="T11" fmla="*/ 14 h 20"/>
                  <a:gd name="T12" fmla="*/ 2 w 18"/>
                  <a:gd name="T13" fmla="*/ 18 h 20"/>
                  <a:gd name="T14" fmla="*/ 7 w 18"/>
                  <a:gd name="T15" fmla="*/ 20 h 20"/>
                  <a:gd name="T16" fmla="*/ 12 w 18"/>
                  <a:gd name="T17" fmla="*/ 15 h 20"/>
                  <a:gd name="T18" fmla="*/ 16 w 18"/>
                  <a:gd name="T19" fmla="*/ 10 h 20"/>
                  <a:gd name="T20" fmla="*/ 18 w 18"/>
                  <a:gd name="T21" fmla="*/ 5 h 20"/>
                  <a:gd name="T22" fmla="*/ 18 w 18"/>
                  <a:gd name="T23" fmla="*/ 1 h 20"/>
                  <a:gd name="T24" fmla="*/ 15 w 18"/>
                  <a:gd name="T25" fmla="*/ 0 h 20"/>
                  <a:gd name="T26" fmla="*/ 15 w 18"/>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0">
                    <a:moveTo>
                      <a:pt x="15" y="0"/>
                    </a:moveTo>
                    <a:lnTo>
                      <a:pt x="15" y="0"/>
                    </a:lnTo>
                    <a:lnTo>
                      <a:pt x="10" y="3"/>
                    </a:lnTo>
                    <a:lnTo>
                      <a:pt x="5" y="6"/>
                    </a:lnTo>
                    <a:lnTo>
                      <a:pt x="2" y="9"/>
                    </a:lnTo>
                    <a:lnTo>
                      <a:pt x="0" y="14"/>
                    </a:lnTo>
                    <a:lnTo>
                      <a:pt x="2" y="18"/>
                    </a:lnTo>
                    <a:lnTo>
                      <a:pt x="7" y="20"/>
                    </a:lnTo>
                    <a:lnTo>
                      <a:pt x="12" y="15"/>
                    </a:lnTo>
                    <a:lnTo>
                      <a:pt x="16" y="10"/>
                    </a:lnTo>
                    <a:lnTo>
                      <a:pt x="18" y="5"/>
                    </a:lnTo>
                    <a:lnTo>
                      <a:pt x="18" y="1"/>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39" name="Freeform 577">
                <a:extLst>
                  <a:ext uri="{FF2B5EF4-FFF2-40B4-BE49-F238E27FC236}">
                    <a16:creationId xmlns:a16="http://schemas.microsoft.com/office/drawing/2014/main" id="{E6E7B021-4C5D-4AEA-B797-0B82A1BD735B}"/>
                  </a:ext>
                </a:extLst>
              </p:cNvPr>
              <p:cNvSpPr>
                <a:spLocks/>
              </p:cNvSpPr>
              <p:nvPr/>
            </p:nvSpPr>
            <p:spPr bwMode="auto">
              <a:xfrm>
                <a:off x="825" y="3292"/>
                <a:ext cx="9" cy="11"/>
              </a:xfrm>
              <a:custGeom>
                <a:avLst/>
                <a:gdLst>
                  <a:gd name="T0" fmla="*/ 15 w 18"/>
                  <a:gd name="T1" fmla="*/ 0 h 20"/>
                  <a:gd name="T2" fmla="*/ 15 w 18"/>
                  <a:gd name="T3" fmla="*/ 0 h 20"/>
                  <a:gd name="T4" fmla="*/ 10 w 18"/>
                  <a:gd name="T5" fmla="*/ 3 h 20"/>
                  <a:gd name="T6" fmla="*/ 5 w 18"/>
                  <a:gd name="T7" fmla="*/ 6 h 20"/>
                  <a:gd name="T8" fmla="*/ 2 w 18"/>
                  <a:gd name="T9" fmla="*/ 9 h 20"/>
                  <a:gd name="T10" fmla="*/ 0 w 18"/>
                  <a:gd name="T11" fmla="*/ 14 h 20"/>
                  <a:gd name="T12" fmla="*/ 2 w 18"/>
                  <a:gd name="T13" fmla="*/ 18 h 20"/>
                  <a:gd name="T14" fmla="*/ 7 w 18"/>
                  <a:gd name="T15" fmla="*/ 20 h 20"/>
                  <a:gd name="T16" fmla="*/ 12 w 18"/>
                  <a:gd name="T17" fmla="*/ 15 h 20"/>
                  <a:gd name="T18" fmla="*/ 16 w 18"/>
                  <a:gd name="T19" fmla="*/ 10 h 20"/>
                  <a:gd name="T20" fmla="*/ 18 w 18"/>
                  <a:gd name="T21" fmla="*/ 5 h 20"/>
                  <a:gd name="T22" fmla="*/ 18 w 18"/>
                  <a:gd name="T23" fmla="*/ 1 h 20"/>
                  <a:gd name="T24" fmla="*/ 15 w 18"/>
                  <a:gd name="T25" fmla="*/ 0 h 20"/>
                  <a:gd name="T26" fmla="*/ 15 w 18"/>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0">
                    <a:moveTo>
                      <a:pt x="15" y="0"/>
                    </a:moveTo>
                    <a:lnTo>
                      <a:pt x="15" y="0"/>
                    </a:lnTo>
                    <a:lnTo>
                      <a:pt x="10" y="3"/>
                    </a:lnTo>
                    <a:lnTo>
                      <a:pt x="5" y="6"/>
                    </a:lnTo>
                    <a:lnTo>
                      <a:pt x="2" y="9"/>
                    </a:lnTo>
                    <a:lnTo>
                      <a:pt x="0" y="14"/>
                    </a:lnTo>
                    <a:lnTo>
                      <a:pt x="2" y="18"/>
                    </a:lnTo>
                    <a:lnTo>
                      <a:pt x="7" y="20"/>
                    </a:lnTo>
                    <a:lnTo>
                      <a:pt x="12" y="15"/>
                    </a:lnTo>
                    <a:lnTo>
                      <a:pt x="16" y="10"/>
                    </a:lnTo>
                    <a:lnTo>
                      <a:pt x="18" y="5"/>
                    </a:lnTo>
                    <a:lnTo>
                      <a:pt x="18" y="1"/>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40" name="Freeform 578">
                <a:extLst>
                  <a:ext uri="{FF2B5EF4-FFF2-40B4-BE49-F238E27FC236}">
                    <a16:creationId xmlns:a16="http://schemas.microsoft.com/office/drawing/2014/main" id="{4C460EB9-4421-44C0-8B0C-AE7B9FD9ACDE}"/>
                  </a:ext>
                </a:extLst>
              </p:cNvPr>
              <p:cNvSpPr>
                <a:spLocks/>
              </p:cNvSpPr>
              <p:nvPr/>
            </p:nvSpPr>
            <p:spPr bwMode="auto">
              <a:xfrm>
                <a:off x="865" y="3278"/>
                <a:ext cx="6" cy="7"/>
              </a:xfrm>
              <a:custGeom>
                <a:avLst/>
                <a:gdLst>
                  <a:gd name="T0" fmla="*/ 3 w 11"/>
                  <a:gd name="T1" fmla="*/ 2 h 13"/>
                  <a:gd name="T2" fmla="*/ 3 w 11"/>
                  <a:gd name="T3" fmla="*/ 2 h 13"/>
                  <a:gd name="T4" fmla="*/ 0 w 11"/>
                  <a:gd name="T5" fmla="*/ 4 h 13"/>
                  <a:gd name="T6" fmla="*/ 0 w 11"/>
                  <a:gd name="T7" fmla="*/ 9 h 13"/>
                  <a:gd name="T8" fmla="*/ 2 w 11"/>
                  <a:gd name="T9" fmla="*/ 13 h 13"/>
                  <a:gd name="T10" fmla="*/ 7 w 11"/>
                  <a:gd name="T11" fmla="*/ 13 h 13"/>
                  <a:gd name="T12" fmla="*/ 9 w 11"/>
                  <a:gd name="T13" fmla="*/ 10 h 13"/>
                  <a:gd name="T14" fmla="*/ 11 w 11"/>
                  <a:gd name="T15" fmla="*/ 5 h 13"/>
                  <a:gd name="T16" fmla="*/ 9 w 11"/>
                  <a:gd name="T17" fmla="*/ 2 h 13"/>
                  <a:gd name="T18" fmla="*/ 6 w 11"/>
                  <a:gd name="T19" fmla="*/ 0 h 13"/>
                  <a:gd name="T20" fmla="*/ 3 w 11"/>
                  <a:gd name="T21" fmla="*/ 2 h 13"/>
                  <a:gd name="T22" fmla="*/ 3 w 11"/>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3">
                    <a:moveTo>
                      <a:pt x="3" y="2"/>
                    </a:moveTo>
                    <a:lnTo>
                      <a:pt x="3" y="2"/>
                    </a:lnTo>
                    <a:lnTo>
                      <a:pt x="0" y="4"/>
                    </a:lnTo>
                    <a:lnTo>
                      <a:pt x="0" y="9"/>
                    </a:lnTo>
                    <a:lnTo>
                      <a:pt x="2" y="13"/>
                    </a:lnTo>
                    <a:lnTo>
                      <a:pt x="7" y="13"/>
                    </a:lnTo>
                    <a:lnTo>
                      <a:pt x="9" y="10"/>
                    </a:lnTo>
                    <a:lnTo>
                      <a:pt x="11" y="5"/>
                    </a:lnTo>
                    <a:lnTo>
                      <a:pt x="9" y="2"/>
                    </a:lnTo>
                    <a:lnTo>
                      <a:pt x="6" y="0"/>
                    </a:lnTo>
                    <a:lnTo>
                      <a:pt x="3" y="2"/>
                    </a:lnTo>
                    <a:lnTo>
                      <a:pt x="3"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1" name="Freeform 579">
                <a:extLst>
                  <a:ext uri="{FF2B5EF4-FFF2-40B4-BE49-F238E27FC236}">
                    <a16:creationId xmlns:a16="http://schemas.microsoft.com/office/drawing/2014/main" id="{B35CA5C3-7885-4503-910D-4E45CC04E2E9}"/>
                  </a:ext>
                </a:extLst>
              </p:cNvPr>
              <p:cNvSpPr>
                <a:spLocks/>
              </p:cNvSpPr>
              <p:nvPr/>
            </p:nvSpPr>
            <p:spPr bwMode="auto">
              <a:xfrm>
                <a:off x="865" y="3278"/>
                <a:ext cx="6" cy="7"/>
              </a:xfrm>
              <a:custGeom>
                <a:avLst/>
                <a:gdLst>
                  <a:gd name="T0" fmla="*/ 3 w 11"/>
                  <a:gd name="T1" fmla="*/ 2 h 13"/>
                  <a:gd name="T2" fmla="*/ 3 w 11"/>
                  <a:gd name="T3" fmla="*/ 2 h 13"/>
                  <a:gd name="T4" fmla="*/ 0 w 11"/>
                  <a:gd name="T5" fmla="*/ 4 h 13"/>
                  <a:gd name="T6" fmla="*/ 0 w 11"/>
                  <a:gd name="T7" fmla="*/ 9 h 13"/>
                  <a:gd name="T8" fmla="*/ 2 w 11"/>
                  <a:gd name="T9" fmla="*/ 13 h 13"/>
                  <a:gd name="T10" fmla="*/ 7 w 11"/>
                  <a:gd name="T11" fmla="*/ 13 h 13"/>
                  <a:gd name="T12" fmla="*/ 9 w 11"/>
                  <a:gd name="T13" fmla="*/ 10 h 13"/>
                  <a:gd name="T14" fmla="*/ 11 w 11"/>
                  <a:gd name="T15" fmla="*/ 5 h 13"/>
                  <a:gd name="T16" fmla="*/ 9 w 11"/>
                  <a:gd name="T17" fmla="*/ 2 h 13"/>
                  <a:gd name="T18" fmla="*/ 6 w 11"/>
                  <a:gd name="T19" fmla="*/ 0 h 13"/>
                  <a:gd name="T20" fmla="*/ 3 w 11"/>
                  <a:gd name="T21" fmla="*/ 2 h 13"/>
                  <a:gd name="T22" fmla="*/ 3 w 11"/>
                  <a:gd name="T2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3">
                    <a:moveTo>
                      <a:pt x="3" y="2"/>
                    </a:moveTo>
                    <a:lnTo>
                      <a:pt x="3" y="2"/>
                    </a:lnTo>
                    <a:lnTo>
                      <a:pt x="0" y="4"/>
                    </a:lnTo>
                    <a:lnTo>
                      <a:pt x="0" y="9"/>
                    </a:lnTo>
                    <a:lnTo>
                      <a:pt x="2" y="13"/>
                    </a:lnTo>
                    <a:lnTo>
                      <a:pt x="7" y="13"/>
                    </a:lnTo>
                    <a:lnTo>
                      <a:pt x="9" y="10"/>
                    </a:lnTo>
                    <a:lnTo>
                      <a:pt x="11" y="5"/>
                    </a:lnTo>
                    <a:lnTo>
                      <a:pt x="9" y="2"/>
                    </a:lnTo>
                    <a:lnTo>
                      <a:pt x="6" y="0"/>
                    </a:lnTo>
                    <a:lnTo>
                      <a:pt x="3" y="2"/>
                    </a:lnTo>
                    <a:lnTo>
                      <a:pt x="3"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42" name="Freeform 580">
                <a:extLst>
                  <a:ext uri="{FF2B5EF4-FFF2-40B4-BE49-F238E27FC236}">
                    <a16:creationId xmlns:a16="http://schemas.microsoft.com/office/drawing/2014/main" id="{1B2C5C43-B725-4ED6-B5B7-D88FB2E23ADC}"/>
                  </a:ext>
                </a:extLst>
              </p:cNvPr>
              <p:cNvSpPr>
                <a:spLocks/>
              </p:cNvSpPr>
              <p:nvPr/>
            </p:nvSpPr>
            <p:spPr bwMode="auto">
              <a:xfrm>
                <a:off x="887" y="3265"/>
                <a:ext cx="6" cy="7"/>
              </a:xfrm>
              <a:custGeom>
                <a:avLst/>
                <a:gdLst>
                  <a:gd name="T0" fmla="*/ 0 w 12"/>
                  <a:gd name="T1" fmla="*/ 3 h 12"/>
                  <a:gd name="T2" fmla="*/ 0 w 12"/>
                  <a:gd name="T3" fmla="*/ 3 h 12"/>
                  <a:gd name="T4" fmla="*/ 0 w 12"/>
                  <a:gd name="T5" fmla="*/ 6 h 12"/>
                  <a:gd name="T6" fmla="*/ 2 w 12"/>
                  <a:gd name="T7" fmla="*/ 10 h 12"/>
                  <a:gd name="T8" fmla="*/ 4 w 12"/>
                  <a:gd name="T9" fmla="*/ 12 h 12"/>
                  <a:gd name="T10" fmla="*/ 8 w 12"/>
                  <a:gd name="T11" fmla="*/ 12 h 12"/>
                  <a:gd name="T12" fmla="*/ 11 w 12"/>
                  <a:gd name="T13" fmla="*/ 9 h 12"/>
                  <a:gd name="T14" fmla="*/ 12 w 12"/>
                  <a:gd name="T15" fmla="*/ 5 h 12"/>
                  <a:gd name="T16" fmla="*/ 11 w 12"/>
                  <a:gd name="T17" fmla="*/ 1 h 12"/>
                  <a:gd name="T18" fmla="*/ 7 w 12"/>
                  <a:gd name="T19" fmla="*/ 0 h 12"/>
                  <a:gd name="T20" fmla="*/ 5 w 12"/>
                  <a:gd name="T21" fmla="*/ 0 h 12"/>
                  <a:gd name="T22" fmla="*/ 0 w 12"/>
                  <a:gd name="T23" fmla="*/ 3 h 12"/>
                  <a:gd name="T24" fmla="*/ 0 w 12"/>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2">
                    <a:moveTo>
                      <a:pt x="0" y="3"/>
                    </a:moveTo>
                    <a:lnTo>
                      <a:pt x="0" y="3"/>
                    </a:lnTo>
                    <a:lnTo>
                      <a:pt x="0" y="6"/>
                    </a:lnTo>
                    <a:lnTo>
                      <a:pt x="2" y="10"/>
                    </a:lnTo>
                    <a:lnTo>
                      <a:pt x="4" y="12"/>
                    </a:lnTo>
                    <a:lnTo>
                      <a:pt x="8" y="12"/>
                    </a:lnTo>
                    <a:lnTo>
                      <a:pt x="11" y="9"/>
                    </a:lnTo>
                    <a:lnTo>
                      <a:pt x="12" y="5"/>
                    </a:lnTo>
                    <a:lnTo>
                      <a:pt x="11" y="1"/>
                    </a:lnTo>
                    <a:lnTo>
                      <a:pt x="7" y="0"/>
                    </a:lnTo>
                    <a:lnTo>
                      <a:pt x="5" y="0"/>
                    </a:lnTo>
                    <a:lnTo>
                      <a:pt x="0" y="3"/>
                    </a:lnTo>
                    <a:lnTo>
                      <a:pt x="0" y="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3" name="Freeform 581">
                <a:extLst>
                  <a:ext uri="{FF2B5EF4-FFF2-40B4-BE49-F238E27FC236}">
                    <a16:creationId xmlns:a16="http://schemas.microsoft.com/office/drawing/2014/main" id="{9A21C3BA-3A16-4F56-AD5C-7E41967D90D3}"/>
                  </a:ext>
                </a:extLst>
              </p:cNvPr>
              <p:cNvSpPr>
                <a:spLocks/>
              </p:cNvSpPr>
              <p:nvPr/>
            </p:nvSpPr>
            <p:spPr bwMode="auto">
              <a:xfrm>
                <a:off x="887" y="3265"/>
                <a:ext cx="6" cy="7"/>
              </a:xfrm>
              <a:custGeom>
                <a:avLst/>
                <a:gdLst>
                  <a:gd name="T0" fmla="*/ 0 w 12"/>
                  <a:gd name="T1" fmla="*/ 3 h 12"/>
                  <a:gd name="T2" fmla="*/ 0 w 12"/>
                  <a:gd name="T3" fmla="*/ 3 h 12"/>
                  <a:gd name="T4" fmla="*/ 0 w 12"/>
                  <a:gd name="T5" fmla="*/ 6 h 12"/>
                  <a:gd name="T6" fmla="*/ 2 w 12"/>
                  <a:gd name="T7" fmla="*/ 10 h 12"/>
                  <a:gd name="T8" fmla="*/ 4 w 12"/>
                  <a:gd name="T9" fmla="*/ 12 h 12"/>
                  <a:gd name="T10" fmla="*/ 8 w 12"/>
                  <a:gd name="T11" fmla="*/ 12 h 12"/>
                  <a:gd name="T12" fmla="*/ 11 w 12"/>
                  <a:gd name="T13" fmla="*/ 9 h 12"/>
                  <a:gd name="T14" fmla="*/ 12 w 12"/>
                  <a:gd name="T15" fmla="*/ 5 h 12"/>
                  <a:gd name="T16" fmla="*/ 11 w 12"/>
                  <a:gd name="T17" fmla="*/ 1 h 12"/>
                  <a:gd name="T18" fmla="*/ 7 w 12"/>
                  <a:gd name="T19" fmla="*/ 0 h 12"/>
                  <a:gd name="T20" fmla="*/ 5 w 12"/>
                  <a:gd name="T21" fmla="*/ 0 h 12"/>
                  <a:gd name="T22" fmla="*/ 0 w 12"/>
                  <a:gd name="T23" fmla="*/ 3 h 12"/>
                  <a:gd name="T24" fmla="*/ 0 w 12"/>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2">
                    <a:moveTo>
                      <a:pt x="0" y="3"/>
                    </a:moveTo>
                    <a:lnTo>
                      <a:pt x="0" y="3"/>
                    </a:lnTo>
                    <a:lnTo>
                      <a:pt x="0" y="6"/>
                    </a:lnTo>
                    <a:lnTo>
                      <a:pt x="2" y="10"/>
                    </a:lnTo>
                    <a:lnTo>
                      <a:pt x="4" y="12"/>
                    </a:lnTo>
                    <a:lnTo>
                      <a:pt x="8" y="12"/>
                    </a:lnTo>
                    <a:lnTo>
                      <a:pt x="11" y="9"/>
                    </a:lnTo>
                    <a:lnTo>
                      <a:pt x="12" y="5"/>
                    </a:lnTo>
                    <a:lnTo>
                      <a:pt x="11" y="1"/>
                    </a:lnTo>
                    <a:lnTo>
                      <a:pt x="7" y="0"/>
                    </a:lnTo>
                    <a:lnTo>
                      <a:pt x="5" y="0"/>
                    </a:lnTo>
                    <a:lnTo>
                      <a:pt x="0" y="3"/>
                    </a:lnTo>
                    <a:lnTo>
                      <a:pt x="0" y="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44" name="Freeform 582">
                <a:extLst>
                  <a:ext uri="{FF2B5EF4-FFF2-40B4-BE49-F238E27FC236}">
                    <a16:creationId xmlns:a16="http://schemas.microsoft.com/office/drawing/2014/main" id="{8E7938EE-B9C5-4531-9717-E700D93460D1}"/>
                  </a:ext>
                </a:extLst>
              </p:cNvPr>
              <p:cNvSpPr>
                <a:spLocks/>
              </p:cNvSpPr>
              <p:nvPr/>
            </p:nvSpPr>
            <p:spPr bwMode="auto">
              <a:xfrm>
                <a:off x="908" y="3256"/>
                <a:ext cx="18" cy="16"/>
              </a:xfrm>
              <a:custGeom>
                <a:avLst/>
                <a:gdLst>
                  <a:gd name="T0" fmla="*/ 7 w 34"/>
                  <a:gd name="T1" fmla="*/ 1 h 30"/>
                  <a:gd name="T2" fmla="*/ 7 w 34"/>
                  <a:gd name="T3" fmla="*/ 1 h 30"/>
                  <a:gd name="T4" fmla="*/ 3 w 34"/>
                  <a:gd name="T5" fmla="*/ 3 h 30"/>
                  <a:gd name="T6" fmla="*/ 0 w 34"/>
                  <a:gd name="T7" fmla="*/ 7 h 30"/>
                  <a:gd name="T8" fmla="*/ 0 w 34"/>
                  <a:gd name="T9" fmla="*/ 10 h 30"/>
                  <a:gd name="T10" fmla="*/ 2 w 34"/>
                  <a:gd name="T11" fmla="*/ 14 h 30"/>
                  <a:gd name="T12" fmla="*/ 3 w 34"/>
                  <a:gd name="T13" fmla="*/ 18 h 30"/>
                  <a:gd name="T14" fmla="*/ 7 w 34"/>
                  <a:gd name="T15" fmla="*/ 21 h 30"/>
                  <a:gd name="T16" fmla="*/ 10 w 34"/>
                  <a:gd name="T17" fmla="*/ 25 h 30"/>
                  <a:gd name="T18" fmla="*/ 14 w 34"/>
                  <a:gd name="T19" fmla="*/ 27 h 30"/>
                  <a:gd name="T20" fmla="*/ 16 w 34"/>
                  <a:gd name="T21" fmla="*/ 28 h 30"/>
                  <a:gd name="T22" fmla="*/ 21 w 34"/>
                  <a:gd name="T23" fmla="*/ 30 h 30"/>
                  <a:gd name="T24" fmla="*/ 24 w 34"/>
                  <a:gd name="T25" fmla="*/ 30 h 30"/>
                  <a:gd name="T26" fmla="*/ 29 w 34"/>
                  <a:gd name="T27" fmla="*/ 26 h 30"/>
                  <a:gd name="T28" fmla="*/ 31 w 34"/>
                  <a:gd name="T29" fmla="*/ 22 h 30"/>
                  <a:gd name="T30" fmla="*/ 31 w 34"/>
                  <a:gd name="T31" fmla="*/ 17 h 30"/>
                  <a:gd name="T32" fmla="*/ 31 w 34"/>
                  <a:gd name="T33" fmla="*/ 12 h 30"/>
                  <a:gd name="T34" fmla="*/ 31 w 34"/>
                  <a:gd name="T35" fmla="*/ 8 h 30"/>
                  <a:gd name="T36" fmla="*/ 34 w 34"/>
                  <a:gd name="T37" fmla="*/ 5 h 30"/>
                  <a:gd name="T38" fmla="*/ 33 w 34"/>
                  <a:gd name="T39" fmla="*/ 3 h 30"/>
                  <a:gd name="T40" fmla="*/ 29 w 34"/>
                  <a:gd name="T41" fmla="*/ 1 h 30"/>
                  <a:gd name="T42" fmla="*/ 25 w 34"/>
                  <a:gd name="T43" fmla="*/ 1 h 30"/>
                  <a:gd name="T44" fmla="*/ 21 w 34"/>
                  <a:gd name="T45" fmla="*/ 1 h 30"/>
                  <a:gd name="T46" fmla="*/ 16 w 34"/>
                  <a:gd name="T47" fmla="*/ 1 h 30"/>
                  <a:gd name="T48" fmla="*/ 14 w 34"/>
                  <a:gd name="T49" fmla="*/ 0 h 30"/>
                  <a:gd name="T50" fmla="*/ 7 w 34"/>
                  <a:gd name="T51" fmla="*/ 1 h 30"/>
                  <a:gd name="T52" fmla="*/ 7 w 34"/>
                  <a:gd name="T5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0">
                    <a:moveTo>
                      <a:pt x="7" y="1"/>
                    </a:moveTo>
                    <a:lnTo>
                      <a:pt x="7" y="1"/>
                    </a:lnTo>
                    <a:lnTo>
                      <a:pt x="3" y="3"/>
                    </a:lnTo>
                    <a:lnTo>
                      <a:pt x="0" y="7"/>
                    </a:lnTo>
                    <a:lnTo>
                      <a:pt x="0" y="10"/>
                    </a:lnTo>
                    <a:lnTo>
                      <a:pt x="2" y="14"/>
                    </a:lnTo>
                    <a:lnTo>
                      <a:pt x="3" y="18"/>
                    </a:lnTo>
                    <a:lnTo>
                      <a:pt x="7" y="21"/>
                    </a:lnTo>
                    <a:lnTo>
                      <a:pt x="10" y="25"/>
                    </a:lnTo>
                    <a:lnTo>
                      <a:pt x="14" y="27"/>
                    </a:lnTo>
                    <a:lnTo>
                      <a:pt x="16" y="28"/>
                    </a:lnTo>
                    <a:lnTo>
                      <a:pt x="21" y="30"/>
                    </a:lnTo>
                    <a:lnTo>
                      <a:pt x="24" y="30"/>
                    </a:lnTo>
                    <a:lnTo>
                      <a:pt x="29" y="26"/>
                    </a:lnTo>
                    <a:lnTo>
                      <a:pt x="31" y="22"/>
                    </a:lnTo>
                    <a:lnTo>
                      <a:pt x="31" y="17"/>
                    </a:lnTo>
                    <a:lnTo>
                      <a:pt x="31" y="12"/>
                    </a:lnTo>
                    <a:lnTo>
                      <a:pt x="31" y="8"/>
                    </a:lnTo>
                    <a:lnTo>
                      <a:pt x="34" y="5"/>
                    </a:lnTo>
                    <a:lnTo>
                      <a:pt x="33" y="3"/>
                    </a:lnTo>
                    <a:lnTo>
                      <a:pt x="29" y="1"/>
                    </a:lnTo>
                    <a:lnTo>
                      <a:pt x="25" y="1"/>
                    </a:lnTo>
                    <a:lnTo>
                      <a:pt x="21" y="1"/>
                    </a:lnTo>
                    <a:lnTo>
                      <a:pt x="16" y="1"/>
                    </a:lnTo>
                    <a:lnTo>
                      <a:pt x="14" y="0"/>
                    </a:lnTo>
                    <a:lnTo>
                      <a:pt x="7" y="1"/>
                    </a:lnTo>
                    <a:lnTo>
                      <a:pt x="7"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5" name="Freeform 583">
                <a:extLst>
                  <a:ext uri="{FF2B5EF4-FFF2-40B4-BE49-F238E27FC236}">
                    <a16:creationId xmlns:a16="http://schemas.microsoft.com/office/drawing/2014/main" id="{A7912375-6A61-4EA7-8C0D-5CC333C3E128}"/>
                  </a:ext>
                </a:extLst>
              </p:cNvPr>
              <p:cNvSpPr>
                <a:spLocks/>
              </p:cNvSpPr>
              <p:nvPr/>
            </p:nvSpPr>
            <p:spPr bwMode="auto">
              <a:xfrm>
                <a:off x="908" y="3256"/>
                <a:ext cx="18" cy="16"/>
              </a:xfrm>
              <a:custGeom>
                <a:avLst/>
                <a:gdLst>
                  <a:gd name="T0" fmla="*/ 7 w 34"/>
                  <a:gd name="T1" fmla="*/ 1 h 30"/>
                  <a:gd name="T2" fmla="*/ 7 w 34"/>
                  <a:gd name="T3" fmla="*/ 1 h 30"/>
                  <a:gd name="T4" fmla="*/ 3 w 34"/>
                  <a:gd name="T5" fmla="*/ 3 h 30"/>
                  <a:gd name="T6" fmla="*/ 0 w 34"/>
                  <a:gd name="T7" fmla="*/ 7 h 30"/>
                  <a:gd name="T8" fmla="*/ 0 w 34"/>
                  <a:gd name="T9" fmla="*/ 10 h 30"/>
                  <a:gd name="T10" fmla="*/ 2 w 34"/>
                  <a:gd name="T11" fmla="*/ 14 h 30"/>
                  <a:gd name="T12" fmla="*/ 3 w 34"/>
                  <a:gd name="T13" fmla="*/ 18 h 30"/>
                  <a:gd name="T14" fmla="*/ 7 w 34"/>
                  <a:gd name="T15" fmla="*/ 21 h 30"/>
                  <a:gd name="T16" fmla="*/ 10 w 34"/>
                  <a:gd name="T17" fmla="*/ 25 h 30"/>
                  <a:gd name="T18" fmla="*/ 14 w 34"/>
                  <a:gd name="T19" fmla="*/ 27 h 30"/>
                  <a:gd name="T20" fmla="*/ 16 w 34"/>
                  <a:gd name="T21" fmla="*/ 28 h 30"/>
                  <a:gd name="T22" fmla="*/ 21 w 34"/>
                  <a:gd name="T23" fmla="*/ 30 h 30"/>
                  <a:gd name="T24" fmla="*/ 24 w 34"/>
                  <a:gd name="T25" fmla="*/ 30 h 30"/>
                  <a:gd name="T26" fmla="*/ 29 w 34"/>
                  <a:gd name="T27" fmla="*/ 26 h 30"/>
                  <a:gd name="T28" fmla="*/ 31 w 34"/>
                  <a:gd name="T29" fmla="*/ 22 h 30"/>
                  <a:gd name="T30" fmla="*/ 31 w 34"/>
                  <a:gd name="T31" fmla="*/ 17 h 30"/>
                  <a:gd name="T32" fmla="*/ 31 w 34"/>
                  <a:gd name="T33" fmla="*/ 12 h 30"/>
                  <a:gd name="T34" fmla="*/ 31 w 34"/>
                  <a:gd name="T35" fmla="*/ 8 h 30"/>
                  <a:gd name="T36" fmla="*/ 34 w 34"/>
                  <a:gd name="T37" fmla="*/ 5 h 30"/>
                  <a:gd name="T38" fmla="*/ 33 w 34"/>
                  <a:gd name="T39" fmla="*/ 3 h 30"/>
                  <a:gd name="T40" fmla="*/ 29 w 34"/>
                  <a:gd name="T41" fmla="*/ 1 h 30"/>
                  <a:gd name="T42" fmla="*/ 25 w 34"/>
                  <a:gd name="T43" fmla="*/ 1 h 30"/>
                  <a:gd name="T44" fmla="*/ 21 w 34"/>
                  <a:gd name="T45" fmla="*/ 1 h 30"/>
                  <a:gd name="T46" fmla="*/ 16 w 34"/>
                  <a:gd name="T47" fmla="*/ 1 h 30"/>
                  <a:gd name="T48" fmla="*/ 14 w 34"/>
                  <a:gd name="T49" fmla="*/ 0 h 30"/>
                  <a:gd name="T50" fmla="*/ 7 w 34"/>
                  <a:gd name="T51" fmla="*/ 1 h 30"/>
                  <a:gd name="T52" fmla="*/ 7 w 34"/>
                  <a:gd name="T5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0">
                    <a:moveTo>
                      <a:pt x="7" y="1"/>
                    </a:moveTo>
                    <a:lnTo>
                      <a:pt x="7" y="1"/>
                    </a:lnTo>
                    <a:lnTo>
                      <a:pt x="3" y="3"/>
                    </a:lnTo>
                    <a:lnTo>
                      <a:pt x="0" y="7"/>
                    </a:lnTo>
                    <a:lnTo>
                      <a:pt x="0" y="10"/>
                    </a:lnTo>
                    <a:lnTo>
                      <a:pt x="2" y="14"/>
                    </a:lnTo>
                    <a:lnTo>
                      <a:pt x="3" y="18"/>
                    </a:lnTo>
                    <a:lnTo>
                      <a:pt x="7" y="21"/>
                    </a:lnTo>
                    <a:lnTo>
                      <a:pt x="10" y="25"/>
                    </a:lnTo>
                    <a:lnTo>
                      <a:pt x="14" y="27"/>
                    </a:lnTo>
                    <a:lnTo>
                      <a:pt x="16" y="28"/>
                    </a:lnTo>
                    <a:lnTo>
                      <a:pt x="21" y="30"/>
                    </a:lnTo>
                    <a:lnTo>
                      <a:pt x="24" y="30"/>
                    </a:lnTo>
                    <a:lnTo>
                      <a:pt x="29" y="26"/>
                    </a:lnTo>
                    <a:lnTo>
                      <a:pt x="31" y="22"/>
                    </a:lnTo>
                    <a:lnTo>
                      <a:pt x="31" y="17"/>
                    </a:lnTo>
                    <a:lnTo>
                      <a:pt x="31" y="12"/>
                    </a:lnTo>
                    <a:lnTo>
                      <a:pt x="31" y="8"/>
                    </a:lnTo>
                    <a:lnTo>
                      <a:pt x="34" y="5"/>
                    </a:lnTo>
                    <a:lnTo>
                      <a:pt x="33" y="3"/>
                    </a:lnTo>
                    <a:lnTo>
                      <a:pt x="29" y="1"/>
                    </a:lnTo>
                    <a:lnTo>
                      <a:pt x="25" y="1"/>
                    </a:lnTo>
                    <a:lnTo>
                      <a:pt x="21" y="1"/>
                    </a:lnTo>
                    <a:lnTo>
                      <a:pt x="16" y="1"/>
                    </a:lnTo>
                    <a:lnTo>
                      <a:pt x="14" y="0"/>
                    </a:lnTo>
                    <a:lnTo>
                      <a:pt x="7" y="1"/>
                    </a:lnTo>
                    <a:lnTo>
                      <a:pt x="7"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46" name="Freeform 584">
                <a:extLst>
                  <a:ext uri="{FF2B5EF4-FFF2-40B4-BE49-F238E27FC236}">
                    <a16:creationId xmlns:a16="http://schemas.microsoft.com/office/drawing/2014/main" id="{0BA357AF-7A17-4779-A2B7-AA42EA37ED7E}"/>
                  </a:ext>
                </a:extLst>
              </p:cNvPr>
              <p:cNvSpPr>
                <a:spLocks/>
              </p:cNvSpPr>
              <p:nvPr/>
            </p:nvSpPr>
            <p:spPr bwMode="auto">
              <a:xfrm>
                <a:off x="897" y="3265"/>
                <a:ext cx="5" cy="3"/>
              </a:xfrm>
              <a:custGeom>
                <a:avLst/>
                <a:gdLst>
                  <a:gd name="T0" fmla="*/ 0 w 9"/>
                  <a:gd name="T1" fmla="*/ 1 h 6"/>
                  <a:gd name="T2" fmla="*/ 0 w 9"/>
                  <a:gd name="T3" fmla="*/ 1 h 6"/>
                  <a:gd name="T4" fmla="*/ 0 w 9"/>
                  <a:gd name="T5" fmla="*/ 4 h 6"/>
                  <a:gd name="T6" fmla="*/ 2 w 9"/>
                  <a:gd name="T7" fmla="*/ 5 h 6"/>
                  <a:gd name="T8" fmla="*/ 5 w 9"/>
                  <a:gd name="T9" fmla="*/ 6 h 6"/>
                  <a:gd name="T10" fmla="*/ 7 w 9"/>
                  <a:gd name="T11" fmla="*/ 3 h 6"/>
                  <a:gd name="T12" fmla="*/ 9 w 9"/>
                  <a:gd name="T13" fmla="*/ 1 h 6"/>
                  <a:gd name="T14" fmla="*/ 5 w 9"/>
                  <a:gd name="T15" fmla="*/ 0 h 6"/>
                  <a:gd name="T16" fmla="*/ 0 w 9"/>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0" y="1"/>
                    </a:moveTo>
                    <a:lnTo>
                      <a:pt x="0" y="1"/>
                    </a:lnTo>
                    <a:lnTo>
                      <a:pt x="0" y="4"/>
                    </a:lnTo>
                    <a:lnTo>
                      <a:pt x="2" y="5"/>
                    </a:lnTo>
                    <a:lnTo>
                      <a:pt x="5" y="6"/>
                    </a:lnTo>
                    <a:lnTo>
                      <a:pt x="7" y="3"/>
                    </a:lnTo>
                    <a:lnTo>
                      <a:pt x="9" y="1"/>
                    </a:lnTo>
                    <a:lnTo>
                      <a:pt x="5" y="0"/>
                    </a:lnTo>
                    <a:lnTo>
                      <a:pt x="0"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7" name="Freeform 585">
                <a:extLst>
                  <a:ext uri="{FF2B5EF4-FFF2-40B4-BE49-F238E27FC236}">
                    <a16:creationId xmlns:a16="http://schemas.microsoft.com/office/drawing/2014/main" id="{8233C903-C1B8-445C-A563-5D37B19C4B3C}"/>
                  </a:ext>
                </a:extLst>
              </p:cNvPr>
              <p:cNvSpPr>
                <a:spLocks/>
              </p:cNvSpPr>
              <p:nvPr/>
            </p:nvSpPr>
            <p:spPr bwMode="auto">
              <a:xfrm>
                <a:off x="897" y="3265"/>
                <a:ext cx="5" cy="3"/>
              </a:xfrm>
              <a:custGeom>
                <a:avLst/>
                <a:gdLst>
                  <a:gd name="T0" fmla="*/ 0 w 9"/>
                  <a:gd name="T1" fmla="*/ 1 h 6"/>
                  <a:gd name="T2" fmla="*/ 0 w 9"/>
                  <a:gd name="T3" fmla="*/ 1 h 6"/>
                  <a:gd name="T4" fmla="*/ 0 w 9"/>
                  <a:gd name="T5" fmla="*/ 4 h 6"/>
                  <a:gd name="T6" fmla="*/ 2 w 9"/>
                  <a:gd name="T7" fmla="*/ 5 h 6"/>
                  <a:gd name="T8" fmla="*/ 5 w 9"/>
                  <a:gd name="T9" fmla="*/ 6 h 6"/>
                  <a:gd name="T10" fmla="*/ 7 w 9"/>
                  <a:gd name="T11" fmla="*/ 3 h 6"/>
                  <a:gd name="T12" fmla="*/ 9 w 9"/>
                  <a:gd name="T13" fmla="*/ 1 h 6"/>
                  <a:gd name="T14" fmla="*/ 5 w 9"/>
                  <a:gd name="T15" fmla="*/ 0 h 6"/>
                  <a:gd name="T16" fmla="*/ 0 w 9"/>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6">
                    <a:moveTo>
                      <a:pt x="0" y="1"/>
                    </a:moveTo>
                    <a:lnTo>
                      <a:pt x="0" y="1"/>
                    </a:lnTo>
                    <a:lnTo>
                      <a:pt x="0" y="4"/>
                    </a:lnTo>
                    <a:lnTo>
                      <a:pt x="2" y="5"/>
                    </a:lnTo>
                    <a:lnTo>
                      <a:pt x="5" y="6"/>
                    </a:lnTo>
                    <a:lnTo>
                      <a:pt x="7" y="3"/>
                    </a:lnTo>
                    <a:lnTo>
                      <a:pt x="9" y="1"/>
                    </a:lnTo>
                    <a:lnTo>
                      <a:pt x="5" y="0"/>
                    </a:lnTo>
                    <a:lnTo>
                      <a:pt x="0"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48" name="Freeform 586">
                <a:extLst>
                  <a:ext uri="{FF2B5EF4-FFF2-40B4-BE49-F238E27FC236}">
                    <a16:creationId xmlns:a16="http://schemas.microsoft.com/office/drawing/2014/main" id="{8A74685D-FF09-4133-B69F-958CF37D6E3B}"/>
                  </a:ext>
                </a:extLst>
              </p:cNvPr>
              <p:cNvSpPr>
                <a:spLocks/>
              </p:cNvSpPr>
              <p:nvPr/>
            </p:nvSpPr>
            <p:spPr bwMode="auto">
              <a:xfrm>
                <a:off x="926" y="3251"/>
                <a:ext cx="7" cy="3"/>
              </a:xfrm>
              <a:custGeom>
                <a:avLst/>
                <a:gdLst>
                  <a:gd name="T0" fmla="*/ 13 w 13"/>
                  <a:gd name="T1" fmla="*/ 1 h 7"/>
                  <a:gd name="T2" fmla="*/ 13 w 13"/>
                  <a:gd name="T3" fmla="*/ 1 h 7"/>
                  <a:gd name="T4" fmla="*/ 8 w 13"/>
                  <a:gd name="T5" fmla="*/ 0 h 7"/>
                  <a:gd name="T6" fmla="*/ 3 w 13"/>
                  <a:gd name="T7" fmla="*/ 0 h 7"/>
                  <a:gd name="T8" fmla="*/ 0 w 13"/>
                  <a:gd name="T9" fmla="*/ 2 h 7"/>
                  <a:gd name="T10" fmla="*/ 0 w 13"/>
                  <a:gd name="T11" fmla="*/ 5 h 7"/>
                  <a:gd name="T12" fmla="*/ 2 w 13"/>
                  <a:gd name="T13" fmla="*/ 7 h 7"/>
                  <a:gd name="T14" fmla="*/ 6 w 13"/>
                  <a:gd name="T15" fmla="*/ 7 h 7"/>
                  <a:gd name="T16" fmla="*/ 11 w 13"/>
                  <a:gd name="T17" fmla="*/ 6 h 7"/>
                  <a:gd name="T18" fmla="*/ 13 w 13"/>
                  <a:gd name="T19" fmla="*/ 1 h 7"/>
                  <a:gd name="T20" fmla="*/ 13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3" y="1"/>
                    </a:moveTo>
                    <a:lnTo>
                      <a:pt x="13" y="1"/>
                    </a:lnTo>
                    <a:lnTo>
                      <a:pt x="8" y="0"/>
                    </a:lnTo>
                    <a:lnTo>
                      <a:pt x="3" y="0"/>
                    </a:lnTo>
                    <a:lnTo>
                      <a:pt x="0" y="2"/>
                    </a:lnTo>
                    <a:lnTo>
                      <a:pt x="0" y="5"/>
                    </a:lnTo>
                    <a:lnTo>
                      <a:pt x="2" y="7"/>
                    </a:lnTo>
                    <a:lnTo>
                      <a:pt x="6" y="7"/>
                    </a:lnTo>
                    <a:lnTo>
                      <a:pt x="11" y="6"/>
                    </a:lnTo>
                    <a:lnTo>
                      <a:pt x="13" y="1"/>
                    </a:lnTo>
                    <a:lnTo>
                      <a:pt x="13"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49" name="Freeform 587">
                <a:extLst>
                  <a:ext uri="{FF2B5EF4-FFF2-40B4-BE49-F238E27FC236}">
                    <a16:creationId xmlns:a16="http://schemas.microsoft.com/office/drawing/2014/main" id="{94F0CBEE-9494-489B-BA39-CAF280A89E24}"/>
                  </a:ext>
                </a:extLst>
              </p:cNvPr>
              <p:cNvSpPr>
                <a:spLocks/>
              </p:cNvSpPr>
              <p:nvPr/>
            </p:nvSpPr>
            <p:spPr bwMode="auto">
              <a:xfrm>
                <a:off x="926" y="3251"/>
                <a:ext cx="7" cy="3"/>
              </a:xfrm>
              <a:custGeom>
                <a:avLst/>
                <a:gdLst>
                  <a:gd name="T0" fmla="*/ 13 w 13"/>
                  <a:gd name="T1" fmla="*/ 1 h 7"/>
                  <a:gd name="T2" fmla="*/ 13 w 13"/>
                  <a:gd name="T3" fmla="*/ 1 h 7"/>
                  <a:gd name="T4" fmla="*/ 8 w 13"/>
                  <a:gd name="T5" fmla="*/ 0 h 7"/>
                  <a:gd name="T6" fmla="*/ 3 w 13"/>
                  <a:gd name="T7" fmla="*/ 0 h 7"/>
                  <a:gd name="T8" fmla="*/ 0 w 13"/>
                  <a:gd name="T9" fmla="*/ 2 h 7"/>
                  <a:gd name="T10" fmla="*/ 0 w 13"/>
                  <a:gd name="T11" fmla="*/ 5 h 7"/>
                  <a:gd name="T12" fmla="*/ 2 w 13"/>
                  <a:gd name="T13" fmla="*/ 7 h 7"/>
                  <a:gd name="T14" fmla="*/ 6 w 13"/>
                  <a:gd name="T15" fmla="*/ 7 h 7"/>
                  <a:gd name="T16" fmla="*/ 11 w 13"/>
                  <a:gd name="T17" fmla="*/ 6 h 7"/>
                  <a:gd name="T18" fmla="*/ 13 w 13"/>
                  <a:gd name="T19" fmla="*/ 1 h 7"/>
                  <a:gd name="T20" fmla="*/ 13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3" y="1"/>
                    </a:moveTo>
                    <a:lnTo>
                      <a:pt x="13" y="1"/>
                    </a:lnTo>
                    <a:lnTo>
                      <a:pt x="8" y="0"/>
                    </a:lnTo>
                    <a:lnTo>
                      <a:pt x="3" y="0"/>
                    </a:lnTo>
                    <a:lnTo>
                      <a:pt x="0" y="2"/>
                    </a:lnTo>
                    <a:lnTo>
                      <a:pt x="0" y="5"/>
                    </a:lnTo>
                    <a:lnTo>
                      <a:pt x="2" y="7"/>
                    </a:lnTo>
                    <a:lnTo>
                      <a:pt x="6" y="7"/>
                    </a:lnTo>
                    <a:lnTo>
                      <a:pt x="11" y="6"/>
                    </a:lnTo>
                    <a:lnTo>
                      <a:pt x="13" y="1"/>
                    </a:lnTo>
                    <a:lnTo>
                      <a:pt x="13"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50" name="Freeform 588">
                <a:extLst>
                  <a:ext uri="{FF2B5EF4-FFF2-40B4-BE49-F238E27FC236}">
                    <a16:creationId xmlns:a16="http://schemas.microsoft.com/office/drawing/2014/main" id="{47407659-E416-4A91-9437-816429BF2B44}"/>
                  </a:ext>
                </a:extLst>
              </p:cNvPr>
              <p:cNvSpPr>
                <a:spLocks/>
              </p:cNvSpPr>
              <p:nvPr/>
            </p:nvSpPr>
            <p:spPr bwMode="auto">
              <a:xfrm>
                <a:off x="936" y="3249"/>
                <a:ext cx="6" cy="12"/>
              </a:xfrm>
              <a:custGeom>
                <a:avLst/>
                <a:gdLst>
                  <a:gd name="T0" fmla="*/ 1 w 11"/>
                  <a:gd name="T1" fmla="*/ 2 h 22"/>
                  <a:gd name="T2" fmla="*/ 1 w 11"/>
                  <a:gd name="T3" fmla="*/ 2 h 22"/>
                  <a:gd name="T4" fmla="*/ 0 w 11"/>
                  <a:gd name="T5" fmla="*/ 7 h 22"/>
                  <a:gd name="T6" fmla="*/ 0 w 11"/>
                  <a:gd name="T7" fmla="*/ 12 h 22"/>
                  <a:gd name="T8" fmla="*/ 1 w 11"/>
                  <a:gd name="T9" fmla="*/ 15 h 22"/>
                  <a:gd name="T10" fmla="*/ 3 w 11"/>
                  <a:gd name="T11" fmla="*/ 18 h 22"/>
                  <a:gd name="T12" fmla="*/ 5 w 11"/>
                  <a:gd name="T13" fmla="*/ 21 h 22"/>
                  <a:gd name="T14" fmla="*/ 8 w 11"/>
                  <a:gd name="T15" fmla="*/ 22 h 22"/>
                  <a:gd name="T16" fmla="*/ 11 w 11"/>
                  <a:gd name="T17" fmla="*/ 19 h 22"/>
                  <a:gd name="T18" fmla="*/ 11 w 11"/>
                  <a:gd name="T19" fmla="*/ 15 h 22"/>
                  <a:gd name="T20" fmla="*/ 11 w 11"/>
                  <a:gd name="T21" fmla="*/ 11 h 22"/>
                  <a:gd name="T22" fmla="*/ 10 w 11"/>
                  <a:gd name="T23" fmla="*/ 7 h 22"/>
                  <a:gd name="T24" fmla="*/ 8 w 11"/>
                  <a:gd name="T25" fmla="*/ 3 h 22"/>
                  <a:gd name="T26" fmla="*/ 6 w 11"/>
                  <a:gd name="T27" fmla="*/ 0 h 22"/>
                  <a:gd name="T28" fmla="*/ 1 w 11"/>
                  <a:gd name="T29" fmla="*/ 2 h 22"/>
                  <a:gd name="T30" fmla="*/ 1 w 11"/>
                  <a:gd name="T3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2"/>
                    </a:moveTo>
                    <a:lnTo>
                      <a:pt x="1" y="2"/>
                    </a:lnTo>
                    <a:lnTo>
                      <a:pt x="0" y="7"/>
                    </a:lnTo>
                    <a:lnTo>
                      <a:pt x="0" y="12"/>
                    </a:lnTo>
                    <a:lnTo>
                      <a:pt x="1" y="15"/>
                    </a:lnTo>
                    <a:lnTo>
                      <a:pt x="3" y="18"/>
                    </a:lnTo>
                    <a:lnTo>
                      <a:pt x="5" y="21"/>
                    </a:lnTo>
                    <a:lnTo>
                      <a:pt x="8" y="22"/>
                    </a:lnTo>
                    <a:lnTo>
                      <a:pt x="11" y="19"/>
                    </a:lnTo>
                    <a:lnTo>
                      <a:pt x="11" y="15"/>
                    </a:lnTo>
                    <a:lnTo>
                      <a:pt x="11" y="11"/>
                    </a:lnTo>
                    <a:lnTo>
                      <a:pt x="10" y="7"/>
                    </a:lnTo>
                    <a:lnTo>
                      <a:pt x="8" y="3"/>
                    </a:lnTo>
                    <a:lnTo>
                      <a:pt x="6" y="0"/>
                    </a:lnTo>
                    <a:lnTo>
                      <a:pt x="1" y="2"/>
                    </a:lnTo>
                    <a:lnTo>
                      <a:pt x="1"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1" name="Freeform 589">
                <a:extLst>
                  <a:ext uri="{FF2B5EF4-FFF2-40B4-BE49-F238E27FC236}">
                    <a16:creationId xmlns:a16="http://schemas.microsoft.com/office/drawing/2014/main" id="{4D43B7D1-E1E9-4594-B465-9577398DBA5D}"/>
                  </a:ext>
                </a:extLst>
              </p:cNvPr>
              <p:cNvSpPr>
                <a:spLocks/>
              </p:cNvSpPr>
              <p:nvPr/>
            </p:nvSpPr>
            <p:spPr bwMode="auto">
              <a:xfrm>
                <a:off x="936" y="3249"/>
                <a:ext cx="6" cy="12"/>
              </a:xfrm>
              <a:custGeom>
                <a:avLst/>
                <a:gdLst>
                  <a:gd name="T0" fmla="*/ 1 w 11"/>
                  <a:gd name="T1" fmla="*/ 2 h 22"/>
                  <a:gd name="T2" fmla="*/ 1 w 11"/>
                  <a:gd name="T3" fmla="*/ 2 h 22"/>
                  <a:gd name="T4" fmla="*/ 0 w 11"/>
                  <a:gd name="T5" fmla="*/ 7 h 22"/>
                  <a:gd name="T6" fmla="*/ 0 w 11"/>
                  <a:gd name="T7" fmla="*/ 12 h 22"/>
                  <a:gd name="T8" fmla="*/ 1 w 11"/>
                  <a:gd name="T9" fmla="*/ 15 h 22"/>
                  <a:gd name="T10" fmla="*/ 3 w 11"/>
                  <a:gd name="T11" fmla="*/ 18 h 22"/>
                  <a:gd name="T12" fmla="*/ 5 w 11"/>
                  <a:gd name="T13" fmla="*/ 21 h 22"/>
                  <a:gd name="T14" fmla="*/ 8 w 11"/>
                  <a:gd name="T15" fmla="*/ 22 h 22"/>
                  <a:gd name="T16" fmla="*/ 11 w 11"/>
                  <a:gd name="T17" fmla="*/ 19 h 22"/>
                  <a:gd name="T18" fmla="*/ 11 w 11"/>
                  <a:gd name="T19" fmla="*/ 15 h 22"/>
                  <a:gd name="T20" fmla="*/ 11 w 11"/>
                  <a:gd name="T21" fmla="*/ 11 h 22"/>
                  <a:gd name="T22" fmla="*/ 10 w 11"/>
                  <a:gd name="T23" fmla="*/ 7 h 22"/>
                  <a:gd name="T24" fmla="*/ 8 w 11"/>
                  <a:gd name="T25" fmla="*/ 3 h 22"/>
                  <a:gd name="T26" fmla="*/ 6 w 11"/>
                  <a:gd name="T27" fmla="*/ 0 h 22"/>
                  <a:gd name="T28" fmla="*/ 1 w 11"/>
                  <a:gd name="T29" fmla="*/ 2 h 22"/>
                  <a:gd name="T30" fmla="*/ 1 w 11"/>
                  <a:gd name="T3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2">
                    <a:moveTo>
                      <a:pt x="1" y="2"/>
                    </a:moveTo>
                    <a:lnTo>
                      <a:pt x="1" y="2"/>
                    </a:lnTo>
                    <a:lnTo>
                      <a:pt x="0" y="7"/>
                    </a:lnTo>
                    <a:lnTo>
                      <a:pt x="0" y="12"/>
                    </a:lnTo>
                    <a:lnTo>
                      <a:pt x="1" y="15"/>
                    </a:lnTo>
                    <a:lnTo>
                      <a:pt x="3" y="18"/>
                    </a:lnTo>
                    <a:lnTo>
                      <a:pt x="5" y="21"/>
                    </a:lnTo>
                    <a:lnTo>
                      <a:pt x="8" y="22"/>
                    </a:lnTo>
                    <a:lnTo>
                      <a:pt x="11" y="19"/>
                    </a:lnTo>
                    <a:lnTo>
                      <a:pt x="11" y="15"/>
                    </a:lnTo>
                    <a:lnTo>
                      <a:pt x="11" y="11"/>
                    </a:lnTo>
                    <a:lnTo>
                      <a:pt x="10" y="7"/>
                    </a:lnTo>
                    <a:lnTo>
                      <a:pt x="8" y="3"/>
                    </a:lnTo>
                    <a:lnTo>
                      <a:pt x="6" y="0"/>
                    </a:lnTo>
                    <a:lnTo>
                      <a:pt x="1" y="2"/>
                    </a:lnTo>
                    <a:lnTo>
                      <a:pt x="1"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52" name="Freeform 590">
                <a:extLst>
                  <a:ext uri="{FF2B5EF4-FFF2-40B4-BE49-F238E27FC236}">
                    <a16:creationId xmlns:a16="http://schemas.microsoft.com/office/drawing/2014/main" id="{9B43A535-7A49-4D92-B010-6B3A0449AD58}"/>
                  </a:ext>
                </a:extLst>
              </p:cNvPr>
              <p:cNvSpPr>
                <a:spLocks/>
              </p:cNvSpPr>
              <p:nvPr/>
            </p:nvSpPr>
            <p:spPr bwMode="auto">
              <a:xfrm>
                <a:off x="907" y="3275"/>
                <a:ext cx="9" cy="6"/>
              </a:xfrm>
              <a:custGeom>
                <a:avLst/>
                <a:gdLst>
                  <a:gd name="T0" fmla="*/ 5 w 17"/>
                  <a:gd name="T1" fmla="*/ 1 h 11"/>
                  <a:gd name="T2" fmla="*/ 5 w 17"/>
                  <a:gd name="T3" fmla="*/ 1 h 11"/>
                  <a:gd name="T4" fmla="*/ 1 w 17"/>
                  <a:gd name="T5" fmla="*/ 4 h 11"/>
                  <a:gd name="T6" fmla="*/ 0 w 17"/>
                  <a:gd name="T7" fmla="*/ 7 h 11"/>
                  <a:gd name="T8" fmla="*/ 2 w 17"/>
                  <a:gd name="T9" fmla="*/ 9 h 11"/>
                  <a:gd name="T10" fmla="*/ 7 w 17"/>
                  <a:gd name="T11" fmla="*/ 9 h 11"/>
                  <a:gd name="T12" fmla="*/ 10 w 17"/>
                  <a:gd name="T13" fmla="*/ 11 h 11"/>
                  <a:gd name="T14" fmla="*/ 13 w 17"/>
                  <a:gd name="T15" fmla="*/ 9 h 11"/>
                  <a:gd name="T16" fmla="*/ 16 w 17"/>
                  <a:gd name="T17" fmla="*/ 5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4"/>
                    </a:lnTo>
                    <a:lnTo>
                      <a:pt x="0" y="7"/>
                    </a:lnTo>
                    <a:lnTo>
                      <a:pt x="2" y="9"/>
                    </a:lnTo>
                    <a:lnTo>
                      <a:pt x="7" y="9"/>
                    </a:lnTo>
                    <a:lnTo>
                      <a:pt x="10" y="11"/>
                    </a:lnTo>
                    <a:lnTo>
                      <a:pt x="13" y="9"/>
                    </a:lnTo>
                    <a:lnTo>
                      <a:pt x="16" y="5"/>
                    </a:lnTo>
                    <a:lnTo>
                      <a:pt x="17" y="2"/>
                    </a:lnTo>
                    <a:lnTo>
                      <a:pt x="16" y="0"/>
                    </a:lnTo>
                    <a:lnTo>
                      <a:pt x="11" y="0"/>
                    </a:lnTo>
                    <a:lnTo>
                      <a:pt x="9" y="0"/>
                    </a:lnTo>
                    <a:lnTo>
                      <a:pt x="5" y="1"/>
                    </a:lnTo>
                    <a:lnTo>
                      <a:pt x="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3" name="Freeform 591">
                <a:extLst>
                  <a:ext uri="{FF2B5EF4-FFF2-40B4-BE49-F238E27FC236}">
                    <a16:creationId xmlns:a16="http://schemas.microsoft.com/office/drawing/2014/main" id="{6FE94908-6BCB-46C9-8C66-AAFCA6F07F59}"/>
                  </a:ext>
                </a:extLst>
              </p:cNvPr>
              <p:cNvSpPr>
                <a:spLocks/>
              </p:cNvSpPr>
              <p:nvPr/>
            </p:nvSpPr>
            <p:spPr bwMode="auto">
              <a:xfrm>
                <a:off x="907" y="3275"/>
                <a:ext cx="9" cy="6"/>
              </a:xfrm>
              <a:custGeom>
                <a:avLst/>
                <a:gdLst>
                  <a:gd name="T0" fmla="*/ 5 w 17"/>
                  <a:gd name="T1" fmla="*/ 1 h 11"/>
                  <a:gd name="T2" fmla="*/ 5 w 17"/>
                  <a:gd name="T3" fmla="*/ 1 h 11"/>
                  <a:gd name="T4" fmla="*/ 1 w 17"/>
                  <a:gd name="T5" fmla="*/ 4 h 11"/>
                  <a:gd name="T6" fmla="*/ 0 w 17"/>
                  <a:gd name="T7" fmla="*/ 7 h 11"/>
                  <a:gd name="T8" fmla="*/ 2 w 17"/>
                  <a:gd name="T9" fmla="*/ 9 h 11"/>
                  <a:gd name="T10" fmla="*/ 7 w 17"/>
                  <a:gd name="T11" fmla="*/ 9 h 11"/>
                  <a:gd name="T12" fmla="*/ 10 w 17"/>
                  <a:gd name="T13" fmla="*/ 11 h 11"/>
                  <a:gd name="T14" fmla="*/ 13 w 17"/>
                  <a:gd name="T15" fmla="*/ 9 h 11"/>
                  <a:gd name="T16" fmla="*/ 16 w 17"/>
                  <a:gd name="T17" fmla="*/ 5 h 11"/>
                  <a:gd name="T18" fmla="*/ 17 w 17"/>
                  <a:gd name="T19" fmla="*/ 2 h 11"/>
                  <a:gd name="T20" fmla="*/ 16 w 17"/>
                  <a:gd name="T21" fmla="*/ 0 h 11"/>
                  <a:gd name="T22" fmla="*/ 11 w 17"/>
                  <a:gd name="T23" fmla="*/ 0 h 11"/>
                  <a:gd name="T24" fmla="*/ 9 w 17"/>
                  <a:gd name="T25" fmla="*/ 0 h 11"/>
                  <a:gd name="T26" fmla="*/ 5 w 17"/>
                  <a:gd name="T27" fmla="*/ 1 h 11"/>
                  <a:gd name="T28" fmla="*/ 5 w 17"/>
                  <a:gd name="T29"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1">
                    <a:moveTo>
                      <a:pt x="5" y="1"/>
                    </a:moveTo>
                    <a:lnTo>
                      <a:pt x="5" y="1"/>
                    </a:lnTo>
                    <a:lnTo>
                      <a:pt x="1" y="4"/>
                    </a:lnTo>
                    <a:lnTo>
                      <a:pt x="0" y="7"/>
                    </a:lnTo>
                    <a:lnTo>
                      <a:pt x="2" y="9"/>
                    </a:lnTo>
                    <a:lnTo>
                      <a:pt x="7" y="9"/>
                    </a:lnTo>
                    <a:lnTo>
                      <a:pt x="10" y="11"/>
                    </a:lnTo>
                    <a:lnTo>
                      <a:pt x="13" y="9"/>
                    </a:lnTo>
                    <a:lnTo>
                      <a:pt x="16" y="5"/>
                    </a:lnTo>
                    <a:lnTo>
                      <a:pt x="17" y="2"/>
                    </a:lnTo>
                    <a:lnTo>
                      <a:pt x="16" y="0"/>
                    </a:lnTo>
                    <a:lnTo>
                      <a:pt x="11" y="0"/>
                    </a:lnTo>
                    <a:lnTo>
                      <a:pt x="9" y="0"/>
                    </a:lnTo>
                    <a:lnTo>
                      <a:pt x="5" y="1"/>
                    </a:lnTo>
                    <a:lnTo>
                      <a:pt x="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54" name="Freeform 592">
                <a:extLst>
                  <a:ext uri="{FF2B5EF4-FFF2-40B4-BE49-F238E27FC236}">
                    <a16:creationId xmlns:a16="http://schemas.microsoft.com/office/drawing/2014/main" id="{AE86EBAF-338B-435E-A0B0-DCFA0AD1EFF9}"/>
                  </a:ext>
                </a:extLst>
              </p:cNvPr>
              <p:cNvSpPr>
                <a:spLocks/>
              </p:cNvSpPr>
              <p:nvPr/>
            </p:nvSpPr>
            <p:spPr bwMode="auto">
              <a:xfrm>
                <a:off x="897" y="3287"/>
                <a:ext cx="5" cy="4"/>
              </a:xfrm>
              <a:custGeom>
                <a:avLst/>
                <a:gdLst>
                  <a:gd name="T0" fmla="*/ 9 w 9"/>
                  <a:gd name="T1" fmla="*/ 4 h 8"/>
                  <a:gd name="T2" fmla="*/ 9 w 9"/>
                  <a:gd name="T3" fmla="*/ 4 h 8"/>
                  <a:gd name="T4" fmla="*/ 7 w 9"/>
                  <a:gd name="T5" fmla="*/ 0 h 8"/>
                  <a:gd name="T6" fmla="*/ 4 w 9"/>
                  <a:gd name="T7" fmla="*/ 0 h 8"/>
                  <a:gd name="T8" fmla="*/ 3 w 9"/>
                  <a:gd name="T9" fmla="*/ 0 h 8"/>
                  <a:gd name="T10" fmla="*/ 1 w 9"/>
                  <a:gd name="T11" fmla="*/ 3 h 8"/>
                  <a:gd name="T12" fmla="*/ 0 w 9"/>
                  <a:gd name="T13" fmla="*/ 5 h 8"/>
                  <a:gd name="T14" fmla="*/ 0 w 9"/>
                  <a:gd name="T15" fmla="*/ 8 h 8"/>
                  <a:gd name="T16" fmla="*/ 4 w 9"/>
                  <a:gd name="T17" fmla="*/ 8 h 8"/>
                  <a:gd name="T18" fmla="*/ 6 w 9"/>
                  <a:gd name="T19" fmla="*/ 7 h 8"/>
                  <a:gd name="T20" fmla="*/ 9 w 9"/>
                  <a:gd name="T21" fmla="*/ 4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9" y="4"/>
                    </a:moveTo>
                    <a:lnTo>
                      <a:pt x="9" y="4"/>
                    </a:lnTo>
                    <a:lnTo>
                      <a:pt x="7" y="0"/>
                    </a:lnTo>
                    <a:lnTo>
                      <a:pt x="4" y="0"/>
                    </a:lnTo>
                    <a:lnTo>
                      <a:pt x="3" y="0"/>
                    </a:lnTo>
                    <a:lnTo>
                      <a:pt x="1" y="3"/>
                    </a:lnTo>
                    <a:lnTo>
                      <a:pt x="0" y="5"/>
                    </a:lnTo>
                    <a:lnTo>
                      <a:pt x="0" y="8"/>
                    </a:lnTo>
                    <a:lnTo>
                      <a:pt x="4" y="8"/>
                    </a:lnTo>
                    <a:lnTo>
                      <a:pt x="6" y="7"/>
                    </a:lnTo>
                    <a:lnTo>
                      <a:pt x="9" y="4"/>
                    </a:lnTo>
                    <a:lnTo>
                      <a:pt x="9"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5" name="Freeform 593">
                <a:extLst>
                  <a:ext uri="{FF2B5EF4-FFF2-40B4-BE49-F238E27FC236}">
                    <a16:creationId xmlns:a16="http://schemas.microsoft.com/office/drawing/2014/main" id="{8D453579-ED43-4207-9605-CD1F070C0EB3}"/>
                  </a:ext>
                </a:extLst>
              </p:cNvPr>
              <p:cNvSpPr>
                <a:spLocks/>
              </p:cNvSpPr>
              <p:nvPr/>
            </p:nvSpPr>
            <p:spPr bwMode="auto">
              <a:xfrm>
                <a:off x="897" y="3287"/>
                <a:ext cx="5" cy="4"/>
              </a:xfrm>
              <a:custGeom>
                <a:avLst/>
                <a:gdLst>
                  <a:gd name="T0" fmla="*/ 9 w 9"/>
                  <a:gd name="T1" fmla="*/ 4 h 8"/>
                  <a:gd name="T2" fmla="*/ 9 w 9"/>
                  <a:gd name="T3" fmla="*/ 4 h 8"/>
                  <a:gd name="T4" fmla="*/ 7 w 9"/>
                  <a:gd name="T5" fmla="*/ 0 h 8"/>
                  <a:gd name="T6" fmla="*/ 4 w 9"/>
                  <a:gd name="T7" fmla="*/ 0 h 8"/>
                  <a:gd name="T8" fmla="*/ 3 w 9"/>
                  <a:gd name="T9" fmla="*/ 0 h 8"/>
                  <a:gd name="T10" fmla="*/ 1 w 9"/>
                  <a:gd name="T11" fmla="*/ 3 h 8"/>
                  <a:gd name="T12" fmla="*/ 0 w 9"/>
                  <a:gd name="T13" fmla="*/ 5 h 8"/>
                  <a:gd name="T14" fmla="*/ 0 w 9"/>
                  <a:gd name="T15" fmla="*/ 8 h 8"/>
                  <a:gd name="T16" fmla="*/ 4 w 9"/>
                  <a:gd name="T17" fmla="*/ 8 h 8"/>
                  <a:gd name="T18" fmla="*/ 6 w 9"/>
                  <a:gd name="T19" fmla="*/ 7 h 8"/>
                  <a:gd name="T20" fmla="*/ 9 w 9"/>
                  <a:gd name="T21" fmla="*/ 4 h 8"/>
                  <a:gd name="T22" fmla="*/ 9 w 9"/>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9" y="4"/>
                    </a:moveTo>
                    <a:lnTo>
                      <a:pt x="9" y="4"/>
                    </a:lnTo>
                    <a:lnTo>
                      <a:pt x="7" y="0"/>
                    </a:lnTo>
                    <a:lnTo>
                      <a:pt x="4" y="0"/>
                    </a:lnTo>
                    <a:lnTo>
                      <a:pt x="3" y="0"/>
                    </a:lnTo>
                    <a:lnTo>
                      <a:pt x="1" y="3"/>
                    </a:lnTo>
                    <a:lnTo>
                      <a:pt x="0" y="5"/>
                    </a:lnTo>
                    <a:lnTo>
                      <a:pt x="0" y="8"/>
                    </a:lnTo>
                    <a:lnTo>
                      <a:pt x="4" y="8"/>
                    </a:lnTo>
                    <a:lnTo>
                      <a:pt x="6" y="7"/>
                    </a:lnTo>
                    <a:lnTo>
                      <a:pt x="9" y="4"/>
                    </a:lnTo>
                    <a:lnTo>
                      <a:pt x="9"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56" name="Freeform 594">
                <a:extLst>
                  <a:ext uri="{FF2B5EF4-FFF2-40B4-BE49-F238E27FC236}">
                    <a16:creationId xmlns:a16="http://schemas.microsoft.com/office/drawing/2014/main" id="{DAB0C5A6-9E2D-4633-8ACB-F6CFABAF815B}"/>
                  </a:ext>
                </a:extLst>
              </p:cNvPr>
              <p:cNvSpPr>
                <a:spLocks/>
              </p:cNvSpPr>
              <p:nvPr/>
            </p:nvSpPr>
            <p:spPr bwMode="auto">
              <a:xfrm>
                <a:off x="893" y="3302"/>
                <a:ext cx="79" cy="36"/>
              </a:xfrm>
              <a:custGeom>
                <a:avLst/>
                <a:gdLst>
                  <a:gd name="T0" fmla="*/ 75 w 148"/>
                  <a:gd name="T1" fmla="*/ 2 h 68"/>
                  <a:gd name="T2" fmla="*/ 65 w 148"/>
                  <a:gd name="T3" fmla="*/ 3 h 68"/>
                  <a:gd name="T4" fmla="*/ 51 w 148"/>
                  <a:gd name="T5" fmla="*/ 4 h 68"/>
                  <a:gd name="T6" fmla="*/ 43 w 148"/>
                  <a:gd name="T7" fmla="*/ 5 h 68"/>
                  <a:gd name="T8" fmla="*/ 35 w 148"/>
                  <a:gd name="T9" fmla="*/ 2 h 68"/>
                  <a:gd name="T10" fmla="*/ 26 w 148"/>
                  <a:gd name="T11" fmla="*/ 2 h 68"/>
                  <a:gd name="T12" fmla="*/ 19 w 148"/>
                  <a:gd name="T13" fmla="*/ 3 h 68"/>
                  <a:gd name="T14" fmla="*/ 8 w 148"/>
                  <a:gd name="T15" fmla="*/ 2 h 68"/>
                  <a:gd name="T16" fmla="*/ 0 w 148"/>
                  <a:gd name="T17" fmla="*/ 2 h 68"/>
                  <a:gd name="T18" fmla="*/ 2 w 148"/>
                  <a:gd name="T19" fmla="*/ 10 h 68"/>
                  <a:gd name="T20" fmla="*/ 0 w 148"/>
                  <a:gd name="T21" fmla="*/ 20 h 68"/>
                  <a:gd name="T22" fmla="*/ 4 w 148"/>
                  <a:gd name="T23" fmla="*/ 25 h 68"/>
                  <a:gd name="T24" fmla="*/ 12 w 148"/>
                  <a:gd name="T25" fmla="*/ 32 h 68"/>
                  <a:gd name="T26" fmla="*/ 18 w 148"/>
                  <a:gd name="T27" fmla="*/ 38 h 68"/>
                  <a:gd name="T28" fmla="*/ 19 w 148"/>
                  <a:gd name="T29" fmla="*/ 46 h 68"/>
                  <a:gd name="T30" fmla="*/ 22 w 148"/>
                  <a:gd name="T31" fmla="*/ 51 h 68"/>
                  <a:gd name="T32" fmla="*/ 30 w 148"/>
                  <a:gd name="T33" fmla="*/ 56 h 68"/>
                  <a:gd name="T34" fmla="*/ 31 w 148"/>
                  <a:gd name="T35" fmla="*/ 63 h 68"/>
                  <a:gd name="T36" fmla="*/ 35 w 148"/>
                  <a:gd name="T37" fmla="*/ 67 h 68"/>
                  <a:gd name="T38" fmla="*/ 43 w 148"/>
                  <a:gd name="T39" fmla="*/ 65 h 68"/>
                  <a:gd name="T40" fmla="*/ 49 w 148"/>
                  <a:gd name="T41" fmla="*/ 57 h 68"/>
                  <a:gd name="T42" fmla="*/ 54 w 148"/>
                  <a:gd name="T43" fmla="*/ 52 h 68"/>
                  <a:gd name="T44" fmla="*/ 61 w 148"/>
                  <a:gd name="T45" fmla="*/ 55 h 68"/>
                  <a:gd name="T46" fmla="*/ 71 w 148"/>
                  <a:gd name="T47" fmla="*/ 55 h 68"/>
                  <a:gd name="T48" fmla="*/ 79 w 148"/>
                  <a:gd name="T49" fmla="*/ 60 h 68"/>
                  <a:gd name="T50" fmla="*/ 85 w 148"/>
                  <a:gd name="T51" fmla="*/ 59 h 68"/>
                  <a:gd name="T52" fmla="*/ 97 w 148"/>
                  <a:gd name="T53" fmla="*/ 55 h 68"/>
                  <a:gd name="T54" fmla="*/ 108 w 148"/>
                  <a:gd name="T55" fmla="*/ 56 h 68"/>
                  <a:gd name="T56" fmla="*/ 111 w 148"/>
                  <a:gd name="T57" fmla="*/ 61 h 68"/>
                  <a:gd name="T58" fmla="*/ 116 w 148"/>
                  <a:gd name="T59" fmla="*/ 68 h 68"/>
                  <a:gd name="T60" fmla="*/ 124 w 148"/>
                  <a:gd name="T61" fmla="*/ 65 h 68"/>
                  <a:gd name="T62" fmla="*/ 134 w 148"/>
                  <a:gd name="T63" fmla="*/ 57 h 68"/>
                  <a:gd name="T64" fmla="*/ 140 w 148"/>
                  <a:gd name="T65" fmla="*/ 53 h 68"/>
                  <a:gd name="T66" fmla="*/ 148 w 148"/>
                  <a:gd name="T67" fmla="*/ 46 h 68"/>
                  <a:gd name="T68" fmla="*/ 144 w 148"/>
                  <a:gd name="T69" fmla="*/ 39 h 68"/>
                  <a:gd name="T70" fmla="*/ 139 w 148"/>
                  <a:gd name="T71" fmla="*/ 31 h 68"/>
                  <a:gd name="T72" fmla="*/ 129 w 148"/>
                  <a:gd name="T73" fmla="*/ 26 h 68"/>
                  <a:gd name="T74" fmla="*/ 121 w 148"/>
                  <a:gd name="T75" fmla="*/ 27 h 68"/>
                  <a:gd name="T76" fmla="*/ 109 w 148"/>
                  <a:gd name="T77" fmla="*/ 24 h 68"/>
                  <a:gd name="T78" fmla="*/ 101 w 148"/>
                  <a:gd name="T79" fmla="*/ 20 h 68"/>
                  <a:gd name="T80" fmla="*/ 95 w 148"/>
                  <a:gd name="T81" fmla="*/ 14 h 68"/>
                  <a:gd name="T82" fmla="*/ 88 w 148"/>
                  <a:gd name="T83" fmla="*/ 10 h 68"/>
                  <a:gd name="T84" fmla="*/ 82 w 148"/>
                  <a:gd name="T85" fmla="*/ 5 h 68"/>
                  <a:gd name="T86" fmla="*/ 75 w 148"/>
                  <a:gd name="T8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8">
                    <a:moveTo>
                      <a:pt x="75" y="2"/>
                    </a:moveTo>
                    <a:lnTo>
                      <a:pt x="75" y="2"/>
                    </a:lnTo>
                    <a:lnTo>
                      <a:pt x="69" y="2"/>
                    </a:lnTo>
                    <a:lnTo>
                      <a:pt x="65" y="3"/>
                    </a:lnTo>
                    <a:lnTo>
                      <a:pt x="60" y="4"/>
                    </a:lnTo>
                    <a:lnTo>
                      <a:pt x="51" y="4"/>
                    </a:lnTo>
                    <a:lnTo>
                      <a:pt x="47" y="5"/>
                    </a:lnTo>
                    <a:lnTo>
                      <a:pt x="43" y="5"/>
                    </a:lnTo>
                    <a:lnTo>
                      <a:pt x="38" y="4"/>
                    </a:lnTo>
                    <a:lnTo>
                      <a:pt x="35" y="2"/>
                    </a:lnTo>
                    <a:lnTo>
                      <a:pt x="31" y="2"/>
                    </a:lnTo>
                    <a:lnTo>
                      <a:pt x="26" y="2"/>
                    </a:lnTo>
                    <a:lnTo>
                      <a:pt x="21" y="3"/>
                    </a:lnTo>
                    <a:lnTo>
                      <a:pt x="19" y="3"/>
                    </a:lnTo>
                    <a:lnTo>
                      <a:pt x="14" y="2"/>
                    </a:lnTo>
                    <a:lnTo>
                      <a:pt x="8" y="2"/>
                    </a:lnTo>
                    <a:lnTo>
                      <a:pt x="3" y="0"/>
                    </a:lnTo>
                    <a:lnTo>
                      <a:pt x="0" y="2"/>
                    </a:lnTo>
                    <a:lnTo>
                      <a:pt x="0" y="6"/>
                    </a:lnTo>
                    <a:lnTo>
                      <a:pt x="2" y="10"/>
                    </a:lnTo>
                    <a:lnTo>
                      <a:pt x="0" y="16"/>
                    </a:lnTo>
                    <a:lnTo>
                      <a:pt x="0" y="20"/>
                    </a:lnTo>
                    <a:lnTo>
                      <a:pt x="3" y="22"/>
                    </a:lnTo>
                    <a:lnTo>
                      <a:pt x="4" y="25"/>
                    </a:lnTo>
                    <a:lnTo>
                      <a:pt x="8" y="28"/>
                    </a:lnTo>
                    <a:lnTo>
                      <a:pt x="12" y="32"/>
                    </a:lnTo>
                    <a:lnTo>
                      <a:pt x="17" y="35"/>
                    </a:lnTo>
                    <a:lnTo>
                      <a:pt x="18" y="38"/>
                    </a:lnTo>
                    <a:lnTo>
                      <a:pt x="19" y="42"/>
                    </a:lnTo>
                    <a:lnTo>
                      <a:pt x="19" y="46"/>
                    </a:lnTo>
                    <a:lnTo>
                      <a:pt x="19" y="49"/>
                    </a:lnTo>
                    <a:lnTo>
                      <a:pt x="22" y="51"/>
                    </a:lnTo>
                    <a:lnTo>
                      <a:pt x="28" y="53"/>
                    </a:lnTo>
                    <a:lnTo>
                      <a:pt x="30" y="56"/>
                    </a:lnTo>
                    <a:lnTo>
                      <a:pt x="30" y="60"/>
                    </a:lnTo>
                    <a:lnTo>
                      <a:pt x="31" y="63"/>
                    </a:lnTo>
                    <a:lnTo>
                      <a:pt x="33" y="67"/>
                    </a:lnTo>
                    <a:lnTo>
                      <a:pt x="35" y="67"/>
                    </a:lnTo>
                    <a:lnTo>
                      <a:pt x="40" y="66"/>
                    </a:lnTo>
                    <a:lnTo>
                      <a:pt x="43" y="65"/>
                    </a:lnTo>
                    <a:lnTo>
                      <a:pt x="45" y="63"/>
                    </a:lnTo>
                    <a:lnTo>
                      <a:pt x="49" y="57"/>
                    </a:lnTo>
                    <a:lnTo>
                      <a:pt x="51" y="52"/>
                    </a:lnTo>
                    <a:lnTo>
                      <a:pt x="54" y="52"/>
                    </a:lnTo>
                    <a:lnTo>
                      <a:pt x="58" y="53"/>
                    </a:lnTo>
                    <a:lnTo>
                      <a:pt x="61" y="55"/>
                    </a:lnTo>
                    <a:lnTo>
                      <a:pt x="69" y="53"/>
                    </a:lnTo>
                    <a:lnTo>
                      <a:pt x="71" y="55"/>
                    </a:lnTo>
                    <a:lnTo>
                      <a:pt x="75" y="57"/>
                    </a:lnTo>
                    <a:lnTo>
                      <a:pt x="79" y="60"/>
                    </a:lnTo>
                    <a:lnTo>
                      <a:pt x="82" y="60"/>
                    </a:lnTo>
                    <a:lnTo>
                      <a:pt x="85" y="59"/>
                    </a:lnTo>
                    <a:lnTo>
                      <a:pt x="91" y="58"/>
                    </a:lnTo>
                    <a:lnTo>
                      <a:pt x="97" y="55"/>
                    </a:lnTo>
                    <a:lnTo>
                      <a:pt x="105" y="55"/>
                    </a:lnTo>
                    <a:lnTo>
                      <a:pt x="108" y="56"/>
                    </a:lnTo>
                    <a:lnTo>
                      <a:pt x="111" y="58"/>
                    </a:lnTo>
                    <a:lnTo>
                      <a:pt x="111" y="61"/>
                    </a:lnTo>
                    <a:lnTo>
                      <a:pt x="113" y="65"/>
                    </a:lnTo>
                    <a:lnTo>
                      <a:pt x="116" y="68"/>
                    </a:lnTo>
                    <a:lnTo>
                      <a:pt x="120" y="67"/>
                    </a:lnTo>
                    <a:lnTo>
                      <a:pt x="124" y="65"/>
                    </a:lnTo>
                    <a:lnTo>
                      <a:pt x="128" y="62"/>
                    </a:lnTo>
                    <a:lnTo>
                      <a:pt x="134" y="57"/>
                    </a:lnTo>
                    <a:lnTo>
                      <a:pt x="138" y="55"/>
                    </a:lnTo>
                    <a:lnTo>
                      <a:pt x="140" y="53"/>
                    </a:lnTo>
                    <a:lnTo>
                      <a:pt x="144" y="49"/>
                    </a:lnTo>
                    <a:lnTo>
                      <a:pt x="148" y="46"/>
                    </a:lnTo>
                    <a:lnTo>
                      <a:pt x="148" y="42"/>
                    </a:lnTo>
                    <a:lnTo>
                      <a:pt x="144" y="39"/>
                    </a:lnTo>
                    <a:lnTo>
                      <a:pt x="141" y="34"/>
                    </a:lnTo>
                    <a:lnTo>
                      <a:pt x="139" y="31"/>
                    </a:lnTo>
                    <a:lnTo>
                      <a:pt x="133" y="27"/>
                    </a:lnTo>
                    <a:lnTo>
                      <a:pt x="129" y="26"/>
                    </a:lnTo>
                    <a:lnTo>
                      <a:pt x="125" y="27"/>
                    </a:lnTo>
                    <a:lnTo>
                      <a:pt x="121" y="27"/>
                    </a:lnTo>
                    <a:lnTo>
                      <a:pt x="115" y="27"/>
                    </a:lnTo>
                    <a:lnTo>
                      <a:pt x="109" y="24"/>
                    </a:lnTo>
                    <a:lnTo>
                      <a:pt x="104" y="21"/>
                    </a:lnTo>
                    <a:lnTo>
                      <a:pt x="101" y="20"/>
                    </a:lnTo>
                    <a:lnTo>
                      <a:pt x="96" y="16"/>
                    </a:lnTo>
                    <a:lnTo>
                      <a:pt x="95" y="14"/>
                    </a:lnTo>
                    <a:lnTo>
                      <a:pt x="91" y="11"/>
                    </a:lnTo>
                    <a:lnTo>
                      <a:pt x="88" y="10"/>
                    </a:lnTo>
                    <a:lnTo>
                      <a:pt x="84" y="8"/>
                    </a:lnTo>
                    <a:lnTo>
                      <a:pt x="82" y="5"/>
                    </a:lnTo>
                    <a:lnTo>
                      <a:pt x="79" y="3"/>
                    </a:lnTo>
                    <a:lnTo>
                      <a:pt x="75" y="2"/>
                    </a:lnTo>
                    <a:lnTo>
                      <a:pt x="75"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7" name="Freeform 595">
                <a:extLst>
                  <a:ext uri="{FF2B5EF4-FFF2-40B4-BE49-F238E27FC236}">
                    <a16:creationId xmlns:a16="http://schemas.microsoft.com/office/drawing/2014/main" id="{AEC5DE96-C1CA-4CD1-B845-0A06F47B1D97}"/>
                  </a:ext>
                </a:extLst>
              </p:cNvPr>
              <p:cNvSpPr>
                <a:spLocks/>
              </p:cNvSpPr>
              <p:nvPr/>
            </p:nvSpPr>
            <p:spPr bwMode="auto">
              <a:xfrm>
                <a:off x="893" y="3302"/>
                <a:ext cx="79" cy="36"/>
              </a:xfrm>
              <a:custGeom>
                <a:avLst/>
                <a:gdLst>
                  <a:gd name="T0" fmla="*/ 75 w 148"/>
                  <a:gd name="T1" fmla="*/ 2 h 68"/>
                  <a:gd name="T2" fmla="*/ 65 w 148"/>
                  <a:gd name="T3" fmla="*/ 3 h 68"/>
                  <a:gd name="T4" fmla="*/ 51 w 148"/>
                  <a:gd name="T5" fmla="*/ 4 h 68"/>
                  <a:gd name="T6" fmla="*/ 43 w 148"/>
                  <a:gd name="T7" fmla="*/ 5 h 68"/>
                  <a:gd name="T8" fmla="*/ 35 w 148"/>
                  <a:gd name="T9" fmla="*/ 2 h 68"/>
                  <a:gd name="T10" fmla="*/ 26 w 148"/>
                  <a:gd name="T11" fmla="*/ 2 h 68"/>
                  <a:gd name="T12" fmla="*/ 19 w 148"/>
                  <a:gd name="T13" fmla="*/ 3 h 68"/>
                  <a:gd name="T14" fmla="*/ 8 w 148"/>
                  <a:gd name="T15" fmla="*/ 2 h 68"/>
                  <a:gd name="T16" fmla="*/ 0 w 148"/>
                  <a:gd name="T17" fmla="*/ 2 h 68"/>
                  <a:gd name="T18" fmla="*/ 2 w 148"/>
                  <a:gd name="T19" fmla="*/ 10 h 68"/>
                  <a:gd name="T20" fmla="*/ 0 w 148"/>
                  <a:gd name="T21" fmla="*/ 20 h 68"/>
                  <a:gd name="T22" fmla="*/ 4 w 148"/>
                  <a:gd name="T23" fmla="*/ 25 h 68"/>
                  <a:gd name="T24" fmla="*/ 12 w 148"/>
                  <a:gd name="T25" fmla="*/ 32 h 68"/>
                  <a:gd name="T26" fmla="*/ 18 w 148"/>
                  <a:gd name="T27" fmla="*/ 38 h 68"/>
                  <a:gd name="T28" fmla="*/ 19 w 148"/>
                  <a:gd name="T29" fmla="*/ 46 h 68"/>
                  <a:gd name="T30" fmla="*/ 22 w 148"/>
                  <a:gd name="T31" fmla="*/ 51 h 68"/>
                  <a:gd name="T32" fmla="*/ 30 w 148"/>
                  <a:gd name="T33" fmla="*/ 56 h 68"/>
                  <a:gd name="T34" fmla="*/ 31 w 148"/>
                  <a:gd name="T35" fmla="*/ 63 h 68"/>
                  <a:gd name="T36" fmla="*/ 35 w 148"/>
                  <a:gd name="T37" fmla="*/ 67 h 68"/>
                  <a:gd name="T38" fmla="*/ 43 w 148"/>
                  <a:gd name="T39" fmla="*/ 65 h 68"/>
                  <a:gd name="T40" fmla="*/ 49 w 148"/>
                  <a:gd name="T41" fmla="*/ 57 h 68"/>
                  <a:gd name="T42" fmla="*/ 54 w 148"/>
                  <a:gd name="T43" fmla="*/ 52 h 68"/>
                  <a:gd name="T44" fmla="*/ 61 w 148"/>
                  <a:gd name="T45" fmla="*/ 55 h 68"/>
                  <a:gd name="T46" fmla="*/ 71 w 148"/>
                  <a:gd name="T47" fmla="*/ 55 h 68"/>
                  <a:gd name="T48" fmla="*/ 79 w 148"/>
                  <a:gd name="T49" fmla="*/ 60 h 68"/>
                  <a:gd name="T50" fmla="*/ 85 w 148"/>
                  <a:gd name="T51" fmla="*/ 59 h 68"/>
                  <a:gd name="T52" fmla="*/ 97 w 148"/>
                  <a:gd name="T53" fmla="*/ 55 h 68"/>
                  <a:gd name="T54" fmla="*/ 108 w 148"/>
                  <a:gd name="T55" fmla="*/ 56 h 68"/>
                  <a:gd name="T56" fmla="*/ 111 w 148"/>
                  <a:gd name="T57" fmla="*/ 61 h 68"/>
                  <a:gd name="T58" fmla="*/ 116 w 148"/>
                  <a:gd name="T59" fmla="*/ 68 h 68"/>
                  <a:gd name="T60" fmla="*/ 124 w 148"/>
                  <a:gd name="T61" fmla="*/ 65 h 68"/>
                  <a:gd name="T62" fmla="*/ 134 w 148"/>
                  <a:gd name="T63" fmla="*/ 57 h 68"/>
                  <a:gd name="T64" fmla="*/ 140 w 148"/>
                  <a:gd name="T65" fmla="*/ 53 h 68"/>
                  <a:gd name="T66" fmla="*/ 148 w 148"/>
                  <a:gd name="T67" fmla="*/ 46 h 68"/>
                  <a:gd name="T68" fmla="*/ 144 w 148"/>
                  <a:gd name="T69" fmla="*/ 39 h 68"/>
                  <a:gd name="T70" fmla="*/ 139 w 148"/>
                  <a:gd name="T71" fmla="*/ 31 h 68"/>
                  <a:gd name="T72" fmla="*/ 129 w 148"/>
                  <a:gd name="T73" fmla="*/ 26 h 68"/>
                  <a:gd name="T74" fmla="*/ 121 w 148"/>
                  <a:gd name="T75" fmla="*/ 27 h 68"/>
                  <a:gd name="T76" fmla="*/ 109 w 148"/>
                  <a:gd name="T77" fmla="*/ 24 h 68"/>
                  <a:gd name="T78" fmla="*/ 101 w 148"/>
                  <a:gd name="T79" fmla="*/ 20 h 68"/>
                  <a:gd name="T80" fmla="*/ 95 w 148"/>
                  <a:gd name="T81" fmla="*/ 14 h 68"/>
                  <a:gd name="T82" fmla="*/ 88 w 148"/>
                  <a:gd name="T83" fmla="*/ 10 h 68"/>
                  <a:gd name="T84" fmla="*/ 82 w 148"/>
                  <a:gd name="T85" fmla="*/ 5 h 68"/>
                  <a:gd name="T86" fmla="*/ 75 w 148"/>
                  <a:gd name="T8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8" h="68">
                    <a:moveTo>
                      <a:pt x="75" y="2"/>
                    </a:moveTo>
                    <a:lnTo>
                      <a:pt x="75" y="2"/>
                    </a:lnTo>
                    <a:lnTo>
                      <a:pt x="69" y="2"/>
                    </a:lnTo>
                    <a:lnTo>
                      <a:pt x="65" y="3"/>
                    </a:lnTo>
                    <a:lnTo>
                      <a:pt x="60" y="4"/>
                    </a:lnTo>
                    <a:lnTo>
                      <a:pt x="51" y="4"/>
                    </a:lnTo>
                    <a:lnTo>
                      <a:pt x="47" y="5"/>
                    </a:lnTo>
                    <a:lnTo>
                      <a:pt x="43" y="5"/>
                    </a:lnTo>
                    <a:lnTo>
                      <a:pt x="38" y="4"/>
                    </a:lnTo>
                    <a:lnTo>
                      <a:pt x="35" y="2"/>
                    </a:lnTo>
                    <a:lnTo>
                      <a:pt x="31" y="2"/>
                    </a:lnTo>
                    <a:lnTo>
                      <a:pt x="26" y="2"/>
                    </a:lnTo>
                    <a:lnTo>
                      <a:pt x="21" y="3"/>
                    </a:lnTo>
                    <a:lnTo>
                      <a:pt x="19" y="3"/>
                    </a:lnTo>
                    <a:lnTo>
                      <a:pt x="14" y="2"/>
                    </a:lnTo>
                    <a:lnTo>
                      <a:pt x="8" y="2"/>
                    </a:lnTo>
                    <a:lnTo>
                      <a:pt x="3" y="0"/>
                    </a:lnTo>
                    <a:lnTo>
                      <a:pt x="0" y="2"/>
                    </a:lnTo>
                    <a:lnTo>
                      <a:pt x="0" y="6"/>
                    </a:lnTo>
                    <a:lnTo>
                      <a:pt x="2" y="10"/>
                    </a:lnTo>
                    <a:lnTo>
                      <a:pt x="0" y="16"/>
                    </a:lnTo>
                    <a:lnTo>
                      <a:pt x="0" y="20"/>
                    </a:lnTo>
                    <a:lnTo>
                      <a:pt x="3" y="22"/>
                    </a:lnTo>
                    <a:lnTo>
                      <a:pt x="4" y="25"/>
                    </a:lnTo>
                    <a:lnTo>
                      <a:pt x="8" y="28"/>
                    </a:lnTo>
                    <a:lnTo>
                      <a:pt x="12" y="32"/>
                    </a:lnTo>
                    <a:lnTo>
                      <a:pt x="17" y="35"/>
                    </a:lnTo>
                    <a:lnTo>
                      <a:pt x="18" y="38"/>
                    </a:lnTo>
                    <a:lnTo>
                      <a:pt x="19" y="42"/>
                    </a:lnTo>
                    <a:lnTo>
                      <a:pt x="19" y="46"/>
                    </a:lnTo>
                    <a:lnTo>
                      <a:pt x="19" y="49"/>
                    </a:lnTo>
                    <a:lnTo>
                      <a:pt x="22" y="51"/>
                    </a:lnTo>
                    <a:lnTo>
                      <a:pt x="28" y="53"/>
                    </a:lnTo>
                    <a:lnTo>
                      <a:pt x="30" y="56"/>
                    </a:lnTo>
                    <a:lnTo>
                      <a:pt x="30" y="60"/>
                    </a:lnTo>
                    <a:lnTo>
                      <a:pt x="31" y="63"/>
                    </a:lnTo>
                    <a:lnTo>
                      <a:pt x="33" y="67"/>
                    </a:lnTo>
                    <a:lnTo>
                      <a:pt x="35" y="67"/>
                    </a:lnTo>
                    <a:lnTo>
                      <a:pt x="40" y="66"/>
                    </a:lnTo>
                    <a:lnTo>
                      <a:pt x="43" y="65"/>
                    </a:lnTo>
                    <a:lnTo>
                      <a:pt x="45" y="63"/>
                    </a:lnTo>
                    <a:lnTo>
                      <a:pt x="49" y="57"/>
                    </a:lnTo>
                    <a:lnTo>
                      <a:pt x="51" y="52"/>
                    </a:lnTo>
                    <a:lnTo>
                      <a:pt x="54" y="52"/>
                    </a:lnTo>
                    <a:lnTo>
                      <a:pt x="58" y="53"/>
                    </a:lnTo>
                    <a:lnTo>
                      <a:pt x="61" y="55"/>
                    </a:lnTo>
                    <a:lnTo>
                      <a:pt x="69" y="53"/>
                    </a:lnTo>
                    <a:lnTo>
                      <a:pt x="71" y="55"/>
                    </a:lnTo>
                    <a:lnTo>
                      <a:pt x="75" y="57"/>
                    </a:lnTo>
                    <a:lnTo>
                      <a:pt x="79" y="60"/>
                    </a:lnTo>
                    <a:lnTo>
                      <a:pt x="82" y="60"/>
                    </a:lnTo>
                    <a:lnTo>
                      <a:pt x="85" y="59"/>
                    </a:lnTo>
                    <a:lnTo>
                      <a:pt x="91" y="58"/>
                    </a:lnTo>
                    <a:lnTo>
                      <a:pt x="97" y="55"/>
                    </a:lnTo>
                    <a:lnTo>
                      <a:pt x="105" y="55"/>
                    </a:lnTo>
                    <a:lnTo>
                      <a:pt x="108" y="56"/>
                    </a:lnTo>
                    <a:lnTo>
                      <a:pt x="111" y="58"/>
                    </a:lnTo>
                    <a:lnTo>
                      <a:pt x="111" y="61"/>
                    </a:lnTo>
                    <a:lnTo>
                      <a:pt x="113" y="65"/>
                    </a:lnTo>
                    <a:lnTo>
                      <a:pt x="116" y="68"/>
                    </a:lnTo>
                    <a:lnTo>
                      <a:pt x="120" y="67"/>
                    </a:lnTo>
                    <a:lnTo>
                      <a:pt x="124" y="65"/>
                    </a:lnTo>
                    <a:lnTo>
                      <a:pt x="128" y="62"/>
                    </a:lnTo>
                    <a:lnTo>
                      <a:pt x="134" y="57"/>
                    </a:lnTo>
                    <a:lnTo>
                      <a:pt x="138" y="55"/>
                    </a:lnTo>
                    <a:lnTo>
                      <a:pt x="140" y="53"/>
                    </a:lnTo>
                    <a:lnTo>
                      <a:pt x="144" y="49"/>
                    </a:lnTo>
                    <a:lnTo>
                      <a:pt x="148" y="46"/>
                    </a:lnTo>
                    <a:lnTo>
                      <a:pt x="148" y="42"/>
                    </a:lnTo>
                    <a:lnTo>
                      <a:pt x="144" y="39"/>
                    </a:lnTo>
                    <a:lnTo>
                      <a:pt x="141" y="34"/>
                    </a:lnTo>
                    <a:lnTo>
                      <a:pt x="139" y="31"/>
                    </a:lnTo>
                    <a:lnTo>
                      <a:pt x="133" y="27"/>
                    </a:lnTo>
                    <a:lnTo>
                      <a:pt x="129" y="26"/>
                    </a:lnTo>
                    <a:lnTo>
                      <a:pt x="125" y="27"/>
                    </a:lnTo>
                    <a:lnTo>
                      <a:pt x="121" y="27"/>
                    </a:lnTo>
                    <a:lnTo>
                      <a:pt x="115" y="27"/>
                    </a:lnTo>
                    <a:lnTo>
                      <a:pt x="109" y="24"/>
                    </a:lnTo>
                    <a:lnTo>
                      <a:pt x="104" y="21"/>
                    </a:lnTo>
                    <a:lnTo>
                      <a:pt x="101" y="20"/>
                    </a:lnTo>
                    <a:lnTo>
                      <a:pt x="96" y="16"/>
                    </a:lnTo>
                    <a:lnTo>
                      <a:pt x="95" y="14"/>
                    </a:lnTo>
                    <a:lnTo>
                      <a:pt x="91" y="11"/>
                    </a:lnTo>
                    <a:lnTo>
                      <a:pt x="88" y="10"/>
                    </a:lnTo>
                    <a:lnTo>
                      <a:pt x="84" y="8"/>
                    </a:lnTo>
                    <a:lnTo>
                      <a:pt x="82" y="5"/>
                    </a:lnTo>
                    <a:lnTo>
                      <a:pt x="79" y="3"/>
                    </a:lnTo>
                    <a:lnTo>
                      <a:pt x="75" y="2"/>
                    </a:lnTo>
                    <a:lnTo>
                      <a:pt x="75"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58" name="Freeform 596">
                <a:extLst>
                  <a:ext uri="{FF2B5EF4-FFF2-40B4-BE49-F238E27FC236}">
                    <a16:creationId xmlns:a16="http://schemas.microsoft.com/office/drawing/2014/main" id="{C74F129E-D932-423B-9627-8EEE7FDAB4F3}"/>
                  </a:ext>
                </a:extLst>
              </p:cNvPr>
              <p:cNvSpPr>
                <a:spLocks/>
              </p:cNvSpPr>
              <p:nvPr/>
            </p:nvSpPr>
            <p:spPr bwMode="auto">
              <a:xfrm>
                <a:off x="1014" y="3240"/>
                <a:ext cx="34" cy="17"/>
              </a:xfrm>
              <a:custGeom>
                <a:avLst/>
                <a:gdLst>
                  <a:gd name="T0" fmla="*/ 64 w 64"/>
                  <a:gd name="T1" fmla="*/ 2 h 32"/>
                  <a:gd name="T2" fmla="*/ 64 w 64"/>
                  <a:gd name="T3" fmla="*/ 2 h 32"/>
                  <a:gd name="T4" fmla="*/ 57 w 64"/>
                  <a:gd name="T5" fmla="*/ 1 h 32"/>
                  <a:gd name="T6" fmla="*/ 49 w 64"/>
                  <a:gd name="T7" fmla="*/ 0 h 32"/>
                  <a:gd name="T8" fmla="*/ 43 w 64"/>
                  <a:gd name="T9" fmla="*/ 0 h 32"/>
                  <a:gd name="T10" fmla="*/ 37 w 64"/>
                  <a:gd name="T11" fmla="*/ 0 h 32"/>
                  <a:gd name="T12" fmla="*/ 32 w 64"/>
                  <a:gd name="T13" fmla="*/ 0 h 32"/>
                  <a:gd name="T14" fmla="*/ 27 w 64"/>
                  <a:gd name="T15" fmla="*/ 1 h 32"/>
                  <a:gd name="T16" fmla="*/ 21 w 64"/>
                  <a:gd name="T17" fmla="*/ 1 h 32"/>
                  <a:gd name="T18" fmla="*/ 17 w 64"/>
                  <a:gd name="T19" fmla="*/ 2 h 32"/>
                  <a:gd name="T20" fmla="*/ 12 w 64"/>
                  <a:gd name="T21" fmla="*/ 3 h 32"/>
                  <a:gd name="T22" fmla="*/ 5 w 64"/>
                  <a:gd name="T23" fmla="*/ 5 h 32"/>
                  <a:gd name="T24" fmla="*/ 2 w 64"/>
                  <a:gd name="T25" fmla="*/ 11 h 32"/>
                  <a:gd name="T26" fmla="*/ 0 w 64"/>
                  <a:gd name="T27" fmla="*/ 17 h 32"/>
                  <a:gd name="T28" fmla="*/ 1 w 64"/>
                  <a:gd name="T29" fmla="*/ 23 h 32"/>
                  <a:gd name="T30" fmla="*/ 6 w 64"/>
                  <a:gd name="T31" fmla="*/ 27 h 32"/>
                  <a:gd name="T32" fmla="*/ 12 w 64"/>
                  <a:gd name="T33" fmla="*/ 29 h 32"/>
                  <a:gd name="T34" fmla="*/ 21 w 64"/>
                  <a:gd name="T35" fmla="*/ 31 h 32"/>
                  <a:gd name="T36" fmla="*/ 26 w 64"/>
                  <a:gd name="T37" fmla="*/ 32 h 32"/>
                  <a:gd name="T38" fmla="*/ 30 w 64"/>
                  <a:gd name="T39" fmla="*/ 32 h 32"/>
                  <a:gd name="T40" fmla="*/ 34 w 64"/>
                  <a:gd name="T41" fmla="*/ 31 h 32"/>
                  <a:gd name="T42" fmla="*/ 39 w 64"/>
                  <a:gd name="T43" fmla="*/ 29 h 32"/>
                  <a:gd name="T44" fmla="*/ 41 w 64"/>
                  <a:gd name="T45" fmla="*/ 25 h 32"/>
                  <a:gd name="T46" fmla="*/ 44 w 64"/>
                  <a:gd name="T47" fmla="*/ 21 h 32"/>
                  <a:gd name="T48" fmla="*/ 47 w 64"/>
                  <a:gd name="T49" fmla="*/ 16 h 32"/>
                  <a:gd name="T50" fmla="*/ 50 w 64"/>
                  <a:gd name="T51" fmla="*/ 14 h 32"/>
                  <a:gd name="T52" fmla="*/ 55 w 64"/>
                  <a:gd name="T53" fmla="*/ 11 h 32"/>
                  <a:gd name="T54" fmla="*/ 56 w 64"/>
                  <a:gd name="T55" fmla="*/ 9 h 32"/>
                  <a:gd name="T56" fmla="*/ 61 w 64"/>
                  <a:gd name="T57" fmla="*/ 8 h 32"/>
                  <a:gd name="T58" fmla="*/ 63 w 64"/>
                  <a:gd name="T59" fmla="*/ 7 h 32"/>
                  <a:gd name="T60" fmla="*/ 64 w 64"/>
                  <a:gd name="T61" fmla="*/ 2 h 32"/>
                  <a:gd name="T62" fmla="*/ 64 w 64"/>
                  <a:gd name="T63"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2">
                    <a:moveTo>
                      <a:pt x="64" y="2"/>
                    </a:moveTo>
                    <a:lnTo>
                      <a:pt x="64" y="2"/>
                    </a:lnTo>
                    <a:lnTo>
                      <a:pt x="57" y="1"/>
                    </a:lnTo>
                    <a:lnTo>
                      <a:pt x="49" y="0"/>
                    </a:lnTo>
                    <a:lnTo>
                      <a:pt x="43" y="0"/>
                    </a:lnTo>
                    <a:lnTo>
                      <a:pt x="37" y="0"/>
                    </a:lnTo>
                    <a:lnTo>
                      <a:pt x="32" y="0"/>
                    </a:lnTo>
                    <a:lnTo>
                      <a:pt x="27" y="1"/>
                    </a:lnTo>
                    <a:lnTo>
                      <a:pt x="21" y="1"/>
                    </a:lnTo>
                    <a:lnTo>
                      <a:pt x="17" y="2"/>
                    </a:lnTo>
                    <a:lnTo>
                      <a:pt x="12" y="3"/>
                    </a:lnTo>
                    <a:lnTo>
                      <a:pt x="5" y="5"/>
                    </a:lnTo>
                    <a:lnTo>
                      <a:pt x="2" y="11"/>
                    </a:lnTo>
                    <a:lnTo>
                      <a:pt x="0" y="17"/>
                    </a:lnTo>
                    <a:lnTo>
                      <a:pt x="1" y="23"/>
                    </a:lnTo>
                    <a:lnTo>
                      <a:pt x="6" y="27"/>
                    </a:lnTo>
                    <a:lnTo>
                      <a:pt x="12" y="29"/>
                    </a:lnTo>
                    <a:lnTo>
                      <a:pt x="21" y="31"/>
                    </a:lnTo>
                    <a:lnTo>
                      <a:pt x="26" y="32"/>
                    </a:lnTo>
                    <a:lnTo>
                      <a:pt x="30" y="32"/>
                    </a:lnTo>
                    <a:lnTo>
                      <a:pt x="34" y="31"/>
                    </a:lnTo>
                    <a:lnTo>
                      <a:pt x="39" y="29"/>
                    </a:lnTo>
                    <a:lnTo>
                      <a:pt x="41" y="25"/>
                    </a:lnTo>
                    <a:lnTo>
                      <a:pt x="44" y="21"/>
                    </a:lnTo>
                    <a:lnTo>
                      <a:pt x="47" y="16"/>
                    </a:lnTo>
                    <a:lnTo>
                      <a:pt x="50" y="14"/>
                    </a:lnTo>
                    <a:lnTo>
                      <a:pt x="55" y="11"/>
                    </a:lnTo>
                    <a:lnTo>
                      <a:pt x="56" y="9"/>
                    </a:lnTo>
                    <a:lnTo>
                      <a:pt x="61" y="8"/>
                    </a:lnTo>
                    <a:lnTo>
                      <a:pt x="63" y="7"/>
                    </a:lnTo>
                    <a:lnTo>
                      <a:pt x="64" y="2"/>
                    </a:lnTo>
                    <a:lnTo>
                      <a:pt x="64"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59" name="Freeform 597">
                <a:extLst>
                  <a:ext uri="{FF2B5EF4-FFF2-40B4-BE49-F238E27FC236}">
                    <a16:creationId xmlns:a16="http://schemas.microsoft.com/office/drawing/2014/main" id="{B707EF51-7685-4527-A604-E7605429F586}"/>
                  </a:ext>
                </a:extLst>
              </p:cNvPr>
              <p:cNvSpPr>
                <a:spLocks/>
              </p:cNvSpPr>
              <p:nvPr/>
            </p:nvSpPr>
            <p:spPr bwMode="auto">
              <a:xfrm>
                <a:off x="1014" y="3240"/>
                <a:ext cx="34" cy="17"/>
              </a:xfrm>
              <a:custGeom>
                <a:avLst/>
                <a:gdLst>
                  <a:gd name="T0" fmla="*/ 64 w 64"/>
                  <a:gd name="T1" fmla="*/ 2 h 32"/>
                  <a:gd name="T2" fmla="*/ 64 w 64"/>
                  <a:gd name="T3" fmla="*/ 2 h 32"/>
                  <a:gd name="T4" fmla="*/ 57 w 64"/>
                  <a:gd name="T5" fmla="*/ 1 h 32"/>
                  <a:gd name="T6" fmla="*/ 49 w 64"/>
                  <a:gd name="T7" fmla="*/ 0 h 32"/>
                  <a:gd name="T8" fmla="*/ 43 w 64"/>
                  <a:gd name="T9" fmla="*/ 0 h 32"/>
                  <a:gd name="T10" fmla="*/ 37 w 64"/>
                  <a:gd name="T11" fmla="*/ 0 h 32"/>
                  <a:gd name="T12" fmla="*/ 32 w 64"/>
                  <a:gd name="T13" fmla="*/ 0 h 32"/>
                  <a:gd name="T14" fmla="*/ 27 w 64"/>
                  <a:gd name="T15" fmla="*/ 1 h 32"/>
                  <a:gd name="T16" fmla="*/ 21 w 64"/>
                  <a:gd name="T17" fmla="*/ 1 h 32"/>
                  <a:gd name="T18" fmla="*/ 17 w 64"/>
                  <a:gd name="T19" fmla="*/ 2 h 32"/>
                  <a:gd name="T20" fmla="*/ 12 w 64"/>
                  <a:gd name="T21" fmla="*/ 3 h 32"/>
                  <a:gd name="T22" fmla="*/ 5 w 64"/>
                  <a:gd name="T23" fmla="*/ 5 h 32"/>
                  <a:gd name="T24" fmla="*/ 2 w 64"/>
                  <a:gd name="T25" fmla="*/ 11 h 32"/>
                  <a:gd name="T26" fmla="*/ 0 w 64"/>
                  <a:gd name="T27" fmla="*/ 17 h 32"/>
                  <a:gd name="T28" fmla="*/ 1 w 64"/>
                  <a:gd name="T29" fmla="*/ 23 h 32"/>
                  <a:gd name="T30" fmla="*/ 6 w 64"/>
                  <a:gd name="T31" fmla="*/ 27 h 32"/>
                  <a:gd name="T32" fmla="*/ 12 w 64"/>
                  <a:gd name="T33" fmla="*/ 29 h 32"/>
                  <a:gd name="T34" fmla="*/ 21 w 64"/>
                  <a:gd name="T35" fmla="*/ 31 h 32"/>
                  <a:gd name="T36" fmla="*/ 26 w 64"/>
                  <a:gd name="T37" fmla="*/ 32 h 32"/>
                  <a:gd name="T38" fmla="*/ 30 w 64"/>
                  <a:gd name="T39" fmla="*/ 32 h 32"/>
                  <a:gd name="T40" fmla="*/ 34 w 64"/>
                  <a:gd name="T41" fmla="*/ 31 h 32"/>
                  <a:gd name="T42" fmla="*/ 39 w 64"/>
                  <a:gd name="T43" fmla="*/ 29 h 32"/>
                  <a:gd name="T44" fmla="*/ 41 w 64"/>
                  <a:gd name="T45" fmla="*/ 25 h 32"/>
                  <a:gd name="T46" fmla="*/ 44 w 64"/>
                  <a:gd name="T47" fmla="*/ 21 h 32"/>
                  <a:gd name="T48" fmla="*/ 47 w 64"/>
                  <a:gd name="T49" fmla="*/ 16 h 32"/>
                  <a:gd name="T50" fmla="*/ 50 w 64"/>
                  <a:gd name="T51" fmla="*/ 14 h 32"/>
                  <a:gd name="T52" fmla="*/ 55 w 64"/>
                  <a:gd name="T53" fmla="*/ 11 h 32"/>
                  <a:gd name="T54" fmla="*/ 56 w 64"/>
                  <a:gd name="T55" fmla="*/ 9 h 32"/>
                  <a:gd name="T56" fmla="*/ 61 w 64"/>
                  <a:gd name="T57" fmla="*/ 8 h 32"/>
                  <a:gd name="T58" fmla="*/ 63 w 64"/>
                  <a:gd name="T59" fmla="*/ 7 h 32"/>
                  <a:gd name="T60" fmla="*/ 64 w 64"/>
                  <a:gd name="T61" fmla="*/ 2 h 32"/>
                  <a:gd name="T62" fmla="*/ 64 w 64"/>
                  <a:gd name="T63"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2">
                    <a:moveTo>
                      <a:pt x="64" y="2"/>
                    </a:moveTo>
                    <a:lnTo>
                      <a:pt x="64" y="2"/>
                    </a:lnTo>
                    <a:lnTo>
                      <a:pt x="57" y="1"/>
                    </a:lnTo>
                    <a:lnTo>
                      <a:pt x="49" y="0"/>
                    </a:lnTo>
                    <a:lnTo>
                      <a:pt x="43" y="0"/>
                    </a:lnTo>
                    <a:lnTo>
                      <a:pt x="37" y="0"/>
                    </a:lnTo>
                    <a:lnTo>
                      <a:pt x="32" y="0"/>
                    </a:lnTo>
                    <a:lnTo>
                      <a:pt x="27" y="1"/>
                    </a:lnTo>
                    <a:lnTo>
                      <a:pt x="21" y="1"/>
                    </a:lnTo>
                    <a:lnTo>
                      <a:pt x="17" y="2"/>
                    </a:lnTo>
                    <a:lnTo>
                      <a:pt x="12" y="3"/>
                    </a:lnTo>
                    <a:lnTo>
                      <a:pt x="5" y="5"/>
                    </a:lnTo>
                    <a:lnTo>
                      <a:pt x="2" y="11"/>
                    </a:lnTo>
                    <a:lnTo>
                      <a:pt x="0" y="17"/>
                    </a:lnTo>
                    <a:lnTo>
                      <a:pt x="1" y="23"/>
                    </a:lnTo>
                    <a:lnTo>
                      <a:pt x="6" y="27"/>
                    </a:lnTo>
                    <a:lnTo>
                      <a:pt x="12" y="29"/>
                    </a:lnTo>
                    <a:lnTo>
                      <a:pt x="21" y="31"/>
                    </a:lnTo>
                    <a:lnTo>
                      <a:pt x="26" y="32"/>
                    </a:lnTo>
                    <a:lnTo>
                      <a:pt x="30" y="32"/>
                    </a:lnTo>
                    <a:lnTo>
                      <a:pt x="34" y="31"/>
                    </a:lnTo>
                    <a:lnTo>
                      <a:pt x="39" y="29"/>
                    </a:lnTo>
                    <a:lnTo>
                      <a:pt x="41" y="25"/>
                    </a:lnTo>
                    <a:lnTo>
                      <a:pt x="44" y="21"/>
                    </a:lnTo>
                    <a:lnTo>
                      <a:pt x="47" y="16"/>
                    </a:lnTo>
                    <a:lnTo>
                      <a:pt x="50" y="14"/>
                    </a:lnTo>
                    <a:lnTo>
                      <a:pt x="55" y="11"/>
                    </a:lnTo>
                    <a:lnTo>
                      <a:pt x="56" y="9"/>
                    </a:lnTo>
                    <a:lnTo>
                      <a:pt x="61" y="8"/>
                    </a:lnTo>
                    <a:lnTo>
                      <a:pt x="63" y="7"/>
                    </a:lnTo>
                    <a:lnTo>
                      <a:pt x="64" y="2"/>
                    </a:lnTo>
                    <a:lnTo>
                      <a:pt x="64"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60" name="Freeform 598">
                <a:extLst>
                  <a:ext uri="{FF2B5EF4-FFF2-40B4-BE49-F238E27FC236}">
                    <a16:creationId xmlns:a16="http://schemas.microsoft.com/office/drawing/2014/main" id="{A71BBC15-824E-458B-87C9-0B2777B6BFD4}"/>
                  </a:ext>
                </a:extLst>
              </p:cNvPr>
              <p:cNvSpPr>
                <a:spLocks/>
              </p:cNvSpPr>
              <p:nvPr/>
            </p:nvSpPr>
            <p:spPr bwMode="auto">
              <a:xfrm>
                <a:off x="1011" y="3230"/>
                <a:ext cx="12" cy="8"/>
              </a:xfrm>
              <a:custGeom>
                <a:avLst/>
                <a:gdLst>
                  <a:gd name="T0" fmla="*/ 22 w 22"/>
                  <a:gd name="T1" fmla="*/ 7 h 16"/>
                  <a:gd name="T2" fmla="*/ 22 w 22"/>
                  <a:gd name="T3" fmla="*/ 7 h 16"/>
                  <a:gd name="T4" fmla="*/ 18 w 22"/>
                  <a:gd name="T5" fmla="*/ 4 h 16"/>
                  <a:gd name="T6" fmla="*/ 14 w 22"/>
                  <a:gd name="T7" fmla="*/ 1 h 16"/>
                  <a:gd name="T8" fmla="*/ 8 w 22"/>
                  <a:gd name="T9" fmla="*/ 0 h 16"/>
                  <a:gd name="T10" fmla="*/ 4 w 22"/>
                  <a:gd name="T11" fmla="*/ 1 h 16"/>
                  <a:gd name="T12" fmla="*/ 0 w 22"/>
                  <a:gd name="T13" fmla="*/ 3 h 16"/>
                  <a:gd name="T14" fmla="*/ 0 w 22"/>
                  <a:gd name="T15" fmla="*/ 8 h 16"/>
                  <a:gd name="T16" fmla="*/ 3 w 22"/>
                  <a:gd name="T17" fmla="*/ 10 h 16"/>
                  <a:gd name="T18" fmla="*/ 5 w 22"/>
                  <a:gd name="T19" fmla="*/ 14 h 16"/>
                  <a:gd name="T20" fmla="*/ 8 w 22"/>
                  <a:gd name="T21" fmla="*/ 15 h 16"/>
                  <a:gd name="T22" fmla="*/ 12 w 22"/>
                  <a:gd name="T23" fmla="*/ 16 h 16"/>
                  <a:gd name="T24" fmla="*/ 15 w 22"/>
                  <a:gd name="T25" fmla="*/ 16 h 16"/>
                  <a:gd name="T26" fmla="*/ 20 w 22"/>
                  <a:gd name="T27" fmla="*/ 14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4"/>
                    </a:lnTo>
                    <a:lnTo>
                      <a:pt x="14" y="1"/>
                    </a:lnTo>
                    <a:lnTo>
                      <a:pt x="8" y="0"/>
                    </a:lnTo>
                    <a:lnTo>
                      <a:pt x="4" y="1"/>
                    </a:lnTo>
                    <a:lnTo>
                      <a:pt x="0" y="3"/>
                    </a:lnTo>
                    <a:lnTo>
                      <a:pt x="0" y="8"/>
                    </a:lnTo>
                    <a:lnTo>
                      <a:pt x="3" y="10"/>
                    </a:lnTo>
                    <a:lnTo>
                      <a:pt x="5" y="14"/>
                    </a:lnTo>
                    <a:lnTo>
                      <a:pt x="8" y="15"/>
                    </a:lnTo>
                    <a:lnTo>
                      <a:pt x="12" y="16"/>
                    </a:lnTo>
                    <a:lnTo>
                      <a:pt x="15" y="16"/>
                    </a:lnTo>
                    <a:lnTo>
                      <a:pt x="20" y="14"/>
                    </a:lnTo>
                    <a:lnTo>
                      <a:pt x="22" y="7"/>
                    </a:lnTo>
                    <a:lnTo>
                      <a:pt x="22" y="7"/>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61" name="Freeform 599">
                <a:extLst>
                  <a:ext uri="{FF2B5EF4-FFF2-40B4-BE49-F238E27FC236}">
                    <a16:creationId xmlns:a16="http://schemas.microsoft.com/office/drawing/2014/main" id="{E2CBAF43-1105-4EAC-88C4-DEEC76E162FC}"/>
                  </a:ext>
                </a:extLst>
              </p:cNvPr>
              <p:cNvSpPr>
                <a:spLocks/>
              </p:cNvSpPr>
              <p:nvPr/>
            </p:nvSpPr>
            <p:spPr bwMode="auto">
              <a:xfrm>
                <a:off x="1011" y="3230"/>
                <a:ext cx="12" cy="8"/>
              </a:xfrm>
              <a:custGeom>
                <a:avLst/>
                <a:gdLst>
                  <a:gd name="T0" fmla="*/ 22 w 22"/>
                  <a:gd name="T1" fmla="*/ 7 h 16"/>
                  <a:gd name="T2" fmla="*/ 22 w 22"/>
                  <a:gd name="T3" fmla="*/ 7 h 16"/>
                  <a:gd name="T4" fmla="*/ 18 w 22"/>
                  <a:gd name="T5" fmla="*/ 4 h 16"/>
                  <a:gd name="T6" fmla="*/ 14 w 22"/>
                  <a:gd name="T7" fmla="*/ 1 h 16"/>
                  <a:gd name="T8" fmla="*/ 8 w 22"/>
                  <a:gd name="T9" fmla="*/ 0 h 16"/>
                  <a:gd name="T10" fmla="*/ 4 w 22"/>
                  <a:gd name="T11" fmla="*/ 1 h 16"/>
                  <a:gd name="T12" fmla="*/ 0 w 22"/>
                  <a:gd name="T13" fmla="*/ 3 h 16"/>
                  <a:gd name="T14" fmla="*/ 0 w 22"/>
                  <a:gd name="T15" fmla="*/ 8 h 16"/>
                  <a:gd name="T16" fmla="*/ 3 w 22"/>
                  <a:gd name="T17" fmla="*/ 10 h 16"/>
                  <a:gd name="T18" fmla="*/ 5 w 22"/>
                  <a:gd name="T19" fmla="*/ 14 h 16"/>
                  <a:gd name="T20" fmla="*/ 8 w 22"/>
                  <a:gd name="T21" fmla="*/ 15 h 16"/>
                  <a:gd name="T22" fmla="*/ 12 w 22"/>
                  <a:gd name="T23" fmla="*/ 16 h 16"/>
                  <a:gd name="T24" fmla="*/ 15 w 22"/>
                  <a:gd name="T25" fmla="*/ 16 h 16"/>
                  <a:gd name="T26" fmla="*/ 20 w 22"/>
                  <a:gd name="T27" fmla="*/ 14 h 16"/>
                  <a:gd name="T28" fmla="*/ 22 w 22"/>
                  <a:gd name="T29" fmla="*/ 7 h 16"/>
                  <a:gd name="T30" fmla="*/ 22 w 22"/>
                  <a:gd name="T3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6">
                    <a:moveTo>
                      <a:pt x="22" y="7"/>
                    </a:moveTo>
                    <a:lnTo>
                      <a:pt x="22" y="7"/>
                    </a:lnTo>
                    <a:lnTo>
                      <a:pt x="18" y="4"/>
                    </a:lnTo>
                    <a:lnTo>
                      <a:pt x="14" y="1"/>
                    </a:lnTo>
                    <a:lnTo>
                      <a:pt x="8" y="0"/>
                    </a:lnTo>
                    <a:lnTo>
                      <a:pt x="4" y="1"/>
                    </a:lnTo>
                    <a:lnTo>
                      <a:pt x="0" y="3"/>
                    </a:lnTo>
                    <a:lnTo>
                      <a:pt x="0" y="8"/>
                    </a:lnTo>
                    <a:lnTo>
                      <a:pt x="3" y="10"/>
                    </a:lnTo>
                    <a:lnTo>
                      <a:pt x="5" y="14"/>
                    </a:lnTo>
                    <a:lnTo>
                      <a:pt x="8" y="15"/>
                    </a:lnTo>
                    <a:lnTo>
                      <a:pt x="12" y="16"/>
                    </a:lnTo>
                    <a:lnTo>
                      <a:pt x="15" y="16"/>
                    </a:lnTo>
                    <a:lnTo>
                      <a:pt x="20" y="14"/>
                    </a:lnTo>
                    <a:lnTo>
                      <a:pt x="22" y="7"/>
                    </a:lnTo>
                    <a:lnTo>
                      <a:pt x="22" y="7"/>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62" name="Freeform 600">
                <a:extLst>
                  <a:ext uri="{FF2B5EF4-FFF2-40B4-BE49-F238E27FC236}">
                    <a16:creationId xmlns:a16="http://schemas.microsoft.com/office/drawing/2014/main" id="{BEA97C72-C626-40CA-BDA0-B37390726D99}"/>
                  </a:ext>
                </a:extLst>
              </p:cNvPr>
              <p:cNvSpPr>
                <a:spLocks/>
              </p:cNvSpPr>
              <p:nvPr/>
            </p:nvSpPr>
            <p:spPr bwMode="auto">
              <a:xfrm>
                <a:off x="1063" y="3237"/>
                <a:ext cx="5" cy="5"/>
              </a:xfrm>
              <a:custGeom>
                <a:avLst/>
                <a:gdLst>
                  <a:gd name="T0" fmla="*/ 8 w 9"/>
                  <a:gd name="T1" fmla="*/ 0 h 9"/>
                  <a:gd name="T2" fmla="*/ 8 w 9"/>
                  <a:gd name="T3" fmla="*/ 0 h 9"/>
                  <a:gd name="T4" fmla="*/ 4 w 9"/>
                  <a:gd name="T5" fmla="*/ 0 h 9"/>
                  <a:gd name="T6" fmla="*/ 0 w 9"/>
                  <a:gd name="T7" fmla="*/ 2 h 9"/>
                  <a:gd name="T8" fmla="*/ 1 w 9"/>
                  <a:gd name="T9" fmla="*/ 7 h 9"/>
                  <a:gd name="T10" fmla="*/ 3 w 9"/>
                  <a:gd name="T11" fmla="*/ 9 h 9"/>
                  <a:gd name="T12" fmla="*/ 8 w 9"/>
                  <a:gd name="T13" fmla="*/ 8 h 9"/>
                  <a:gd name="T14" fmla="*/ 9 w 9"/>
                  <a:gd name="T15" fmla="*/ 5 h 9"/>
                  <a:gd name="T16" fmla="*/ 8 w 9"/>
                  <a:gd name="T17" fmla="*/ 0 h 9"/>
                  <a:gd name="T18" fmla="*/ 8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8" y="0"/>
                    </a:moveTo>
                    <a:lnTo>
                      <a:pt x="8" y="0"/>
                    </a:lnTo>
                    <a:lnTo>
                      <a:pt x="4" y="0"/>
                    </a:lnTo>
                    <a:lnTo>
                      <a:pt x="0" y="2"/>
                    </a:lnTo>
                    <a:lnTo>
                      <a:pt x="1" y="7"/>
                    </a:lnTo>
                    <a:lnTo>
                      <a:pt x="3" y="9"/>
                    </a:lnTo>
                    <a:lnTo>
                      <a:pt x="8" y="8"/>
                    </a:lnTo>
                    <a:lnTo>
                      <a:pt x="9" y="5"/>
                    </a:lnTo>
                    <a:lnTo>
                      <a:pt x="8" y="0"/>
                    </a:lnTo>
                    <a:lnTo>
                      <a:pt x="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63" name="Freeform 601">
                <a:extLst>
                  <a:ext uri="{FF2B5EF4-FFF2-40B4-BE49-F238E27FC236}">
                    <a16:creationId xmlns:a16="http://schemas.microsoft.com/office/drawing/2014/main" id="{3ADA990C-B41F-413C-953D-9E213EA69B92}"/>
                  </a:ext>
                </a:extLst>
              </p:cNvPr>
              <p:cNvSpPr>
                <a:spLocks/>
              </p:cNvSpPr>
              <p:nvPr/>
            </p:nvSpPr>
            <p:spPr bwMode="auto">
              <a:xfrm>
                <a:off x="1063" y="3237"/>
                <a:ext cx="5" cy="5"/>
              </a:xfrm>
              <a:custGeom>
                <a:avLst/>
                <a:gdLst>
                  <a:gd name="T0" fmla="*/ 8 w 9"/>
                  <a:gd name="T1" fmla="*/ 0 h 9"/>
                  <a:gd name="T2" fmla="*/ 8 w 9"/>
                  <a:gd name="T3" fmla="*/ 0 h 9"/>
                  <a:gd name="T4" fmla="*/ 4 w 9"/>
                  <a:gd name="T5" fmla="*/ 0 h 9"/>
                  <a:gd name="T6" fmla="*/ 0 w 9"/>
                  <a:gd name="T7" fmla="*/ 2 h 9"/>
                  <a:gd name="T8" fmla="*/ 1 w 9"/>
                  <a:gd name="T9" fmla="*/ 7 h 9"/>
                  <a:gd name="T10" fmla="*/ 3 w 9"/>
                  <a:gd name="T11" fmla="*/ 9 h 9"/>
                  <a:gd name="T12" fmla="*/ 8 w 9"/>
                  <a:gd name="T13" fmla="*/ 8 h 9"/>
                  <a:gd name="T14" fmla="*/ 9 w 9"/>
                  <a:gd name="T15" fmla="*/ 5 h 9"/>
                  <a:gd name="T16" fmla="*/ 8 w 9"/>
                  <a:gd name="T17" fmla="*/ 0 h 9"/>
                  <a:gd name="T18" fmla="*/ 8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8" y="0"/>
                    </a:moveTo>
                    <a:lnTo>
                      <a:pt x="8" y="0"/>
                    </a:lnTo>
                    <a:lnTo>
                      <a:pt x="4" y="0"/>
                    </a:lnTo>
                    <a:lnTo>
                      <a:pt x="0" y="2"/>
                    </a:lnTo>
                    <a:lnTo>
                      <a:pt x="1" y="7"/>
                    </a:lnTo>
                    <a:lnTo>
                      <a:pt x="3" y="9"/>
                    </a:lnTo>
                    <a:lnTo>
                      <a:pt x="8" y="8"/>
                    </a:lnTo>
                    <a:lnTo>
                      <a:pt x="9" y="5"/>
                    </a:lnTo>
                    <a:lnTo>
                      <a:pt x="8" y="0"/>
                    </a:lnTo>
                    <a:lnTo>
                      <a:pt x="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64" name="Freeform 602">
                <a:extLst>
                  <a:ext uri="{FF2B5EF4-FFF2-40B4-BE49-F238E27FC236}">
                    <a16:creationId xmlns:a16="http://schemas.microsoft.com/office/drawing/2014/main" id="{D20AD4A2-3594-4D12-BFE4-58420FE08810}"/>
                  </a:ext>
                </a:extLst>
              </p:cNvPr>
              <p:cNvSpPr>
                <a:spLocks/>
              </p:cNvSpPr>
              <p:nvPr/>
            </p:nvSpPr>
            <p:spPr bwMode="auto">
              <a:xfrm>
                <a:off x="1122" y="3240"/>
                <a:ext cx="6" cy="5"/>
              </a:xfrm>
              <a:custGeom>
                <a:avLst/>
                <a:gdLst>
                  <a:gd name="T0" fmla="*/ 6 w 10"/>
                  <a:gd name="T1" fmla="*/ 0 h 8"/>
                  <a:gd name="T2" fmla="*/ 6 w 10"/>
                  <a:gd name="T3" fmla="*/ 0 h 8"/>
                  <a:gd name="T4" fmla="*/ 3 w 10"/>
                  <a:gd name="T5" fmla="*/ 0 h 8"/>
                  <a:gd name="T6" fmla="*/ 1 w 10"/>
                  <a:gd name="T7" fmla="*/ 2 h 8"/>
                  <a:gd name="T8" fmla="*/ 0 w 10"/>
                  <a:gd name="T9" fmla="*/ 5 h 8"/>
                  <a:gd name="T10" fmla="*/ 2 w 10"/>
                  <a:gd name="T11" fmla="*/ 7 h 8"/>
                  <a:gd name="T12" fmla="*/ 4 w 10"/>
                  <a:gd name="T13" fmla="*/ 8 h 8"/>
                  <a:gd name="T14" fmla="*/ 7 w 10"/>
                  <a:gd name="T15" fmla="*/ 7 h 8"/>
                  <a:gd name="T16" fmla="*/ 9 w 10"/>
                  <a:gd name="T17" fmla="*/ 6 h 8"/>
                  <a:gd name="T18" fmla="*/ 10 w 10"/>
                  <a:gd name="T19" fmla="*/ 3 h 8"/>
                  <a:gd name="T20" fmla="*/ 6 w 10"/>
                  <a:gd name="T21" fmla="*/ 0 h 8"/>
                  <a:gd name="T22" fmla="*/ 6 w 10"/>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6" y="0"/>
                    </a:moveTo>
                    <a:lnTo>
                      <a:pt x="6" y="0"/>
                    </a:lnTo>
                    <a:lnTo>
                      <a:pt x="3" y="0"/>
                    </a:lnTo>
                    <a:lnTo>
                      <a:pt x="1" y="2"/>
                    </a:lnTo>
                    <a:lnTo>
                      <a:pt x="0" y="5"/>
                    </a:lnTo>
                    <a:lnTo>
                      <a:pt x="2" y="7"/>
                    </a:lnTo>
                    <a:lnTo>
                      <a:pt x="4" y="8"/>
                    </a:lnTo>
                    <a:lnTo>
                      <a:pt x="7" y="7"/>
                    </a:lnTo>
                    <a:lnTo>
                      <a:pt x="9" y="6"/>
                    </a:lnTo>
                    <a:lnTo>
                      <a:pt x="10" y="3"/>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65" name="Freeform 603">
                <a:extLst>
                  <a:ext uri="{FF2B5EF4-FFF2-40B4-BE49-F238E27FC236}">
                    <a16:creationId xmlns:a16="http://schemas.microsoft.com/office/drawing/2014/main" id="{1A6F86E1-963A-4E3D-AC9A-AFA6B8ED372F}"/>
                  </a:ext>
                </a:extLst>
              </p:cNvPr>
              <p:cNvSpPr>
                <a:spLocks/>
              </p:cNvSpPr>
              <p:nvPr/>
            </p:nvSpPr>
            <p:spPr bwMode="auto">
              <a:xfrm>
                <a:off x="1122" y="3240"/>
                <a:ext cx="6" cy="5"/>
              </a:xfrm>
              <a:custGeom>
                <a:avLst/>
                <a:gdLst>
                  <a:gd name="T0" fmla="*/ 6 w 10"/>
                  <a:gd name="T1" fmla="*/ 0 h 8"/>
                  <a:gd name="T2" fmla="*/ 6 w 10"/>
                  <a:gd name="T3" fmla="*/ 0 h 8"/>
                  <a:gd name="T4" fmla="*/ 3 w 10"/>
                  <a:gd name="T5" fmla="*/ 0 h 8"/>
                  <a:gd name="T6" fmla="*/ 1 w 10"/>
                  <a:gd name="T7" fmla="*/ 2 h 8"/>
                  <a:gd name="T8" fmla="*/ 0 w 10"/>
                  <a:gd name="T9" fmla="*/ 5 h 8"/>
                  <a:gd name="T10" fmla="*/ 2 w 10"/>
                  <a:gd name="T11" fmla="*/ 7 h 8"/>
                  <a:gd name="T12" fmla="*/ 4 w 10"/>
                  <a:gd name="T13" fmla="*/ 8 h 8"/>
                  <a:gd name="T14" fmla="*/ 7 w 10"/>
                  <a:gd name="T15" fmla="*/ 7 h 8"/>
                  <a:gd name="T16" fmla="*/ 9 w 10"/>
                  <a:gd name="T17" fmla="*/ 6 h 8"/>
                  <a:gd name="T18" fmla="*/ 10 w 10"/>
                  <a:gd name="T19" fmla="*/ 3 h 8"/>
                  <a:gd name="T20" fmla="*/ 6 w 10"/>
                  <a:gd name="T21" fmla="*/ 0 h 8"/>
                  <a:gd name="T22" fmla="*/ 6 w 10"/>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6" y="0"/>
                    </a:moveTo>
                    <a:lnTo>
                      <a:pt x="6" y="0"/>
                    </a:lnTo>
                    <a:lnTo>
                      <a:pt x="3" y="0"/>
                    </a:lnTo>
                    <a:lnTo>
                      <a:pt x="1" y="2"/>
                    </a:lnTo>
                    <a:lnTo>
                      <a:pt x="0" y="5"/>
                    </a:lnTo>
                    <a:lnTo>
                      <a:pt x="2" y="7"/>
                    </a:lnTo>
                    <a:lnTo>
                      <a:pt x="4" y="8"/>
                    </a:lnTo>
                    <a:lnTo>
                      <a:pt x="7" y="7"/>
                    </a:lnTo>
                    <a:lnTo>
                      <a:pt x="9" y="6"/>
                    </a:lnTo>
                    <a:lnTo>
                      <a:pt x="10" y="3"/>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66" name="Freeform 604">
                <a:extLst>
                  <a:ext uri="{FF2B5EF4-FFF2-40B4-BE49-F238E27FC236}">
                    <a16:creationId xmlns:a16="http://schemas.microsoft.com/office/drawing/2014/main" id="{F8C58491-103D-40CF-AB75-57A85B035B16}"/>
                  </a:ext>
                </a:extLst>
              </p:cNvPr>
              <p:cNvSpPr>
                <a:spLocks/>
              </p:cNvSpPr>
              <p:nvPr/>
            </p:nvSpPr>
            <p:spPr bwMode="auto">
              <a:xfrm>
                <a:off x="1070" y="3195"/>
                <a:ext cx="66" cy="49"/>
              </a:xfrm>
              <a:custGeom>
                <a:avLst/>
                <a:gdLst>
                  <a:gd name="T0" fmla="*/ 65 w 124"/>
                  <a:gd name="T1" fmla="*/ 0 h 92"/>
                  <a:gd name="T2" fmla="*/ 65 w 124"/>
                  <a:gd name="T3" fmla="*/ 0 h 92"/>
                  <a:gd name="T4" fmla="*/ 55 w 124"/>
                  <a:gd name="T5" fmla="*/ 1 h 92"/>
                  <a:gd name="T6" fmla="*/ 41 w 124"/>
                  <a:gd name="T7" fmla="*/ 5 h 92"/>
                  <a:gd name="T8" fmla="*/ 31 w 124"/>
                  <a:gd name="T9" fmla="*/ 7 h 92"/>
                  <a:gd name="T10" fmla="*/ 27 w 124"/>
                  <a:gd name="T11" fmla="*/ 9 h 92"/>
                  <a:gd name="T12" fmla="*/ 21 w 124"/>
                  <a:gd name="T13" fmla="*/ 12 h 92"/>
                  <a:gd name="T14" fmla="*/ 15 w 124"/>
                  <a:gd name="T15" fmla="*/ 15 h 92"/>
                  <a:gd name="T16" fmla="*/ 10 w 124"/>
                  <a:gd name="T17" fmla="*/ 22 h 92"/>
                  <a:gd name="T18" fmla="*/ 7 w 124"/>
                  <a:gd name="T19" fmla="*/ 28 h 92"/>
                  <a:gd name="T20" fmla="*/ 4 w 124"/>
                  <a:gd name="T21" fmla="*/ 33 h 92"/>
                  <a:gd name="T22" fmla="*/ 2 w 124"/>
                  <a:gd name="T23" fmla="*/ 37 h 92"/>
                  <a:gd name="T24" fmla="*/ 0 w 124"/>
                  <a:gd name="T25" fmla="*/ 42 h 92"/>
                  <a:gd name="T26" fmla="*/ 1 w 124"/>
                  <a:gd name="T27" fmla="*/ 47 h 92"/>
                  <a:gd name="T28" fmla="*/ 5 w 124"/>
                  <a:gd name="T29" fmla="*/ 53 h 92"/>
                  <a:gd name="T30" fmla="*/ 8 w 124"/>
                  <a:gd name="T31" fmla="*/ 60 h 92"/>
                  <a:gd name="T32" fmla="*/ 11 w 124"/>
                  <a:gd name="T33" fmla="*/ 65 h 92"/>
                  <a:gd name="T34" fmla="*/ 15 w 124"/>
                  <a:gd name="T35" fmla="*/ 70 h 92"/>
                  <a:gd name="T36" fmla="*/ 22 w 124"/>
                  <a:gd name="T37" fmla="*/ 75 h 92"/>
                  <a:gd name="T38" fmla="*/ 32 w 124"/>
                  <a:gd name="T39" fmla="*/ 76 h 92"/>
                  <a:gd name="T40" fmla="*/ 38 w 124"/>
                  <a:gd name="T41" fmla="*/ 79 h 92"/>
                  <a:gd name="T42" fmla="*/ 44 w 124"/>
                  <a:gd name="T43" fmla="*/ 81 h 92"/>
                  <a:gd name="T44" fmla="*/ 47 w 124"/>
                  <a:gd name="T45" fmla="*/ 83 h 92"/>
                  <a:gd name="T46" fmla="*/ 51 w 124"/>
                  <a:gd name="T47" fmla="*/ 88 h 92"/>
                  <a:gd name="T48" fmla="*/ 56 w 124"/>
                  <a:gd name="T49" fmla="*/ 92 h 92"/>
                  <a:gd name="T50" fmla="*/ 61 w 124"/>
                  <a:gd name="T51" fmla="*/ 92 h 92"/>
                  <a:gd name="T52" fmla="*/ 68 w 124"/>
                  <a:gd name="T53" fmla="*/ 91 h 92"/>
                  <a:gd name="T54" fmla="*/ 72 w 124"/>
                  <a:gd name="T55" fmla="*/ 85 h 92"/>
                  <a:gd name="T56" fmla="*/ 76 w 124"/>
                  <a:gd name="T57" fmla="*/ 79 h 92"/>
                  <a:gd name="T58" fmla="*/ 82 w 124"/>
                  <a:gd name="T59" fmla="*/ 73 h 92"/>
                  <a:gd name="T60" fmla="*/ 89 w 124"/>
                  <a:gd name="T61" fmla="*/ 69 h 92"/>
                  <a:gd name="T62" fmla="*/ 99 w 124"/>
                  <a:gd name="T63" fmla="*/ 65 h 92"/>
                  <a:gd name="T64" fmla="*/ 109 w 124"/>
                  <a:gd name="T65" fmla="*/ 62 h 92"/>
                  <a:gd name="T66" fmla="*/ 116 w 124"/>
                  <a:gd name="T67" fmla="*/ 57 h 92"/>
                  <a:gd name="T68" fmla="*/ 121 w 124"/>
                  <a:gd name="T69" fmla="*/ 49 h 92"/>
                  <a:gd name="T70" fmla="*/ 124 w 124"/>
                  <a:gd name="T71" fmla="*/ 42 h 92"/>
                  <a:gd name="T72" fmla="*/ 123 w 124"/>
                  <a:gd name="T73" fmla="*/ 32 h 92"/>
                  <a:gd name="T74" fmla="*/ 121 w 124"/>
                  <a:gd name="T75" fmla="*/ 24 h 92"/>
                  <a:gd name="T76" fmla="*/ 117 w 124"/>
                  <a:gd name="T77" fmla="*/ 18 h 92"/>
                  <a:gd name="T78" fmla="*/ 114 w 124"/>
                  <a:gd name="T79" fmla="*/ 14 h 92"/>
                  <a:gd name="T80" fmla="*/ 105 w 124"/>
                  <a:gd name="T81" fmla="*/ 11 h 92"/>
                  <a:gd name="T82" fmla="*/ 97 w 124"/>
                  <a:gd name="T83" fmla="*/ 7 h 92"/>
                  <a:gd name="T84" fmla="*/ 87 w 124"/>
                  <a:gd name="T85" fmla="*/ 5 h 92"/>
                  <a:gd name="T86" fmla="*/ 79 w 124"/>
                  <a:gd name="T87" fmla="*/ 2 h 92"/>
                  <a:gd name="T88" fmla="*/ 72 w 124"/>
                  <a:gd name="T89" fmla="*/ 0 h 92"/>
                  <a:gd name="T90" fmla="*/ 65 w 124"/>
                  <a:gd name="T91" fmla="*/ 0 h 92"/>
                  <a:gd name="T92" fmla="*/ 65 w 124"/>
                  <a:gd name="T93"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2">
                    <a:moveTo>
                      <a:pt x="65" y="0"/>
                    </a:moveTo>
                    <a:lnTo>
                      <a:pt x="65" y="0"/>
                    </a:lnTo>
                    <a:lnTo>
                      <a:pt x="55" y="1"/>
                    </a:lnTo>
                    <a:lnTo>
                      <a:pt x="41" y="5"/>
                    </a:lnTo>
                    <a:lnTo>
                      <a:pt x="31" y="7"/>
                    </a:lnTo>
                    <a:lnTo>
                      <a:pt x="27" y="9"/>
                    </a:lnTo>
                    <a:lnTo>
                      <a:pt x="21" y="12"/>
                    </a:lnTo>
                    <a:lnTo>
                      <a:pt x="15" y="15"/>
                    </a:lnTo>
                    <a:lnTo>
                      <a:pt x="10" y="22"/>
                    </a:lnTo>
                    <a:lnTo>
                      <a:pt x="7" y="28"/>
                    </a:lnTo>
                    <a:lnTo>
                      <a:pt x="4" y="33"/>
                    </a:lnTo>
                    <a:lnTo>
                      <a:pt x="2" y="37"/>
                    </a:lnTo>
                    <a:lnTo>
                      <a:pt x="0" y="42"/>
                    </a:lnTo>
                    <a:lnTo>
                      <a:pt x="1" y="47"/>
                    </a:lnTo>
                    <a:lnTo>
                      <a:pt x="5" y="53"/>
                    </a:lnTo>
                    <a:lnTo>
                      <a:pt x="8" y="60"/>
                    </a:lnTo>
                    <a:lnTo>
                      <a:pt x="11" y="65"/>
                    </a:lnTo>
                    <a:lnTo>
                      <a:pt x="15" y="70"/>
                    </a:lnTo>
                    <a:lnTo>
                      <a:pt x="22" y="75"/>
                    </a:lnTo>
                    <a:lnTo>
                      <a:pt x="32" y="76"/>
                    </a:lnTo>
                    <a:lnTo>
                      <a:pt x="38" y="79"/>
                    </a:lnTo>
                    <a:lnTo>
                      <a:pt x="44" y="81"/>
                    </a:lnTo>
                    <a:lnTo>
                      <a:pt x="47" y="83"/>
                    </a:lnTo>
                    <a:lnTo>
                      <a:pt x="51" y="88"/>
                    </a:lnTo>
                    <a:lnTo>
                      <a:pt x="56" y="92"/>
                    </a:lnTo>
                    <a:lnTo>
                      <a:pt x="61" y="92"/>
                    </a:lnTo>
                    <a:lnTo>
                      <a:pt x="68" y="91"/>
                    </a:lnTo>
                    <a:lnTo>
                      <a:pt x="72" y="85"/>
                    </a:lnTo>
                    <a:lnTo>
                      <a:pt x="76" y="79"/>
                    </a:lnTo>
                    <a:lnTo>
                      <a:pt x="82" y="73"/>
                    </a:lnTo>
                    <a:lnTo>
                      <a:pt x="89" y="69"/>
                    </a:lnTo>
                    <a:lnTo>
                      <a:pt x="99" y="65"/>
                    </a:lnTo>
                    <a:lnTo>
                      <a:pt x="109" y="62"/>
                    </a:lnTo>
                    <a:lnTo>
                      <a:pt x="116" y="57"/>
                    </a:lnTo>
                    <a:lnTo>
                      <a:pt x="121" y="49"/>
                    </a:lnTo>
                    <a:lnTo>
                      <a:pt x="124" y="42"/>
                    </a:lnTo>
                    <a:lnTo>
                      <a:pt x="123" y="32"/>
                    </a:lnTo>
                    <a:lnTo>
                      <a:pt x="121" y="24"/>
                    </a:lnTo>
                    <a:lnTo>
                      <a:pt x="117" y="18"/>
                    </a:lnTo>
                    <a:lnTo>
                      <a:pt x="114" y="14"/>
                    </a:lnTo>
                    <a:lnTo>
                      <a:pt x="105" y="11"/>
                    </a:lnTo>
                    <a:lnTo>
                      <a:pt x="97" y="7"/>
                    </a:lnTo>
                    <a:lnTo>
                      <a:pt x="87" y="5"/>
                    </a:lnTo>
                    <a:lnTo>
                      <a:pt x="79" y="2"/>
                    </a:lnTo>
                    <a:lnTo>
                      <a:pt x="72" y="0"/>
                    </a:lnTo>
                    <a:lnTo>
                      <a:pt x="65" y="0"/>
                    </a:lnTo>
                    <a:lnTo>
                      <a:pt x="6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5067" name="Freeform 605">
                <a:extLst>
                  <a:ext uri="{FF2B5EF4-FFF2-40B4-BE49-F238E27FC236}">
                    <a16:creationId xmlns:a16="http://schemas.microsoft.com/office/drawing/2014/main" id="{0E4AA72D-0FAE-4045-91D8-354E8884CFE0}"/>
                  </a:ext>
                </a:extLst>
              </p:cNvPr>
              <p:cNvSpPr>
                <a:spLocks/>
              </p:cNvSpPr>
              <p:nvPr/>
            </p:nvSpPr>
            <p:spPr bwMode="auto">
              <a:xfrm>
                <a:off x="1070" y="3195"/>
                <a:ext cx="66" cy="49"/>
              </a:xfrm>
              <a:custGeom>
                <a:avLst/>
                <a:gdLst>
                  <a:gd name="T0" fmla="*/ 65 w 124"/>
                  <a:gd name="T1" fmla="*/ 0 h 92"/>
                  <a:gd name="T2" fmla="*/ 65 w 124"/>
                  <a:gd name="T3" fmla="*/ 0 h 92"/>
                  <a:gd name="T4" fmla="*/ 55 w 124"/>
                  <a:gd name="T5" fmla="*/ 1 h 92"/>
                  <a:gd name="T6" fmla="*/ 41 w 124"/>
                  <a:gd name="T7" fmla="*/ 5 h 92"/>
                  <a:gd name="T8" fmla="*/ 31 w 124"/>
                  <a:gd name="T9" fmla="*/ 7 h 92"/>
                  <a:gd name="T10" fmla="*/ 27 w 124"/>
                  <a:gd name="T11" fmla="*/ 9 h 92"/>
                  <a:gd name="T12" fmla="*/ 21 w 124"/>
                  <a:gd name="T13" fmla="*/ 12 h 92"/>
                  <a:gd name="T14" fmla="*/ 15 w 124"/>
                  <a:gd name="T15" fmla="*/ 15 h 92"/>
                  <a:gd name="T16" fmla="*/ 10 w 124"/>
                  <a:gd name="T17" fmla="*/ 22 h 92"/>
                  <a:gd name="T18" fmla="*/ 7 w 124"/>
                  <a:gd name="T19" fmla="*/ 28 h 92"/>
                  <a:gd name="T20" fmla="*/ 4 w 124"/>
                  <a:gd name="T21" fmla="*/ 33 h 92"/>
                  <a:gd name="T22" fmla="*/ 2 w 124"/>
                  <a:gd name="T23" fmla="*/ 37 h 92"/>
                  <a:gd name="T24" fmla="*/ 0 w 124"/>
                  <a:gd name="T25" fmla="*/ 42 h 92"/>
                  <a:gd name="T26" fmla="*/ 1 w 124"/>
                  <a:gd name="T27" fmla="*/ 47 h 92"/>
                  <a:gd name="T28" fmla="*/ 5 w 124"/>
                  <a:gd name="T29" fmla="*/ 53 h 92"/>
                  <a:gd name="T30" fmla="*/ 8 w 124"/>
                  <a:gd name="T31" fmla="*/ 60 h 92"/>
                  <a:gd name="T32" fmla="*/ 11 w 124"/>
                  <a:gd name="T33" fmla="*/ 65 h 92"/>
                  <a:gd name="T34" fmla="*/ 15 w 124"/>
                  <a:gd name="T35" fmla="*/ 70 h 92"/>
                  <a:gd name="T36" fmla="*/ 22 w 124"/>
                  <a:gd name="T37" fmla="*/ 75 h 92"/>
                  <a:gd name="T38" fmla="*/ 32 w 124"/>
                  <a:gd name="T39" fmla="*/ 76 h 92"/>
                  <a:gd name="T40" fmla="*/ 38 w 124"/>
                  <a:gd name="T41" fmla="*/ 79 h 92"/>
                  <a:gd name="T42" fmla="*/ 44 w 124"/>
                  <a:gd name="T43" fmla="*/ 81 h 92"/>
                  <a:gd name="T44" fmla="*/ 47 w 124"/>
                  <a:gd name="T45" fmla="*/ 83 h 92"/>
                  <a:gd name="T46" fmla="*/ 51 w 124"/>
                  <a:gd name="T47" fmla="*/ 88 h 92"/>
                  <a:gd name="T48" fmla="*/ 56 w 124"/>
                  <a:gd name="T49" fmla="*/ 92 h 92"/>
                  <a:gd name="T50" fmla="*/ 61 w 124"/>
                  <a:gd name="T51" fmla="*/ 92 h 92"/>
                  <a:gd name="T52" fmla="*/ 68 w 124"/>
                  <a:gd name="T53" fmla="*/ 91 h 92"/>
                  <a:gd name="T54" fmla="*/ 72 w 124"/>
                  <a:gd name="T55" fmla="*/ 85 h 92"/>
                  <a:gd name="T56" fmla="*/ 76 w 124"/>
                  <a:gd name="T57" fmla="*/ 79 h 92"/>
                  <a:gd name="T58" fmla="*/ 82 w 124"/>
                  <a:gd name="T59" fmla="*/ 73 h 92"/>
                  <a:gd name="T60" fmla="*/ 89 w 124"/>
                  <a:gd name="T61" fmla="*/ 69 h 92"/>
                  <a:gd name="T62" fmla="*/ 99 w 124"/>
                  <a:gd name="T63" fmla="*/ 65 h 92"/>
                  <a:gd name="T64" fmla="*/ 109 w 124"/>
                  <a:gd name="T65" fmla="*/ 62 h 92"/>
                  <a:gd name="T66" fmla="*/ 116 w 124"/>
                  <a:gd name="T67" fmla="*/ 57 h 92"/>
                  <a:gd name="T68" fmla="*/ 121 w 124"/>
                  <a:gd name="T69" fmla="*/ 49 h 92"/>
                  <a:gd name="T70" fmla="*/ 124 w 124"/>
                  <a:gd name="T71" fmla="*/ 42 h 92"/>
                  <a:gd name="T72" fmla="*/ 123 w 124"/>
                  <a:gd name="T73" fmla="*/ 32 h 92"/>
                  <a:gd name="T74" fmla="*/ 121 w 124"/>
                  <a:gd name="T75" fmla="*/ 24 h 92"/>
                  <a:gd name="T76" fmla="*/ 117 w 124"/>
                  <a:gd name="T77" fmla="*/ 18 h 92"/>
                  <a:gd name="T78" fmla="*/ 114 w 124"/>
                  <a:gd name="T79" fmla="*/ 14 h 92"/>
                  <a:gd name="T80" fmla="*/ 105 w 124"/>
                  <a:gd name="T81" fmla="*/ 11 h 92"/>
                  <a:gd name="T82" fmla="*/ 97 w 124"/>
                  <a:gd name="T83" fmla="*/ 7 h 92"/>
                  <a:gd name="T84" fmla="*/ 87 w 124"/>
                  <a:gd name="T85" fmla="*/ 5 h 92"/>
                  <a:gd name="T86" fmla="*/ 79 w 124"/>
                  <a:gd name="T87" fmla="*/ 2 h 92"/>
                  <a:gd name="T88" fmla="*/ 72 w 124"/>
                  <a:gd name="T89" fmla="*/ 0 h 92"/>
                  <a:gd name="T90" fmla="*/ 65 w 124"/>
                  <a:gd name="T91" fmla="*/ 0 h 92"/>
                  <a:gd name="T92" fmla="*/ 65 w 124"/>
                  <a:gd name="T93"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 h="92">
                    <a:moveTo>
                      <a:pt x="65" y="0"/>
                    </a:moveTo>
                    <a:lnTo>
                      <a:pt x="65" y="0"/>
                    </a:lnTo>
                    <a:lnTo>
                      <a:pt x="55" y="1"/>
                    </a:lnTo>
                    <a:lnTo>
                      <a:pt x="41" y="5"/>
                    </a:lnTo>
                    <a:lnTo>
                      <a:pt x="31" y="7"/>
                    </a:lnTo>
                    <a:lnTo>
                      <a:pt x="27" y="9"/>
                    </a:lnTo>
                    <a:lnTo>
                      <a:pt x="21" y="12"/>
                    </a:lnTo>
                    <a:lnTo>
                      <a:pt x="15" y="15"/>
                    </a:lnTo>
                    <a:lnTo>
                      <a:pt x="10" y="22"/>
                    </a:lnTo>
                    <a:lnTo>
                      <a:pt x="7" y="28"/>
                    </a:lnTo>
                    <a:lnTo>
                      <a:pt x="4" y="33"/>
                    </a:lnTo>
                    <a:lnTo>
                      <a:pt x="2" y="37"/>
                    </a:lnTo>
                    <a:lnTo>
                      <a:pt x="0" y="42"/>
                    </a:lnTo>
                    <a:lnTo>
                      <a:pt x="1" y="47"/>
                    </a:lnTo>
                    <a:lnTo>
                      <a:pt x="5" y="53"/>
                    </a:lnTo>
                    <a:lnTo>
                      <a:pt x="8" y="60"/>
                    </a:lnTo>
                    <a:lnTo>
                      <a:pt x="11" y="65"/>
                    </a:lnTo>
                    <a:lnTo>
                      <a:pt x="15" y="70"/>
                    </a:lnTo>
                    <a:lnTo>
                      <a:pt x="22" y="75"/>
                    </a:lnTo>
                    <a:lnTo>
                      <a:pt x="32" y="76"/>
                    </a:lnTo>
                    <a:lnTo>
                      <a:pt x="38" y="79"/>
                    </a:lnTo>
                    <a:lnTo>
                      <a:pt x="44" y="81"/>
                    </a:lnTo>
                    <a:lnTo>
                      <a:pt x="47" y="83"/>
                    </a:lnTo>
                    <a:lnTo>
                      <a:pt x="51" y="88"/>
                    </a:lnTo>
                    <a:lnTo>
                      <a:pt x="56" y="92"/>
                    </a:lnTo>
                    <a:lnTo>
                      <a:pt x="61" y="92"/>
                    </a:lnTo>
                    <a:lnTo>
                      <a:pt x="68" y="91"/>
                    </a:lnTo>
                    <a:lnTo>
                      <a:pt x="72" y="85"/>
                    </a:lnTo>
                    <a:lnTo>
                      <a:pt x="76" y="79"/>
                    </a:lnTo>
                    <a:lnTo>
                      <a:pt x="82" y="73"/>
                    </a:lnTo>
                    <a:lnTo>
                      <a:pt x="89" y="69"/>
                    </a:lnTo>
                    <a:lnTo>
                      <a:pt x="99" y="65"/>
                    </a:lnTo>
                    <a:lnTo>
                      <a:pt x="109" y="62"/>
                    </a:lnTo>
                    <a:lnTo>
                      <a:pt x="116" y="57"/>
                    </a:lnTo>
                    <a:lnTo>
                      <a:pt x="121" y="49"/>
                    </a:lnTo>
                    <a:lnTo>
                      <a:pt x="124" y="42"/>
                    </a:lnTo>
                    <a:lnTo>
                      <a:pt x="123" y="32"/>
                    </a:lnTo>
                    <a:lnTo>
                      <a:pt x="121" y="24"/>
                    </a:lnTo>
                    <a:lnTo>
                      <a:pt x="117" y="18"/>
                    </a:lnTo>
                    <a:lnTo>
                      <a:pt x="114" y="14"/>
                    </a:lnTo>
                    <a:lnTo>
                      <a:pt x="105" y="11"/>
                    </a:lnTo>
                    <a:lnTo>
                      <a:pt x="97" y="7"/>
                    </a:lnTo>
                    <a:lnTo>
                      <a:pt x="87" y="5"/>
                    </a:lnTo>
                    <a:lnTo>
                      <a:pt x="79" y="2"/>
                    </a:lnTo>
                    <a:lnTo>
                      <a:pt x="72" y="0"/>
                    </a:lnTo>
                    <a:lnTo>
                      <a:pt x="65" y="0"/>
                    </a:lnTo>
                    <a:lnTo>
                      <a:pt x="6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068" name="Freeform 606">
                <a:extLst>
                  <a:ext uri="{FF2B5EF4-FFF2-40B4-BE49-F238E27FC236}">
                    <a16:creationId xmlns:a16="http://schemas.microsoft.com/office/drawing/2014/main" id="{9CB76289-6F78-4805-BE81-9E7C360E216B}"/>
                  </a:ext>
                </a:extLst>
              </p:cNvPr>
              <p:cNvSpPr>
                <a:spLocks/>
              </p:cNvSpPr>
              <p:nvPr/>
            </p:nvSpPr>
            <p:spPr bwMode="auto">
              <a:xfrm>
                <a:off x="1027" y="3119"/>
                <a:ext cx="191" cy="84"/>
              </a:xfrm>
              <a:custGeom>
                <a:avLst/>
                <a:gdLst>
                  <a:gd name="T0" fmla="*/ 169 w 360"/>
                  <a:gd name="T1" fmla="*/ 0 h 157"/>
                  <a:gd name="T2" fmla="*/ 149 w 360"/>
                  <a:gd name="T3" fmla="*/ 6 h 157"/>
                  <a:gd name="T4" fmla="*/ 130 w 360"/>
                  <a:gd name="T5" fmla="*/ 9 h 157"/>
                  <a:gd name="T6" fmla="*/ 112 w 360"/>
                  <a:gd name="T7" fmla="*/ 11 h 157"/>
                  <a:gd name="T8" fmla="*/ 95 w 360"/>
                  <a:gd name="T9" fmla="*/ 17 h 157"/>
                  <a:gd name="T10" fmla="*/ 81 w 360"/>
                  <a:gd name="T11" fmla="*/ 32 h 157"/>
                  <a:gd name="T12" fmla="*/ 64 w 360"/>
                  <a:gd name="T13" fmla="*/ 45 h 157"/>
                  <a:gd name="T14" fmla="*/ 41 w 360"/>
                  <a:gd name="T15" fmla="*/ 50 h 157"/>
                  <a:gd name="T16" fmla="*/ 28 w 360"/>
                  <a:gd name="T17" fmla="*/ 67 h 157"/>
                  <a:gd name="T18" fmla="*/ 15 w 360"/>
                  <a:gd name="T19" fmla="*/ 83 h 157"/>
                  <a:gd name="T20" fmla="*/ 20 w 360"/>
                  <a:gd name="T21" fmla="*/ 95 h 157"/>
                  <a:gd name="T22" fmla="*/ 13 w 360"/>
                  <a:gd name="T23" fmla="*/ 103 h 157"/>
                  <a:gd name="T24" fmla="*/ 0 w 360"/>
                  <a:gd name="T25" fmla="*/ 108 h 157"/>
                  <a:gd name="T26" fmla="*/ 6 w 360"/>
                  <a:gd name="T27" fmla="*/ 128 h 157"/>
                  <a:gd name="T28" fmla="*/ 21 w 360"/>
                  <a:gd name="T29" fmla="*/ 136 h 157"/>
                  <a:gd name="T30" fmla="*/ 32 w 360"/>
                  <a:gd name="T31" fmla="*/ 153 h 157"/>
                  <a:gd name="T32" fmla="*/ 50 w 360"/>
                  <a:gd name="T33" fmla="*/ 156 h 157"/>
                  <a:gd name="T34" fmla="*/ 67 w 360"/>
                  <a:gd name="T35" fmla="*/ 147 h 157"/>
                  <a:gd name="T36" fmla="*/ 90 w 360"/>
                  <a:gd name="T37" fmla="*/ 136 h 157"/>
                  <a:gd name="T38" fmla="*/ 112 w 360"/>
                  <a:gd name="T39" fmla="*/ 131 h 157"/>
                  <a:gd name="T40" fmla="*/ 125 w 360"/>
                  <a:gd name="T41" fmla="*/ 119 h 157"/>
                  <a:gd name="T42" fmla="*/ 138 w 360"/>
                  <a:gd name="T43" fmla="*/ 109 h 157"/>
                  <a:gd name="T44" fmla="*/ 155 w 360"/>
                  <a:gd name="T45" fmla="*/ 99 h 157"/>
                  <a:gd name="T46" fmla="*/ 168 w 360"/>
                  <a:gd name="T47" fmla="*/ 96 h 157"/>
                  <a:gd name="T48" fmla="*/ 180 w 360"/>
                  <a:gd name="T49" fmla="*/ 105 h 157"/>
                  <a:gd name="T50" fmla="*/ 188 w 360"/>
                  <a:gd name="T51" fmla="*/ 91 h 157"/>
                  <a:gd name="T52" fmla="*/ 202 w 360"/>
                  <a:gd name="T53" fmla="*/ 89 h 157"/>
                  <a:gd name="T54" fmla="*/ 211 w 360"/>
                  <a:gd name="T55" fmla="*/ 104 h 157"/>
                  <a:gd name="T56" fmla="*/ 226 w 360"/>
                  <a:gd name="T57" fmla="*/ 115 h 157"/>
                  <a:gd name="T58" fmla="*/ 246 w 360"/>
                  <a:gd name="T59" fmla="*/ 109 h 157"/>
                  <a:gd name="T60" fmla="*/ 264 w 360"/>
                  <a:gd name="T61" fmla="*/ 112 h 157"/>
                  <a:gd name="T62" fmla="*/ 275 w 360"/>
                  <a:gd name="T63" fmla="*/ 125 h 157"/>
                  <a:gd name="T64" fmla="*/ 297 w 360"/>
                  <a:gd name="T65" fmla="*/ 127 h 157"/>
                  <a:gd name="T66" fmla="*/ 319 w 360"/>
                  <a:gd name="T67" fmla="*/ 125 h 157"/>
                  <a:gd name="T68" fmla="*/ 338 w 360"/>
                  <a:gd name="T69" fmla="*/ 114 h 157"/>
                  <a:gd name="T70" fmla="*/ 356 w 360"/>
                  <a:gd name="T71" fmla="*/ 99 h 157"/>
                  <a:gd name="T72" fmla="*/ 355 w 360"/>
                  <a:gd name="T73" fmla="*/ 77 h 157"/>
                  <a:gd name="T74" fmla="*/ 358 w 360"/>
                  <a:gd name="T75" fmla="*/ 55 h 157"/>
                  <a:gd name="T76" fmla="*/ 343 w 360"/>
                  <a:gd name="T77" fmla="*/ 41 h 157"/>
                  <a:gd name="T78" fmla="*/ 329 w 360"/>
                  <a:gd name="T79" fmla="*/ 35 h 157"/>
                  <a:gd name="T80" fmla="*/ 314 w 360"/>
                  <a:gd name="T81" fmla="*/ 40 h 157"/>
                  <a:gd name="T82" fmla="*/ 292 w 360"/>
                  <a:gd name="T83" fmla="*/ 32 h 157"/>
                  <a:gd name="T84" fmla="*/ 276 w 360"/>
                  <a:gd name="T85" fmla="*/ 37 h 157"/>
                  <a:gd name="T86" fmla="*/ 268 w 360"/>
                  <a:gd name="T87" fmla="*/ 44 h 157"/>
                  <a:gd name="T88" fmla="*/ 251 w 360"/>
                  <a:gd name="T89" fmla="*/ 36 h 157"/>
                  <a:gd name="T90" fmla="*/ 248 w 360"/>
                  <a:gd name="T91" fmla="*/ 19 h 157"/>
                  <a:gd name="T92" fmla="*/ 238 w 360"/>
                  <a:gd name="T93" fmla="*/ 6 h 157"/>
                  <a:gd name="T94" fmla="*/ 213 w 360"/>
                  <a:gd name="T95" fmla="*/ 4 h 157"/>
                  <a:gd name="T96" fmla="*/ 193 w 360"/>
                  <a:gd name="T97" fmla="*/ 11 h 157"/>
                  <a:gd name="T98" fmla="*/ 178 w 360"/>
                  <a:gd name="T99" fmla="*/ 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7">
                    <a:moveTo>
                      <a:pt x="174" y="1"/>
                    </a:moveTo>
                    <a:lnTo>
                      <a:pt x="174" y="1"/>
                    </a:lnTo>
                    <a:lnTo>
                      <a:pt x="169" y="0"/>
                    </a:lnTo>
                    <a:lnTo>
                      <a:pt x="161" y="1"/>
                    </a:lnTo>
                    <a:lnTo>
                      <a:pt x="155" y="3"/>
                    </a:lnTo>
                    <a:lnTo>
                      <a:pt x="149" y="6"/>
                    </a:lnTo>
                    <a:lnTo>
                      <a:pt x="140" y="8"/>
                    </a:lnTo>
                    <a:lnTo>
                      <a:pt x="135" y="9"/>
                    </a:lnTo>
                    <a:lnTo>
                      <a:pt x="130" y="9"/>
                    </a:lnTo>
                    <a:lnTo>
                      <a:pt x="126" y="8"/>
                    </a:lnTo>
                    <a:lnTo>
                      <a:pt x="119" y="8"/>
                    </a:lnTo>
                    <a:lnTo>
                      <a:pt x="112" y="11"/>
                    </a:lnTo>
                    <a:lnTo>
                      <a:pt x="106" y="13"/>
                    </a:lnTo>
                    <a:lnTo>
                      <a:pt x="101" y="14"/>
                    </a:lnTo>
                    <a:lnTo>
                      <a:pt x="95" y="17"/>
                    </a:lnTo>
                    <a:lnTo>
                      <a:pt x="90" y="22"/>
                    </a:lnTo>
                    <a:lnTo>
                      <a:pt x="86" y="26"/>
                    </a:lnTo>
                    <a:lnTo>
                      <a:pt x="81" y="32"/>
                    </a:lnTo>
                    <a:lnTo>
                      <a:pt x="76" y="36"/>
                    </a:lnTo>
                    <a:lnTo>
                      <a:pt x="69" y="42"/>
                    </a:lnTo>
                    <a:lnTo>
                      <a:pt x="64" y="45"/>
                    </a:lnTo>
                    <a:lnTo>
                      <a:pt x="56" y="47"/>
                    </a:lnTo>
                    <a:lnTo>
                      <a:pt x="48" y="49"/>
                    </a:lnTo>
                    <a:lnTo>
                      <a:pt x="41" y="50"/>
                    </a:lnTo>
                    <a:lnTo>
                      <a:pt x="36" y="54"/>
                    </a:lnTo>
                    <a:lnTo>
                      <a:pt x="32" y="60"/>
                    </a:lnTo>
                    <a:lnTo>
                      <a:pt x="28" y="67"/>
                    </a:lnTo>
                    <a:lnTo>
                      <a:pt x="24" y="74"/>
                    </a:lnTo>
                    <a:lnTo>
                      <a:pt x="19" y="80"/>
                    </a:lnTo>
                    <a:lnTo>
                      <a:pt x="15" y="83"/>
                    </a:lnTo>
                    <a:lnTo>
                      <a:pt x="13" y="87"/>
                    </a:lnTo>
                    <a:lnTo>
                      <a:pt x="16" y="93"/>
                    </a:lnTo>
                    <a:lnTo>
                      <a:pt x="20" y="95"/>
                    </a:lnTo>
                    <a:lnTo>
                      <a:pt x="21" y="98"/>
                    </a:lnTo>
                    <a:lnTo>
                      <a:pt x="19" y="101"/>
                    </a:lnTo>
                    <a:lnTo>
                      <a:pt x="13" y="103"/>
                    </a:lnTo>
                    <a:lnTo>
                      <a:pt x="8" y="105"/>
                    </a:lnTo>
                    <a:lnTo>
                      <a:pt x="3" y="105"/>
                    </a:lnTo>
                    <a:lnTo>
                      <a:pt x="0" y="108"/>
                    </a:lnTo>
                    <a:lnTo>
                      <a:pt x="1" y="116"/>
                    </a:lnTo>
                    <a:lnTo>
                      <a:pt x="3" y="123"/>
                    </a:lnTo>
                    <a:lnTo>
                      <a:pt x="6" y="128"/>
                    </a:lnTo>
                    <a:lnTo>
                      <a:pt x="12" y="132"/>
                    </a:lnTo>
                    <a:lnTo>
                      <a:pt x="17" y="132"/>
                    </a:lnTo>
                    <a:lnTo>
                      <a:pt x="21" y="136"/>
                    </a:lnTo>
                    <a:lnTo>
                      <a:pt x="24" y="143"/>
                    </a:lnTo>
                    <a:lnTo>
                      <a:pt x="27" y="149"/>
                    </a:lnTo>
                    <a:lnTo>
                      <a:pt x="32" y="153"/>
                    </a:lnTo>
                    <a:lnTo>
                      <a:pt x="39" y="156"/>
                    </a:lnTo>
                    <a:lnTo>
                      <a:pt x="44" y="157"/>
                    </a:lnTo>
                    <a:lnTo>
                      <a:pt x="50" y="156"/>
                    </a:lnTo>
                    <a:lnTo>
                      <a:pt x="56" y="155"/>
                    </a:lnTo>
                    <a:lnTo>
                      <a:pt x="61" y="151"/>
                    </a:lnTo>
                    <a:lnTo>
                      <a:pt x="67" y="147"/>
                    </a:lnTo>
                    <a:lnTo>
                      <a:pt x="73" y="142"/>
                    </a:lnTo>
                    <a:lnTo>
                      <a:pt x="81" y="138"/>
                    </a:lnTo>
                    <a:lnTo>
                      <a:pt x="90" y="136"/>
                    </a:lnTo>
                    <a:lnTo>
                      <a:pt x="96" y="134"/>
                    </a:lnTo>
                    <a:lnTo>
                      <a:pt x="103" y="132"/>
                    </a:lnTo>
                    <a:lnTo>
                      <a:pt x="112" y="131"/>
                    </a:lnTo>
                    <a:lnTo>
                      <a:pt x="117" y="129"/>
                    </a:lnTo>
                    <a:lnTo>
                      <a:pt x="122" y="125"/>
                    </a:lnTo>
                    <a:lnTo>
                      <a:pt x="125" y="119"/>
                    </a:lnTo>
                    <a:lnTo>
                      <a:pt x="128" y="114"/>
                    </a:lnTo>
                    <a:lnTo>
                      <a:pt x="132" y="110"/>
                    </a:lnTo>
                    <a:lnTo>
                      <a:pt x="138" y="109"/>
                    </a:lnTo>
                    <a:lnTo>
                      <a:pt x="146" y="108"/>
                    </a:lnTo>
                    <a:lnTo>
                      <a:pt x="150" y="105"/>
                    </a:lnTo>
                    <a:lnTo>
                      <a:pt x="155" y="99"/>
                    </a:lnTo>
                    <a:lnTo>
                      <a:pt x="158" y="96"/>
                    </a:lnTo>
                    <a:lnTo>
                      <a:pt x="164" y="95"/>
                    </a:lnTo>
                    <a:lnTo>
                      <a:pt x="168" y="96"/>
                    </a:lnTo>
                    <a:lnTo>
                      <a:pt x="172" y="99"/>
                    </a:lnTo>
                    <a:lnTo>
                      <a:pt x="178" y="104"/>
                    </a:lnTo>
                    <a:lnTo>
                      <a:pt x="180" y="105"/>
                    </a:lnTo>
                    <a:lnTo>
                      <a:pt x="185" y="103"/>
                    </a:lnTo>
                    <a:lnTo>
                      <a:pt x="185" y="96"/>
                    </a:lnTo>
                    <a:lnTo>
                      <a:pt x="188" y="91"/>
                    </a:lnTo>
                    <a:lnTo>
                      <a:pt x="191" y="88"/>
                    </a:lnTo>
                    <a:lnTo>
                      <a:pt x="196" y="87"/>
                    </a:lnTo>
                    <a:lnTo>
                      <a:pt x="202" y="89"/>
                    </a:lnTo>
                    <a:lnTo>
                      <a:pt x="206" y="94"/>
                    </a:lnTo>
                    <a:lnTo>
                      <a:pt x="207" y="99"/>
                    </a:lnTo>
                    <a:lnTo>
                      <a:pt x="211" y="104"/>
                    </a:lnTo>
                    <a:lnTo>
                      <a:pt x="215" y="109"/>
                    </a:lnTo>
                    <a:lnTo>
                      <a:pt x="220" y="112"/>
                    </a:lnTo>
                    <a:lnTo>
                      <a:pt x="226" y="115"/>
                    </a:lnTo>
                    <a:lnTo>
                      <a:pt x="232" y="115"/>
                    </a:lnTo>
                    <a:lnTo>
                      <a:pt x="238" y="112"/>
                    </a:lnTo>
                    <a:lnTo>
                      <a:pt x="246" y="109"/>
                    </a:lnTo>
                    <a:lnTo>
                      <a:pt x="253" y="109"/>
                    </a:lnTo>
                    <a:lnTo>
                      <a:pt x="259" y="109"/>
                    </a:lnTo>
                    <a:lnTo>
                      <a:pt x="264" y="112"/>
                    </a:lnTo>
                    <a:lnTo>
                      <a:pt x="266" y="118"/>
                    </a:lnTo>
                    <a:lnTo>
                      <a:pt x="270" y="122"/>
                    </a:lnTo>
                    <a:lnTo>
                      <a:pt x="275" y="125"/>
                    </a:lnTo>
                    <a:lnTo>
                      <a:pt x="281" y="126"/>
                    </a:lnTo>
                    <a:lnTo>
                      <a:pt x="287" y="127"/>
                    </a:lnTo>
                    <a:lnTo>
                      <a:pt x="297" y="127"/>
                    </a:lnTo>
                    <a:lnTo>
                      <a:pt x="303" y="129"/>
                    </a:lnTo>
                    <a:lnTo>
                      <a:pt x="311" y="129"/>
                    </a:lnTo>
                    <a:lnTo>
                      <a:pt x="319" y="125"/>
                    </a:lnTo>
                    <a:lnTo>
                      <a:pt x="324" y="123"/>
                    </a:lnTo>
                    <a:lnTo>
                      <a:pt x="330" y="118"/>
                    </a:lnTo>
                    <a:lnTo>
                      <a:pt x="338" y="114"/>
                    </a:lnTo>
                    <a:lnTo>
                      <a:pt x="346" y="111"/>
                    </a:lnTo>
                    <a:lnTo>
                      <a:pt x="352" y="106"/>
                    </a:lnTo>
                    <a:lnTo>
                      <a:pt x="356" y="99"/>
                    </a:lnTo>
                    <a:lnTo>
                      <a:pt x="360" y="89"/>
                    </a:lnTo>
                    <a:lnTo>
                      <a:pt x="359" y="83"/>
                    </a:lnTo>
                    <a:lnTo>
                      <a:pt x="355" y="77"/>
                    </a:lnTo>
                    <a:lnTo>
                      <a:pt x="356" y="69"/>
                    </a:lnTo>
                    <a:lnTo>
                      <a:pt x="358" y="60"/>
                    </a:lnTo>
                    <a:lnTo>
                      <a:pt x="358" y="55"/>
                    </a:lnTo>
                    <a:lnTo>
                      <a:pt x="355" y="50"/>
                    </a:lnTo>
                    <a:lnTo>
                      <a:pt x="350" y="46"/>
                    </a:lnTo>
                    <a:lnTo>
                      <a:pt x="343" y="41"/>
                    </a:lnTo>
                    <a:lnTo>
                      <a:pt x="339" y="36"/>
                    </a:lnTo>
                    <a:lnTo>
                      <a:pt x="335" y="33"/>
                    </a:lnTo>
                    <a:lnTo>
                      <a:pt x="329" y="35"/>
                    </a:lnTo>
                    <a:lnTo>
                      <a:pt x="326" y="38"/>
                    </a:lnTo>
                    <a:lnTo>
                      <a:pt x="320" y="40"/>
                    </a:lnTo>
                    <a:lnTo>
                      <a:pt x="314" y="40"/>
                    </a:lnTo>
                    <a:lnTo>
                      <a:pt x="303" y="38"/>
                    </a:lnTo>
                    <a:lnTo>
                      <a:pt x="298" y="34"/>
                    </a:lnTo>
                    <a:lnTo>
                      <a:pt x="292" y="32"/>
                    </a:lnTo>
                    <a:lnTo>
                      <a:pt x="286" y="33"/>
                    </a:lnTo>
                    <a:lnTo>
                      <a:pt x="281" y="34"/>
                    </a:lnTo>
                    <a:lnTo>
                      <a:pt x="276" y="37"/>
                    </a:lnTo>
                    <a:lnTo>
                      <a:pt x="273" y="42"/>
                    </a:lnTo>
                    <a:lnTo>
                      <a:pt x="272" y="44"/>
                    </a:lnTo>
                    <a:lnTo>
                      <a:pt x="268" y="44"/>
                    </a:lnTo>
                    <a:lnTo>
                      <a:pt x="262" y="42"/>
                    </a:lnTo>
                    <a:lnTo>
                      <a:pt x="254" y="39"/>
                    </a:lnTo>
                    <a:lnTo>
                      <a:pt x="251" y="36"/>
                    </a:lnTo>
                    <a:lnTo>
                      <a:pt x="247" y="31"/>
                    </a:lnTo>
                    <a:lnTo>
                      <a:pt x="247" y="25"/>
                    </a:lnTo>
                    <a:lnTo>
                      <a:pt x="248" y="19"/>
                    </a:lnTo>
                    <a:lnTo>
                      <a:pt x="246" y="13"/>
                    </a:lnTo>
                    <a:lnTo>
                      <a:pt x="243" y="9"/>
                    </a:lnTo>
                    <a:lnTo>
                      <a:pt x="238" y="6"/>
                    </a:lnTo>
                    <a:lnTo>
                      <a:pt x="231" y="5"/>
                    </a:lnTo>
                    <a:lnTo>
                      <a:pt x="222" y="3"/>
                    </a:lnTo>
                    <a:lnTo>
                      <a:pt x="213" y="4"/>
                    </a:lnTo>
                    <a:lnTo>
                      <a:pt x="205" y="5"/>
                    </a:lnTo>
                    <a:lnTo>
                      <a:pt x="198" y="9"/>
                    </a:lnTo>
                    <a:lnTo>
                      <a:pt x="193" y="11"/>
                    </a:lnTo>
                    <a:lnTo>
                      <a:pt x="187" y="11"/>
                    </a:lnTo>
                    <a:lnTo>
                      <a:pt x="182" y="7"/>
                    </a:lnTo>
                    <a:lnTo>
                      <a:pt x="178" y="4"/>
                    </a:lnTo>
                    <a:lnTo>
                      <a:pt x="174" y="1"/>
                    </a:lnTo>
                    <a:lnTo>
                      <a:pt x="174"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11" name="Group 808">
              <a:extLst>
                <a:ext uri="{FF2B5EF4-FFF2-40B4-BE49-F238E27FC236}">
                  <a16:creationId xmlns:a16="http://schemas.microsoft.com/office/drawing/2014/main" id="{9ECA64E3-A880-47F4-AE22-9B9DF7608843}"/>
                </a:ext>
              </a:extLst>
            </p:cNvPr>
            <p:cNvGrpSpPr>
              <a:grpSpLocks/>
            </p:cNvGrpSpPr>
            <p:nvPr/>
          </p:nvGrpSpPr>
          <p:grpSpPr bwMode="auto">
            <a:xfrm>
              <a:off x="278" y="819"/>
              <a:ext cx="5212" cy="3190"/>
              <a:chOff x="278" y="819"/>
              <a:chExt cx="5212" cy="3190"/>
            </a:xfrm>
          </p:grpSpPr>
          <p:sp>
            <p:nvSpPr>
              <p:cNvPr id="317" name="Freeform 608">
                <a:extLst>
                  <a:ext uri="{FF2B5EF4-FFF2-40B4-BE49-F238E27FC236}">
                    <a16:creationId xmlns:a16="http://schemas.microsoft.com/office/drawing/2014/main" id="{0269AAF0-B4B8-4CA3-92C5-A5FD34FF3397}"/>
                  </a:ext>
                </a:extLst>
              </p:cNvPr>
              <p:cNvSpPr>
                <a:spLocks/>
              </p:cNvSpPr>
              <p:nvPr/>
            </p:nvSpPr>
            <p:spPr bwMode="auto">
              <a:xfrm>
                <a:off x="1027" y="3119"/>
                <a:ext cx="191" cy="84"/>
              </a:xfrm>
              <a:custGeom>
                <a:avLst/>
                <a:gdLst>
                  <a:gd name="T0" fmla="*/ 169 w 360"/>
                  <a:gd name="T1" fmla="*/ 0 h 157"/>
                  <a:gd name="T2" fmla="*/ 149 w 360"/>
                  <a:gd name="T3" fmla="*/ 6 h 157"/>
                  <a:gd name="T4" fmla="*/ 130 w 360"/>
                  <a:gd name="T5" fmla="*/ 9 h 157"/>
                  <a:gd name="T6" fmla="*/ 112 w 360"/>
                  <a:gd name="T7" fmla="*/ 11 h 157"/>
                  <a:gd name="T8" fmla="*/ 95 w 360"/>
                  <a:gd name="T9" fmla="*/ 17 h 157"/>
                  <a:gd name="T10" fmla="*/ 81 w 360"/>
                  <a:gd name="T11" fmla="*/ 32 h 157"/>
                  <a:gd name="T12" fmla="*/ 64 w 360"/>
                  <a:gd name="T13" fmla="*/ 45 h 157"/>
                  <a:gd name="T14" fmla="*/ 41 w 360"/>
                  <a:gd name="T15" fmla="*/ 50 h 157"/>
                  <a:gd name="T16" fmla="*/ 28 w 360"/>
                  <a:gd name="T17" fmla="*/ 67 h 157"/>
                  <a:gd name="T18" fmla="*/ 15 w 360"/>
                  <a:gd name="T19" fmla="*/ 83 h 157"/>
                  <a:gd name="T20" fmla="*/ 20 w 360"/>
                  <a:gd name="T21" fmla="*/ 95 h 157"/>
                  <a:gd name="T22" fmla="*/ 13 w 360"/>
                  <a:gd name="T23" fmla="*/ 103 h 157"/>
                  <a:gd name="T24" fmla="*/ 0 w 360"/>
                  <a:gd name="T25" fmla="*/ 108 h 157"/>
                  <a:gd name="T26" fmla="*/ 6 w 360"/>
                  <a:gd name="T27" fmla="*/ 128 h 157"/>
                  <a:gd name="T28" fmla="*/ 21 w 360"/>
                  <a:gd name="T29" fmla="*/ 136 h 157"/>
                  <a:gd name="T30" fmla="*/ 32 w 360"/>
                  <a:gd name="T31" fmla="*/ 153 h 157"/>
                  <a:gd name="T32" fmla="*/ 50 w 360"/>
                  <a:gd name="T33" fmla="*/ 156 h 157"/>
                  <a:gd name="T34" fmla="*/ 67 w 360"/>
                  <a:gd name="T35" fmla="*/ 147 h 157"/>
                  <a:gd name="T36" fmla="*/ 90 w 360"/>
                  <a:gd name="T37" fmla="*/ 136 h 157"/>
                  <a:gd name="T38" fmla="*/ 112 w 360"/>
                  <a:gd name="T39" fmla="*/ 131 h 157"/>
                  <a:gd name="T40" fmla="*/ 125 w 360"/>
                  <a:gd name="T41" fmla="*/ 119 h 157"/>
                  <a:gd name="T42" fmla="*/ 138 w 360"/>
                  <a:gd name="T43" fmla="*/ 109 h 157"/>
                  <a:gd name="T44" fmla="*/ 155 w 360"/>
                  <a:gd name="T45" fmla="*/ 99 h 157"/>
                  <a:gd name="T46" fmla="*/ 168 w 360"/>
                  <a:gd name="T47" fmla="*/ 96 h 157"/>
                  <a:gd name="T48" fmla="*/ 180 w 360"/>
                  <a:gd name="T49" fmla="*/ 105 h 157"/>
                  <a:gd name="T50" fmla="*/ 188 w 360"/>
                  <a:gd name="T51" fmla="*/ 91 h 157"/>
                  <a:gd name="T52" fmla="*/ 202 w 360"/>
                  <a:gd name="T53" fmla="*/ 89 h 157"/>
                  <a:gd name="T54" fmla="*/ 211 w 360"/>
                  <a:gd name="T55" fmla="*/ 104 h 157"/>
                  <a:gd name="T56" fmla="*/ 226 w 360"/>
                  <a:gd name="T57" fmla="*/ 115 h 157"/>
                  <a:gd name="T58" fmla="*/ 246 w 360"/>
                  <a:gd name="T59" fmla="*/ 109 h 157"/>
                  <a:gd name="T60" fmla="*/ 264 w 360"/>
                  <a:gd name="T61" fmla="*/ 112 h 157"/>
                  <a:gd name="T62" fmla="*/ 275 w 360"/>
                  <a:gd name="T63" fmla="*/ 125 h 157"/>
                  <a:gd name="T64" fmla="*/ 297 w 360"/>
                  <a:gd name="T65" fmla="*/ 127 h 157"/>
                  <a:gd name="T66" fmla="*/ 319 w 360"/>
                  <a:gd name="T67" fmla="*/ 125 h 157"/>
                  <a:gd name="T68" fmla="*/ 338 w 360"/>
                  <a:gd name="T69" fmla="*/ 114 h 157"/>
                  <a:gd name="T70" fmla="*/ 356 w 360"/>
                  <a:gd name="T71" fmla="*/ 99 h 157"/>
                  <a:gd name="T72" fmla="*/ 355 w 360"/>
                  <a:gd name="T73" fmla="*/ 77 h 157"/>
                  <a:gd name="T74" fmla="*/ 358 w 360"/>
                  <a:gd name="T75" fmla="*/ 55 h 157"/>
                  <a:gd name="T76" fmla="*/ 343 w 360"/>
                  <a:gd name="T77" fmla="*/ 41 h 157"/>
                  <a:gd name="T78" fmla="*/ 329 w 360"/>
                  <a:gd name="T79" fmla="*/ 35 h 157"/>
                  <a:gd name="T80" fmla="*/ 314 w 360"/>
                  <a:gd name="T81" fmla="*/ 40 h 157"/>
                  <a:gd name="T82" fmla="*/ 292 w 360"/>
                  <a:gd name="T83" fmla="*/ 32 h 157"/>
                  <a:gd name="T84" fmla="*/ 276 w 360"/>
                  <a:gd name="T85" fmla="*/ 37 h 157"/>
                  <a:gd name="T86" fmla="*/ 268 w 360"/>
                  <a:gd name="T87" fmla="*/ 44 h 157"/>
                  <a:gd name="T88" fmla="*/ 251 w 360"/>
                  <a:gd name="T89" fmla="*/ 36 h 157"/>
                  <a:gd name="T90" fmla="*/ 248 w 360"/>
                  <a:gd name="T91" fmla="*/ 19 h 157"/>
                  <a:gd name="T92" fmla="*/ 238 w 360"/>
                  <a:gd name="T93" fmla="*/ 6 h 157"/>
                  <a:gd name="T94" fmla="*/ 213 w 360"/>
                  <a:gd name="T95" fmla="*/ 4 h 157"/>
                  <a:gd name="T96" fmla="*/ 193 w 360"/>
                  <a:gd name="T97" fmla="*/ 11 h 157"/>
                  <a:gd name="T98" fmla="*/ 178 w 360"/>
                  <a:gd name="T99" fmla="*/ 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0" h="157">
                    <a:moveTo>
                      <a:pt x="174" y="1"/>
                    </a:moveTo>
                    <a:lnTo>
                      <a:pt x="174" y="1"/>
                    </a:lnTo>
                    <a:lnTo>
                      <a:pt x="169" y="0"/>
                    </a:lnTo>
                    <a:lnTo>
                      <a:pt x="161" y="1"/>
                    </a:lnTo>
                    <a:lnTo>
                      <a:pt x="155" y="3"/>
                    </a:lnTo>
                    <a:lnTo>
                      <a:pt x="149" y="6"/>
                    </a:lnTo>
                    <a:lnTo>
                      <a:pt x="140" y="8"/>
                    </a:lnTo>
                    <a:lnTo>
                      <a:pt x="135" y="9"/>
                    </a:lnTo>
                    <a:lnTo>
                      <a:pt x="130" y="9"/>
                    </a:lnTo>
                    <a:lnTo>
                      <a:pt x="126" y="8"/>
                    </a:lnTo>
                    <a:lnTo>
                      <a:pt x="119" y="8"/>
                    </a:lnTo>
                    <a:lnTo>
                      <a:pt x="112" y="11"/>
                    </a:lnTo>
                    <a:lnTo>
                      <a:pt x="106" y="13"/>
                    </a:lnTo>
                    <a:lnTo>
                      <a:pt x="101" y="14"/>
                    </a:lnTo>
                    <a:lnTo>
                      <a:pt x="95" y="17"/>
                    </a:lnTo>
                    <a:lnTo>
                      <a:pt x="90" y="22"/>
                    </a:lnTo>
                    <a:lnTo>
                      <a:pt x="86" y="26"/>
                    </a:lnTo>
                    <a:lnTo>
                      <a:pt x="81" y="32"/>
                    </a:lnTo>
                    <a:lnTo>
                      <a:pt x="76" y="36"/>
                    </a:lnTo>
                    <a:lnTo>
                      <a:pt x="69" y="42"/>
                    </a:lnTo>
                    <a:lnTo>
                      <a:pt x="64" y="45"/>
                    </a:lnTo>
                    <a:lnTo>
                      <a:pt x="56" y="47"/>
                    </a:lnTo>
                    <a:lnTo>
                      <a:pt x="48" y="49"/>
                    </a:lnTo>
                    <a:lnTo>
                      <a:pt x="41" y="50"/>
                    </a:lnTo>
                    <a:lnTo>
                      <a:pt x="36" y="54"/>
                    </a:lnTo>
                    <a:lnTo>
                      <a:pt x="32" y="60"/>
                    </a:lnTo>
                    <a:lnTo>
                      <a:pt x="28" y="67"/>
                    </a:lnTo>
                    <a:lnTo>
                      <a:pt x="24" y="74"/>
                    </a:lnTo>
                    <a:lnTo>
                      <a:pt x="19" y="80"/>
                    </a:lnTo>
                    <a:lnTo>
                      <a:pt x="15" y="83"/>
                    </a:lnTo>
                    <a:lnTo>
                      <a:pt x="13" y="87"/>
                    </a:lnTo>
                    <a:lnTo>
                      <a:pt x="16" y="93"/>
                    </a:lnTo>
                    <a:lnTo>
                      <a:pt x="20" y="95"/>
                    </a:lnTo>
                    <a:lnTo>
                      <a:pt x="21" y="98"/>
                    </a:lnTo>
                    <a:lnTo>
                      <a:pt x="19" y="101"/>
                    </a:lnTo>
                    <a:lnTo>
                      <a:pt x="13" y="103"/>
                    </a:lnTo>
                    <a:lnTo>
                      <a:pt x="8" y="105"/>
                    </a:lnTo>
                    <a:lnTo>
                      <a:pt x="3" y="105"/>
                    </a:lnTo>
                    <a:lnTo>
                      <a:pt x="0" y="108"/>
                    </a:lnTo>
                    <a:lnTo>
                      <a:pt x="1" y="116"/>
                    </a:lnTo>
                    <a:lnTo>
                      <a:pt x="3" y="123"/>
                    </a:lnTo>
                    <a:lnTo>
                      <a:pt x="6" y="128"/>
                    </a:lnTo>
                    <a:lnTo>
                      <a:pt x="12" y="132"/>
                    </a:lnTo>
                    <a:lnTo>
                      <a:pt x="17" y="132"/>
                    </a:lnTo>
                    <a:lnTo>
                      <a:pt x="21" y="136"/>
                    </a:lnTo>
                    <a:lnTo>
                      <a:pt x="24" y="143"/>
                    </a:lnTo>
                    <a:lnTo>
                      <a:pt x="27" y="149"/>
                    </a:lnTo>
                    <a:lnTo>
                      <a:pt x="32" y="153"/>
                    </a:lnTo>
                    <a:lnTo>
                      <a:pt x="39" y="156"/>
                    </a:lnTo>
                    <a:lnTo>
                      <a:pt x="44" y="157"/>
                    </a:lnTo>
                    <a:lnTo>
                      <a:pt x="50" y="156"/>
                    </a:lnTo>
                    <a:lnTo>
                      <a:pt x="56" y="155"/>
                    </a:lnTo>
                    <a:lnTo>
                      <a:pt x="61" y="151"/>
                    </a:lnTo>
                    <a:lnTo>
                      <a:pt x="67" y="147"/>
                    </a:lnTo>
                    <a:lnTo>
                      <a:pt x="73" y="142"/>
                    </a:lnTo>
                    <a:lnTo>
                      <a:pt x="81" y="138"/>
                    </a:lnTo>
                    <a:lnTo>
                      <a:pt x="90" y="136"/>
                    </a:lnTo>
                    <a:lnTo>
                      <a:pt x="96" y="134"/>
                    </a:lnTo>
                    <a:lnTo>
                      <a:pt x="103" y="132"/>
                    </a:lnTo>
                    <a:lnTo>
                      <a:pt x="112" y="131"/>
                    </a:lnTo>
                    <a:lnTo>
                      <a:pt x="117" y="129"/>
                    </a:lnTo>
                    <a:lnTo>
                      <a:pt x="122" y="125"/>
                    </a:lnTo>
                    <a:lnTo>
                      <a:pt x="125" y="119"/>
                    </a:lnTo>
                    <a:lnTo>
                      <a:pt x="128" y="114"/>
                    </a:lnTo>
                    <a:lnTo>
                      <a:pt x="132" y="110"/>
                    </a:lnTo>
                    <a:lnTo>
                      <a:pt x="138" y="109"/>
                    </a:lnTo>
                    <a:lnTo>
                      <a:pt x="146" y="108"/>
                    </a:lnTo>
                    <a:lnTo>
                      <a:pt x="150" y="105"/>
                    </a:lnTo>
                    <a:lnTo>
                      <a:pt x="155" y="99"/>
                    </a:lnTo>
                    <a:lnTo>
                      <a:pt x="158" y="96"/>
                    </a:lnTo>
                    <a:lnTo>
                      <a:pt x="164" y="95"/>
                    </a:lnTo>
                    <a:lnTo>
                      <a:pt x="168" y="96"/>
                    </a:lnTo>
                    <a:lnTo>
                      <a:pt x="172" y="99"/>
                    </a:lnTo>
                    <a:lnTo>
                      <a:pt x="178" y="104"/>
                    </a:lnTo>
                    <a:lnTo>
                      <a:pt x="180" y="105"/>
                    </a:lnTo>
                    <a:lnTo>
                      <a:pt x="185" y="103"/>
                    </a:lnTo>
                    <a:lnTo>
                      <a:pt x="185" y="96"/>
                    </a:lnTo>
                    <a:lnTo>
                      <a:pt x="188" y="91"/>
                    </a:lnTo>
                    <a:lnTo>
                      <a:pt x="191" y="88"/>
                    </a:lnTo>
                    <a:lnTo>
                      <a:pt x="196" y="87"/>
                    </a:lnTo>
                    <a:lnTo>
                      <a:pt x="202" y="89"/>
                    </a:lnTo>
                    <a:lnTo>
                      <a:pt x="206" y="94"/>
                    </a:lnTo>
                    <a:lnTo>
                      <a:pt x="207" y="99"/>
                    </a:lnTo>
                    <a:lnTo>
                      <a:pt x="211" y="104"/>
                    </a:lnTo>
                    <a:lnTo>
                      <a:pt x="215" y="109"/>
                    </a:lnTo>
                    <a:lnTo>
                      <a:pt x="220" y="112"/>
                    </a:lnTo>
                    <a:lnTo>
                      <a:pt x="226" y="115"/>
                    </a:lnTo>
                    <a:lnTo>
                      <a:pt x="232" y="115"/>
                    </a:lnTo>
                    <a:lnTo>
                      <a:pt x="238" y="112"/>
                    </a:lnTo>
                    <a:lnTo>
                      <a:pt x="246" y="109"/>
                    </a:lnTo>
                    <a:lnTo>
                      <a:pt x="253" y="109"/>
                    </a:lnTo>
                    <a:lnTo>
                      <a:pt x="259" y="109"/>
                    </a:lnTo>
                    <a:lnTo>
                      <a:pt x="264" y="112"/>
                    </a:lnTo>
                    <a:lnTo>
                      <a:pt x="266" y="118"/>
                    </a:lnTo>
                    <a:lnTo>
                      <a:pt x="270" y="122"/>
                    </a:lnTo>
                    <a:lnTo>
                      <a:pt x="275" y="125"/>
                    </a:lnTo>
                    <a:lnTo>
                      <a:pt x="281" y="126"/>
                    </a:lnTo>
                    <a:lnTo>
                      <a:pt x="287" y="127"/>
                    </a:lnTo>
                    <a:lnTo>
                      <a:pt x="297" y="127"/>
                    </a:lnTo>
                    <a:lnTo>
                      <a:pt x="303" y="129"/>
                    </a:lnTo>
                    <a:lnTo>
                      <a:pt x="311" y="129"/>
                    </a:lnTo>
                    <a:lnTo>
                      <a:pt x="319" y="125"/>
                    </a:lnTo>
                    <a:lnTo>
                      <a:pt x="324" y="123"/>
                    </a:lnTo>
                    <a:lnTo>
                      <a:pt x="330" y="118"/>
                    </a:lnTo>
                    <a:lnTo>
                      <a:pt x="338" y="114"/>
                    </a:lnTo>
                    <a:lnTo>
                      <a:pt x="346" y="111"/>
                    </a:lnTo>
                    <a:lnTo>
                      <a:pt x="352" y="106"/>
                    </a:lnTo>
                    <a:lnTo>
                      <a:pt x="356" y="99"/>
                    </a:lnTo>
                    <a:lnTo>
                      <a:pt x="360" y="89"/>
                    </a:lnTo>
                    <a:lnTo>
                      <a:pt x="359" y="83"/>
                    </a:lnTo>
                    <a:lnTo>
                      <a:pt x="355" y="77"/>
                    </a:lnTo>
                    <a:lnTo>
                      <a:pt x="356" y="69"/>
                    </a:lnTo>
                    <a:lnTo>
                      <a:pt x="358" y="60"/>
                    </a:lnTo>
                    <a:lnTo>
                      <a:pt x="358" y="55"/>
                    </a:lnTo>
                    <a:lnTo>
                      <a:pt x="355" y="50"/>
                    </a:lnTo>
                    <a:lnTo>
                      <a:pt x="350" y="46"/>
                    </a:lnTo>
                    <a:lnTo>
                      <a:pt x="343" y="41"/>
                    </a:lnTo>
                    <a:lnTo>
                      <a:pt x="339" y="36"/>
                    </a:lnTo>
                    <a:lnTo>
                      <a:pt x="335" y="33"/>
                    </a:lnTo>
                    <a:lnTo>
                      <a:pt x="329" y="35"/>
                    </a:lnTo>
                    <a:lnTo>
                      <a:pt x="326" y="38"/>
                    </a:lnTo>
                    <a:lnTo>
                      <a:pt x="320" y="40"/>
                    </a:lnTo>
                    <a:lnTo>
                      <a:pt x="314" y="40"/>
                    </a:lnTo>
                    <a:lnTo>
                      <a:pt x="303" y="38"/>
                    </a:lnTo>
                    <a:lnTo>
                      <a:pt x="298" y="34"/>
                    </a:lnTo>
                    <a:lnTo>
                      <a:pt x="292" y="32"/>
                    </a:lnTo>
                    <a:lnTo>
                      <a:pt x="286" y="33"/>
                    </a:lnTo>
                    <a:lnTo>
                      <a:pt x="281" y="34"/>
                    </a:lnTo>
                    <a:lnTo>
                      <a:pt x="276" y="37"/>
                    </a:lnTo>
                    <a:lnTo>
                      <a:pt x="273" y="42"/>
                    </a:lnTo>
                    <a:lnTo>
                      <a:pt x="272" y="44"/>
                    </a:lnTo>
                    <a:lnTo>
                      <a:pt x="268" y="44"/>
                    </a:lnTo>
                    <a:lnTo>
                      <a:pt x="262" y="42"/>
                    </a:lnTo>
                    <a:lnTo>
                      <a:pt x="254" y="39"/>
                    </a:lnTo>
                    <a:lnTo>
                      <a:pt x="251" y="36"/>
                    </a:lnTo>
                    <a:lnTo>
                      <a:pt x="247" y="31"/>
                    </a:lnTo>
                    <a:lnTo>
                      <a:pt x="247" y="25"/>
                    </a:lnTo>
                    <a:lnTo>
                      <a:pt x="248" y="19"/>
                    </a:lnTo>
                    <a:lnTo>
                      <a:pt x="246" y="13"/>
                    </a:lnTo>
                    <a:lnTo>
                      <a:pt x="243" y="9"/>
                    </a:lnTo>
                    <a:lnTo>
                      <a:pt x="238" y="6"/>
                    </a:lnTo>
                    <a:lnTo>
                      <a:pt x="231" y="5"/>
                    </a:lnTo>
                    <a:lnTo>
                      <a:pt x="222" y="3"/>
                    </a:lnTo>
                    <a:lnTo>
                      <a:pt x="213" y="4"/>
                    </a:lnTo>
                    <a:lnTo>
                      <a:pt x="205" y="5"/>
                    </a:lnTo>
                    <a:lnTo>
                      <a:pt x="198" y="9"/>
                    </a:lnTo>
                    <a:lnTo>
                      <a:pt x="193" y="11"/>
                    </a:lnTo>
                    <a:lnTo>
                      <a:pt x="187" y="11"/>
                    </a:lnTo>
                    <a:lnTo>
                      <a:pt x="182" y="7"/>
                    </a:lnTo>
                    <a:lnTo>
                      <a:pt x="178" y="4"/>
                    </a:lnTo>
                    <a:lnTo>
                      <a:pt x="174" y="1"/>
                    </a:lnTo>
                    <a:lnTo>
                      <a:pt x="174"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 name="Freeform 609">
                <a:extLst>
                  <a:ext uri="{FF2B5EF4-FFF2-40B4-BE49-F238E27FC236}">
                    <a16:creationId xmlns:a16="http://schemas.microsoft.com/office/drawing/2014/main" id="{E3C34A63-AC52-484D-AFA5-DA68C55A7D83}"/>
                  </a:ext>
                </a:extLst>
              </p:cNvPr>
              <p:cNvSpPr>
                <a:spLocks/>
              </p:cNvSpPr>
              <p:nvPr/>
            </p:nvSpPr>
            <p:spPr bwMode="auto">
              <a:xfrm>
                <a:off x="1017" y="3097"/>
                <a:ext cx="74" cy="36"/>
              </a:xfrm>
              <a:custGeom>
                <a:avLst/>
                <a:gdLst>
                  <a:gd name="T0" fmla="*/ 140 w 140"/>
                  <a:gd name="T1" fmla="*/ 0 h 67"/>
                  <a:gd name="T2" fmla="*/ 140 w 140"/>
                  <a:gd name="T3" fmla="*/ 0 h 67"/>
                  <a:gd name="T4" fmla="*/ 3 w 140"/>
                  <a:gd name="T5" fmla="*/ 0 h 67"/>
                  <a:gd name="T6" fmla="*/ 0 w 140"/>
                  <a:gd name="T7" fmla="*/ 1 h 67"/>
                  <a:gd name="T8" fmla="*/ 0 w 140"/>
                  <a:gd name="T9" fmla="*/ 6 h 67"/>
                  <a:gd name="T10" fmla="*/ 3 w 140"/>
                  <a:gd name="T11" fmla="*/ 13 h 67"/>
                  <a:gd name="T12" fmla="*/ 8 w 140"/>
                  <a:gd name="T13" fmla="*/ 18 h 67"/>
                  <a:gd name="T14" fmla="*/ 13 w 140"/>
                  <a:gd name="T15" fmla="*/ 26 h 67"/>
                  <a:gd name="T16" fmla="*/ 16 w 140"/>
                  <a:gd name="T17" fmla="*/ 31 h 67"/>
                  <a:gd name="T18" fmla="*/ 21 w 140"/>
                  <a:gd name="T19" fmla="*/ 34 h 67"/>
                  <a:gd name="T20" fmla="*/ 28 w 140"/>
                  <a:gd name="T21" fmla="*/ 38 h 67"/>
                  <a:gd name="T22" fmla="*/ 35 w 140"/>
                  <a:gd name="T23" fmla="*/ 43 h 67"/>
                  <a:gd name="T24" fmla="*/ 39 w 140"/>
                  <a:gd name="T25" fmla="*/ 48 h 67"/>
                  <a:gd name="T26" fmla="*/ 44 w 140"/>
                  <a:gd name="T27" fmla="*/ 52 h 67"/>
                  <a:gd name="T28" fmla="*/ 50 w 140"/>
                  <a:gd name="T29" fmla="*/ 53 h 67"/>
                  <a:gd name="T30" fmla="*/ 55 w 140"/>
                  <a:gd name="T31" fmla="*/ 54 h 67"/>
                  <a:gd name="T32" fmla="*/ 61 w 140"/>
                  <a:gd name="T33" fmla="*/ 59 h 67"/>
                  <a:gd name="T34" fmla="*/ 64 w 140"/>
                  <a:gd name="T35" fmla="*/ 62 h 67"/>
                  <a:gd name="T36" fmla="*/ 67 w 140"/>
                  <a:gd name="T37" fmla="*/ 66 h 67"/>
                  <a:gd name="T38" fmla="*/ 70 w 140"/>
                  <a:gd name="T39" fmla="*/ 67 h 67"/>
                  <a:gd name="T40" fmla="*/ 76 w 140"/>
                  <a:gd name="T41" fmla="*/ 65 h 67"/>
                  <a:gd name="T42" fmla="*/ 80 w 140"/>
                  <a:gd name="T43" fmla="*/ 62 h 67"/>
                  <a:gd name="T44" fmla="*/ 85 w 140"/>
                  <a:gd name="T45" fmla="*/ 58 h 67"/>
                  <a:gd name="T46" fmla="*/ 91 w 140"/>
                  <a:gd name="T47" fmla="*/ 54 h 67"/>
                  <a:gd name="T48" fmla="*/ 99 w 140"/>
                  <a:gd name="T49" fmla="*/ 51 h 67"/>
                  <a:gd name="T50" fmla="*/ 106 w 140"/>
                  <a:gd name="T51" fmla="*/ 44 h 67"/>
                  <a:gd name="T52" fmla="*/ 111 w 140"/>
                  <a:gd name="T53" fmla="*/ 38 h 67"/>
                  <a:gd name="T54" fmla="*/ 115 w 140"/>
                  <a:gd name="T55" fmla="*/ 32 h 67"/>
                  <a:gd name="T56" fmla="*/ 119 w 140"/>
                  <a:gd name="T57" fmla="*/ 29 h 67"/>
                  <a:gd name="T58" fmla="*/ 123 w 140"/>
                  <a:gd name="T59" fmla="*/ 27 h 67"/>
                  <a:gd name="T60" fmla="*/ 128 w 140"/>
                  <a:gd name="T61" fmla="*/ 22 h 67"/>
                  <a:gd name="T62" fmla="*/ 134 w 140"/>
                  <a:gd name="T63" fmla="*/ 17 h 67"/>
                  <a:gd name="T64" fmla="*/ 137 w 140"/>
                  <a:gd name="T65" fmla="*/ 12 h 67"/>
                  <a:gd name="T66" fmla="*/ 140 w 140"/>
                  <a:gd name="T67" fmla="*/ 7 h 67"/>
                  <a:gd name="T68" fmla="*/ 140 w 140"/>
                  <a:gd name="T69" fmla="*/ 0 h 67"/>
                  <a:gd name="T70" fmla="*/ 140 w 140"/>
                  <a:gd name="T7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0"/>
                    </a:moveTo>
                    <a:lnTo>
                      <a:pt x="140" y="0"/>
                    </a:lnTo>
                    <a:lnTo>
                      <a:pt x="3" y="0"/>
                    </a:lnTo>
                    <a:lnTo>
                      <a:pt x="0" y="1"/>
                    </a:lnTo>
                    <a:lnTo>
                      <a:pt x="0" y="6"/>
                    </a:lnTo>
                    <a:lnTo>
                      <a:pt x="3" y="13"/>
                    </a:lnTo>
                    <a:lnTo>
                      <a:pt x="8" y="18"/>
                    </a:lnTo>
                    <a:lnTo>
                      <a:pt x="13" y="26"/>
                    </a:lnTo>
                    <a:lnTo>
                      <a:pt x="16" y="31"/>
                    </a:lnTo>
                    <a:lnTo>
                      <a:pt x="21" y="34"/>
                    </a:lnTo>
                    <a:lnTo>
                      <a:pt x="28" y="38"/>
                    </a:lnTo>
                    <a:lnTo>
                      <a:pt x="35" y="43"/>
                    </a:lnTo>
                    <a:lnTo>
                      <a:pt x="39" y="48"/>
                    </a:lnTo>
                    <a:lnTo>
                      <a:pt x="44" y="52"/>
                    </a:lnTo>
                    <a:lnTo>
                      <a:pt x="50" y="53"/>
                    </a:lnTo>
                    <a:lnTo>
                      <a:pt x="55" y="54"/>
                    </a:lnTo>
                    <a:lnTo>
                      <a:pt x="61" y="59"/>
                    </a:lnTo>
                    <a:lnTo>
                      <a:pt x="64" y="62"/>
                    </a:lnTo>
                    <a:lnTo>
                      <a:pt x="67" y="66"/>
                    </a:lnTo>
                    <a:lnTo>
                      <a:pt x="70" y="67"/>
                    </a:lnTo>
                    <a:lnTo>
                      <a:pt x="76" y="65"/>
                    </a:lnTo>
                    <a:lnTo>
                      <a:pt x="80" y="62"/>
                    </a:lnTo>
                    <a:lnTo>
                      <a:pt x="85" y="58"/>
                    </a:lnTo>
                    <a:lnTo>
                      <a:pt x="91" y="54"/>
                    </a:lnTo>
                    <a:lnTo>
                      <a:pt x="99" y="51"/>
                    </a:lnTo>
                    <a:lnTo>
                      <a:pt x="106" y="44"/>
                    </a:lnTo>
                    <a:lnTo>
                      <a:pt x="111" y="38"/>
                    </a:lnTo>
                    <a:lnTo>
                      <a:pt x="115" y="32"/>
                    </a:lnTo>
                    <a:lnTo>
                      <a:pt x="119" y="29"/>
                    </a:lnTo>
                    <a:lnTo>
                      <a:pt x="123" y="27"/>
                    </a:lnTo>
                    <a:lnTo>
                      <a:pt x="128" y="22"/>
                    </a:lnTo>
                    <a:lnTo>
                      <a:pt x="134" y="17"/>
                    </a:lnTo>
                    <a:lnTo>
                      <a:pt x="137" y="12"/>
                    </a:lnTo>
                    <a:lnTo>
                      <a:pt x="140" y="7"/>
                    </a:lnTo>
                    <a:lnTo>
                      <a:pt x="140" y="0"/>
                    </a:lnTo>
                    <a:lnTo>
                      <a:pt x="14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19" name="Freeform 610">
                <a:extLst>
                  <a:ext uri="{FF2B5EF4-FFF2-40B4-BE49-F238E27FC236}">
                    <a16:creationId xmlns:a16="http://schemas.microsoft.com/office/drawing/2014/main" id="{42E7ADB9-991E-40BA-97AD-666F2E0129AC}"/>
                  </a:ext>
                </a:extLst>
              </p:cNvPr>
              <p:cNvSpPr>
                <a:spLocks/>
              </p:cNvSpPr>
              <p:nvPr/>
            </p:nvSpPr>
            <p:spPr bwMode="auto">
              <a:xfrm>
                <a:off x="1017" y="3097"/>
                <a:ext cx="74" cy="36"/>
              </a:xfrm>
              <a:custGeom>
                <a:avLst/>
                <a:gdLst>
                  <a:gd name="T0" fmla="*/ 140 w 140"/>
                  <a:gd name="T1" fmla="*/ 0 h 67"/>
                  <a:gd name="T2" fmla="*/ 140 w 140"/>
                  <a:gd name="T3" fmla="*/ 0 h 67"/>
                  <a:gd name="T4" fmla="*/ 3 w 140"/>
                  <a:gd name="T5" fmla="*/ 0 h 67"/>
                  <a:gd name="T6" fmla="*/ 0 w 140"/>
                  <a:gd name="T7" fmla="*/ 1 h 67"/>
                  <a:gd name="T8" fmla="*/ 0 w 140"/>
                  <a:gd name="T9" fmla="*/ 6 h 67"/>
                  <a:gd name="T10" fmla="*/ 3 w 140"/>
                  <a:gd name="T11" fmla="*/ 13 h 67"/>
                  <a:gd name="T12" fmla="*/ 8 w 140"/>
                  <a:gd name="T13" fmla="*/ 18 h 67"/>
                  <a:gd name="T14" fmla="*/ 13 w 140"/>
                  <a:gd name="T15" fmla="*/ 26 h 67"/>
                  <a:gd name="T16" fmla="*/ 16 w 140"/>
                  <a:gd name="T17" fmla="*/ 31 h 67"/>
                  <a:gd name="T18" fmla="*/ 21 w 140"/>
                  <a:gd name="T19" fmla="*/ 34 h 67"/>
                  <a:gd name="T20" fmla="*/ 28 w 140"/>
                  <a:gd name="T21" fmla="*/ 38 h 67"/>
                  <a:gd name="T22" fmla="*/ 35 w 140"/>
                  <a:gd name="T23" fmla="*/ 43 h 67"/>
                  <a:gd name="T24" fmla="*/ 39 w 140"/>
                  <a:gd name="T25" fmla="*/ 48 h 67"/>
                  <a:gd name="T26" fmla="*/ 44 w 140"/>
                  <a:gd name="T27" fmla="*/ 52 h 67"/>
                  <a:gd name="T28" fmla="*/ 50 w 140"/>
                  <a:gd name="T29" fmla="*/ 53 h 67"/>
                  <a:gd name="T30" fmla="*/ 55 w 140"/>
                  <a:gd name="T31" fmla="*/ 54 h 67"/>
                  <a:gd name="T32" fmla="*/ 61 w 140"/>
                  <a:gd name="T33" fmla="*/ 59 h 67"/>
                  <a:gd name="T34" fmla="*/ 64 w 140"/>
                  <a:gd name="T35" fmla="*/ 62 h 67"/>
                  <a:gd name="T36" fmla="*/ 67 w 140"/>
                  <a:gd name="T37" fmla="*/ 66 h 67"/>
                  <a:gd name="T38" fmla="*/ 70 w 140"/>
                  <a:gd name="T39" fmla="*/ 67 h 67"/>
                  <a:gd name="T40" fmla="*/ 76 w 140"/>
                  <a:gd name="T41" fmla="*/ 65 h 67"/>
                  <a:gd name="T42" fmla="*/ 80 w 140"/>
                  <a:gd name="T43" fmla="*/ 62 h 67"/>
                  <a:gd name="T44" fmla="*/ 85 w 140"/>
                  <a:gd name="T45" fmla="*/ 58 h 67"/>
                  <a:gd name="T46" fmla="*/ 91 w 140"/>
                  <a:gd name="T47" fmla="*/ 54 h 67"/>
                  <a:gd name="T48" fmla="*/ 99 w 140"/>
                  <a:gd name="T49" fmla="*/ 51 h 67"/>
                  <a:gd name="T50" fmla="*/ 106 w 140"/>
                  <a:gd name="T51" fmla="*/ 44 h 67"/>
                  <a:gd name="T52" fmla="*/ 111 w 140"/>
                  <a:gd name="T53" fmla="*/ 38 h 67"/>
                  <a:gd name="T54" fmla="*/ 115 w 140"/>
                  <a:gd name="T55" fmla="*/ 32 h 67"/>
                  <a:gd name="T56" fmla="*/ 119 w 140"/>
                  <a:gd name="T57" fmla="*/ 29 h 67"/>
                  <a:gd name="T58" fmla="*/ 123 w 140"/>
                  <a:gd name="T59" fmla="*/ 27 h 67"/>
                  <a:gd name="T60" fmla="*/ 128 w 140"/>
                  <a:gd name="T61" fmla="*/ 22 h 67"/>
                  <a:gd name="T62" fmla="*/ 134 w 140"/>
                  <a:gd name="T63" fmla="*/ 17 h 67"/>
                  <a:gd name="T64" fmla="*/ 137 w 140"/>
                  <a:gd name="T65" fmla="*/ 12 h 67"/>
                  <a:gd name="T66" fmla="*/ 140 w 140"/>
                  <a:gd name="T67" fmla="*/ 7 h 67"/>
                  <a:gd name="T68" fmla="*/ 140 w 140"/>
                  <a:gd name="T69" fmla="*/ 0 h 67"/>
                  <a:gd name="T70" fmla="*/ 140 w 140"/>
                  <a:gd name="T7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67">
                    <a:moveTo>
                      <a:pt x="140" y="0"/>
                    </a:moveTo>
                    <a:lnTo>
                      <a:pt x="140" y="0"/>
                    </a:lnTo>
                    <a:lnTo>
                      <a:pt x="3" y="0"/>
                    </a:lnTo>
                    <a:lnTo>
                      <a:pt x="0" y="1"/>
                    </a:lnTo>
                    <a:lnTo>
                      <a:pt x="0" y="6"/>
                    </a:lnTo>
                    <a:lnTo>
                      <a:pt x="3" y="13"/>
                    </a:lnTo>
                    <a:lnTo>
                      <a:pt x="8" y="18"/>
                    </a:lnTo>
                    <a:lnTo>
                      <a:pt x="13" y="26"/>
                    </a:lnTo>
                    <a:lnTo>
                      <a:pt x="16" y="31"/>
                    </a:lnTo>
                    <a:lnTo>
                      <a:pt x="21" y="34"/>
                    </a:lnTo>
                    <a:lnTo>
                      <a:pt x="28" y="38"/>
                    </a:lnTo>
                    <a:lnTo>
                      <a:pt x="35" y="43"/>
                    </a:lnTo>
                    <a:lnTo>
                      <a:pt x="39" y="48"/>
                    </a:lnTo>
                    <a:lnTo>
                      <a:pt x="44" y="52"/>
                    </a:lnTo>
                    <a:lnTo>
                      <a:pt x="50" y="53"/>
                    </a:lnTo>
                    <a:lnTo>
                      <a:pt x="55" y="54"/>
                    </a:lnTo>
                    <a:lnTo>
                      <a:pt x="61" y="59"/>
                    </a:lnTo>
                    <a:lnTo>
                      <a:pt x="64" y="62"/>
                    </a:lnTo>
                    <a:lnTo>
                      <a:pt x="67" y="66"/>
                    </a:lnTo>
                    <a:lnTo>
                      <a:pt x="70" y="67"/>
                    </a:lnTo>
                    <a:lnTo>
                      <a:pt x="76" y="65"/>
                    </a:lnTo>
                    <a:lnTo>
                      <a:pt x="80" y="62"/>
                    </a:lnTo>
                    <a:lnTo>
                      <a:pt x="85" y="58"/>
                    </a:lnTo>
                    <a:lnTo>
                      <a:pt x="91" y="54"/>
                    </a:lnTo>
                    <a:lnTo>
                      <a:pt x="99" y="51"/>
                    </a:lnTo>
                    <a:lnTo>
                      <a:pt x="106" y="44"/>
                    </a:lnTo>
                    <a:lnTo>
                      <a:pt x="111" y="38"/>
                    </a:lnTo>
                    <a:lnTo>
                      <a:pt x="115" y="32"/>
                    </a:lnTo>
                    <a:lnTo>
                      <a:pt x="119" y="29"/>
                    </a:lnTo>
                    <a:lnTo>
                      <a:pt x="123" y="27"/>
                    </a:lnTo>
                    <a:lnTo>
                      <a:pt x="128" y="22"/>
                    </a:lnTo>
                    <a:lnTo>
                      <a:pt x="134" y="17"/>
                    </a:lnTo>
                    <a:lnTo>
                      <a:pt x="137" y="12"/>
                    </a:lnTo>
                    <a:lnTo>
                      <a:pt x="140" y="7"/>
                    </a:lnTo>
                    <a:lnTo>
                      <a:pt x="140" y="0"/>
                    </a:lnTo>
                    <a:lnTo>
                      <a:pt x="14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 name="Freeform 611">
                <a:extLst>
                  <a:ext uri="{FF2B5EF4-FFF2-40B4-BE49-F238E27FC236}">
                    <a16:creationId xmlns:a16="http://schemas.microsoft.com/office/drawing/2014/main" id="{58B30C42-0827-4A1A-BB81-2019D158087B}"/>
                  </a:ext>
                </a:extLst>
              </p:cNvPr>
              <p:cNvSpPr>
                <a:spLocks/>
              </p:cNvSpPr>
              <p:nvPr/>
            </p:nvSpPr>
            <p:spPr bwMode="auto">
              <a:xfrm>
                <a:off x="1004" y="3125"/>
                <a:ext cx="18" cy="21"/>
              </a:xfrm>
              <a:custGeom>
                <a:avLst/>
                <a:gdLst>
                  <a:gd name="T0" fmla="*/ 21 w 33"/>
                  <a:gd name="T1" fmla="*/ 0 h 40"/>
                  <a:gd name="T2" fmla="*/ 21 w 33"/>
                  <a:gd name="T3" fmla="*/ 0 h 40"/>
                  <a:gd name="T4" fmla="*/ 17 w 33"/>
                  <a:gd name="T5" fmla="*/ 1 h 40"/>
                  <a:gd name="T6" fmla="*/ 10 w 33"/>
                  <a:gd name="T7" fmla="*/ 4 h 40"/>
                  <a:gd name="T8" fmla="*/ 6 w 33"/>
                  <a:gd name="T9" fmla="*/ 8 h 40"/>
                  <a:gd name="T10" fmla="*/ 3 w 33"/>
                  <a:gd name="T11" fmla="*/ 10 h 40"/>
                  <a:gd name="T12" fmla="*/ 0 w 33"/>
                  <a:gd name="T13" fmla="*/ 13 h 40"/>
                  <a:gd name="T14" fmla="*/ 0 w 33"/>
                  <a:gd name="T15" fmla="*/ 16 h 40"/>
                  <a:gd name="T16" fmla="*/ 3 w 33"/>
                  <a:gd name="T17" fmla="*/ 19 h 40"/>
                  <a:gd name="T18" fmla="*/ 5 w 33"/>
                  <a:gd name="T19" fmla="*/ 23 h 40"/>
                  <a:gd name="T20" fmla="*/ 9 w 33"/>
                  <a:gd name="T21" fmla="*/ 25 h 40"/>
                  <a:gd name="T22" fmla="*/ 10 w 33"/>
                  <a:gd name="T23" fmla="*/ 30 h 40"/>
                  <a:gd name="T24" fmla="*/ 10 w 33"/>
                  <a:gd name="T25" fmla="*/ 34 h 40"/>
                  <a:gd name="T26" fmla="*/ 11 w 33"/>
                  <a:gd name="T27" fmla="*/ 38 h 40"/>
                  <a:gd name="T28" fmla="*/ 16 w 33"/>
                  <a:gd name="T29" fmla="*/ 39 h 40"/>
                  <a:gd name="T30" fmla="*/ 21 w 33"/>
                  <a:gd name="T31" fmla="*/ 40 h 40"/>
                  <a:gd name="T32" fmla="*/ 24 w 33"/>
                  <a:gd name="T33" fmla="*/ 39 h 40"/>
                  <a:gd name="T34" fmla="*/ 28 w 33"/>
                  <a:gd name="T35" fmla="*/ 36 h 40"/>
                  <a:gd name="T36" fmla="*/ 29 w 33"/>
                  <a:gd name="T37" fmla="*/ 28 h 40"/>
                  <a:gd name="T38" fmla="*/ 30 w 33"/>
                  <a:gd name="T39" fmla="*/ 21 h 40"/>
                  <a:gd name="T40" fmla="*/ 31 w 33"/>
                  <a:gd name="T41" fmla="*/ 15 h 40"/>
                  <a:gd name="T42" fmla="*/ 33 w 33"/>
                  <a:gd name="T43" fmla="*/ 8 h 40"/>
                  <a:gd name="T44" fmla="*/ 30 w 33"/>
                  <a:gd name="T45" fmla="*/ 4 h 40"/>
                  <a:gd name="T46" fmla="*/ 26 w 33"/>
                  <a:gd name="T47" fmla="*/ 1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1"/>
                    </a:lnTo>
                    <a:lnTo>
                      <a:pt x="10" y="4"/>
                    </a:lnTo>
                    <a:lnTo>
                      <a:pt x="6" y="8"/>
                    </a:lnTo>
                    <a:lnTo>
                      <a:pt x="3" y="10"/>
                    </a:lnTo>
                    <a:lnTo>
                      <a:pt x="0" y="13"/>
                    </a:lnTo>
                    <a:lnTo>
                      <a:pt x="0" y="16"/>
                    </a:lnTo>
                    <a:lnTo>
                      <a:pt x="3" y="19"/>
                    </a:lnTo>
                    <a:lnTo>
                      <a:pt x="5" y="23"/>
                    </a:lnTo>
                    <a:lnTo>
                      <a:pt x="9" y="25"/>
                    </a:lnTo>
                    <a:lnTo>
                      <a:pt x="10" y="30"/>
                    </a:lnTo>
                    <a:lnTo>
                      <a:pt x="10" y="34"/>
                    </a:lnTo>
                    <a:lnTo>
                      <a:pt x="11" y="38"/>
                    </a:lnTo>
                    <a:lnTo>
                      <a:pt x="16" y="39"/>
                    </a:lnTo>
                    <a:lnTo>
                      <a:pt x="21" y="40"/>
                    </a:lnTo>
                    <a:lnTo>
                      <a:pt x="24" y="39"/>
                    </a:lnTo>
                    <a:lnTo>
                      <a:pt x="28" y="36"/>
                    </a:lnTo>
                    <a:lnTo>
                      <a:pt x="29" y="28"/>
                    </a:lnTo>
                    <a:lnTo>
                      <a:pt x="30" y="21"/>
                    </a:lnTo>
                    <a:lnTo>
                      <a:pt x="31" y="15"/>
                    </a:lnTo>
                    <a:lnTo>
                      <a:pt x="33" y="8"/>
                    </a:lnTo>
                    <a:lnTo>
                      <a:pt x="30" y="4"/>
                    </a:lnTo>
                    <a:lnTo>
                      <a:pt x="26" y="1"/>
                    </a:lnTo>
                    <a:lnTo>
                      <a:pt x="21" y="0"/>
                    </a:lnTo>
                    <a:lnTo>
                      <a:pt x="2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1" name="Freeform 612">
                <a:extLst>
                  <a:ext uri="{FF2B5EF4-FFF2-40B4-BE49-F238E27FC236}">
                    <a16:creationId xmlns:a16="http://schemas.microsoft.com/office/drawing/2014/main" id="{5D7BB799-66E4-491A-8392-B412C74C2D5F}"/>
                  </a:ext>
                </a:extLst>
              </p:cNvPr>
              <p:cNvSpPr>
                <a:spLocks/>
              </p:cNvSpPr>
              <p:nvPr/>
            </p:nvSpPr>
            <p:spPr bwMode="auto">
              <a:xfrm>
                <a:off x="1004" y="3125"/>
                <a:ext cx="18" cy="21"/>
              </a:xfrm>
              <a:custGeom>
                <a:avLst/>
                <a:gdLst>
                  <a:gd name="T0" fmla="*/ 21 w 33"/>
                  <a:gd name="T1" fmla="*/ 0 h 40"/>
                  <a:gd name="T2" fmla="*/ 21 w 33"/>
                  <a:gd name="T3" fmla="*/ 0 h 40"/>
                  <a:gd name="T4" fmla="*/ 17 w 33"/>
                  <a:gd name="T5" fmla="*/ 1 h 40"/>
                  <a:gd name="T6" fmla="*/ 10 w 33"/>
                  <a:gd name="T7" fmla="*/ 4 h 40"/>
                  <a:gd name="T8" fmla="*/ 6 w 33"/>
                  <a:gd name="T9" fmla="*/ 8 h 40"/>
                  <a:gd name="T10" fmla="*/ 3 w 33"/>
                  <a:gd name="T11" fmla="*/ 10 h 40"/>
                  <a:gd name="T12" fmla="*/ 0 w 33"/>
                  <a:gd name="T13" fmla="*/ 13 h 40"/>
                  <a:gd name="T14" fmla="*/ 0 w 33"/>
                  <a:gd name="T15" fmla="*/ 16 h 40"/>
                  <a:gd name="T16" fmla="*/ 3 w 33"/>
                  <a:gd name="T17" fmla="*/ 19 h 40"/>
                  <a:gd name="T18" fmla="*/ 5 w 33"/>
                  <a:gd name="T19" fmla="*/ 23 h 40"/>
                  <a:gd name="T20" fmla="*/ 9 w 33"/>
                  <a:gd name="T21" fmla="*/ 25 h 40"/>
                  <a:gd name="T22" fmla="*/ 10 w 33"/>
                  <a:gd name="T23" fmla="*/ 30 h 40"/>
                  <a:gd name="T24" fmla="*/ 10 w 33"/>
                  <a:gd name="T25" fmla="*/ 34 h 40"/>
                  <a:gd name="T26" fmla="*/ 11 w 33"/>
                  <a:gd name="T27" fmla="*/ 38 h 40"/>
                  <a:gd name="T28" fmla="*/ 16 w 33"/>
                  <a:gd name="T29" fmla="*/ 39 h 40"/>
                  <a:gd name="T30" fmla="*/ 21 w 33"/>
                  <a:gd name="T31" fmla="*/ 40 h 40"/>
                  <a:gd name="T32" fmla="*/ 24 w 33"/>
                  <a:gd name="T33" fmla="*/ 39 h 40"/>
                  <a:gd name="T34" fmla="*/ 28 w 33"/>
                  <a:gd name="T35" fmla="*/ 36 h 40"/>
                  <a:gd name="T36" fmla="*/ 29 w 33"/>
                  <a:gd name="T37" fmla="*/ 28 h 40"/>
                  <a:gd name="T38" fmla="*/ 30 w 33"/>
                  <a:gd name="T39" fmla="*/ 21 h 40"/>
                  <a:gd name="T40" fmla="*/ 31 w 33"/>
                  <a:gd name="T41" fmla="*/ 15 h 40"/>
                  <a:gd name="T42" fmla="*/ 33 w 33"/>
                  <a:gd name="T43" fmla="*/ 8 h 40"/>
                  <a:gd name="T44" fmla="*/ 30 w 33"/>
                  <a:gd name="T45" fmla="*/ 4 h 40"/>
                  <a:gd name="T46" fmla="*/ 26 w 33"/>
                  <a:gd name="T47" fmla="*/ 1 h 40"/>
                  <a:gd name="T48" fmla="*/ 21 w 33"/>
                  <a:gd name="T49" fmla="*/ 0 h 40"/>
                  <a:gd name="T50" fmla="*/ 21 w 33"/>
                  <a:gd name="T5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 h="40">
                    <a:moveTo>
                      <a:pt x="21" y="0"/>
                    </a:moveTo>
                    <a:lnTo>
                      <a:pt x="21" y="0"/>
                    </a:lnTo>
                    <a:lnTo>
                      <a:pt x="17" y="1"/>
                    </a:lnTo>
                    <a:lnTo>
                      <a:pt x="10" y="4"/>
                    </a:lnTo>
                    <a:lnTo>
                      <a:pt x="6" y="8"/>
                    </a:lnTo>
                    <a:lnTo>
                      <a:pt x="3" y="10"/>
                    </a:lnTo>
                    <a:lnTo>
                      <a:pt x="0" y="13"/>
                    </a:lnTo>
                    <a:lnTo>
                      <a:pt x="0" y="16"/>
                    </a:lnTo>
                    <a:lnTo>
                      <a:pt x="3" y="19"/>
                    </a:lnTo>
                    <a:lnTo>
                      <a:pt x="5" y="23"/>
                    </a:lnTo>
                    <a:lnTo>
                      <a:pt x="9" y="25"/>
                    </a:lnTo>
                    <a:lnTo>
                      <a:pt x="10" y="30"/>
                    </a:lnTo>
                    <a:lnTo>
                      <a:pt x="10" y="34"/>
                    </a:lnTo>
                    <a:lnTo>
                      <a:pt x="11" y="38"/>
                    </a:lnTo>
                    <a:lnTo>
                      <a:pt x="16" y="39"/>
                    </a:lnTo>
                    <a:lnTo>
                      <a:pt x="21" y="40"/>
                    </a:lnTo>
                    <a:lnTo>
                      <a:pt x="24" y="39"/>
                    </a:lnTo>
                    <a:lnTo>
                      <a:pt x="28" y="36"/>
                    </a:lnTo>
                    <a:lnTo>
                      <a:pt x="29" y="28"/>
                    </a:lnTo>
                    <a:lnTo>
                      <a:pt x="30" y="21"/>
                    </a:lnTo>
                    <a:lnTo>
                      <a:pt x="31" y="15"/>
                    </a:lnTo>
                    <a:lnTo>
                      <a:pt x="33" y="8"/>
                    </a:lnTo>
                    <a:lnTo>
                      <a:pt x="30" y="4"/>
                    </a:lnTo>
                    <a:lnTo>
                      <a:pt x="26" y="1"/>
                    </a:lnTo>
                    <a:lnTo>
                      <a:pt x="21" y="0"/>
                    </a:lnTo>
                    <a:lnTo>
                      <a:pt x="2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 name="Freeform 613">
                <a:extLst>
                  <a:ext uri="{FF2B5EF4-FFF2-40B4-BE49-F238E27FC236}">
                    <a16:creationId xmlns:a16="http://schemas.microsoft.com/office/drawing/2014/main" id="{766EF1E4-62C2-45C0-A392-EAB01249BADC}"/>
                  </a:ext>
                </a:extLst>
              </p:cNvPr>
              <p:cNvSpPr>
                <a:spLocks/>
              </p:cNvSpPr>
              <p:nvPr/>
            </p:nvSpPr>
            <p:spPr bwMode="auto">
              <a:xfrm>
                <a:off x="1002" y="3150"/>
                <a:ext cx="5" cy="4"/>
              </a:xfrm>
              <a:custGeom>
                <a:avLst/>
                <a:gdLst>
                  <a:gd name="T0" fmla="*/ 9 w 9"/>
                  <a:gd name="T1" fmla="*/ 1 h 8"/>
                  <a:gd name="T2" fmla="*/ 9 w 9"/>
                  <a:gd name="T3" fmla="*/ 1 h 8"/>
                  <a:gd name="T4" fmla="*/ 5 w 9"/>
                  <a:gd name="T5" fmla="*/ 0 h 8"/>
                  <a:gd name="T6" fmla="*/ 1 w 9"/>
                  <a:gd name="T7" fmla="*/ 0 h 8"/>
                  <a:gd name="T8" fmla="*/ 0 w 9"/>
                  <a:gd name="T9" fmla="*/ 3 h 8"/>
                  <a:gd name="T10" fmla="*/ 3 w 9"/>
                  <a:gd name="T11" fmla="*/ 6 h 8"/>
                  <a:gd name="T12" fmla="*/ 5 w 9"/>
                  <a:gd name="T13" fmla="*/ 8 h 8"/>
                  <a:gd name="T14" fmla="*/ 9 w 9"/>
                  <a:gd name="T15" fmla="*/ 5 h 8"/>
                  <a:gd name="T16" fmla="*/ 9 w 9"/>
                  <a:gd name="T17" fmla="*/ 1 h 8"/>
                  <a:gd name="T18" fmla="*/ 9 w 9"/>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9" y="1"/>
                    </a:moveTo>
                    <a:lnTo>
                      <a:pt x="9" y="1"/>
                    </a:lnTo>
                    <a:lnTo>
                      <a:pt x="5" y="0"/>
                    </a:lnTo>
                    <a:lnTo>
                      <a:pt x="1" y="0"/>
                    </a:lnTo>
                    <a:lnTo>
                      <a:pt x="0" y="3"/>
                    </a:lnTo>
                    <a:lnTo>
                      <a:pt x="3" y="6"/>
                    </a:lnTo>
                    <a:lnTo>
                      <a:pt x="5" y="8"/>
                    </a:lnTo>
                    <a:lnTo>
                      <a:pt x="9" y="5"/>
                    </a:lnTo>
                    <a:lnTo>
                      <a:pt x="9" y="1"/>
                    </a:lnTo>
                    <a:lnTo>
                      <a:pt x="9"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3" name="Freeform 614">
                <a:extLst>
                  <a:ext uri="{FF2B5EF4-FFF2-40B4-BE49-F238E27FC236}">
                    <a16:creationId xmlns:a16="http://schemas.microsoft.com/office/drawing/2014/main" id="{42FED230-F213-4687-8D2E-C33F68BB034D}"/>
                  </a:ext>
                </a:extLst>
              </p:cNvPr>
              <p:cNvSpPr>
                <a:spLocks/>
              </p:cNvSpPr>
              <p:nvPr/>
            </p:nvSpPr>
            <p:spPr bwMode="auto">
              <a:xfrm>
                <a:off x="1002" y="3150"/>
                <a:ext cx="5" cy="4"/>
              </a:xfrm>
              <a:custGeom>
                <a:avLst/>
                <a:gdLst>
                  <a:gd name="T0" fmla="*/ 9 w 9"/>
                  <a:gd name="T1" fmla="*/ 1 h 8"/>
                  <a:gd name="T2" fmla="*/ 9 w 9"/>
                  <a:gd name="T3" fmla="*/ 1 h 8"/>
                  <a:gd name="T4" fmla="*/ 5 w 9"/>
                  <a:gd name="T5" fmla="*/ 0 h 8"/>
                  <a:gd name="T6" fmla="*/ 1 w 9"/>
                  <a:gd name="T7" fmla="*/ 0 h 8"/>
                  <a:gd name="T8" fmla="*/ 0 w 9"/>
                  <a:gd name="T9" fmla="*/ 3 h 8"/>
                  <a:gd name="T10" fmla="*/ 3 w 9"/>
                  <a:gd name="T11" fmla="*/ 6 h 8"/>
                  <a:gd name="T12" fmla="*/ 5 w 9"/>
                  <a:gd name="T13" fmla="*/ 8 h 8"/>
                  <a:gd name="T14" fmla="*/ 9 w 9"/>
                  <a:gd name="T15" fmla="*/ 5 h 8"/>
                  <a:gd name="T16" fmla="*/ 9 w 9"/>
                  <a:gd name="T17" fmla="*/ 1 h 8"/>
                  <a:gd name="T18" fmla="*/ 9 w 9"/>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9" y="1"/>
                    </a:moveTo>
                    <a:lnTo>
                      <a:pt x="9" y="1"/>
                    </a:lnTo>
                    <a:lnTo>
                      <a:pt x="5" y="0"/>
                    </a:lnTo>
                    <a:lnTo>
                      <a:pt x="1" y="0"/>
                    </a:lnTo>
                    <a:lnTo>
                      <a:pt x="0" y="3"/>
                    </a:lnTo>
                    <a:lnTo>
                      <a:pt x="3" y="6"/>
                    </a:lnTo>
                    <a:lnTo>
                      <a:pt x="5" y="8"/>
                    </a:lnTo>
                    <a:lnTo>
                      <a:pt x="9" y="5"/>
                    </a:lnTo>
                    <a:lnTo>
                      <a:pt x="9" y="1"/>
                    </a:lnTo>
                    <a:lnTo>
                      <a:pt x="9"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 name="Freeform 615">
                <a:extLst>
                  <a:ext uri="{FF2B5EF4-FFF2-40B4-BE49-F238E27FC236}">
                    <a16:creationId xmlns:a16="http://schemas.microsoft.com/office/drawing/2014/main" id="{96E5469D-BEE4-43BC-8EAF-8F653056C49A}"/>
                  </a:ext>
                </a:extLst>
              </p:cNvPr>
              <p:cNvSpPr>
                <a:spLocks/>
              </p:cNvSpPr>
              <p:nvPr/>
            </p:nvSpPr>
            <p:spPr bwMode="auto">
              <a:xfrm>
                <a:off x="760" y="3167"/>
                <a:ext cx="14" cy="10"/>
              </a:xfrm>
              <a:custGeom>
                <a:avLst/>
                <a:gdLst>
                  <a:gd name="T0" fmla="*/ 20 w 26"/>
                  <a:gd name="T1" fmla="*/ 0 h 19"/>
                  <a:gd name="T2" fmla="*/ 20 w 26"/>
                  <a:gd name="T3" fmla="*/ 0 h 19"/>
                  <a:gd name="T4" fmla="*/ 11 w 26"/>
                  <a:gd name="T5" fmla="*/ 0 h 19"/>
                  <a:gd name="T6" fmla="*/ 4 w 26"/>
                  <a:gd name="T7" fmla="*/ 2 h 19"/>
                  <a:gd name="T8" fmla="*/ 0 w 26"/>
                  <a:gd name="T9" fmla="*/ 6 h 19"/>
                  <a:gd name="T10" fmla="*/ 5 w 26"/>
                  <a:gd name="T11" fmla="*/ 11 h 19"/>
                  <a:gd name="T12" fmla="*/ 10 w 26"/>
                  <a:gd name="T13" fmla="*/ 14 h 19"/>
                  <a:gd name="T14" fmla="*/ 14 w 26"/>
                  <a:gd name="T15" fmla="*/ 17 h 19"/>
                  <a:gd name="T16" fmla="*/ 19 w 26"/>
                  <a:gd name="T17" fmla="*/ 19 h 19"/>
                  <a:gd name="T18" fmla="*/ 26 w 26"/>
                  <a:gd name="T19" fmla="*/ 17 h 19"/>
                  <a:gd name="T20" fmla="*/ 26 w 26"/>
                  <a:gd name="T21" fmla="*/ 9 h 19"/>
                  <a:gd name="T22" fmla="*/ 25 w 26"/>
                  <a:gd name="T23" fmla="*/ 3 h 19"/>
                  <a:gd name="T24" fmla="*/ 20 w 26"/>
                  <a:gd name="T25" fmla="*/ 0 h 19"/>
                  <a:gd name="T26" fmla="*/ 20 w 2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9">
                    <a:moveTo>
                      <a:pt x="20" y="0"/>
                    </a:moveTo>
                    <a:lnTo>
                      <a:pt x="20" y="0"/>
                    </a:lnTo>
                    <a:lnTo>
                      <a:pt x="11" y="0"/>
                    </a:lnTo>
                    <a:lnTo>
                      <a:pt x="4" y="2"/>
                    </a:lnTo>
                    <a:lnTo>
                      <a:pt x="0" y="6"/>
                    </a:lnTo>
                    <a:lnTo>
                      <a:pt x="5" y="11"/>
                    </a:lnTo>
                    <a:lnTo>
                      <a:pt x="10" y="14"/>
                    </a:lnTo>
                    <a:lnTo>
                      <a:pt x="14" y="17"/>
                    </a:lnTo>
                    <a:lnTo>
                      <a:pt x="19" y="19"/>
                    </a:lnTo>
                    <a:lnTo>
                      <a:pt x="26" y="17"/>
                    </a:lnTo>
                    <a:lnTo>
                      <a:pt x="26" y="9"/>
                    </a:lnTo>
                    <a:lnTo>
                      <a:pt x="25" y="3"/>
                    </a:lnTo>
                    <a:lnTo>
                      <a:pt x="20" y="0"/>
                    </a:lnTo>
                    <a:lnTo>
                      <a:pt x="2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5" name="Freeform 616">
                <a:extLst>
                  <a:ext uri="{FF2B5EF4-FFF2-40B4-BE49-F238E27FC236}">
                    <a16:creationId xmlns:a16="http://schemas.microsoft.com/office/drawing/2014/main" id="{8E5CD85E-726E-40A0-9DAD-0BEBC58E2590}"/>
                  </a:ext>
                </a:extLst>
              </p:cNvPr>
              <p:cNvSpPr>
                <a:spLocks/>
              </p:cNvSpPr>
              <p:nvPr/>
            </p:nvSpPr>
            <p:spPr bwMode="auto">
              <a:xfrm>
                <a:off x="760" y="3167"/>
                <a:ext cx="14" cy="10"/>
              </a:xfrm>
              <a:custGeom>
                <a:avLst/>
                <a:gdLst>
                  <a:gd name="T0" fmla="*/ 20 w 26"/>
                  <a:gd name="T1" fmla="*/ 0 h 19"/>
                  <a:gd name="T2" fmla="*/ 20 w 26"/>
                  <a:gd name="T3" fmla="*/ 0 h 19"/>
                  <a:gd name="T4" fmla="*/ 11 w 26"/>
                  <a:gd name="T5" fmla="*/ 0 h 19"/>
                  <a:gd name="T6" fmla="*/ 4 w 26"/>
                  <a:gd name="T7" fmla="*/ 2 h 19"/>
                  <a:gd name="T8" fmla="*/ 0 w 26"/>
                  <a:gd name="T9" fmla="*/ 6 h 19"/>
                  <a:gd name="T10" fmla="*/ 5 w 26"/>
                  <a:gd name="T11" fmla="*/ 11 h 19"/>
                  <a:gd name="T12" fmla="*/ 10 w 26"/>
                  <a:gd name="T13" fmla="*/ 14 h 19"/>
                  <a:gd name="T14" fmla="*/ 14 w 26"/>
                  <a:gd name="T15" fmla="*/ 17 h 19"/>
                  <a:gd name="T16" fmla="*/ 19 w 26"/>
                  <a:gd name="T17" fmla="*/ 19 h 19"/>
                  <a:gd name="T18" fmla="*/ 26 w 26"/>
                  <a:gd name="T19" fmla="*/ 17 h 19"/>
                  <a:gd name="T20" fmla="*/ 26 w 26"/>
                  <a:gd name="T21" fmla="*/ 9 h 19"/>
                  <a:gd name="T22" fmla="*/ 25 w 26"/>
                  <a:gd name="T23" fmla="*/ 3 h 19"/>
                  <a:gd name="T24" fmla="*/ 20 w 26"/>
                  <a:gd name="T25" fmla="*/ 0 h 19"/>
                  <a:gd name="T26" fmla="*/ 20 w 26"/>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9">
                    <a:moveTo>
                      <a:pt x="20" y="0"/>
                    </a:moveTo>
                    <a:lnTo>
                      <a:pt x="20" y="0"/>
                    </a:lnTo>
                    <a:lnTo>
                      <a:pt x="11" y="0"/>
                    </a:lnTo>
                    <a:lnTo>
                      <a:pt x="4" y="2"/>
                    </a:lnTo>
                    <a:lnTo>
                      <a:pt x="0" y="6"/>
                    </a:lnTo>
                    <a:lnTo>
                      <a:pt x="5" y="11"/>
                    </a:lnTo>
                    <a:lnTo>
                      <a:pt x="10" y="14"/>
                    </a:lnTo>
                    <a:lnTo>
                      <a:pt x="14" y="17"/>
                    </a:lnTo>
                    <a:lnTo>
                      <a:pt x="19" y="19"/>
                    </a:lnTo>
                    <a:lnTo>
                      <a:pt x="26" y="17"/>
                    </a:lnTo>
                    <a:lnTo>
                      <a:pt x="26" y="9"/>
                    </a:lnTo>
                    <a:lnTo>
                      <a:pt x="25" y="3"/>
                    </a:lnTo>
                    <a:lnTo>
                      <a:pt x="20" y="0"/>
                    </a:lnTo>
                    <a:lnTo>
                      <a:pt x="2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 name="Freeform 617">
                <a:extLst>
                  <a:ext uri="{FF2B5EF4-FFF2-40B4-BE49-F238E27FC236}">
                    <a16:creationId xmlns:a16="http://schemas.microsoft.com/office/drawing/2014/main" id="{451E7D5C-2793-431B-84A2-15ADB590B46D}"/>
                  </a:ext>
                </a:extLst>
              </p:cNvPr>
              <p:cNvSpPr>
                <a:spLocks/>
              </p:cNvSpPr>
              <p:nvPr/>
            </p:nvSpPr>
            <p:spPr bwMode="auto">
              <a:xfrm>
                <a:off x="622" y="3241"/>
                <a:ext cx="15" cy="20"/>
              </a:xfrm>
              <a:custGeom>
                <a:avLst/>
                <a:gdLst>
                  <a:gd name="T0" fmla="*/ 15 w 29"/>
                  <a:gd name="T1" fmla="*/ 0 h 38"/>
                  <a:gd name="T2" fmla="*/ 15 w 29"/>
                  <a:gd name="T3" fmla="*/ 0 h 38"/>
                  <a:gd name="T4" fmla="*/ 9 w 29"/>
                  <a:gd name="T5" fmla="*/ 2 h 38"/>
                  <a:gd name="T6" fmla="*/ 3 w 29"/>
                  <a:gd name="T7" fmla="*/ 6 h 38"/>
                  <a:gd name="T8" fmla="*/ 0 w 29"/>
                  <a:gd name="T9" fmla="*/ 14 h 38"/>
                  <a:gd name="T10" fmla="*/ 3 w 29"/>
                  <a:gd name="T11" fmla="*/ 19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6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6"/>
                    </a:lnTo>
                    <a:lnTo>
                      <a:pt x="0" y="14"/>
                    </a:lnTo>
                    <a:lnTo>
                      <a:pt x="3" y="19"/>
                    </a:lnTo>
                    <a:lnTo>
                      <a:pt x="9" y="25"/>
                    </a:lnTo>
                    <a:lnTo>
                      <a:pt x="11" y="30"/>
                    </a:lnTo>
                    <a:lnTo>
                      <a:pt x="12" y="38"/>
                    </a:lnTo>
                    <a:lnTo>
                      <a:pt x="18" y="38"/>
                    </a:lnTo>
                    <a:lnTo>
                      <a:pt x="23" y="38"/>
                    </a:lnTo>
                    <a:lnTo>
                      <a:pt x="29" y="28"/>
                    </a:lnTo>
                    <a:lnTo>
                      <a:pt x="29" y="21"/>
                    </a:lnTo>
                    <a:lnTo>
                      <a:pt x="25" y="11"/>
                    </a:lnTo>
                    <a:lnTo>
                      <a:pt x="24" y="6"/>
                    </a:lnTo>
                    <a:lnTo>
                      <a:pt x="20" y="2"/>
                    </a:lnTo>
                    <a:lnTo>
                      <a:pt x="15" y="0"/>
                    </a:lnTo>
                    <a:lnTo>
                      <a:pt x="1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7" name="Freeform 618">
                <a:extLst>
                  <a:ext uri="{FF2B5EF4-FFF2-40B4-BE49-F238E27FC236}">
                    <a16:creationId xmlns:a16="http://schemas.microsoft.com/office/drawing/2014/main" id="{2CE9FD83-A8A6-4658-A7DF-84EA17061595}"/>
                  </a:ext>
                </a:extLst>
              </p:cNvPr>
              <p:cNvSpPr>
                <a:spLocks/>
              </p:cNvSpPr>
              <p:nvPr/>
            </p:nvSpPr>
            <p:spPr bwMode="auto">
              <a:xfrm>
                <a:off x="622" y="3241"/>
                <a:ext cx="15" cy="20"/>
              </a:xfrm>
              <a:custGeom>
                <a:avLst/>
                <a:gdLst>
                  <a:gd name="T0" fmla="*/ 15 w 29"/>
                  <a:gd name="T1" fmla="*/ 0 h 38"/>
                  <a:gd name="T2" fmla="*/ 15 w 29"/>
                  <a:gd name="T3" fmla="*/ 0 h 38"/>
                  <a:gd name="T4" fmla="*/ 9 w 29"/>
                  <a:gd name="T5" fmla="*/ 2 h 38"/>
                  <a:gd name="T6" fmla="*/ 3 w 29"/>
                  <a:gd name="T7" fmla="*/ 6 h 38"/>
                  <a:gd name="T8" fmla="*/ 0 w 29"/>
                  <a:gd name="T9" fmla="*/ 14 h 38"/>
                  <a:gd name="T10" fmla="*/ 3 w 29"/>
                  <a:gd name="T11" fmla="*/ 19 h 38"/>
                  <a:gd name="T12" fmla="*/ 9 w 29"/>
                  <a:gd name="T13" fmla="*/ 25 h 38"/>
                  <a:gd name="T14" fmla="*/ 11 w 29"/>
                  <a:gd name="T15" fmla="*/ 30 h 38"/>
                  <a:gd name="T16" fmla="*/ 12 w 29"/>
                  <a:gd name="T17" fmla="*/ 38 h 38"/>
                  <a:gd name="T18" fmla="*/ 18 w 29"/>
                  <a:gd name="T19" fmla="*/ 38 h 38"/>
                  <a:gd name="T20" fmla="*/ 23 w 29"/>
                  <a:gd name="T21" fmla="*/ 38 h 38"/>
                  <a:gd name="T22" fmla="*/ 29 w 29"/>
                  <a:gd name="T23" fmla="*/ 28 h 38"/>
                  <a:gd name="T24" fmla="*/ 29 w 29"/>
                  <a:gd name="T25" fmla="*/ 21 h 38"/>
                  <a:gd name="T26" fmla="*/ 25 w 29"/>
                  <a:gd name="T27" fmla="*/ 11 h 38"/>
                  <a:gd name="T28" fmla="*/ 24 w 29"/>
                  <a:gd name="T29" fmla="*/ 6 h 38"/>
                  <a:gd name="T30" fmla="*/ 20 w 29"/>
                  <a:gd name="T31" fmla="*/ 2 h 38"/>
                  <a:gd name="T32" fmla="*/ 15 w 29"/>
                  <a:gd name="T33" fmla="*/ 0 h 38"/>
                  <a:gd name="T34" fmla="*/ 15 w 29"/>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8">
                    <a:moveTo>
                      <a:pt x="15" y="0"/>
                    </a:moveTo>
                    <a:lnTo>
                      <a:pt x="15" y="0"/>
                    </a:lnTo>
                    <a:lnTo>
                      <a:pt x="9" y="2"/>
                    </a:lnTo>
                    <a:lnTo>
                      <a:pt x="3" y="6"/>
                    </a:lnTo>
                    <a:lnTo>
                      <a:pt x="0" y="14"/>
                    </a:lnTo>
                    <a:lnTo>
                      <a:pt x="3" y="19"/>
                    </a:lnTo>
                    <a:lnTo>
                      <a:pt x="9" y="25"/>
                    </a:lnTo>
                    <a:lnTo>
                      <a:pt x="11" y="30"/>
                    </a:lnTo>
                    <a:lnTo>
                      <a:pt x="12" y="38"/>
                    </a:lnTo>
                    <a:lnTo>
                      <a:pt x="18" y="38"/>
                    </a:lnTo>
                    <a:lnTo>
                      <a:pt x="23" y="38"/>
                    </a:lnTo>
                    <a:lnTo>
                      <a:pt x="29" y="28"/>
                    </a:lnTo>
                    <a:lnTo>
                      <a:pt x="29" y="21"/>
                    </a:lnTo>
                    <a:lnTo>
                      <a:pt x="25" y="11"/>
                    </a:lnTo>
                    <a:lnTo>
                      <a:pt x="24" y="6"/>
                    </a:lnTo>
                    <a:lnTo>
                      <a:pt x="20" y="2"/>
                    </a:lnTo>
                    <a:lnTo>
                      <a:pt x="15" y="0"/>
                    </a:lnTo>
                    <a:lnTo>
                      <a:pt x="1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 name="Freeform 619">
                <a:extLst>
                  <a:ext uri="{FF2B5EF4-FFF2-40B4-BE49-F238E27FC236}">
                    <a16:creationId xmlns:a16="http://schemas.microsoft.com/office/drawing/2014/main" id="{9DE98FE7-4F30-4D06-B8FD-E8F58AE16B38}"/>
                  </a:ext>
                </a:extLst>
              </p:cNvPr>
              <p:cNvSpPr>
                <a:spLocks/>
              </p:cNvSpPr>
              <p:nvPr/>
            </p:nvSpPr>
            <p:spPr bwMode="auto">
              <a:xfrm>
                <a:off x="391" y="3284"/>
                <a:ext cx="17" cy="28"/>
              </a:xfrm>
              <a:custGeom>
                <a:avLst/>
                <a:gdLst>
                  <a:gd name="T0" fmla="*/ 27 w 32"/>
                  <a:gd name="T1" fmla="*/ 8 h 52"/>
                  <a:gd name="T2" fmla="*/ 27 w 32"/>
                  <a:gd name="T3" fmla="*/ 8 h 52"/>
                  <a:gd name="T4" fmla="*/ 23 w 32"/>
                  <a:gd name="T5" fmla="*/ 7 h 52"/>
                  <a:gd name="T6" fmla="*/ 19 w 32"/>
                  <a:gd name="T7" fmla="*/ 6 h 52"/>
                  <a:gd name="T8" fmla="*/ 14 w 32"/>
                  <a:gd name="T9" fmla="*/ 4 h 52"/>
                  <a:gd name="T10" fmla="*/ 12 w 32"/>
                  <a:gd name="T11" fmla="*/ 2 h 52"/>
                  <a:gd name="T12" fmla="*/ 8 w 32"/>
                  <a:gd name="T13" fmla="*/ 0 h 52"/>
                  <a:gd name="T14" fmla="*/ 5 w 32"/>
                  <a:gd name="T15" fmla="*/ 0 h 52"/>
                  <a:gd name="T16" fmla="*/ 2 w 32"/>
                  <a:gd name="T17" fmla="*/ 2 h 52"/>
                  <a:gd name="T18" fmla="*/ 1 w 32"/>
                  <a:gd name="T19" fmla="*/ 4 h 52"/>
                  <a:gd name="T20" fmla="*/ 0 w 32"/>
                  <a:gd name="T21" fmla="*/ 5 h 52"/>
                  <a:gd name="T22" fmla="*/ 0 w 32"/>
                  <a:gd name="T23" fmla="*/ 7 h 52"/>
                  <a:gd name="T24" fmla="*/ 0 w 32"/>
                  <a:gd name="T25" fmla="*/ 11 h 52"/>
                  <a:gd name="T26" fmla="*/ 2 w 32"/>
                  <a:gd name="T27" fmla="*/ 17 h 52"/>
                  <a:gd name="T28" fmla="*/ 3 w 32"/>
                  <a:gd name="T29" fmla="*/ 19 h 52"/>
                  <a:gd name="T30" fmla="*/ 3 w 32"/>
                  <a:gd name="T31" fmla="*/ 22 h 52"/>
                  <a:gd name="T32" fmla="*/ 5 w 32"/>
                  <a:gd name="T33" fmla="*/ 25 h 52"/>
                  <a:gd name="T34" fmla="*/ 6 w 32"/>
                  <a:gd name="T35" fmla="*/ 27 h 52"/>
                  <a:gd name="T36" fmla="*/ 8 w 32"/>
                  <a:gd name="T37" fmla="*/ 31 h 52"/>
                  <a:gd name="T38" fmla="*/ 10 w 32"/>
                  <a:gd name="T39" fmla="*/ 34 h 52"/>
                  <a:gd name="T40" fmla="*/ 12 w 32"/>
                  <a:gd name="T41" fmla="*/ 35 h 52"/>
                  <a:gd name="T42" fmla="*/ 14 w 32"/>
                  <a:gd name="T43" fmla="*/ 39 h 52"/>
                  <a:gd name="T44" fmla="*/ 14 w 32"/>
                  <a:gd name="T45" fmla="*/ 42 h 52"/>
                  <a:gd name="T46" fmla="*/ 16 w 32"/>
                  <a:gd name="T47" fmla="*/ 46 h 52"/>
                  <a:gd name="T48" fmla="*/ 17 w 32"/>
                  <a:gd name="T49" fmla="*/ 50 h 52"/>
                  <a:gd name="T50" fmla="*/ 19 w 32"/>
                  <a:gd name="T51" fmla="*/ 52 h 52"/>
                  <a:gd name="T52" fmla="*/ 22 w 32"/>
                  <a:gd name="T53" fmla="*/ 50 h 52"/>
                  <a:gd name="T54" fmla="*/ 29 w 32"/>
                  <a:gd name="T55" fmla="*/ 43 h 52"/>
                  <a:gd name="T56" fmla="*/ 31 w 32"/>
                  <a:gd name="T57" fmla="*/ 38 h 52"/>
                  <a:gd name="T58" fmla="*/ 32 w 32"/>
                  <a:gd name="T59" fmla="*/ 32 h 52"/>
                  <a:gd name="T60" fmla="*/ 32 w 32"/>
                  <a:gd name="T61" fmla="*/ 27 h 52"/>
                  <a:gd name="T62" fmla="*/ 32 w 32"/>
                  <a:gd name="T63" fmla="*/ 22 h 52"/>
                  <a:gd name="T64" fmla="*/ 30 w 32"/>
                  <a:gd name="T65" fmla="*/ 18 h 52"/>
                  <a:gd name="T66" fmla="*/ 30 w 32"/>
                  <a:gd name="T67" fmla="*/ 14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7"/>
                    </a:lnTo>
                    <a:lnTo>
                      <a:pt x="19" y="6"/>
                    </a:lnTo>
                    <a:lnTo>
                      <a:pt x="14" y="4"/>
                    </a:lnTo>
                    <a:lnTo>
                      <a:pt x="12" y="2"/>
                    </a:lnTo>
                    <a:lnTo>
                      <a:pt x="8" y="0"/>
                    </a:lnTo>
                    <a:lnTo>
                      <a:pt x="5" y="0"/>
                    </a:lnTo>
                    <a:lnTo>
                      <a:pt x="2" y="2"/>
                    </a:lnTo>
                    <a:lnTo>
                      <a:pt x="1" y="4"/>
                    </a:lnTo>
                    <a:lnTo>
                      <a:pt x="0" y="5"/>
                    </a:lnTo>
                    <a:lnTo>
                      <a:pt x="0" y="7"/>
                    </a:lnTo>
                    <a:lnTo>
                      <a:pt x="0" y="11"/>
                    </a:lnTo>
                    <a:lnTo>
                      <a:pt x="2" y="17"/>
                    </a:lnTo>
                    <a:lnTo>
                      <a:pt x="3" y="19"/>
                    </a:lnTo>
                    <a:lnTo>
                      <a:pt x="3" y="22"/>
                    </a:lnTo>
                    <a:lnTo>
                      <a:pt x="5" y="25"/>
                    </a:lnTo>
                    <a:lnTo>
                      <a:pt x="6" y="27"/>
                    </a:lnTo>
                    <a:lnTo>
                      <a:pt x="8" y="31"/>
                    </a:lnTo>
                    <a:lnTo>
                      <a:pt x="10" y="34"/>
                    </a:lnTo>
                    <a:lnTo>
                      <a:pt x="12" y="35"/>
                    </a:lnTo>
                    <a:lnTo>
                      <a:pt x="14" y="39"/>
                    </a:lnTo>
                    <a:lnTo>
                      <a:pt x="14" y="42"/>
                    </a:lnTo>
                    <a:lnTo>
                      <a:pt x="16" y="46"/>
                    </a:lnTo>
                    <a:lnTo>
                      <a:pt x="17" y="50"/>
                    </a:lnTo>
                    <a:lnTo>
                      <a:pt x="19" y="52"/>
                    </a:lnTo>
                    <a:lnTo>
                      <a:pt x="22" y="50"/>
                    </a:lnTo>
                    <a:lnTo>
                      <a:pt x="29" y="43"/>
                    </a:lnTo>
                    <a:lnTo>
                      <a:pt x="31" y="38"/>
                    </a:lnTo>
                    <a:lnTo>
                      <a:pt x="32" y="32"/>
                    </a:lnTo>
                    <a:lnTo>
                      <a:pt x="32" y="27"/>
                    </a:lnTo>
                    <a:lnTo>
                      <a:pt x="32" y="22"/>
                    </a:lnTo>
                    <a:lnTo>
                      <a:pt x="30" y="18"/>
                    </a:lnTo>
                    <a:lnTo>
                      <a:pt x="30" y="14"/>
                    </a:lnTo>
                    <a:lnTo>
                      <a:pt x="27" y="8"/>
                    </a:lnTo>
                    <a:lnTo>
                      <a:pt x="27" y="8"/>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29" name="Freeform 620">
                <a:extLst>
                  <a:ext uri="{FF2B5EF4-FFF2-40B4-BE49-F238E27FC236}">
                    <a16:creationId xmlns:a16="http://schemas.microsoft.com/office/drawing/2014/main" id="{0C5A2C45-C05D-4780-A80B-F971951214D2}"/>
                  </a:ext>
                </a:extLst>
              </p:cNvPr>
              <p:cNvSpPr>
                <a:spLocks/>
              </p:cNvSpPr>
              <p:nvPr/>
            </p:nvSpPr>
            <p:spPr bwMode="auto">
              <a:xfrm>
                <a:off x="391" y="3284"/>
                <a:ext cx="17" cy="28"/>
              </a:xfrm>
              <a:custGeom>
                <a:avLst/>
                <a:gdLst>
                  <a:gd name="T0" fmla="*/ 27 w 32"/>
                  <a:gd name="T1" fmla="*/ 8 h 52"/>
                  <a:gd name="T2" fmla="*/ 27 w 32"/>
                  <a:gd name="T3" fmla="*/ 8 h 52"/>
                  <a:gd name="T4" fmla="*/ 23 w 32"/>
                  <a:gd name="T5" fmla="*/ 7 h 52"/>
                  <a:gd name="T6" fmla="*/ 19 w 32"/>
                  <a:gd name="T7" fmla="*/ 6 h 52"/>
                  <a:gd name="T8" fmla="*/ 14 w 32"/>
                  <a:gd name="T9" fmla="*/ 4 h 52"/>
                  <a:gd name="T10" fmla="*/ 12 w 32"/>
                  <a:gd name="T11" fmla="*/ 2 h 52"/>
                  <a:gd name="T12" fmla="*/ 8 w 32"/>
                  <a:gd name="T13" fmla="*/ 0 h 52"/>
                  <a:gd name="T14" fmla="*/ 5 w 32"/>
                  <a:gd name="T15" fmla="*/ 0 h 52"/>
                  <a:gd name="T16" fmla="*/ 2 w 32"/>
                  <a:gd name="T17" fmla="*/ 2 h 52"/>
                  <a:gd name="T18" fmla="*/ 1 w 32"/>
                  <a:gd name="T19" fmla="*/ 4 h 52"/>
                  <a:gd name="T20" fmla="*/ 0 w 32"/>
                  <a:gd name="T21" fmla="*/ 5 h 52"/>
                  <a:gd name="T22" fmla="*/ 0 w 32"/>
                  <a:gd name="T23" fmla="*/ 7 h 52"/>
                  <a:gd name="T24" fmla="*/ 0 w 32"/>
                  <a:gd name="T25" fmla="*/ 11 h 52"/>
                  <a:gd name="T26" fmla="*/ 2 w 32"/>
                  <a:gd name="T27" fmla="*/ 17 h 52"/>
                  <a:gd name="T28" fmla="*/ 3 w 32"/>
                  <a:gd name="T29" fmla="*/ 19 h 52"/>
                  <a:gd name="T30" fmla="*/ 3 w 32"/>
                  <a:gd name="T31" fmla="*/ 22 h 52"/>
                  <a:gd name="T32" fmla="*/ 5 w 32"/>
                  <a:gd name="T33" fmla="*/ 25 h 52"/>
                  <a:gd name="T34" fmla="*/ 6 w 32"/>
                  <a:gd name="T35" fmla="*/ 27 h 52"/>
                  <a:gd name="T36" fmla="*/ 8 w 32"/>
                  <a:gd name="T37" fmla="*/ 31 h 52"/>
                  <a:gd name="T38" fmla="*/ 10 w 32"/>
                  <a:gd name="T39" fmla="*/ 34 h 52"/>
                  <a:gd name="T40" fmla="*/ 12 w 32"/>
                  <a:gd name="T41" fmla="*/ 35 h 52"/>
                  <a:gd name="T42" fmla="*/ 14 w 32"/>
                  <a:gd name="T43" fmla="*/ 39 h 52"/>
                  <a:gd name="T44" fmla="*/ 14 w 32"/>
                  <a:gd name="T45" fmla="*/ 42 h 52"/>
                  <a:gd name="T46" fmla="*/ 16 w 32"/>
                  <a:gd name="T47" fmla="*/ 46 h 52"/>
                  <a:gd name="T48" fmla="*/ 17 w 32"/>
                  <a:gd name="T49" fmla="*/ 50 h 52"/>
                  <a:gd name="T50" fmla="*/ 19 w 32"/>
                  <a:gd name="T51" fmla="*/ 52 h 52"/>
                  <a:gd name="T52" fmla="*/ 22 w 32"/>
                  <a:gd name="T53" fmla="*/ 50 h 52"/>
                  <a:gd name="T54" fmla="*/ 29 w 32"/>
                  <a:gd name="T55" fmla="*/ 43 h 52"/>
                  <a:gd name="T56" fmla="*/ 31 w 32"/>
                  <a:gd name="T57" fmla="*/ 38 h 52"/>
                  <a:gd name="T58" fmla="*/ 32 w 32"/>
                  <a:gd name="T59" fmla="*/ 32 h 52"/>
                  <a:gd name="T60" fmla="*/ 32 w 32"/>
                  <a:gd name="T61" fmla="*/ 27 h 52"/>
                  <a:gd name="T62" fmla="*/ 32 w 32"/>
                  <a:gd name="T63" fmla="*/ 22 h 52"/>
                  <a:gd name="T64" fmla="*/ 30 w 32"/>
                  <a:gd name="T65" fmla="*/ 18 h 52"/>
                  <a:gd name="T66" fmla="*/ 30 w 32"/>
                  <a:gd name="T67" fmla="*/ 14 h 52"/>
                  <a:gd name="T68" fmla="*/ 27 w 32"/>
                  <a:gd name="T69" fmla="*/ 8 h 52"/>
                  <a:gd name="T70" fmla="*/ 27 w 32"/>
                  <a:gd name="T71" fmla="*/ 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 h="52">
                    <a:moveTo>
                      <a:pt x="27" y="8"/>
                    </a:moveTo>
                    <a:lnTo>
                      <a:pt x="27" y="8"/>
                    </a:lnTo>
                    <a:lnTo>
                      <a:pt x="23" y="7"/>
                    </a:lnTo>
                    <a:lnTo>
                      <a:pt x="19" y="6"/>
                    </a:lnTo>
                    <a:lnTo>
                      <a:pt x="14" y="4"/>
                    </a:lnTo>
                    <a:lnTo>
                      <a:pt x="12" y="2"/>
                    </a:lnTo>
                    <a:lnTo>
                      <a:pt x="8" y="0"/>
                    </a:lnTo>
                    <a:lnTo>
                      <a:pt x="5" y="0"/>
                    </a:lnTo>
                    <a:lnTo>
                      <a:pt x="2" y="2"/>
                    </a:lnTo>
                    <a:lnTo>
                      <a:pt x="1" y="4"/>
                    </a:lnTo>
                    <a:lnTo>
                      <a:pt x="0" y="5"/>
                    </a:lnTo>
                    <a:lnTo>
                      <a:pt x="0" y="7"/>
                    </a:lnTo>
                    <a:lnTo>
                      <a:pt x="0" y="11"/>
                    </a:lnTo>
                    <a:lnTo>
                      <a:pt x="2" y="17"/>
                    </a:lnTo>
                    <a:lnTo>
                      <a:pt x="3" y="19"/>
                    </a:lnTo>
                    <a:lnTo>
                      <a:pt x="3" y="22"/>
                    </a:lnTo>
                    <a:lnTo>
                      <a:pt x="5" y="25"/>
                    </a:lnTo>
                    <a:lnTo>
                      <a:pt x="6" y="27"/>
                    </a:lnTo>
                    <a:lnTo>
                      <a:pt x="8" y="31"/>
                    </a:lnTo>
                    <a:lnTo>
                      <a:pt x="10" y="34"/>
                    </a:lnTo>
                    <a:lnTo>
                      <a:pt x="12" y="35"/>
                    </a:lnTo>
                    <a:lnTo>
                      <a:pt x="14" y="39"/>
                    </a:lnTo>
                    <a:lnTo>
                      <a:pt x="14" y="42"/>
                    </a:lnTo>
                    <a:lnTo>
                      <a:pt x="16" y="46"/>
                    </a:lnTo>
                    <a:lnTo>
                      <a:pt x="17" y="50"/>
                    </a:lnTo>
                    <a:lnTo>
                      <a:pt x="19" y="52"/>
                    </a:lnTo>
                    <a:lnTo>
                      <a:pt x="22" y="50"/>
                    </a:lnTo>
                    <a:lnTo>
                      <a:pt x="29" y="43"/>
                    </a:lnTo>
                    <a:lnTo>
                      <a:pt x="31" y="38"/>
                    </a:lnTo>
                    <a:lnTo>
                      <a:pt x="32" y="32"/>
                    </a:lnTo>
                    <a:lnTo>
                      <a:pt x="32" y="27"/>
                    </a:lnTo>
                    <a:lnTo>
                      <a:pt x="32" y="22"/>
                    </a:lnTo>
                    <a:lnTo>
                      <a:pt x="30" y="18"/>
                    </a:lnTo>
                    <a:lnTo>
                      <a:pt x="30" y="14"/>
                    </a:lnTo>
                    <a:lnTo>
                      <a:pt x="27" y="8"/>
                    </a:lnTo>
                    <a:lnTo>
                      <a:pt x="27" y="8"/>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 name="Freeform 621">
                <a:extLst>
                  <a:ext uri="{FF2B5EF4-FFF2-40B4-BE49-F238E27FC236}">
                    <a16:creationId xmlns:a16="http://schemas.microsoft.com/office/drawing/2014/main" id="{C65179C9-FD5B-4CB5-AD4D-E1D0EF6FFB11}"/>
                  </a:ext>
                </a:extLst>
              </p:cNvPr>
              <p:cNvSpPr>
                <a:spLocks/>
              </p:cNvSpPr>
              <p:nvPr/>
            </p:nvSpPr>
            <p:spPr bwMode="auto">
              <a:xfrm>
                <a:off x="423" y="3332"/>
                <a:ext cx="15" cy="17"/>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2 h 33"/>
                  <a:gd name="T12" fmla="*/ 18 w 27"/>
                  <a:gd name="T13" fmla="*/ 14 h 33"/>
                  <a:gd name="T14" fmla="*/ 15 w 27"/>
                  <a:gd name="T15" fmla="*/ 17 h 33"/>
                  <a:gd name="T16" fmla="*/ 12 w 27"/>
                  <a:gd name="T17" fmla="*/ 19 h 33"/>
                  <a:gd name="T18" fmla="*/ 11 w 27"/>
                  <a:gd name="T19" fmla="*/ 21 h 33"/>
                  <a:gd name="T20" fmla="*/ 9 w 27"/>
                  <a:gd name="T21" fmla="*/ 24 h 33"/>
                  <a:gd name="T22" fmla="*/ 4 w 27"/>
                  <a:gd name="T23" fmla="*/ 25 h 33"/>
                  <a:gd name="T24" fmla="*/ 1 w 27"/>
                  <a:gd name="T25" fmla="*/ 27 h 33"/>
                  <a:gd name="T26" fmla="*/ 0 w 27"/>
                  <a:gd name="T27" fmla="*/ 30 h 33"/>
                  <a:gd name="T28" fmla="*/ 2 w 27"/>
                  <a:gd name="T29" fmla="*/ 32 h 33"/>
                  <a:gd name="T30" fmla="*/ 6 w 27"/>
                  <a:gd name="T31" fmla="*/ 33 h 33"/>
                  <a:gd name="T32" fmla="*/ 9 w 27"/>
                  <a:gd name="T33" fmla="*/ 33 h 33"/>
                  <a:gd name="T34" fmla="*/ 12 w 27"/>
                  <a:gd name="T35" fmla="*/ 33 h 33"/>
                  <a:gd name="T36" fmla="*/ 14 w 27"/>
                  <a:gd name="T37" fmla="*/ 30 h 33"/>
                  <a:gd name="T38" fmla="*/ 16 w 27"/>
                  <a:gd name="T39" fmla="*/ 27 h 33"/>
                  <a:gd name="T40" fmla="*/ 18 w 27"/>
                  <a:gd name="T41" fmla="*/ 24 h 33"/>
                  <a:gd name="T42" fmla="*/ 20 w 27"/>
                  <a:gd name="T43" fmla="*/ 21 h 33"/>
                  <a:gd name="T44" fmla="*/ 20 w 27"/>
                  <a:gd name="T45" fmla="*/ 16 h 33"/>
                  <a:gd name="T46" fmla="*/ 22 w 27"/>
                  <a:gd name="T47" fmla="*/ 14 h 33"/>
                  <a:gd name="T48" fmla="*/ 23 w 27"/>
                  <a:gd name="T49" fmla="*/ 10 h 33"/>
                  <a:gd name="T50" fmla="*/ 25 w 27"/>
                  <a:gd name="T51" fmla="*/ 7 h 33"/>
                  <a:gd name="T52" fmla="*/ 27 w 27"/>
                  <a:gd name="T53" fmla="*/ 4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2"/>
                    </a:lnTo>
                    <a:lnTo>
                      <a:pt x="18" y="14"/>
                    </a:lnTo>
                    <a:lnTo>
                      <a:pt x="15" y="17"/>
                    </a:lnTo>
                    <a:lnTo>
                      <a:pt x="12" y="19"/>
                    </a:lnTo>
                    <a:lnTo>
                      <a:pt x="11" y="21"/>
                    </a:lnTo>
                    <a:lnTo>
                      <a:pt x="9" y="24"/>
                    </a:lnTo>
                    <a:lnTo>
                      <a:pt x="4" y="25"/>
                    </a:lnTo>
                    <a:lnTo>
                      <a:pt x="1" y="27"/>
                    </a:lnTo>
                    <a:lnTo>
                      <a:pt x="0" y="30"/>
                    </a:lnTo>
                    <a:lnTo>
                      <a:pt x="2" y="32"/>
                    </a:lnTo>
                    <a:lnTo>
                      <a:pt x="6" y="33"/>
                    </a:lnTo>
                    <a:lnTo>
                      <a:pt x="9" y="33"/>
                    </a:lnTo>
                    <a:lnTo>
                      <a:pt x="12" y="33"/>
                    </a:lnTo>
                    <a:lnTo>
                      <a:pt x="14" y="30"/>
                    </a:lnTo>
                    <a:lnTo>
                      <a:pt x="16" y="27"/>
                    </a:lnTo>
                    <a:lnTo>
                      <a:pt x="18" y="24"/>
                    </a:lnTo>
                    <a:lnTo>
                      <a:pt x="20" y="21"/>
                    </a:lnTo>
                    <a:lnTo>
                      <a:pt x="20" y="16"/>
                    </a:lnTo>
                    <a:lnTo>
                      <a:pt x="22" y="14"/>
                    </a:lnTo>
                    <a:lnTo>
                      <a:pt x="23" y="10"/>
                    </a:lnTo>
                    <a:lnTo>
                      <a:pt x="25" y="7"/>
                    </a:lnTo>
                    <a:lnTo>
                      <a:pt x="27" y="4"/>
                    </a:lnTo>
                    <a:lnTo>
                      <a:pt x="24" y="0"/>
                    </a:lnTo>
                    <a:lnTo>
                      <a:pt x="24"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1" name="Freeform 622">
                <a:extLst>
                  <a:ext uri="{FF2B5EF4-FFF2-40B4-BE49-F238E27FC236}">
                    <a16:creationId xmlns:a16="http://schemas.microsoft.com/office/drawing/2014/main" id="{4B12EF51-58F2-4288-B9A3-E2A83691FEE1}"/>
                  </a:ext>
                </a:extLst>
              </p:cNvPr>
              <p:cNvSpPr>
                <a:spLocks/>
              </p:cNvSpPr>
              <p:nvPr/>
            </p:nvSpPr>
            <p:spPr bwMode="auto">
              <a:xfrm>
                <a:off x="423" y="3332"/>
                <a:ext cx="15" cy="17"/>
              </a:xfrm>
              <a:custGeom>
                <a:avLst/>
                <a:gdLst>
                  <a:gd name="T0" fmla="*/ 24 w 27"/>
                  <a:gd name="T1" fmla="*/ 0 h 33"/>
                  <a:gd name="T2" fmla="*/ 24 w 27"/>
                  <a:gd name="T3" fmla="*/ 0 h 33"/>
                  <a:gd name="T4" fmla="*/ 20 w 27"/>
                  <a:gd name="T5" fmla="*/ 1 h 33"/>
                  <a:gd name="T6" fmla="*/ 20 w 27"/>
                  <a:gd name="T7" fmla="*/ 5 h 33"/>
                  <a:gd name="T8" fmla="*/ 20 w 27"/>
                  <a:gd name="T9" fmla="*/ 10 h 33"/>
                  <a:gd name="T10" fmla="*/ 20 w 27"/>
                  <a:gd name="T11" fmla="*/ 12 h 33"/>
                  <a:gd name="T12" fmla="*/ 18 w 27"/>
                  <a:gd name="T13" fmla="*/ 14 h 33"/>
                  <a:gd name="T14" fmla="*/ 15 w 27"/>
                  <a:gd name="T15" fmla="*/ 17 h 33"/>
                  <a:gd name="T16" fmla="*/ 12 w 27"/>
                  <a:gd name="T17" fmla="*/ 19 h 33"/>
                  <a:gd name="T18" fmla="*/ 11 w 27"/>
                  <a:gd name="T19" fmla="*/ 21 h 33"/>
                  <a:gd name="T20" fmla="*/ 9 w 27"/>
                  <a:gd name="T21" fmla="*/ 24 h 33"/>
                  <a:gd name="T22" fmla="*/ 4 w 27"/>
                  <a:gd name="T23" fmla="*/ 25 h 33"/>
                  <a:gd name="T24" fmla="*/ 1 w 27"/>
                  <a:gd name="T25" fmla="*/ 27 h 33"/>
                  <a:gd name="T26" fmla="*/ 0 w 27"/>
                  <a:gd name="T27" fmla="*/ 30 h 33"/>
                  <a:gd name="T28" fmla="*/ 2 w 27"/>
                  <a:gd name="T29" fmla="*/ 32 h 33"/>
                  <a:gd name="T30" fmla="*/ 6 w 27"/>
                  <a:gd name="T31" fmla="*/ 33 h 33"/>
                  <a:gd name="T32" fmla="*/ 9 w 27"/>
                  <a:gd name="T33" fmla="*/ 33 h 33"/>
                  <a:gd name="T34" fmla="*/ 12 w 27"/>
                  <a:gd name="T35" fmla="*/ 33 h 33"/>
                  <a:gd name="T36" fmla="*/ 14 w 27"/>
                  <a:gd name="T37" fmla="*/ 30 h 33"/>
                  <a:gd name="T38" fmla="*/ 16 w 27"/>
                  <a:gd name="T39" fmla="*/ 27 h 33"/>
                  <a:gd name="T40" fmla="*/ 18 w 27"/>
                  <a:gd name="T41" fmla="*/ 24 h 33"/>
                  <a:gd name="T42" fmla="*/ 20 w 27"/>
                  <a:gd name="T43" fmla="*/ 21 h 33"/>
                  <a:gd name="T44" fmla="*/ 20 w 27"/>
                  <a:gd name="T45" fmla="*/ 16 h 33"/>
                  <a:gd name="T46" fmla="*/ 22 w 27"/>
                  <a:gd name="T47" fmla="*/ 14 h 33"/>
                  <a:gd name="T48" fmla="*/ 23 w 27"/>
                  <a:gd name="T49" fmla="*/ 10 h 33"/>
                  <a:gd name="T50" fmla="*/ 25 w 27"/>
                  <a:gd name="T51" fmla="*/ 7 h 33"/>
                  <a:gd name="T52" fmla="*/ 27 w 27"/>
                  <a:gd name="T53" fmla="*/ 4 h 33"/>
                  <a:gd name="T54" fmla="*/ 24 w 27"/>
                  <a:gd name="T55" fmla="*/ 0 h 33"/>
                  <a:gd name="T56" fmla="*/ 24 w 27"/>
                  <a:gd name="T5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33">
                    <a:moveTo>
                      <a:pt x="24" y="0"/>
                    </a:moveTo>
                    <a:lnTo>
                      <a:pt x="24" y="0"/>
                    </a:lnTo>
                    <a:lnTo>
                      <a:pt x="20" y="1"/>
                    </a:lnTo>
                    <a:lnTo>
                      <a:pt x="20" y="5"/>
                    </a:lnTo>
                    <a:lnTo>
                      <a:pt x="20" y="10"/>
                    </a:lnTo>
                    <a:lnTo>
                      <a:pt x="20" y="12"/>
                    </a:lnTo>
                    <a:lnTo>
                      <a:pt x="18" y="14"/>
                    </a:lnTo>
                    <a:lnTo>
                      <a:pt x="15" y="17"/>
                    </a:lnTo>
                    <a:lnTo>
                      <a:pt x="12" y="19"/>
                    </a:lnTo>
                    <a:lnTo>
                      <a:pt x="11" y="21"/>
                    </a:lnTo>
                    <a:lnTo>
                      <a:pt x="9" y="24"/>
                    </a:lnTo>
                    <a:lnTo>
                      <a:pt x="4" y="25"/>
                    </a:lnTo>
                    <a:lnTo>
                      <a:pt x="1" y="27"/>
                    </a:lnTo>
                    <a:lnTo>
                      <a:pt x="0" y="30"/>
                    </a:lnTo>
                    <a:lnTo>
                      <a:pt x="2" y="32"/>
                    </a:lnTo>
                    <a:lnTo>
                      <a:pt x="6" y="33"/>
                    </a:lnTo>
                    <a:lnTo>
                      <a:pt x="9" y="33"/>
                    </a:lnTo>
                    <a:lnTo>
                      <a:pt x="12" y="33"/>
                    </a:lnTo>
                    <a:lnTo>
                      <a:pt x="14" y="30"/>
                    </a:lnTo>
                    <a:lnTo>
                      <a:pt x="16" y="27"/>
                    </a:lnTo>
                    <a:lnTo>
                      <a:pt x="18" y="24"/>
                    </a:lnTo>
                    <a:lnTo>
                      <a:pt x="20" y="21"/>
                    </a:lnTo>
                    <a:lnTo>
                      <a:pt x="20" y="16"/>
                    </a:lnTo>
                    <a:lnTo>
                      <a:pt x="22" y="14"/>
                    </a:lnTo>
                    <a:lnTo>
                      <a:pt x="23" y="10"/>
                    </a:lnTo>
                    <a:lnTo>
                      <a:pt x="25" y="7"/>
                    </a:lnTo>
                    <a:lnTo>
                      <a:pt x="27" y="4"/>
                    </a:lnTo>
                    <a:lnTo>
                      <a:pt x="24" y="0"/>
                    </a:lnTo>
                    <a:lnTo>
                      <a:pt x="24"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 name="Freeform 623">
                <a:extLst>
                  <a:ext uri="{FF2B5EF4-FFF2-40B4-BE49-F238E27FC236}">
                    <a16:creationId xmlns:a16="http://schemas.microsoft.com/office/drawing/2014/main" id="{4AE262DC-14C5-40DA-A7AF-E2010D2EA2C2}"/>
                  </a:ext>
                </a:extLst>
              </p:cNvPr>
              <p:cNvSpPr>
                <a:spLocks/>
              </p:cNvSpPr>
              <p:nvPr/>
            </p:nvSpPr>
            <p:spPr bwMode="auto">
              <a:xfrm>
                <a:off x="505" y="3270"/>
                <a:ext cx="6" cy="7"/>
              </a:xfrm>
              <a:custGeom>
                <a:avLst/>
                <a:gdLst>
                  <a:gd name="T0" fmla="*/ 2 w 11"/>
                  <a:gd name="T1" fmla="*/ 12 h 12"/>
                  <a:gd name="T2" fmla="*/ 2 w 11"/>
                  <a:gd name="T3" fmla="*/ 12 h 12"/>
                  <a:gd name="T4" fmla="*/ 6 w 11"/>
                  <a:gd name="T5" fmla="*/ 10 h 12"/>
                  <a:gd name="T6" fmla="*/ 9 w 11"/>
                  <a:gd name="T7" fmla="*/ 7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6 h 12"/>
                  <a:gd name="T20" fmla="*/ 0 w 11"/>
                  <a:gd name="T21" fmla="*/ 7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7"/>
                    </a:lnTo>
                    <a:lnTo>
                      <a:pt x="11" y="3"/>
                    </a:lnTo>
                    <a:lnTo>
                      <a:pt x="10" y="1"/>
                    </a:lnTo>
                    <a:lnTo>
                      <a:pt x="5" y="0"/>
                    </a:lnTo>
                    <a:lnTo>
                      <a:pt x="2" y="1"/>
                    </a:lnTo>
                    <a:lnTo>
                      <a:pt x="1" y="1"/>
                    </a:lnTo>
                    <a:lnTo>
                      <a:pt x="0" y="6"/>
                    </a:lnTo>
                    <a:lnTo>
                      <a:pt x="0" y="7"/>
                    </a:lnTo>
                    <a:lnTo>
                      <a:pt x="0" y="10"/>
                    </a:lnTo>
                    <a:lnTo>
                      <a:pt x="2" y="12"/>
                    </a:lnTo>
                    <a:lnTo>
                      <a:pt x="2" y="1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3" name="Freeform 624">
                <a:extLst>
                  <a:ext uri="{FF2B5EF4-FFF2-40B4-BE49-F238E27FC236}">
                    <a16:creationId xmlns:a16="http://schemas.microsoft.com/office/drawing/2014/main" id="{0B7E42B2-CEEC-4A7A-B9F6-ED110598E04B}"/>
                  </a:ext>
                </a:extLst>
              </p:cNvPr>
              <p:cNvSpPr>
                <a:spLocks/>
              </p:cNvSpPr>
              <p:nvPr/>
            </p:nvSpPr>
            <p:spPr bwMode="auto">
              <a:xfrm>
                <a:off x="505" y="3270"/>
                <a:ext cx="6" cy="7"/>
              </a:xfrm>
              <a:custGeom>
                <a:avLst/>
                <a:gdLst>
                  <a:gd name="T0" fmla="*/ 2 w 11"/>
                  <a:gd name="T1" fmla="*/ 12 h 12"/>
                  <a:gd name="T2" fmla="*/ 2 w 11"/>
                  <a:gd name="T3" fmla="*/ 12 h 12"/>
                  <a:gd name="T4" fmla="*/ 6 w 11"/>
                  <a:gd name="T5" fmla="*/ 10 h 12"/>
                  <a:gd name="T6" fmla="*/ 9 w 11"/>
                  <a:gd name="T7" fmla="*/ 7 h 12"/>
                  <a:gd name="T8" fmla="*/ 11 w 11"/>
                  <a:gd name="T9" fmla="*/ 3 h 12"/>
                  <a:gd name="T10" fmla="*/ 10 w 11"/>
                  <a:gd name="T11" fmla="*/ 1 h 12"/>
                  <a:gd name="T12" fmla="*/ 5 w 11"/>
                  <a:gd name="T13" fmla="*/ 0 h 12"/>
                  <a:gd name="T14" fmla="*/ 2 w 11"/>
                  <a:gd name="T15" fmla="*/ 1 h 12"/>
                  <a:gd name="T16" fmla="*/ 1 w 11"/>
                  <a:gd name="T17" fmla="*/ 1 h 12"/>
                  <a:gd name="T18" fmla="*/ 0 w 11"/>
                  <a:gd name="T19" fmla="*/ 6 h 12"/>
                  <a:gd name="T20" fmla="*/ 0 w 11"/>
                  <a:gd name="T21" fmla="*/ 7 h 12"/>
                  <a:gd name="T22" fmla="*/ 0 w 11"/>
                  <a:gd name="T23" fmla="*/ 10 h 12"/>
                  <a:gd name="T24" fmla="*/ 2 w 11"/>
                  <a:gd name="T25" fmla="*/ 12 h 12"/>
                  <a:gd name="T26" fmla="*/ 2 w 11"/>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2">
                    <a:moveTo>
                      <a:pt x="2" y="12"/>
                    </a:moveTo>
                    <a:lnTo>
                      <a:pt x="2" y="12"/>
                    </a:lnTo>
                    <a:lnTo>
                      <a:pt x="6" y="10"/>
                    </a:lnTo>
                    <a:lnTo>
                      <a:pt x="9" y="7"/>
                    </a:lnTo>
                    <a:lnTo>
                      <a:pt x="11" y="3"/>
                    </a:lnTo>
                    <a:lnTo>
                      <a:pt x="10" y="1"/>
                    </a:lnTo>
                    <a:lnTo>
                      <a:pt x="5" y="0"/>
                    </a:lnTo>
                    <a:lnTo>
                      <a:pt x="2" y="1"/>
                    </a:lnTo>
                    <a:lnTo>
                      <a:pt x="1" y="1"/>
                    </a:lnTo>
                    <a:lnTo>
                      <a:pt x="0" y="6"/>
                    </a:lnTo>
                    <a:lnTo>
                      <a:pt x="0" y="7"/>
                    </a:lnTo>
                    <a:lnTo>
                      <a:pt x="0" y="10"/>
                    </a:lnTo>
                    <a:lnTo>
                      <a:pt x="2" y="12"/>
                    </a:lnTo>
                    <a:lnTo>
                      <a:pt x="2" y="1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 name="Freeform 625">
                <a:extLst>
                  <a:ext uri="{FF2B5EF4-FFF2-40B4-BE49-F238E27FC236}">
                    <a16:creationId xmlns:a16="http://schemas.microsoft.com/office/drawing/2014/main" id="{1D96C041-CACE-4E0C-ADB4-9618C9454339}"/>
                  </a:ext>
                </a:extLst>
              </p:cNvPr>
              <p:cNvSpPr>
                <a:spLocks/>
              </p:cNvSpPr>
              <p:nvPr/>
            </p:nvSpPr>
            <p:spPr bwMode="auto">
              <a:xfrm>
                <a:off x="496" y="3277"/>
                <a:ext cx="42" cy="63"/>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5 h 120"/>
                  <a:gd name="T18" fmla="*/ 24 w 80"/>
                  <a:gd name="T19" fmla="*/ 10 h 120"/>
                  <a:gd name="T20" fmla="*/ 27 w 80"/>
                  <a:gd name="T21" fmla="*/ 16 h 120"/>
                  <a:gd name="T22" fmla="*/ 34 w 80"/>
                  <a:gd name="T23" fmla="*/ 20 h 120"/>
                  <a:gd name="T24" fmla="*/ 39 w 80"/>
                  <a:gd name="T25" fmla="*/ 24 h 120"/>
                  <a:gd name="T26" fmla="*/ 44 w 80"/>
                  <a:gd name="T27" fmla="*/ 31 h 120"/>
                  <a:gd name="T28" fmla="*/ 36 w 80"/>
                  <a:gd name="T29" fmla="*/ 33 h 120"/>
                  <a:gd name="T30" fmla="*/ 29 w 80"/>
                  <a:gd name="T31" fmla="*/ 33 h 120"/>
                  <a:gd name="T32" fmla="*/ 27 w 80"/>
                  <a:gd name="T33" fmla="*/ 40 h 120"/>
                  <a:gd name="T34" fmla="*/ 25 w 80"/>
                  <a:gd name="T35" fmla="*/ 47 h 120"/>
                  <a:gd name="T36" fmla="*/ 27 w 80"/>
                  <a:gd name="T37" fmla="*/ 57 h 120"/>
                  <a:gd name="T38" fmla="*/ 32 w 80"/>
                  <a:gd name="T39" fmla="*/ 68 h 120"/>
                  <a:gd name="T40" fmla="*/ 30 w 80"/>
                  <a:gd name="T41" fmla="*/ 76 h 120"/>
                  <a:gd name="T42" fmla="*/ 23 w 80"/>
                  <a:gd name="T43" fmla="*/ 77 h 120"/>
                  <a:gd name="T44" fmla="*/ 17 w 80"/>
                  <a:gd name="T45" fmla="*/ 76 h 120"/>
                  <a:gd name="T46" fmla="*/ 10 w 80"/>
                  <a:gd name="T47" fmla="*/ 76 h 120"/>
                  <a:gd name="T48" fmla="*/ 4 w 80"/>
                  <a:gd name="T49" fmla="*/ 82 h 120"/>
                  <a:gd name="T50" fmla="*/ 0 w 80"/>
                  <a:gd name="T51" fmla="*/ 87 h 120"/>
                  <a:gd name="T52" fmla="*/ 4 w 80"/>
                  <a:gd name="T53" fmla="*/ 92 h 120"/>
                  <a:gd name="T54" fmla="*/ 10 w 80"/>
                  <a:gd name="T55" fmla="*/ 95 h 120"/>
                  <a:gd name="T56" fmla="*/ 10 w 80"/>
                  <a:gd name="T57" fmla="*/ 103 h 120"/>
                  <a:gd name="T58" fmla="*/ 4 w 80"/>
                  <a:gd name="T59" fmla="*/ 109 h 120"/>
                  <a:gd name="T60" fmla="*/ 8 w 80"/>
                  <a:gd name="T61" fmla="*/ 115 h 120"/>
                  <a:gd name="T62" fmla="*/ 15 w 80"/>
                  <a:gd name="T63" fmla="*/ 116 h 120"/>
                  <a:gd name="T64" fmla="*/ 21 w 80"/>
                  <a:gd name="T65" fmla="*/ 120 h 120"/>
                  <a:gd name="T66" fmla="*/ 21 w 80"/>
                  <a:gd name="T67" fmla="*/ 114 h 120"/>
                  <a:gd name="T68" fmla="*/ 29 w 80"/>
                  <a:gd name="T69" fmla="*/ 106 h 120"/>
                  <a:gd name="T70" fmla="*/ 37 w 80"/>
                  <a:gd name="T71" fmla="*/ 108 h 120"/>
                  <a:gd name="T72" fmla="*/ 37 w 80"/>
                  <a:gd name="T73" fmla="*/ 115 h 120"/>
                  <a:gd name="T74" fmla="*/ 43 w 80"/>
                  <a:gd name="T75" fmla="*/ 112 h 120"/>
                  <a:gd name="T76" fmla="*/ 47 w 80"/>
                  <a:gd name="T77" fmla="*/ 105 h 120"/>
                  <a:gd name="T78" fmla="*/ 53 w 80"/>
                  <a:gd name="T79" fmla="*/ 102 h 120"/>
                  <a:gd name="T80" fmla="*/ 57 w 80"/>
                  <a:gd name="T81" fmla="*/ 97 h 120"/>
                  <a:gd name="T82" fmla="*/ 61 w 80"/>
                  <a:gd name="T83" fmla="*/ 92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3 h 120"/>
                  <a:gd name="T96" fmla="*/ 59 w 80"/>
                  <a:gd name="T97" fmla="*/ 35 h 120"/>
                  <a:gd name="T98" fmla="*/ 60 w 80"/>
                  <a:gd name="T99" fmla="*/ 31 h 120"/>
                  <a:gd name="T100" fmla="*/ 67 w 80"/>
                  <a:gd name="T101" fmla="*/ 27 h 120"/>
                  <a:gd name="T102" fmla="*/ 70 w 80"/>
                  <a:gd name="T103" fmla="*/ 20 h 120"/>
                  <a:gd name="T104" fmla="*/ 72 w 80"/>
                  <a:gd name="T105" fmla="*/ 13 h 120"/>
                  <a:gd name="T106" fmla="*/ 78 w 80"/>
                  <a:gd name="T107" fmla="*/ 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4"/>
                    </a:lnTo>
                    <a:lnTo>
                      <a:pt x="27" y="5"/>
                    </a:lnTo>
                    <a:lnTo>
                      <a:pt x="25" y="8"/>
                    </a:lnTo>
                    <a:lnTo>
                      <a:pt x="24" y="10"/>
                    </a:lnTo>
                    <a:lnTo>
                      <a:pt x="24" y="13"/>
                    </a:lnTo>
                    <a:lnTo>
                      <a:pt x="27" y="16"/>
                    </a:lnTo>
                    <a:lnTo>
                      <a:pt x="31" y="18"/>
                    </a:lnTo>
                    <a:lnTo>
                      <a:pt x="34" y="20"/>
                    </a:lnTo>
                    <a:lnTo>
                      <a:pt x="37" y="23"/>
                    </a:lnTo>
                    <a:lnTo>
                      <a:pt x="39" y="24"/>
                    </a:lnTo>
                    <a:lnTo>
                      <a:pt x="41" y="27"/>
                    </a:lnTo>
                    <a:lnTo>
                      <a:pt x="44" y="31"/>
                    </a:lnTo>
                    <a:lnTo>
                      <a:pt x="42" y="33"/>
                    </a:lnTo>
                    <a:lnTo>
                      <a:pt x="36" y="33"/>
                    </a:lnTo>
                    <a:lnTo>
                      <a:pt x="32" y="33"/>
                    </a:lnTo>
                    <a:lnTo>
                      <a:pt x="29" y="33"/>
                    </a:lnTo>
                    <a:lnTo>
                      <a:pt x="27" y="36"/>
                    </a:lnTo>
                    <a:lnTo>
                      <a:pt x="27" y="40"/>
                    </a:lnTo>
                    <a:lnTo>
                      <a:pt x="25" y="43"/>
                    </a:lnTo>
                    <a:lnTo>
                      <a:pt x="25" y="47"/>
                    </a:lnTo>
                    <a:lnTo>
                      <a:pt x="24" y="51"/>
                    </a:lnTo>
                    <a:lnTo>
                      <a:pt x="27" y="57"/>
                    </a:lnTo>
                    <a:lnTo>
                      <a:pt x="30" y="63"/>
                    </a:lnTo>
                    <a:lnTo>
                      <a:pt x="32" y="68"/>
                    </a:lnTo>
                    <a:lnTo>
                      <a:pt x="32" y="73"/>
                    </a:lnTo>
                    <a:lnTo>
                      <a:pt x="30" y="76"/>
                    </a:lnTo>
                    <a:lnTo>
                      <a:pt x="27" y="77"/>
                    </a:lnTo>
                    <a:lnTo>
                      <a:pt x="23" y="77"/>
                    </a:lnTo>
                    <a:lnTo>
                      <a:pt x="21" y="77"/>
                    </a:lnTo>
                    <a:lnTo>
                      <a:pt x="17" y="76"/>
                    </a:lnTo>
                    <a:lnTo>
                      <a:pt x="14" y="74"/>
                    </a:lnTo>
                    <a:lnTo>
                      <a:pt x="10" y="76"/>
                    </a:lnTo>
                    <a:lnTo>
                      <a:pt x="7" y="80"/>
                    </a:lnTo>
                    <a:lnTo>
                      <a:pt x="4" y="82"/>
                    </a:lnTo>
                    <a:lnTo>
                      <a:pt x="1" y="83"/>
                    </a:lnTo>
                    <a:lnTo>
                      <a:pt x="0" y="87"/>
                    </a:lnTo>
                    <a:lnTo>
                      <a:pt x="1" y="90"/>
                    </a:lnTo>
                    <a:lnTo>
                      <a:pt x="4" y="92"/>
                    </a:lnTo>
                    <a:lnTo>
                      <a:pt x="8" y="93"/>
                    </a:lnTo>
                    <a:lnTo>
                      <a:pt x="10" y="95"/>
                    </a:lnTo>
                    <a:lnTo>
                      <a:pt x="11" y="98"/>
                    </a:lnTo>
                    <a:lnTo>
                      <a:pt x="10" y="103"/>
                    </a:lnTo>
                    <a:lnTo>
                      <a:pt x="8" y="106"/>
                    </a:lnTo>
                    <a:lnTo>
                      <a:pt x="4" y="109"/>
                    </a:lnTo>
                    <a:lnTo>
                      <a:pt x="5" y="112"/>
                    </a:lnTo>
                    <a:lnTo>
                      <a:pt x="8" y="115"/>
                    </a:lnTo>
                    <a:lnTo>
                      <a:pt x="11" y="116"/>
                    </a:lnTo>
                    <a:lnTo>
                      <a:pt x="15" y="116"/>
                    </a:lnTo>
                    <a:lnTo>
                      <a:pt x="19" y="119"/>
                    </a:lnTo>
                    <a:lnTo>
                      <a:pt x="21" y="120"/>
                    </a:lnTo>
                    <a:lnTo>
                      <a:pt x="23" y="119"/>
                    </a:lnTo>
                    <a:lnTo>
                      <a:pt x="21" y="114"/>
                    </a:lnTo>
                    <a:lnTo>
                      <a:pt x="24" y="109"/>
                    </a:lnTo>
                    <a:lnTo>
                      <a:pt x="29" y="106"/>
                    </a:lnTo>
                    <a:lnTo>
                      <a:pt x="32" y="105"/>
                    </a:lnTo>
                    <a:lnTo>
                      <a:pt x="37" y="108"/>
                    </a:lnTo>
                    <a:lnTo>
                      <a:pt x="37" y="111"/>
                    </a:lnTo>
                    <a:lnTo>
                      <a:pt x="37" y="115"/>
                    </a:lnTo>
                    <a:lnTo>
                      <a:pt x="41" y="116"/>
                    </a:lnTo>
                    <a:lnTo>
                      <a:pt x="43" y="112"/>
                    </a:lnTo>
                    <a:lnTo>
                      <a:pt x="43" y="108"/>
                    </a:lnTo>
                    <a:lnTo>
                      <a:pt x="47" y="105"/>
                    </a:lnTo>
                    <a:lnTo>
                      <a:pt x="50" y="105"/>
                    </a:lnTo>
                    <a:lnTo>
                      <a:pt x="53" y="102"/>
                    </a:lnTo>
                    <a:lnTo>
                      <a:pt x="53" y="98"/>
                    </a:lnTo>
                    <a:lnTo>
                      <a:pt x="57" y="97"/>
                    </a:lnTo>
                    <a:lnTo>
                      <a:pt x="59" y="94"/>
                    </a:lnTo>
                    <a:lnTo>
                      <a:pt x="61" y="92"/>
                    </a:lnTo>
                    <a:lnTo>
                      <a:pt x="61" y="87"/>
                    </a:lnTo>
                    <a:lnTo>
                      <a:pt x="59" y="83"/>
                    </a:lnTo>
                    <a:lnTo>
                      <a:pt x="57" y="78"/>
                    </a:lnTo>
                    <a:lnTo>
                      <a:pt x="53" y="75"/>
                    </a:lnTo>
                    <a:lnTo>
                      <a:pt x="50" y="71"/>
                    </a:lnTo>
                    <a:lnTo>
                      <a:pt x="47" y="68"/>
                    </a:lnTo>
                    <a:lnTo>
                      <a:pt x="47" y="63"/>
                    </a:lnTo>
                    <a:lnTo>
                      <a:pt x="49" y="57"/>
                    </a:lnTo>
                    <a:lnTo>
                      <a:pt x="51" y="51"/>
                    </a:lnTo>
                    <a:lnTo>
                      <a:pt x="52" y="48"/>
                    </a:lnTo>
                    <a:lnTo>
                      <a:pt x="57" y="47"/>
                    </a:lnTo>
                    <a:lnTo>
                      <a:pt x="57" y="43"/>
                    </a:lnTo>
                    <a:lnTo>
                      <a:pt x="58" y="40"/>
                    </a:lnTo>
                    <a:lnTo>
                      <a:pt x="59" y="35"/>
                    </a:lnTo>
                    <a:lnTo>
                      <a:pt x="58" y="31"/>
                    </a:lnTo>
                    <a:lnTo>
                      <a:pt x="60" y="31"/>
                    </a:lnTo>
                    <a:lnTo>
                      <a:pt x="64" y="31"/>
                    </a:lnTo>
                    <a:lnTo>
                      <a:pt x="67" y="27"/>
                    </a:lnTo>
                    <a:lnTo>
                      <a:pt x="68" y="23"/>
                    </a:lnTo>
                    <a:lnTo>
                      <a:pt x="70" y="20"/>
                    </a:lnTo>
                    <a:lnTo>
                      <a:pt x="71" y="16"/>
                    </a:lnTo>
                    <a:lnTo>
                      <a:pt x="72" y="13"/>
                    </a:lnTo>
                    <a:lnTo>
                      <a:pt x="75" y="11"/>
                    </a:lnTo>
                    <a:lnTo>
                      <a:pt x="78" y="10"/>
                    </a:lnTo>
                    <a:lnTo>
                      <a:pt x="80" y="8"/>
                    </a:lnTo>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5" name="Freeform 626">
                <a:extLst>
                  <a:ext uri="{FF2B5EF4-FFF2-40B4-BE49-F238E27FC236}">
                    <a16:creationId xmlns:a16="http://schemas.microsoft.com/office/drawing/2014/main" id="{F90687A4-8FA1-406D-8400-3336925CC14C}"/>
                  </a:ext>
                </a:extLst>
              </p:cNvPr>
              <p:cNvSpPr>
                <a:spLocks/>
              </p:cNvSpPr>
              <p:nvPr/>
            </p:nvSpPr>
            <p:spPr bwMode="auto">
              <a:xfrm>
                <a:off x="496" y="3277"/>
                <a:ext cx="42" cy="63"/>
              </a:xfrm>
              <a:custGeom>
                <a:avLst/>
                <a:gdLst>
                  <a:gd name="T0" fmla="*/ 80 w 80"/>
                  <a:gd name="T1" fmla="*/ 7 h 120"/>
                  <a:gd name="T2" fmla="*/ 77 w 80"/>
                  <a:gd name="T3" fmla="*/ 0 h 120"/>
                  <a:gd name="T4" fmla="*/ 69 w 80"/>
                  <a:gd name="T5" fmla="*/ 0 h 120"/>
                  <a:gd name="T6" fmla="*/ 62 w 80"/>
                  <a:gd name="T7" fmla="*/ 2 h 120"/>
                  <a:gd name="T8" fmla="*/ 55 w 80"/>
                  <a:gd name="T9" fmla="*/ 3 h 120"/>
                  <a:gd name="T10" fmla="*/ 44 w 80"/>
                  <a:gd name="T11" fmla="*/ 3 h 120"/>
                  <a:gd name="T12" fmla="*/ 38 w 80"/>
                  <a:gd name="T13" fmla="*/ 2 h 120"/>
                  <a:gd name="T14" fmla="*/ 31 w 80"/>
                  <a:gd name="T15" fmla="*/ 2 h 120"/>
                  <a:gd name="T16" fmla="*/ 27 w 80"/>
                  <a:gd name="T17" fmla="*/ 5 h 120"/>
                  <a:gd name="T18" fmla="*/ 24 w 80"/>
                  <a:gd name="T19" fmla="*/ 10 h 120"/>
                  <a:gd name="T20" fmla="*/ 27 w 80"/>
                  <a:gd name="T21" fmla="*/ 16 h 120"/>
                  <a:gd name="T22" fmla="*/ 34 w 80"/>
                  <a:gd name="T23" fmla="*/ 20 h 120"/>
                  <a:gd name="T24" fmla="*/ 39 w 80"/>
                  <a:gd name="T25" fmla="*/ 24 h 120"/>
                  <a:gd name="T26" fmla="*/ 44 w 80"/>
                  <a:gd name="T27" fmla="*/ 31 h 120"/>
                  <a:gd name="T28" fmla="*/ 36 w 80"/>
                  <a:gd name="T29" fmla="*/ 33 h 120"/>
                  <a:gd name="T30" fmla="*/ 29 w 80"/>
                  <a:gd name="T31" fmla="*/ 33 h 120"/>
                  <a:gd name="T32" fmla="*/ 27 w 80"/>
                  <a:gd name="T33" fmla="*/ 40 h 120"/>
                  <a:gd name="T34" fmla="*/ 25 w 80"/>
                  <a:gd name="T35" fmla="*/ 47 h 120"/>
                  <a:gd name="T36" fmla="*/ 27 w 80"/>
                  <a:gd name="T37" fmla="*/ 57 h 120"/>
                  <a:gd name="T38" fmla="*/ 32 w 80"/>
                  <a:gd name="T39" fmla="*/ 68 h 120"/>
                  <a:gd name="T40" fmla="*/ 30 w 80"/>
                  <a:gd name="T41" fmla="*/ 76 h 120"/>
                  <a:gd name="T42" fmla="*/ 23 w 80"/>
                  <a:gd name="T43" fmla="*/ 77 h 120"/>
                  <a:gd name="T44" fmla="*/ 17 w 80"/>
                  <a:gd name="T45" fmla="*/ 76 h 120"/>
                  <a:gd name="T46" fmla="*/ 10 w 80"/>
                  <a:gd name="T47" fmla="*/ 76 h 120"/>
                  <a:gd name="T48" fmla="*/ 4 w 80"/>
                  <a:gd name="T49" fmla="*/ 82 h 120"/>
                  <a:gd name="T50" fmla="*/ 0 w 80"/>
                  <a:gd name="T51" fmla="*/ 87 h 120"/>
                  <a:gd name="T52" fmla="*/ 4 w 80"/>
                  <a:gd name="T53" fmla="*/ 92 h 120"/>
                  <a:gd name="T54" fmla="*/ 10 w 80"/>
                  <a:gd name="T55" fmla="*/ 95 h 120"/>
                  <a:gd name="T56" fmla="*/ 10 w 80"/>
                  <a:gd name="T57" fmla="*/ 103 h 120"/>
                  <a:gd name="T58" fmla="*/ 4 w 80"/>
                  <a:gd name="T59" fmla="*/ 109 h 120"/>
                  <a:gd name="T60" fmla="*/ 8 w 80"/>
                  <a:gd name="T61" fmla="*/ 115 h 120"/>
                  <a:gd name="T62" fmla="*/ 15 w 80"/>
                  <a:gd name="T63" fmla="*/ 116 h 120"/>
                  <a:gd name="T64" fmla="*/ 21 w 80"/>
                  <a:gd name="T65" fmla="*/ 120 h 120"/>
                  <a:gd name="T66" fmla="*/ 21 w 80"/>
                  <a:gd name="T67" fmla="*/ 114 h 120"/>
                  <a:gd name="T68" fmla="*/ 29 w 80"/>
                  <a:gd name="T69" fmla="*/ 106 h 120"/>
                  <a:gd name="T70" fmla="*/ 37 w 80"/>
                  <a:gd name="T71" fmla="*/ 108 h 120"/>
                  <a:gd name="T72" fmla="*/ 37 w 80"/>
                  <a:gd name="T73" fmla="*/ 115 h 120"/>
                  <a:gd name="T74" fmla="*/ 43 w 80"/>
                  <a:gd name="T75" fmla="*/ 112 h 120"/>
                  <a:gd name="T76" fmla="*/ 47 w 80"/>
                  <a:gd name="T77" fmla="*/ 105 h 120"/>
                  <a:gd name="T78" fmla="*/ 53 w 80"/>
                  <a:gd name="T79" fmla="*/ 102 h 120"/>
                  <a:gd name="T80" fmla="*/ 57 w 80"/>
                  <a:gd name="T81" fmla="*/ 97 h 120"/>
                  <a:gd name="T82" fmla="*/ 61 w 80"/>
                  <a:gd name="T83" fmla="*/ 92 h 120"/>
                  <a:gd name="T84" fmla="*/ 59 w 80"/>
                  <a:gd name="T85" fmla="*/ 83 h 120"/>
                  <a:gd name="T86" fmla="*/ 53 w 80"/>
                  <a:gd name="T87" fmla="*/ 75 h 120"/>
                  <a:gd name="T88" fmla="*/ 47 w 80"/>
                  <a:gd name="T89" fmla="*/ 68 h 120"/>
                  <a:gd name="T90" fmla="*/ 49 w 80"/>
                  <a:gd name="T91" fmla="*/ 57 h 120"/>
                  <a:gd name="T92" fmla="*/ 52 w 80"/>
                  <a:gd name="T93" fmla="*/ 48 h 120"/>
                  <a:gd name="T94" fmla="*/ 57 w 80"/>
                  <a:gd name="T95" fmla="*/ 43 h 120"/>
                  <a:gd name="T96" fmla="*/ 59 w 80"/>
                  <a:gd name="T97" fmla="*/ 35 h 120"/>
                  <a:gd name="T98" fmla="*/ 60 w 80"/>
                  <a:gd name="T99" fmla="*/ 31 h 120"/>
                  <a:gd name="T100" fmla="*/ 67 w 80"/>
                  <a:gd name="T101" fmla="*/ 27 h 120"/>
                  <a:gd name="T102" fmla="*/ 70 w 80"/>
                  <a:gd name="T103" fmla="*/ 20 h 120"/>
                  <a:gd name="T104" fmla="*/ 72 w 80"/>
                  <a:gd name="T105" fmla="*/ 13 h 120"/>
                  <a:gd name="T106" fmla="*/ 78 w 80"/>
                  <a:gd name="T107" fmla="*/ 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120">
                    <a:moveTo>
                      <a:pt x="80" y="7"/>
                    </a:moveTo>
                    <a:lnTo>
                      <a:pt x="80" y="7"/>
                    </a:lnTo>
                    <a:lnTo>
                      <a:pt x="80" y="2"/>
                    </a:lnTo>
                    <a:lnTo>
                      <a:pt x="77" y="0"/>
                    </a:lnTo>
                    <a:lnTo>
                      <a:pt x="72" y="0"/>
                    </a:lnTo>
                    <a:lnTo>
                      <a:pt x="69" y="0"/>
                    </a:lnTo>
                    <a:lnTo>
                      <a:pt x="65" y="0"/>
                    </a:lnTo>
                    <a:lnTo>
                      <a:pt x="62" y="2"/>
                    </a:lnTo>
                    <a:lnTo>
                      <a:pt x="58" y="2"/>
                    </a:lnTo>
                    <a:lnTo>
                      <a:pt x="55" y="3"/>
                    </a:lnTo>
                    <a:lnTo>
                      <a:pt x="49" y="2"/>
                    </a:lnTo>
                    <a:lnTo>
                      <a:pt x="44" y="3"/>
                    </a:lnTo>
                    <a:lnTo>
                      <a:pt x="41" y="2"/>
                    </a:lnTo>
                    <a:lnTo>
                      <a:pt x="38" y="2"/>
                    </a:lnTo>
                    <a:lnTo>
                      <a:pt x="35" y="2"/>
                    </a:lnTo>
                    <a:lnTo>
                      <a:pt x="31" y="2"/>
                    </a:lnTo>
                    <a:lnTo>
                      <a:pt x="28" y="4"/>
                    </a:lnTo>
                    <a:lnTo>
                      <a:pt x="27" y="5"/>
                    </a:lnTo>
                    <a:lnTo>
                      <a:pt x="25" y="8"/>
                    </a:lnTo>
                    <a:lnTo>
                      <a:pt x="24" y="10"/>
                    </a:lnTo>
                    <a:lnTo>
                      <a:pt x="24" y="13"/>
                    </a:lnTo>
                    <a:lnTo>
                      <a:pt x="27" y="16"/>
                    </a:lnTo>
                    <a:lnTo>
                      <a:pt x="31" y="18"/>
                    </a:lnTo>
                    <a:lnTo>
                      <a:pt x="34" y="20"/>
                    </a:lnTo>
                    <a:lnTo>
                      <a:pt x="37" y="23"/>
                    </a:lnTo>
                    <a:lnTo>
                      <a:pt x="39" y="24"/>
                    </a:lnTo>
                    <a:lnTo>
                      <a:pt x="41" y="27"/>
                    </a:lnTo>
                    <a:lnTo>
                      <a:pt x="44" y="31"/>
                    </a:lnTo>
                    <a:lnTo>
                      <a:pt x="42" y="33"/>
                    </a:lnTo>
                    <a:lnTo>
                      <a:pt x="36" y="33"/>
                    </a:lnTo>
                    <a:lnTo>
                      <a:pt x="32" y="33"/>
                    </a:lnTo>
                    <a:lnTo>
                      <a:pt x="29" y="33"/>
                    </a:lnTo>
                    <a:lnTo>
                      <a:pt x="27" y="36"/>
                    </a:lnTo>
                    <a:lnTo>
                      <a:pt x="27" y="40"/>
                    </a:lnTo>
                    <a:lnTo>
                      <a:pt x="25" y="43"/>
                    </a:lnTo>
                    <a:lnTo>
                      <a:pt x="25" y="47"/>
                    </a:lnTo>
                    <a:lnTo>
                      <a:pt x="24" y="51"/>
                    </a:lnTo>
                    <a:lnTo>
                      <a:pt x="27" y="57"/>
                    </a:lnTo>
                    <a:lnTo>
                      <a:pt x="30" y="63"/>
                    </a:lnTo>
                    <a:lnTo>
                      <a:pt x="32" y="68"/>
                    </a:lnTo>
                    <a:lnTo>
                      <a:pt x="32" y="73"/>
                    </a:lnTo>
                    <a:lnTo>
                      <a:pt x="30" y="76"/>
                    </a:lnTo>
                    <a:lnTo>
                      <a:pt x="27" y="77"/>
                    </a:lnTo>
                    <a:lnTo>
                      <a:pt x="23" y="77"/>
                    </a:lnTo>
                    <a:lnTo>
                      <a:pt x="21" y="77"/>
                    </a:lnTo>
                    <a:lnTo>
                      <a:pt x="17" y="76"/>
                    </a:lnTo>
                    <a:lnTo>
                      <a:pt x="14" y="74"/>
                    </a:lnTo>
                    <a:lnTo>
                      <a:pt x="10" y="76"/>
                    </a:lnTo>
                    <a:lnTo>
                      <a:pt x="7" y="80"/>
                    </a:lnTo>
                    <a:lnTo>
                      <a:pt x="4" y="82"/>
                    </a:lnTo>
                    <a:lnTo>
                      <a:pt x="1" y="83"/>
                    </a:lnTo>
                    <a:lnTo>
                      <a:pt x="0" y="87"/>
                    </a:lnTo>
                    <a:lnTo>
                      <a:pt x="1" y="90"/>
                    </a:lnTo>
                    <a:lnTo>
                      <a:pt x="4" y="92"/>
                    </a:lnTo>
                    <a:lnTo>
                      <a:pt x="8" y="93"/>
                    </a:lnTo>
                    <a:lnTo>
                      <a:pt x="10" y="95"/>
                    </a:lnTo>
                    <a:lnTo>
                      <a:pt x="11" y="98"/>
                    </a:lnTo>
                    <a:lnTo>
                      <a:pt x="10" y="103"/>
                    </a:lnTo>
                    <a:lnTo>
                      <a:pt x="8" y="106"/>
                    </a:lnTo>
                    <a:lnTo>
                      <a:pt x="4" y="109"/>
                    </a:lnTo>
                    <a:lnTo>
                      <a:pt x="5" y="112"/>
                    </a:lnTo>
                    <a:lnTo>
                      <a:pt x="8" y="115"/>
                    </a:lnTo>
                    <a:lnTo>
                      <a:pt x="11" y="116"/>
                    </a:lnTo>
                    <a:lnTo>
                      <a:pt x="15" y="116"/>
                    </a:lnTo>
                    <a:lnTo>
                      <a:pt x="19" y="119"/>
                    </a:lnTo>
                    <a:lnTo>
                      <a:pt x="21" y="120"/>
                    </a:lnTo>
                    <a:lnTo>
                      <a:pt x="23" y="119"/>
                    </a:lnTo>
                    <a:lnTo>
                      <a:pt x="21" y="114"/>
                    </a:lnTo>
                    <a:lnTo>
                      <a:pt x="24" y="109"/>
                    </a:lnTo>
                    <a:lnTo>
                      <a:pt x="29" y="106"/>
                    </a:lnTo>
                    <a:lnTo>
                      <a:pt x="32" y="105"/>
                    </a:lnTo>
                    <a:lnTo>
                      <a:pt x="37" y="108"/>
                    </a:lnTo>
                    <a:lnTo>
                      <a:pt x="37" y="111"/>
                    </a:lnTo>
                    <a:lnTo>
                      <a:pt x="37" y="115"/>
                    </a:lnTo>
                    <a:lnTo>
                      <a:pt x="41" y="116"/>
                    </a:lnTo>
                    <a:lnTo>
                      <a:pt x="43" y="112"/>
                    </a:lnTo>
                    <a:lnTo>
                      <a:pt x="43" y="108"/>
                    </a:lnTo>
                    <a:lnTo>
                      <a:pt x="47" y="105"/>
                    </a:lnTo>
                    <a:lnTo>
                      <a:pt x="50" y="105"/>
                    </a:lnTo>
                    <a:lnTo>
                      <a:pt x="53" y="102"/>
                    </a:lnTo>
                    <a:lnTo>
                      <a:pt x="53" y="98"/>
                    </a:lnTo>
                    <a:lnTo>
                      <a:pt x="57" y="97"/>
                    </a:lnTo>
                    <a:lnTo>
                      <a:pt x="59" y="94"/>
                    </a:lnTo>
                    <a:lnTo>
                      <a:pt x="61" y="92"/>
                    </a:lnTo>
                    <a:lnTo>
                      <a:pt x="61" y="87"/>
                    </a:lnTo>
                    <a:lnTo>
                      <a:pt x="59" y="83"/>
                    </a:lnTo>
                    <a:lnTo>
                      <a:pt x="57" y="78"/>
                    </a:lnTo>
                    <a:lnTo>
                      <a:pt x="53" y="75"/>
                    </a:lnTo>
                    <a:lnTo>
                      <a:pt x="50" y="71"/>
                    </a:lnTo>
                    <a:lnTo>
                      <a:pt x="47" y="68"/>
                    </a:lnTo>
                    <a:lnTo>
                      <a:pt x="47" y="63"/>
                    </a:lnTo>
                    <a:lnTo>
                      <a:pt x="49" y="57"/>
                    </a:lnTo>
                    <a:lnTo>
                      <a:pt x="51" y="51"/>
                    </a:lnTo>
                    <a:lnTo>
                      <a:pt x="52" y="48"/>
                    </a:lnTo>
                    <a:lnTo>
                      <a:pt x="57" y="47"/>
                    </a:lnTo>
                    <a:lnTo>
                      <a:pt x="57" y="43"/>
                    </a:lnTo>
                    <a:lnTo>
                      <a:pt x="58" y="40"/>
                    </a:lnTo>
                    <a:lnTo>
                      <a:pt x="59" y="35"/>
                    </a:lnTo>
                    <a:lnTo>
                      <a:pt x="58" y="31"/>
                    </a:lnTo>
                    <a:lnTo>
                      <a:pt x="60" y="31"/>
                    </a:lnTo>
                    <a:lnTo>
                      <a:pt x="64" y="31"/>
                    </a:lnTo>
                    <a:lnTo>
                      <a:pt x="67" y="27"/>
                    </a:lnTo>
                    <a:lnTo>
                      <a:pt x="68" y="23"/>
                    </a:lnTo>
                    <a:lnTo>
                      <a:pt x="70" y="20"/>
                    </a:lnTo>
                    <a:lnTo>
                      <a:pt x="71" y="16"/>
                    </a:lnTo>
                    <a:lnTo>
                      <a:pt x="72" y="13"/>
                    </a:lnTo>
                    <a:lnTo>
                      <a:pt x="75" y="11"/>
                    </a:lnTo>
                    <a:lnTo>
                      <a:pt x="78" y="10"/>
                    </a:lnTo>
                    <a:lnTo>
                      <a:pt x="80" y="8"/>
                    </a:lnTo>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 name="Freeform 627">
                <a:extLst>
                  <a:ext uri="{FF2B5EF4-FFF2-40B4-BE49-F238E27FC236}">
                    <a16:creationId xmlns:a16="http://schemas.microsoft.com/office/drawing/2014/main" id="{3AED61DE-F822-4820-BBC0-953F75E55102}"/>
                  </a:ext>
                </a:extLst>
              </p:cNvPr>
              <p:cNvSpPr>
                <a:spLocks/>
              </p:cNvSpPr>
              <p:nvPr/>
            </p:nvSpPr>
            <p:spPr bwMode="auto">
              <a:xfrm>
                <a:off x="488" y="3319"/>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8 h 10"/>
                  <a:gd name="T12" fmla="*/ 6 w 12"/>
                  <a:gd name="T13" fmla="*/ 9 h 10"/>
                  <a:gd name="T14" fmla="*/ 9 w 12"/>
                  <a:gd name="T15" fmla="*/ 10 h 10"/>
                  <a:gd name="T16" fmla="*/ 11 w 12"/>
                  <a:gd name="T17" fmla="*/ 7 h 10"/>
                  <a:gd name="T18" fmla="*/ 12 w 12"/>
                  <a:gd name="T19" fmla="*/ 4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8"/>
                    </a:lnTo>
                    <a:lnTo>
                      <a:pt x="6" y="9"/>
                    </a:lnTo>
                    <a:lnTo>
                      <a:pt x="9" y="10"/>
                    </a:lnTo>
                    <a:lnTo>
                      <a:pt x="11" y="7"/>
                    </a:lnTo>
                    <a:lnTo>
                      <a:pt x="12" y="4"/>
                    </a:lnTo>
                    <a:lnTo>
                      <a:pt x="10" y="2"/>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7" name="Freeform 628">
                <a:extLst>
                  <a:ext uri="{FF2B5EF4-FFF2-40B4-BE49-F238E27FC236}">
                    <a16:creationId xmlns:a16="http://schemas.microsoft.com/office/drawing/2014/main" id="{674ADA79-7C61-4196-8E5D-0D913D8BC3D1}"/>
                  </a:ext>
                </a:extLst>
              </p:cNvPr>
              <p:cNvSpPr>
                <a:spLocks/>
              </p:cNvSpPr>
              <p:nvPr/>
            </p:nvSpPr>
            <p:spPr bwMode="auto">
              <a:xfrm>
                <a:off x="488" y="3319"/>
                <a:ext cx="6" cy="5"/>
              </a:xfrm>
              <a:custGeom>
                <a:avLst/>
                <a:gdLst>
                  <a:gd name="T0" fmla="*/ 6 w 12"/>
                  <a:gd name="T1" fmla="*/ 0 h 10"/>
                  <a:gd name="T2" fmla="*/ 6 w 12"/>
                  <a:gd name="T3" fmla="*/ 0 h 10"/>
                  <a:gd name="T4" fmla="*/ 2 w 12"/>
                  <a:gd name="T5" fmla="*/ 0 h 10"/>
                  <a:gd name="T6" fmla="*/ 0 w 12"/>
                  <a:gd name="T7" fmla="*/ 2 h 10"/>
                  <a:gd name="T8" fmla="*/ 1 w 12"/>
                  <a:gd name="T9" fmla="*/ 6 h 10"/>
                  <a:gd name="T10" fmla="*/ 3 w 12"/>
                  <a:gd name="T11" fmla="*/ 8 h 10"/>
                  <a:gd name="T12" fmla="*/ 6 w 12"/>
                  <a:gd name="T13" fmla="*/ 9 h 10"/>
                  <a:gd name="T14" fmla="*/ 9 w 12"/>
                  <a:gd name="T15" fmla="*/ 10 h 10"/>
                  <a:gd name="T16" fmla="*/ 11 w 12"/>
                  <a:gd name="T17" fmla="*/ 7 h 10"/>
                  <a:gd name="T18" fmla="*/ 12 w 12"/>
                  <a:gd name="T19" fmla="*/ 4 h 10"/>
                  <a:gd name="T20" fmla="*/ 10 w 12"/>
                  <a:gd name="T21" fmla="*/ 2 h 10"/>
                  <a:gd name="T22" fmla="*/ 6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6" y="0"/>
                    </a:lnTo>
                    <a:lnTo>
                      <a:pt x="2" y="0"/>
                    </a:lnTo>
                    <a:lnTo>
                      <a:pt x="0" y="2"/>
                    </a:lnTo>
                    <a:lnTo>
                      <a:pt x="1" y="6"/>
                    </a:lnTo>
                    <a:lnTo>
                      <a:pt x="3" y="8"/>
                    </a:lnTo>
                    <a:lnTo>
                      <a:pt x="6" y="9"/>
                    </a:lnTo>
                    <a:lnTo>
                      <a:pt x="9" y="10"/>
                    </a:lnTo>
                    <a:lnTo>
                      <a:pt x="11" y="7"/>
                    </a:lnTo>
                    <a:lnTo>
                      <a:pt x="12" y="4"/>
                    </a:lnTo>
                    <a:lnTo>
                      <a:pt x="10" y="2"/>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 name="Freeform 629">
                <a:extLst>
                  <a:ext uri="{FF2B5EF4-FFF2-40B4-BE49-F238E27FC236}">
                    <a16:creationId xmlns:a16="http://schemas.microsoft.com/office/drawing/2014/main" id="{77258D4E-1CBA-4100-AA0B-A7A743C015A1}"/>
                  </a:ext>
                </a:extLst>
              </p:cNvPr>
              <p:cNvSpPr>
                <a:spLocks/>
              </p:cNvSpPr>
              <p:nvPr/>
            </p:nvSpPr>
            <p:spPr bwMode="auto">
              <a:xfrm>
                <a:off x="278" y="3365"/>
                <a:ext cx="84" cy="148"/>
              </a:xfrm>
              <a:custGeom>
                <a:avLst/>
                <a:gdLst>
                  <a:gd name="T0" fmla="*/ 74 w 158"/>
                  <a:gd name="T1" fmla="*/ 1 h 277"/>
                  <a:gd name="T2" fmla="*/ 55 w 158"/>
                  <a:gd name="T3" fmla="*/ 0 h 277"/>
                  <a:gd name="T4" fmla="*/ 45 w 158"/>
                  <a:gd name="T5" fmla="*/ 6 h 277"/>
                  <a:gd name="T6" fmla="*/ 35 w 158"/>
                  <a:gd name="T7" fmla="*/ 16 h 277"/>
                  <a:gd name="T8" fmla="*/ 24 w 158"/>
                  <a:gd name="T9" fmla="*/ 25 h 277"/>
                  <a:gd name="T10" fmla="*/ 33 w 158"/>
                  <a:gd name="T11" fmla="*/ 35 h 277"/>
                  <a:gd name="T12" fmla="*/ 41 w 158"/>
                  <a:gd name="T13" fmla="*/ 47 h 277"/>
                  <a:gd name="T14" fmla="*/ 30 w 158"/>
                  <a:gd name="T15" fmla="*/ 57 h 277"/>
                  <a:gd name="T16" fmla="*/ 16 w 158"/>
                  <a:gd name="T17" fmla="*/ 60 h 277"/>
                  <a:gd name="T18" fmla="*/ 18 w 158"/>
                  <a:gd name="T19" fmla="*/ 76 h 277"/>
                  <a:gd name="T20" fmla="*/ 26 w 158"/>
                  <a:gd name="T21" fmla="*/ 90 h 277"/>
                  <a:gd name="T22" fmla="*/ 41 w 158"/>
                  <a:gd name="T23" fmla="*/ 103 h 277"/>
                  <a:gd name="T24" fmla="*/ 55 w 158"/>
                  <a:gd name="T25" fmla="*/ 115 h 277"/>
                  <a:gd name="T26" fmla="*/ 52 w 158"/>
                  <a:gd name="T27" fmla="*/ 132 h 277"/>
                  <a:gd name="T28" fmla="*/ 38 w 158"/>
                  <a:gd name="T29" fmla="*/ 141 h 277"/>
                  <a:gd name="T30" fmla="*/ 37 w 158"/>
                  <a:gd name="T31" fmla="*/ 155 h 277"/>
                  <a:gd name="T32" fmla="*/ 30 w 158"/>
                  <a:gd name="T33" fmla="*/ 170 h 277"/>
                  <a:gd name="T34" fmla="*/ 26 w 158"/>
                  <a:gd name="T35" fmla="*/ 186 h 277"/>
                  <a:gd name="T36" fmla="*/ 21 w 158"/>
                  <a:gd name="T37" fmla="*/ 197 h 277"/>
                  <a:gd name="T38" fmla="*/ 11 w 158"/>
                  <a:gd name="T39" fmla="*/ 205 h 277"/>
                  <a:gd name="T40" fmla="*/ 9 w 158"/>
                  <a:gd name="T41" fmla="*/ 222 h 277"/>
                  <a:gd name="T42" fmla="*/ 20 w 158"/>
                  <a:gd name="T43" fmla="*/ 233 h 277"/>
                  <a:gd name="T44" fmla="*/ 19 w 158"/>
                  <a:gd name="T45" fmla="*/ 243 h 277"/>
                  <a:gd name="T46" fmla="*/ 12 w 158"/>
                  <a:gd name="T47" fmla="*/ 252 h 277"/>
                  <a:gd name="T48" fmla="*/ 0 w 158"/>
                  <a:gd name="T49" fmla="*/ 253 h 277"/>
                  <a:gd name="T50" fmla="*/ 9 w 158"/>
                  <a:gd name="T51" fmla="*/ 261 h 277"/>
                  <a:gd name="T52" fmla="*/ 18 w 158"/>
                  <a:gd name="T53" fmla="*/ 271 h 277"/>
                  <a:gd name="T54" fmla="*/ 30 w 158"/>
                  <a:gd name="T55" fmla="*/ 273 h 277"/>
                  <a:gd name="T56" fmla="*/ 39 w 158"/>
                  <a:gd name="T57" fmla="*/ 261 h 277"/>
                  <a:gd name="T58" fmla="*/ 42 w 158"/>
                  <a:gd name="T59" fmla="*/ 247 h 277"/>
                  <a:gd name="T60" fmla="*/ 53 w 158"/>
                  <a:gd name="T61" fmla="*/ 253 h 277"/>
                  <a:gd name="T62" fmla="*/ 61 w 158"/>
                  <a:gd name="T63" fmla="*/ 258 h 277"/>
                  <a:gd name="T64" fmla="*/ 61 w 158"/>
                  <a:gd name="T65" fmla="*/ 247 h 277"/>
                  <a:gd name="T66" fmla="*/ 72 w 158"/>
                  <a:gd name="T67" fmla="*/ 246 h 277"/>
                  <a:gd name="T68" fmla="*/ 76 w 158"/>
                  <a:gd name="T69" fmla="*/ 234 h 277"/>
                  <a:gd name="T70" fmla="*/ 88 w 158"/>
                  <a:gd name="T71" fmla="*/ 230 h 277"/>
                  <a:gd name="T72" fmla="*/ 90 w 158"/>
                  <a:gd name="T73" fmla="*/ 216 h 277"/>
                  <a:gd name="T74" fmla="*/ 89 w 158"/>
                  <a:gd name="T75" fmla="*/ 206 h 277"/>
                  <a:gd name="T76" fmla="*/ 98 w 158"/>
                  <a:gd name="T77" fmla="*/ 196 h 277"/>
                  <a:gd name="T78" fmla="*/ 100 w 158"/>
                  <a:gd name="T79" fmla="*/ 202 h 277"/>
                  <a:gd name="T80" fmla="*/ 111 w 158"/>
                  <a:gd name="T81" fmla="*/ 198 h 277"/>
                  <a:gd name="T82" fmla="*/ 122 w 158"/>
                  <a:gd name="T83" fmla="*/ 185 h 277"/>
                  <a:gd name="T84" fmla="*/ 116 w 158"/>
                  <a:gd name="T85" fmla="*/ 176 h 277"/>
                  <a:gd name="T86" fmla="*/ 119 w 158"/>
                  <a:gd name="T87" fmla="*/ 158 h 277"/>
                  <a:gd name="T88" fmla="*/ 117 w 158"/>
                  <a:gd name="T89" fmla="*/ 148 h 277"/>
                  <a:gd name="T90" fmla="*/ 131 w 158"/>
                  <a:gd name="T91" fmla="*/ 135 h 277"/>
                  <a:gd name="T92" fmla="*/ 142 w 158"/>
                  <a:gd name="T93" fmla="*/ 118 h 277"/>
                  <a:gd name="T94" fmla="*/ 145 w 158"/>
                  <a:gd name="T95" fmla="*/ 105 h 277"/>
                  <a:gd name="T96" fmla="*/ 135 w 158"/>
                  <a:gd name="T97" fmla="*/ 92 h 277"/>
                  <a:gd name="T98" fmla="*/ 122 w 158"/>
                  <a:gd name="T99" fmla="*/ 94 h 277"/>
                  <a:gd name="T100" fmla="*/ 112 w 158"/>
                  <a:gd name="T101" fmla="*/ 85 h 277"/>
                  <a:gd name="T102" fmla="*/ 134 w 158"/>
                  <a:gd name="T103" fmla="*/ 76 h 277"/>
                  <a:gd name="T104" fmla="*/ 152 w 158"/>
                  <a:gd name="T105" fmla="*/ 71 h 277"/>
                  <a:gd name="T106" fmla="*/ 151 w 158"/>
                  <a:gd name="T107" fmla="*/ 62 h 277"/>
                  <a:gd name="T108" fmla="*/ 137 w 158"/>
                  <a:gd name="T109" fmla="*/ 58 h 277"/>
                  <a:gd name="T110" fmla="*/ 119 w 158"/>
                  <a:gd name="T111" fmla="*/ 56 h 277"/>
                  <a:gd name="T112" fmla="*/ 103 w 158"/>
                  <a:gd name="T113" fmla="*/ 49 h 277"/>
                  <a:gd name="T114" fmla="*/ 92 w 158"/>
                  <a:gd name="T115" fmla="*/ 37 h 277"/>
                  <a:gd name="T116" fmla="*/ 90 w 158"/>
                  <a:gd name="T117" fmla="*/ 22 h 277"/>
                  <a:gd name="T118" fmla="*/ 90 w 158"/>
                  <a:gd name="T119" fmla="*/ 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7">
                    <a:moveTo>
                      <a:pt x="85" y="1"/>
                    </a:moveTo>
                    <a:lnTo>
                      <a:pt x="85" y="1"/>
                    </a:lnTo>
                    <a:lnTo>
                      <a:pt x="79" y="1"/>
                    </a:lnTo>
                    <a:lnTo>
                      <a:pt x="74" y="1"/>
                    </a:lnTo>
                    <a:lnTo>
                      <a:pt x="68" y="0"/>
                    </a:lnTo>
                    <a:lnTo>
                      <a:pt x="64" y="0"/>
                    </a:lnTo>
                    <a:lnTo>
                      <a:pt x="59" y="0"/>
                    </a:lnTo>
                    <a:lnTo>
                      <a:pt x="55" y="0"/>
                    </a:lnTo>
                    <a:lnTo>
                      <a:pt x="51" y="0"/>
                    </a:lnTo>
                    <a:lnTo>
                      <a:pt x="48" y="0"/>
                    </a:lnTo>
                    <a:lnTo>
                      <a:pt x="46" y="2"/>
                    </a:lnTo>
                    <a:lnTo>
                      <a:pt x="45" y="6"/>
                    </a:lnTo>
                    <a:lnTo>
                      <a:pt x="45" y="9"/>
                    </a:lnTo>
                    <a:lnTo>
                      <a:pt x="42" y="11"/>
                    </a:lnTo>
                    <a:lnTo>
                      <a:pt x="39" y="14"/>
                    </a:lnTo>
                    <a:lnTo>
                      <a:pt x="35" y="16"/>
                    </a:lnTo>
                    <a:lnTo>
                      <a:pt x="31" y="16"/>
                    </a:lnTo>
                    <a:lnTo>
                      <a:pt x="26" y="17"/>
                    </a:lnTo>
                    <a:lnTo>
                      <a:pt x="24" y="21"/>
                    </a:lnTo>
                    <a:lnTo>
                      <a:pt x="24" y="25"/>
                    </a:lnTo>
                    <a:lnTo>
                      <a:pt x="26" y="27"/>
                    </a:lnTo>
                    <a:lnTo>
                      <a:pt x="30" y="29"/>
                    </a:lnTo>
                    <a:lnTo>
                      <a:pt x="33" y="32"/>
                    </a:lnTo>
                    <a:lnTo>
                      <a:pt x="33" y="35"/>
                    </a:lnTo>
                    <a:lnTo>
                      <a:pt x="36" y="38"/>
                    </a:lnTo>
                    <a:lnTo>
                      <a:pt x="39" y="40"/>
                    </a:lnTo>
                    <a:lnTo>
                      <a:pt x="41" y="45"/>
                    </a:lnTo>
                    <a:lnTo>
                      <a:pt x="41" y="47"/>
                    </a:lnTo>
                    <a:lnTo>
                      <a:pt x="39" y="50"/>
                    </a:lnTo>
                    <a:lnTo>
                      <a:pt x="36" y="55"/>
                    </a:lnTo>
                    <a:lnTo>
                      <a:pt x="33" y="57"/>
                    </a:lnTo>
                    <a:lnTo>
                      <a:pt x="30" y="57"/>
                    </a:lnTo>
                    <a:lnTo>
                      <a:pt x="26" y="57"/>
                    </a:lnTo>
                    <a:lnTo>
                      <a:pt x="22" y="58"/>
                    </a:lnTo>
                    <a:lnTo>
                      <a:pt x="19" y="58"/>
                    </a:lnTo>
                    <a:lnTo>
                      <a:pt x="16" y="60"/>
                    </a:lnTo>
                    <a:lnTo>
                      <a:pt x="15" y="65"/>
                    </a:lnTo>
                    <a:lnTo>
                      <a:pt x="17" y="68"/>
                    </a:lnTo>
                    <a:lnTo>
                      <a:pt x="17" y="71"/>
                    </a:lnTo>
                    <a:lnTo>
                      <a:pt x="18" y="76"/>
                    </a:lnTo>
                    <a:lnTo>
                      <a:pt x="21" y="77"/>
                    </a:lnTo>
                    <a:lnTo>
                      <a:pt x="25" y="81"/>
                    </a:lnTo>
                    <a:lnTo>
                      <a:pt x="24" y="85"/>
                    </a:lnTo>
                    <a:lnTo>
                      <a:pt x="26" y="90"/>
                    </a:lnTo>
                    <a:lnTo>
                      <a:pt x="29" y="92"/>
                    </a:lnTo>
                    <a:lnTo>
                      <a:pt x="33" y="95"/>
                    </a:lnTo>
                    <a:lnTo>
                      <a:pt x="37" y="99"/>
                    </a:lnTo>
                    <a:lnTo>
                      <a:pt x="41" y="103"/>
                    </a:lnTo>
                    <a:lnTo>
                      <a:pt x="45" y="106"/>
                    </a:lnTo>
                    <a:lnTo>
                      <a:pt x="49" y="108"/>
                    </a:lnTo>
                    <a:lnTo>
                      <a:pt x="54" y="111"/>
                    </a:lnTo>
                    <a:lnTo>
                      <a:pt x="55" y="115"/>
                    </a:lnTo>
                    <a:lnTo>
                      <a:pt x="54" y="121"/>
                    </a:lnTo>
                    <a:lnTo>
                      <a:pt x="53" y="125"/>
                    </a:lnTo>
                    <a:lnTo>
                      <a:pt x="54" y="129"/>
                    </a:lnTo>
                    <a:lnTo>
                      <a:pt x="52" y="132"/>
                    </a:lnTo>
                    <a:lnTo>
                      <a:pt x="48" y="135"/>
                    </a:lnTo>
                    <a:lnTo>
                      <a:pt x="45" y="135"/>
                    </a:lnTo>
                    <a:lnTo>
                      <a:pt x="40" y="137"/>
                    </a:lnTo>
                    <a:lnTo>
                      <a:pt x="38" y="141"/>
                    </a:lnTo>
                    <a:lnTo>
                      <a:pt x="37" y="143"/>
                    </a:lnTo>
                    <a:lnTo>
                      <a:pt x="37" y="147"/>
                    </a:lnTo>
                    <a:lnTo>
                      <a:pt x="36" y="152"/>
                    </a:lnTo>
                    <a:lnTo>
                      <a:pt x="37" y="155"/>
                    </a:lnTo>
                    <a:lnTo>
                      <a:pt x="37" y="158"/>
                    </a:lnTo>
                    <a:lnTo>
                      <a:pt x="35" y="161"/>
                    </a:lnTo>
                    <a:lnTo>
                      <a:pt x="33" y="165"/>
                    </a:lnTo>
                    <a:lnTo>
                      <a:pt x="30" y="170"/>
                    </a:lnTo>
                    <a:lnTo>
                      <a:pt x="28" y="174"/>
                    </a:lnTo>
                    <a:lnTo>
                      <a:pt x="27" y="178"/>
                    </a:lnTo>
                    <a:lnTo>
                      <a:pt x="26" y="183"/>
                    </a:lnTo>
                    <a:lnTo>
                      <a:pt x="26" y="186"/>
                    </a:lnTo>
                    <a:lnTo>
                      <a:pt x="24" y="189"/>
                    </a:lnTo>
                    <a:lnTo>
                      <a:pt x="24" y="191"/>
                    </a:lnTo>
                    <a:lnTo>
                      <a:pt x="22" y="192"/>
                    </a:lnTo>
                    <a:lnTo>
                      <a:pt x="21" y="197"/>
                    </a:lnTo>
                    <a:lnTo>
                      <a:pt x="20" y="203"/>
                    </a:lnTo>
                    <a:lnTo>
                      <a:pt x="17" y="205"/>
                    </a:lnTo>
                    <a:lnTo>
                      <a:pt x="14" y="204"/>
                    </a:lnTo>
                    <a:lnTo>
                      <a:pt x="11" y="205"/>
                    </a:lnTo>
                    <a:lnTo>
                      <a:pt x="9" y="210"/>
                    </a:lnTo>
                    <a:lnTo>
                      <a:pt x="8" y="213"/>
                    </a:lnTo>
                    <a:lnTo>
                      <a:pt x="8" y="217"/>
                    </a:lnTo>
                    <a:lnTo>
                      <a:pt x="9" y="222"/>
                    </a:lnTo>
                    <a:lnTo>
                      <a:pt x="10" y="226"/>
                    </a:lnTo>
                    <a:lnTo>
                      <a:pt x="13" y="231"/>
                    </a:lnTo>
                    <a:lnTo>
                      <a:pt x="17" y="233"/>
                    </a:lnTo>
                    <a:lnTo>
                      <a:pt x="20" y="233"/>
                    </a:lnTo>
                    <a:lnTo>
                      <a:pt x="26" y="237"/>
                    </a:lnTo>
                    <a:lnTo>
                      <a:pt x="28" y="240"/>
                    </a:lnTo>
                    <a:lnTo>
                      <a:pt x="24" y="244"/>
                    </a:lnTo>
                    <a:lnTo>
                      <a:pt x="19" y="243"/>
                    </a:lnTo>
                    <a:lnTo>
                      <a:pt x="16" y="244"/>
                    </a:lnTo>
                    <a:lnTo>
                      <a:pt x="13" y="244"/>
                    </a:lnTo>
                    <a:lnTo>
                      <a:pt x="12" y="249"/>
                    </a:lnTo>
                    <a:lnTo>
                      <a:pt x="12" y="252"/>
                    </a:lnTo>
                    <a:lnTo>
                      <a:pt x="10" y="255"/>
                    </a:lnTo>
                    <a:lnTo>
                      <a:pt x="6" y="255"/>
                    </a:lnTo>
                    <a:lnTo>
                      <a:pt x="4" y="255"/>
                    </a:lnTo>
                    <a:lnTo>
                      <a:pt x="0" y="253"/>
                    </a:lnTo>
                    <a:lnTo>
                      <a:pt x="0" y="263"/>
                    </a:lnTo>
                    <a:lnTo>
                      <a:pt x="2" y="263"/>
                    </a:lnTo>
                    <a:lnTo>
                      <a:pt x="5" y="261"/>
                    </a:lnTo>
                    <a:lnTo>
                      <a:pt x="9" y="261"/>
                    </a:lnTo>
                    <a:lnTo>
                      <a:pt x="12" y="262"/>
                    </a:lnTo>
                    <a:lnTo>
                      <a:pt x="16" y="263"/>
                    </a:lnTo>
                    <a:lnTo>
                      <a:pt x="18" y="266"/>
                    </a:lnTo>
                    <a:lnTo>
                      <a:pt x="18" y="271"/>
                    </a:lnTo>
                    <a:lnTo>
                      <a:pt x="18" y="274"/>
                    </a:lnTo>
                    <a:lnTo>
                      <a:pt x="22" y="277"/>
                    </a:lnTo>
                    <a:lnTo>
                      <a:pt x="26" y="277"/>
                    </a:lnTo>
                    <a:lnTo>
                      <a:pt x="30" y="273"/>
                    </a:lnTo>
                    <a:lnTo>
                      <a:pt x="30" y="268"/>
                    </a:lnTo>
                    <a:lnTo>
                      <a:pt x="31" y="264"/>
                    </a:lnTo>
                    <a:lnTo>
                      <a:pt x="33" y="263"/>
                    </a:lnTo>
                    <a:lnTo>
                      <a:pt x="39" y="261"/>
                    </a:lnTo>
                    <a:lnTo>
                      <a:pt x="39" y="256"/>
                    </a:lnTo>
                    <a:lnTo>
                      <a:pt x="39" y="253"/>
                    </a:lnTo>
                    <a:lnTo>
                      <a:pt x="39" y="249"/>
                    </a:lnTo>
                    <a:lnTo>
                      <a:pt x="42" y="247"/>
                    </a:lnTo>
                    <a:lnTo>
                      <a:pt x="46" y="249"/>
                    </a:lnTo>
                    <a:lnTo>
                      <a:pt x="49" y="252"/>
                    </a:lnTo>
                    <a:lnTo>
                      <a:pt x="52" y="252"/>
                    </a:lnTo>
                    <a:lnTo>
                      <a:pt x="53" y="253"/>
                    </a:lnTo>
                    <a:lnTo>
                      <a:pt x="54" y="256"/>
                    </a:lnTo>
                    <a:lnTo>
                      <a:pt x="56" y="259"/>
                    </a:lnTo>
                    <a:lnTo>
                      <a:pt x="59" y="261"/>
                    </a:lnTo>
                    <a:lnTo>
                      <a:pt x="61" y="258"/>
                    </a:lnTo>
                    <a:lnTo>
                      <a:pt x="61" y="254"/>
                    </a:lnTo>
                    <a:lnTo>
                      <a:pt x="62" y="252"/>
                    </a:lnTo>
                    <a:lnTo>
                      <a:pt x="61" y="249"/>
                    </a:lnTo>
                    <a:lnTo>
                      <a:pt x="61" y="247"/>
                    </a:lnTo>
                    <a:lnTo>
                      <a:pt x="63" y="247"/>
                    </a:lnTo>
                    <a:lnTo>
                      <a:pt x="65" y="249"/>
                    </a:lnTo>
                    <a:lnTo>
                      <a:pt x="68" y="249"/>
                    </a:lnTo>
                    <a:lnTo>
                      <a:pt x="72" y="246"/>
                    </a:lnTo>
                    <a:lnTo>
                      <a:pt x="75" y="243"/>
                    </a:lnTo>
                    <a:lnTo>
                      <a:pt x="78" y="240"/>
                    </a:lnTo>
                    <a:lnTo>
                      <a:pt x="78" y="237"/>
                    </a:lnTo>
                    <a:lnTo>
                      <a:pt x="76" y="234"/>
                    </a:lnTo>
                    <a:lnTo>
                      <a:pt x="76" y="229"/>
                    </a:lnTo>
                    <a:lnTo>
                      <a:pt x="78" y="227"/>
                    </a:lnTo>
                    <a:lnTo>
                      <a:pt x="83" y="227"/>
                    </a:lnTo>
                    <a:lnTo>
                      <a:pt x="88" y="230"/>
                    </a:lnTo>
                    <a:lnTo>
                      <a:pt x="90" y="228"/>
                    </a:lnTo>
                    <a:lnTo>
                      <a:pt x="90" y="224"/>
                    </a:lnTo>
                    <a:lnTo>
                      <a:pt x="90" y="220"/>
                    </a:lnTo>
                    <a:lnTo>
                      <a:pt x="90" y="216"/>
                    </a:lnTo>
                    <a:lnTo>
                      <a:pt x="90" y="213"/>
                    </a:lnTo>
                    <a:lnTo>
                      <a:pt x="89" y="210"/>
                    </a:lnTo>
                    <a:lnTo>
                      <a:pt x="87" y="207"/>
                    </a:lnTo>
                    <a:lnTo>
                      <a:pt x="89" y="206"/>
                    </a:lnTo>
                    <a:lnTo>
                      <a:pt x="91" y="203"/>
                    </a:lnTo>
                    <a:lnTo>
                      <a:pt x="94" y="201"/>
                    </a:lnTo>
                    <a:lnTo>
                      <a:pt x="97" y="198"/>
                    </a:lnTo>
                    <a:lnTo>
                      <a:pt x="98" y="196"/>
                    </a:lnTo>
                    <a:lnTo>
                      <a:pt x="101" y="194"/>
                    </a:lnTo>
                    <a:lnTo>
                      <a:pt x="102" y="196"/>
                    </a:lnTo>
                    <a:lnTo>
                      <a:pt x="101" y="198"/>
                    </a:lnTo>
                    <a:lnTo>
                      <a:pt x="100" y="202"/>
                    </a:lnTo>
                    <a:lnTo>
                      <a:pt x="100" y="205"/>
                    </a:lnTo>
                    <a:lnTo>
                      <a:pt x="103" y="204"/>
                    </a:lnTo>
                    <a:lnTo>
                      <a:pt x="108" y="201"/>
                    </a:lnTo>
                    <a:lnTo>
                      <a:pt x="111" y="198"/>
                    </a:lnTo>
                    <a:lnTo>
                      <a:pt x="114" y="194"/>
                    </a:lnTo>
                    <a:lnTo>
                      <a:pt x="115" y="190"/>
                    </a:lnTo>
                    <a:lnTo>
                      <a:pt x="120" y="187"/>
                    </a:lnTo>
                    <a:lnTo>
                      <a:pt x="122" y="185"/>
                    </a:lnTo>
                    <a:lnTo>
                      <a:pt x="119" y="183"/>
                    </a:lnTo>
                    <a:lnTo>
                      <a:pt x="117" y="182"/>
                    </a:lnTo>
                    <a:lnTo>
                      <a:pt x="114" y="181"/>
                    </a:lnTo>
                    <a:lnTo>
                      <a:pt x="116" y="176"/>
                    </a:lnTo>
                    <a:lnTo>
                      <a:pt x="116" y="170"/>
                    </a:lnTo>
                    <a:lnTo>
                      <a:pt x="117" y="167"/>
                    </a:lnTo>
                    <a:lnTo>
                      <a:pt x="119" y="163"/>
                    </a:lnTo>
                    <a:lnTo>
                      <a:pt x="119" y="158"/>
                    </a:lnTo>
                    <a:lnTo>
                      <a:pt x="115" y="156"/>
                    </a:lnTo>
                    <a:lnTo>
                      <a:pt x="112" y="155"/>
                    </a:lnTo>
                    <a:lnTo>
                      <a:pt x="113" y="151"/>
                    </a:lnTo>
                    <a:lnTo>
                      <a:pt x="117" y="148"/>
                    </a:lnTo>
                    <a:lnTo>
                      <a:pt x="122" y="145"/>
                    </a:lnTo>
                    <a:lnTo>
                      <a:pt x="125" y="143"/>
                    </a:lnTo>
                    <a:lnTo>
                      <a:pt x="128" y="139"/>
                    </a:lnTo>
                    <a:lnTo>
                      <a:pt x="131" y="135"/>
                    </a:lnTo>
                    <a:lnTo>
                      <a:pt x="135" y="132"/>
                    </a:lnTo>
                    <a:lnTo>
                      <a:pt x="137" y="126"/>
                    </a:lnTo>
                    <a:lnTo>
                      <a:pt x="140" y="122"/>
                    </a:lnTo>
                    <a:lnTo>
                      <a:pt x="142" y="118"/>
                    </a:lnTo>
                    <a:lnTo>
                      <a:pt x="143" y="112"/>
                    </a:lnTo>
                    <a:lnTo>
                      <a:pt x="145" y="110"/>
                    </a:lnTo>
                    <a:lnTo>
                      <a:pt x="147" y="107"/>
                    </a:lnTo>
                    <a:lnTo>
                      <a:pt x="145" y="105"/>
                    </a:lnTo>
                    <a:lnTo>
                      <a:pt x="144" y="100"/>
                    </a:lnTo>
                    <a:lnTo>
                      <a:pt x="143" y="95"/>
                    </a:lnTo>
                    <a:lnTo>
                      <a:pt x="139" y="94"/>
                    </a:lnTo>
                    <a:lnTo>
                      <a:pt x="135" y="92"/>
                    </a:lnTo>
                    <a:lnTo>
                      <a:pt x="132" y="92"/>
                    </a:lnTo>
                    <a:lnTo>
                      <a:pt x="128" y="94"/>
                    </a:lnTo>
                    <a:lnTo>
                      <a:pt x="125" y="94"/>
                    </a:lnTo>
                    <a:lnTo>
                      <a:pt x="122" y="94"/>
                    </a:lnTo>
                    <a:lnTo>
                      <a:pt x="117" y="95"/>
                    </a:lnTo>
                    <a:lnTo>
                      <a:pt x="113" y="93"/>
                    </a:lnTo>
                    <a:lnTo>
                      <a:pt x="111" y="90"/>
                    </a:lnTo>
                    <a:lnTo>
                      <a:pt x="112" y="85"/>
                    </a:lnTo>
                    <a:lnTo>
                      <a:pt x="115" y="83"/>
                    </a:lnTo>
                    <a:lnTo>
                      <a:pt x="119" y="81"/>
                    </a:lnTo>
                    <a:lnTo>
                      <a:pt x="125" y="78"/>
                    </a:lnTo>
                    <a:lnTo>
                      <a:pt x="134" y="76"/>
                    </a:lnTo>
                    <a:lnTo>
                      <a:pt x="140" y="76"/>
                    </a:lnTo>
                    <a:lnTo>
                      <a:pt x="144" y="76"/>
                    </a:lnTo>
                    <a:lnTo>
                      <a:pt x="150" y="76"/>
                    </a:lnTo>
                    <a:lnTo>
                      <a:pt x="152" y="71"/>
                    </a:lnTo>
                    <a:lnTo>
                      <a:pt x="157" y="68"/>
                    </a:lnTo>
                    <a:lnTo>
                      <a:pt x="158" y="65"/>
                    </a:lnTo>
                    <a:lnTo>
                      <a:pt x="155" y="62"/>
                    </a:lnTo>
                    <a:lnTo>
                      <a:pt x="151" y="62"/>
                    </a:lnTo>
                    <a:lnTo>
                      <a:pt x="148" y="63"/>
                    </a:lnTo>
                    <a:lnTo>
                      <a:pt x="143" y="62"/>
                    </a:lnTo>
                    <a:lnTo>
                      <a:pt x="140" y="61"/>
                    </a:lnTo>
                    <a:lnTo>
                      <a:pt x="137" y="58"/>
                    </a:lnTo>
                    <a:lnTo>
                      <a:pt x="135" y="56"/>
                    </a:lnTo>
                    <a:lnTo>
                      <a:pt x="127" y="55"/>
                    </a:lnTo>
                    <a:lnTo>
                      <a:pt x="124" y="55"/>
                    </a:lnTo>
                    <a:lnTo>
                      <a:pt x="119" y="56"/>
                    </a:lnTo>
                    <a:lnTo>
                      <a:pt x="115" y="55"/>
                    </a:lnTo>
                    <a:lnTo>
                      <a:pt x="112" y="53"/>
                    </a:lnTo>
                    <a:lnTo>
                      <a:pt x="108" y="51"/>
                    </a:lnTo>
                    <a:lnTo>
                      <a:pt x="103" y="49"/>
                    </a:lnTo>
                    <a:lnTo>
                      <a:pt x="99" y="47"/>
                    </a:lnTo>
                    <a:lnTo>
                      <a:pt x="95" y="45"/>
                    </a:lnTo>
                    <a:lnTo>
                      <a:pt x="92" y="42"/>
                    </a:lnTo>
                    <a:lnTo>
                      <a:pt x="92" y="37"/>
                    </a:lnTo>
                    <a:lnTo>
                      <a:pt x="93" y="32"/>
                    </a:lnTo>
                    <a:lnTo>
                      <a:pt x="95" y="28"/>
                    </a:lnTo>
                    <a:lnTo>
                      <a:pt x="93" y="25"/>
                    </a:lnTo>
                    <a:lnTo>
                      <a:pt x="90" y="22"/>
                    </a:lnTo>
                    <a:lnTo>
                      <a:pt x="90" y="18"/>
                    </a:lnTo>
                    <a:lnTo>
                      <a:pt x="91" y="14"/>
                    </a:lnTo>
                    <a:lnTo>
                      <a:pt x="91" y="11"/>
                    </a:lnTo>
                    <a:lnTo>
                      <a:pt x="90" y="7"/>
                    </a:lnTo>
                    <a:lnTo>
                      <a:pt x="88" y="4"/>
                    </a:lnTo>
                    <a:lnTo>
                      <a:pt x="85" y="1"/>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39" name="Freeform 630">
                <a:extLst>
                  <a:ext uri="{FF2B5EF4-FFF2-40B4-BE49-F238E27FC236}">
                    <a16:creationId xmlns:a16="http://schemas.microsoft.com/office/drawing/2014/main" id="{14DD8777-8EB8-470B-9873-A3BAE21584B8}"/>
                  </a:ext>
                </a:extLst>
              </p:cNvPr>
              <p:cNvSpPr>
                <a:spLocks/>
              </p:cNvSpPr>
              <p:nvPr/>
            </p:nvSpPr>
            <p:spPr bwMode="auto">
              <a:xfrm>
                <a:off x="278" y="3365"/>
                <a:ext cx="84" cy="148"/>
              </a:xfrm>
              <a:custGeom>
                <a:avLst/>
                <a:gdLst>
                  <a:gd name="T0" fmla="*/ 74 w 158"/>
                  <a:gd name="T1" fmla="*/ 1 h 277"/>
                  <a:gd name="T2" fmla="*/ 55 w 158"/>
                  <a:gd name="T3" fmla="*/ 0 h 277"/>
                  <a:gd name="T4" fmla="*/ 45 w 158"/>
                  <a:gd name="T5" fmla="*/ 6 h 277"/>
                  <a:gd name="T6" fmla="*/ 35 w 158"/>
                  <a:gd name="T7" fmla="*/ 16 h 277"/>
                  <a:gd name="T8" fmla="*/ 24 w 158"/>
                  <a:gd name="T9" fmla="*/ 25 h 277"/>
                  <a:gd name="T10" fmla="*/ 33 w 158"/>
                  <a:gd name="T11" fmla="*/ 35 h 277"/>
                  <a:gd name="T12" fmla="*/ 41 w 158"/>
                  <a:gd name="T13" fmla="*/ 47 h 277"/>
                  <a:gd name="T14" fmla="*/ 30 w 158"/>
                  <a:gd name="T15" fmla="*/ 57 h 277"/>
                  <a:gd name="T16" fmla="*/ 16 w 158"/>
                  <a:gd name="T17" fmla="*/ 60 h 277"/>
                  <a:gd name="T18" fmla="*/ 18 w 158"/>
                  <a:gd name="T19" fmla="*/ 76 h 277"/>
                  <a:gd name="T20" fmla="*/ 26 w 158"/>
                  <a:gd name="T21" fmla="*/ 90 h 277"/>
                  <a:gd name="T22" fmla="*/ 41 w 158"/>
                  <a:gd name="T23" fmla="*/ 103 h 277"/>
                  <a:gd name="T24" fmla="*/ 55 w 158"/>
                  <a:gd name="T25" fmla="*/ 115 h 277"/>
                  <a:gd name="T26" fmla="*/ 52 w 158"/>
                  <a:gd name="T27" fmla="*/ 132 h 277"/>
                  <a:gd name="T28" fmla="*/ 38 w 158"/>
                  <a:gd name="T29" fmla="*/ 141 h 277"/>
                  <a:gd name="T30" fmla="*/ 37 w 158"/>
                  <a:gd name="T31" fmla="*/ 155 h 277"/>
                  <a:gd name="T32" fmla="*/ 30 w 158"/>
                  <a:gd name="T33" fmla="*/ 170 h 277"/>
                  <a:gd name="T34" fmla="*/ 26 w 158"/>
                  <a:gd name="T35" fmla="*/ 186 h 277"/>
                  <a:gd name="T36" fmla="*/ 21 w 158"/>
                  <a:gd name="T37" fmla="*/ 197 h 277"/>
                  <a:gd name="T38" fmla="*/ 11 w 158"/>
                  <a:gd name="T39" fmla="*/ 205 h 277"/>
                  <a:gd name="T40" fmla="*/ 9 w 158"/>
                  <a:gd name="T41" fmla="*/ 222 h 277"/>
                  <a:gd name="T42" fmla="*/ 20 w 158"/>
                  <a:gd name="T43" fmla="*/ 233 h 277"/>
                  <a:gd name="T44" fmla="*/ 19 w 158"/>
                  <a:gd name="T45" fmla="*/ 243 h 277"/>
                  <a:gd name="T46" fmla="*/ 12 w 158"/>
                  <a:gd name="T47" fmla="*/ 252 h 277"/>
                  <a:gd name="T48" fmla="*/ 0 w 158"/>
                  <a:gd name="T49" fmla="*/ 253 h 277"/>
                  <a:gd name="T50" fmla="*/ 9 w 158"/>
                  <a:gd name="T51" fmla="*/ 261 h 277"/>
                  <a:gd name="T52" fmla="*/ 18 w 158"/>
                  <a:gd name="T53" fmla="*/ 271 h 277"/>
                  <a:gd name="T54" fmla="*/ 30 w 158"/>
                  <a:gd name="T55" fmla="*/ 273 h 277"/>
                  <a:gd name="T56" fmla="*/ 39 w 158"/>
                  <a:gd name="T57" fmla="*/ 261 h 277"/>
                  <a:gd name="T58" fmla="*/ 42 w 158"/>
                  <a:gd name="T59" fmla="*/ 247 h 277"/>
                  <a:gd name="T60" fmla="*/ 53 w 158"/>
                  <a:gd name="T61" fmla="*/ 253 h 277"/>
                  <a:gd name="T62" fmla="*/ 61 w 158"/>
                  <a:gd name="T63" fmla="*/ 258 h 277"/>
                  <a:gd name="T64" fmla="*/ 61 w 158"/>
                  <a:gd name="T65" fmla="*/ 247 h 277"/>
                  <a:gd name="T66" fmla="*/ 72 w 158"/>
                  <a:gd name="T67" fmla="*/ 246 h 277"/>
                  <a:gd name="T68" fmla="*/ 76 w 158"/>
                  <a:gd name="T69" fmla="*/ 234 h 277"/>
                  <a:gd name="T70" fmla="*/ 88 w 158"/>
                  <a:gd name="T71" fmla="*/ 230 h 277"/>
                  <a:gd name="T72" fmla="*/ 90 w 158"/>
                  <a:gd name="T73" fmla="*/ 216 h 277"/>
                  <a:gd name="T74" fmla="*/ 89 w 158"/>
                  <a:gd name="T75" fmla="*/ 206 h 277"/>
                  <a:gd name="T76" fmla="*/ 98 w 158"/>
                  <a:gd name="T77" fmla="*/ 196 h 277"/>
                  <a:gd name="T78" fmla="*/ 100 w 158"/>
                  <a:gd name="T79" fmla="*/ 202 h 277"/>
                  <a:gd name="T80" fmla="*/ 111 w 158"/>
                  <a:gd name="T81" fmla="*/ 198 h 277"/>
                  <a:gd name="T82" fmla="*/ 122 w 158"/>
                  <a:gd name="T83" fmla="*/ 185 h 277"/>
                  <a:gd name="T84" fmla="*/ 116 w 158"/>
                  <a:gd name="T85" fmla="*/ 176 h 277"/>
                  <a:gd name="T86" fmla="*/ 119 w 158"/>
                  <a:gd name="T87" fmla="*/ 158 h 277"/>
                  <a:gd name="T88" fmla="*/ 117 w 158"/>
                  <a:gd name="T89" fmla="*/ 148 h 277"/>
                  <a:gd name="T90" fmla="*/ 131 w 158"/>
                  <a:gd name="T91" fmla="*/ 135 h 277"/>
                  <a:gd name="T92" fmla="*/ 142 w 158"/>
                  <a:gd name="T93" fmla="*/ 118 h 277"/>
                  <a:gd name="T94" fmla="*/ 145 w 158"/>
                  <a:gd name="T95" fmla="*/ 105 h 277"/>
                  <a:gd name="T96" fmla="*/ 135 w 158"/>
                  <a:gd name="T97" fmla="*/ 92 h 277"/>
                  <a:gd name="T98" fmla="*/ 122 w 158"/>
                  <a:gd name="T99" fmla="*/ 94 h 277"/>
                  <a:gd name="T100" fmla="*/ 112 w 158"/>
                  <a:gd name="T101" fmla="*/ 85 h 277"/>
                  <a:gd name="T102" fmla="*/ 134 w 158"/>
                  <a:gd name="T103" fmla="*/ 76 h 277"/>
                  <a:gd name="T104" fmla="*/ 152 w 158"/>
                  <a:gd name="T105" fmla="*/ 71 h 277"/>
                  <a:gd name="T106" fmla="*/ 151 w 158"/>
                  <a:gd name="T107" fmla="*/ 62 h 277"/>
                  <a:gd name="T108" fmla="*/ 137 w 158"/>
                  <a:gd name="T109" fmla="*/ 58 h 277"/>
                  <a:gd name="T110" fmla="*/ 119 w 158"/>
                  <a:gd name="T111" fmla="*/ 56 h 277"/>
                  <a:gd name="T112" fmla="*/ 103 w 158"/>
                  <a:gd name="T113" fmla="*/ 49 h 277"/>
                  <a:gd name="T114" fmla="*/ 92 w 158"/>
                  <a:gd name="T115" fmla="*/ 37 h 277"/>
                  <a:gd name="T116" fmla="*/ 90 w 158"/>
                  <a:gd name="T117" fmla="*/ 22 h 277"/>
                  <a:gd name="T118" fmla="*/ 90 w 158"/>
                  <a:gd name="T119" fmla="*/ 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 h="277">
                    <a:moveTo>
                      <a:pt x="85" y="1"/>
                    </a:moveTo>
                    <a:lnTo>
                      <a:pt x="85" y="1"/>
                    </a:lnTo>
                    <a:lnTo>
                      <a:pt x="79" y="1"/>
                    </a:lnTo>
                    <a:lnTo>
                      <a:pt x="74" y="1"/>
                    </a:lnTo>
                    <a:lnTo>
                      <a:pt x="68" y="0"/>
                    </a:lnTo>
                    <a:lnTo>
                      <a:pt x="64" y="0"/>
                    </a:lnTo>
                    <a:lnTo>
                      <a:pt x="59" y="0"/>
                    </a:lnTo>
                    <a:lnTo>
                      <a:pt x="55" y="0"/>
                    </a:lnTo>
                    <a:lnTo>
                      <a:pt x="51" y="0"/>
                    </a:lnTo>
                    <a:lnTo>
                      <a:pt x="48" y="0"/>
                    </a:lnTo>
                    <a:lnTo>
                      <a:pt x="46" y="2"/>
                    </a:lnTo>
                    <a:lnTo>
                      <a:pt x="45" y="6"/>
                    </a:lnTo>
                    <a:lnTo>
                      <a:pt x="45" y="9"/>
                    </a:lnTo>
                    <a:lnTo>
                      <a:pt x="42" y="11"/>
                    </a:lnTo>
                    <a:lnTo>
                      <a:pt x="39" y="14"/>
                    </a:lnTo>
                    <a:lnTo>
                      <a:pt x="35" y="16"/>
                    </a:lnTo>
                    <a:lnTo>
                      <a:pt x="31" y="16"/>
                    </a:lnTo>
                    <a:lnTo>
                      <a:pt x="26" y="17"/>
                    </a:lnTo>
                    <a:lnTo>
                      <a:pt x="24" y="21"/>
                    </a:lnTo>
                    <a:lnTo>
                      <a:pt x="24" y="25"/>
                    </a:lnTo>
                    <a:lnTo>
                      <a:pt x="26" y="27"/>
                    </a:lnTo>
                    <a:lnTo>
                      <a:pt x="30" y="29"/>
                    </a:lnTo>
                    <a:lnTo>
                      <a:pt x="33" y="32"/>
                    </a:lnTo>
                    <a:lnTo>
                      <a:pt x="33" y="35"/>
                    </a:lnTo>
                    <a:lnTo>
                      <a:pt x="36" y="38"/>
                    </a:lnTo>
                    <a:lnTo>
                      <a:pt x="39" y="40"/>
                    </a:lnTo>
                    <a:lnTo>
                      <a:pt x="41" y="45"/>
                    </a:lnTo>
                    <a:lnTo>
                      <a:pt x="41" y="47"/>
                    </a:lnTo>
                    <a:lnTo>
                      <a:pt x="39" y="50"/>
                    </a:lnTo>
                    <a:lnTo>
                      <a:pt x="36" y="55"/>
                    </a:lnTo>
                    <a:lnTo>
                      <a:pt x="33" y="57"/>
                    </a:lnTo>
                    <a:lnTo>
                      <a:pt x="30" y="57"/>
                    </a:lnTo>
                    <a:lnTo>
                      <a:pt x="26" y="57"/>
                    </a:lnTo>
                    <a:lnTo>
                      <a:pt x="22" y="58"/>
                    </a:lnTo>
                    <a:lnTo>
                      <a:pt x="19" y="58"/>
                    </a:lnTo>
                    <a:lnTo>
                      <a:pt x="16" y="60"/>
                    </a:lnTo>
                    <a:lnTo>
                      <a:pt x="15" y="65"/>
                    </a:lnTo>
                    <a:lnTo>
                      <a:pt x="17" y="68"/>
                    </a:lnTo>
                    <a:lnTo>
                      <a:pt x="17" y="71"/>
                    </a:lnTo>
                    <a:lnTo>
                      <a:pt x="18" y="76"/>
                    </a:lnTo>
                    <a:lnTo>
                      <a:pt x="21" y="77"/>
                    </a:lnTo>
                    <a:lnTo>
                      <a:pt x="25" y="81"/>
                    </a:lnTo>
                    <a:lnTo>
                      <a:pt x="24" y="85"/>
                    </a:lnTo>
                    <a:lnTo>
                      <a:pt x="26" y="90"/>
                    </a:lnTo>
                    <a:lnTo>
                      <a:pt x="29" y="92"/>
                    </a:lnTo>
                    <a:lnTo>
                      <a:pt x="33" y="95"/>
                    </a:lnTo>
                    <a:lnTo>
                      <a:pt x="37" y="99"/>
                    </a:lnTo>
                    <a:lnTo>
                      <a:pt x="41" y="103"/>
                    </a:lnTo>
                    <a:lnTo>
                      <a:pt x="45" y="106"/>
                    </a:lnTo>
                    <a:lnTo>
                      <a:pt x="49" y="108"/>
                    </a:lnTo>
                    <a:lnTo>
                      <a:pt x="54" y="111"/>
                    </a:lnTo>
                    <a:lnTo>
                      <a:pt x="55" y="115"/>
                    </a:lnTo>
                    <a:lnTo>
                      <a:pt x="54" y="121"/>
                    </a:lnTo>
                    <a:lnTo>
                      <a:pt x="53" y="125"/>
                    </a:lnTo>
                    <a:lnTo>
                      <a:pt x="54" y="129"/>
                    </a:lnTo>
                    <a:lnTo>
                      <a:pt x="52" y="132"/>
                    </a:lnTo>
                    <a:lnTo>
                      <a:pt x="48" y="135"/>
                    </a:lnTo>
                    <a:lnTo>
                      <a:pt x="45" y="135"/>
                    </a:lnTo>
                    <a:lnTo>
                      <a:pt x="40" y="137"/>
                    </a:lnTo>
                    <a:lnTo>
                      <a:pt x="38" y="141"/>
                    </a:lnTo>
                    <a:lnTo>
                      <a:pt x="37" y="143"/>
                    </a:lnTo>
                    <a:lnTo>
                      <a:pt x="37" y="147"/>
                    </a:lnTo>
                    <a:lnTo>
                      <a:pt x="36" y="152"/>
                    </a:lnTo>
                    <a:lnTo>
                      <a:pt x="37" y="155"/>
                    </a:lnTo>
                    <a:lnTo>
                      <a:pt x="37" y="158"/>
                    </a:lnTo>
                    <a:lnTo>
                      <a:pt x="35" y="161"/>
                    </a:lnTo>
                    <a:lnTo>
                      <a:pt x="33" y="165"/>
                    </a:lnTo>
                    <a:lnTo>
                      <a:pt x="30" y="170"/>
                    </a:lnTo>
                    <a:lnTo>
                      <a:pt x="28" y="174"/>
                    </a:lnTo>
                    <a:lnTo>
                      <a:pt x="27" y="178"/>
                    </a:lnTo>
                    <a:lnTo>
                      <a:pt x="26" y="183"/>
                    </a:lnTo>
                    <a:lnTo>
                      <a:pt x="26" y="186"/>
                    </a:lnTo>
                    <a:lnTo>
                      <a:pt x="24" y="189"/>
                    </a:lnTo>
                    <a:lnTo>
                      <a:pt x="24" y="191"/>
                    </a:lnTo>
                    <a:lnTo>
                      <a:pt x="22" y="192"/>
                    </a:lnTo>
                    <a:lnTo>
                      <a:pt x="21" y="197"/>
                    </a:lnTo>
                    <a:lnTo>
                      <a:pt x="20" y="203"/>
                    </a:lnTo>
                    <a:lnTo>
                      <a:pt x="17" y="205"/>
                    </a:lnTo>
                    <a:lnTo>
                      <a:pt x="14" y="204"/>
                    </a:lnTo>
                    <a:lnTo>
                      <a:pt x="11" y="205"/>
                    </a:lnTo>
                    <a:lnTo>
                      <a:pt x="9" y="210"/>
                    </a:lnTo>
                    <a:lnTo>
                      <a:pt x="8" y="213"/>
                    </a:lnTo>
                    <a:lnTo>
                      <a:pt x="8" y="217"/>
                    </a:lnTo>
                    <a:lnTo>
                      <a:pt x="9" y="222"/>
                    </a:lnTo>
                    <a:lnTo>
                      <a:pt x="10" y="226"/>
                    </a:lnTo>
                    <a:lnTo>
                      <a:pt x="13" y="231"/>
                    </a:lnTo>
                    <a:lnTo>
                      <a:pt x="17" y="233"/>
                    </a:lnTo>
                    <a:lnTo>
                      <a:pt x="20" y="233"/>
                    </a:lnTo>
                    <a:lnTo>
                      <a:pt x="26" y="237"/>
                    </a:lnTo>
                    <a:lnTo>
                      <a:pt x="28" y="240"/>
                    </a:lnTo>
                    <a:lnTo>
                      <a:pt x="24" y="244"/>
                    </a:lnTo>
                    <a:lnTo>
                      <a:pt x="19" y="243"/>
                    </a:lnTo>
                    <a:lnTo>
                      <a:pt x="16" y="244"/>
                    </a:lnTo>
                    <a:lnTo>
                      <a:pt x="13" y="244"/>
                    </a:lnTo>
                    <a:lnTo>
                      <a:pt x="12" y="249"/>
                    </a:lnTo>
                    <a:lnTo>
                      <a:pt x="12" y="252"/>
                    </a:lnTo>
                    <a:lnTo>
                      <a:pt x="10" y="255"/>
                    </a:lnTo>
                    <a:lnTo>
                      <a:pt x="6" y="255"/>
                    </a:lnTo>
                    <a:lnTo>
                      <a:pt x="4" y="255"/>
                    </a:lnTo>
                    <a:lnTo>
                      <a:pt x="0" y="253"/>
                    </a:lnTo>
                    <a:lnTo>
                      <a:pt x="0" y="263"/>
                    </a:lnTo>
                    <a:lnTo>
                      <a:pt x="2" y="263"/>
                    </a:lnTo>
                    <a:lnTo>
                      <a:pt x="5" y="261"/>
                    </a:lnTo>
                    <a:lnTo>
                      <a:pt x="9" y="261"/>
                    </a:lnTo>
                    <a:lnTo>
                      <a:pt x="12" y="262"/>
                    </a:lnTo>
                    <a:lnTo>
                      <a:pt x="16" y="263"/>
                    </a:lnTo>
                    <a:lnTo>
                      <a:pt x="18" y="266"/>
                    </a:lnTo>
                    <a:lnTo>
                      <a:pt x="18" y="271"/>
                    </a:lnTo>
                    <a:lnTo>
                      <a:pt x="18" y="274"/>
                    </a:lnTo>
                    <a:lnTo>
                      <a:pt x="22" y="277"/>
                    </a:lnTo>
                    <a:lnTo>
                      <a:pt x="26" y="277"/>
                    </a:lnTo>
                    <a:lnTo>
                      <a:pt x="30" y="273"/>
                    </a:lnTo>
                    <a:lnTo>
                      <a:pt x="30" y="268"/>
                    </a:lnTo>
                    <a:lnTo>
                      <a:pt x="31" y="264"/>
                    </a:lnTo>
                    <a:lnTo>
                      <a:pt x="33" y="263"/>
                    </a:lnTo>
                    <a:lnTo>
                      <a:pt x="39" y="261"/>
                    </a:lnTo>
                    <a:lnTo>
                      <a:pt x="39" y="256"/>
                    </a:lnTo>
                    <a:lnTo>
                      <a:pt x="39" y="253"/>
                    </a:lnTo>
                    <a:lnTo>
                      <a:pt x="39" y="249"/>
                    </a:lnTo>
                    <a:lnTo>
                      <a:pt x="42" y="247"/>
                    </a:lnTo>
                    <a:lnTo>
                      <a:pt x="46" y="249"/>
                    </a:lnTo>
                    <a:lnTo>
                      <a:pt x="49" y="252"/>
                    </a:lnTo>
                    <a:lnTo>
                      <a:pt x="52" y="252"/>
                    </a:lnTo>
                    <a:lnTo>
                      <a:pt x="53" y="253"/>
                    </a:lnTo>
                    <a:lnTo>
                      <a:pt x="54" y="256"/>
                    </a:lnTo>
                    <a:lnTo>
                      <a:pt x="56" y="259"/>
                    </a:lnTo>
                    <a:lnTo>
                      <a:pt x="59" y="261"/>
                    </a:lnTo>
                    <a:lnTo>
                      <a:pt x="61" y="258"/>
                    </a:lnTo>
                    <a:lnTo>
                      <a:pt x="61" y="254"/>
                    </a:lnTo>
                    <a:lnTo>
                      <a:pt x="62" y="252"/>
                    </a:lnTo>
                    <a:lnTo>
                      <a:pt x="61" y="249"/>
                    </a:lnTo>
                    <a:lnTo>
                      <a:pt x="61" y="247"/>
                    </a:lnTo>
                    <a:lnTo>
                      <a:pt x="63" y="247"/>
                    </a:lnTo>
                    <a:lnTo>
                      <a:pt x="65" y="249"/>
                    </a:lnTo>
                    <a:lnTo>
                      <a:pt x="68" y="249"/>
                    </a:lnTo>
                    <a:lnTo>
                      <a:pt x="72" y="246"/>
                    </a:lnTo>
                    <a:lnTo>
                      <a:pt x="75" y="243"/>
                    </a:lnTo>
                    <a:lnTo>
                      <a:pt x="78" y="240"/>
                    </a:lnTo>
                    <a:lnTo>
                      <a:pt x="78" y="237"/>
                    </a:lnTo>
                    <a:lnTo>
                      <a:pt x="76" y="234"/>
                    </a:lnTo>
                    <a:lnTo>
                      <a:pt x="76" y="229"/>
                    </a:lnTo>
                    <a:lnTo>
                      <a:pt x="78" y="227"/>
                    </a:lnTo>
                    <a:lnTo>
                      <a:pt x="83" y="227"/>
                    </a:lnTo>
                    <a:lnTo>
                      <a:pt x="88" y="230"/>
                    </a:lnTo>
                    <a:lnTo>
                      <a:pt x="90" y="228"/>
                    </a:lnTo>
                    <a:lnTo>
                      <a:pt x="90" y="224"/>
                    </a:lnTo>
                    <a:lnTo>
                      <a:pt x="90" y="220"/>
                    </a:lnTo>
                    <a:lnTo>
                      <a:pt x="90" y="216"/>
                    </a:lnTo>
                    <a:lnTo>
                      <a:pt x="90" y="213"/>
                    </a:lnTo>
                    <a:lnTo>
                      <a:pt x="89" y="210"/>
                    </a:lnTo>
                    <a:lnTo>
                      <a:pt x="87" y="207"/>
                    </a:lnTo>
                    <a:lnTo>
                      <a:pt x="89" y="206"/>
                    </a:lnTo>
                    <a:lnTo>
                      <a:pt x="91" y="203"/>
                    </a:lnTo>
                    <a:lnTo>
                      <a:pt x="94" y="201"/>
                    </a:lnTo>
                    <a:lnTo>
                      <a:pt x="97" y="198"/>
                    </a:lnTo>
                    <a:lnTo>
                      <a:pt x="98" y="196"/>
                    </a:lnTo>
                    <a:lnTo>
                      <a:pt x="101" y="194"/>
                    </a:lnTo>
                    <a:lnTo>
                      <a:pt x="102" y="196"/>
                    </a:lnTo>
                    <a:lnTo>
                      <a:pt x="101" y="198"/>
                    </a:lnTo>
                    <a:lnTo>
                      <a:pt x="100" y="202"/>
                    </a:lnTo>
                    <a:lnTo>
                      <a:pt x="100" y="205"/>
                    </a:lnTo>
                    <a:lnTo>
                      <a:pt x="103" y="204"/>
                    </a:lnTo>
                    <a:lnTo>
                      <a:pt x="108" y="201"/>
                    </a:lnTo>
                    <a:lnTo>
                      <a:pt x="111" y="198"/>
                    </a:lnTo>
                    <a:lnTo>
                      <a:pt x="114" y="194"/>
                    </a:lnTo>
                    <a:lnTo>
                      <a:pt x="115" y="190"/>
                    </a:lnTo>
                    <a:lnTo>
                      <a:pt x="120" y="187"/>
                    </a:lnTo>
                    <a:lnTo>
                      <a:pt x="122" y="185"/>
                    </a:lnTo>
                    <a:lnTo>
                      <a:pt x="119" y="183"/>
                    </a:lnTo>
                    <a:lnTo>
                      <a:pt x="117" y="182"/>
                    </a:lnTo>
                    <a:lnTo>
                      <a:pt x="114" y="181"/>
                    </a:lnTo>
                    <a:lnTo>
                      <a:pt x="116" y="176"/>
                    </a:lnTo>
                    <a:lnTo>
                      <a:pt x="116" y="170"/>
                    </a:lnTo>
                    <a:lnTo>
                      <a:pt x="117" y="167"/>
                    </a:lnTo>
                    <a:lnTo>
                      <a:pt x="119" y="163"/>
                    </a:lnTo>
                    <a:lnTo>
                      <a:pt x="119" y="158"/>
                    </a:lnTo>
                    <a:lnTo>
                      <a:pt x="115" y="156"/>
                    </a:lnTo>
                    <a:lnTo>
                      <a:pt x="112" y="155"/>
                    </a:lnTo>
                    <a:lnTo>
                      <a:pt x="113" y="151"/>
                    </a:lnTo>
                    <a:lnTo>
                      <a:pt x="117" y="148"/>
                    </a:lnTo>
                    <a:lnTo>
                      <a:pt x="122" y="145"/>
                    </a:lnTo>
                    <a:lnTo>
                      <a:pt x="125" y="143"/>
                    </a:lnTo>
                    <a:lnTo>
                      <a:pt x="128" y="139"/>
                    </a:lnTo>
                    <a:lnTo>
                      <a:pt x="131" y="135"/>
                    </a:lnTo>
                    <a:lnTo>
                      <a:pt x="135" y="132"/>
                    </a:lnTo>
                    <a:lnTo>
                      <a:pt x="137" y="126"/>
                    </a:lnTo>
                    <a:lnTo>
                      <a:pt x="140" y="122"/>
                    </a:lnTo>
                    <a:lnTo>
                      <a:pt x="142" y="118"/>
                    </a:lnTo>
                    <a:lnTo>
                      <a:pt x="143" y="112"/>
                    </a:lnTo>
                    <a:lnTo>
                      <a:pt x="145" y="110"/>
                    </a:lnTo>
                    <a:lnTo>
                      <a:pt x="147" y="107"/>
                    </a:lnTo>
                    <a:lnTo>
                      <a:pt x="145" y="105"/>
                    </a:lnTo>
                    <a:lnTo>
                      <a:pt x="144" y="100"/>
                    </a:lnTo>
                    <a:lnTo>
                      <a:pt x="143" y="95"/>
                    </a:lnTo>
                    <a:lnTo>
                      <a:pt x="139" y="94"/>
                    </a:lnTo>
                    <a:lnTo>
                      <a:pt x="135" y="92"/>
                    </a:lnTo>
                    <a:lnTo>
                      <a:pt x="132" y="92"/>
                    </a:lnTo>
                    <a:lnTo>
                      <a:pt x="128" y="94"/>
                    </a:lnTo>
                    <a:lnTo>
                      <a:pt x="125" y="94"/>
                    </a:lnTo>
                    <a:lnTo>
                      <a:pt x="122" y="94"/>
                    </a:lnTo>
                    <a:lnTo>
                      <a:pt x="117" y="95"/>
                    </a:lnTo>
                    <a:lnTo>
                      <a:pt x="113" y="93"/>
                    </a:lnTo>
                    <a:lnTo>
                      <a:pt x="111" y="90"/>
                    </a:lnTo>
                    <a:lnTo>
                      <a:pt x="112" y="85"/>
                    </a:lnTo>
                    <a:lnTo>
                      <a:pt x="115" y="83"/>
                    </a:lnTo>
                    <a:lnTo>
                      <a:pt x="119" y="81"/>
                    </a:lnTo>
                    <a:lnTo>
                      <a:pt x="125" y="78"/>
                    </a:lnTo>
                    <a:lnTo>
                      <a:pt x="134" y="76"/>
                    </a:lnTo>
                    <a:lnTo>
                      <a:pt x="140" y="76"/>
                    </a:lnTo>
                    <a:lnTo>
                      <a:pt x="144" y="76"/>
                    </a:lnTo>
                    <a:lnTo>
                      <a:pt x="150" y="76"/>
                    </a:lnTo>
                    <a:lnTo>
                      <a:pt x="152" y="71"/>
                    </a:lnTo>
                    <a:lnTo>
                      <a:pt x="157" y="68"/>
                    </a:lnTo>
                    <a:lnTo>
                      <a:pt x="158" y="65"/>
                    </a:lnTo>
                    <a:lnTo>
                      <a:pt x="155" y="62"/>
                    </a:lnTo>
                    <a:lnTo>
                      <a:pt x="151" y="62"/>
                    </a:lnTo>
                    <a:lnTo>
                      <a:pt x="148" y="63"/>
                    </a:lnTo>
                    <a:lnTo>
                      <a:pt x="143" y="62"/>
                    </a:lnTo>
                    <a:lnTo>
                      <a:pt x="140" y="61"/>
                    </a:lnTo>
                    <a:lnTo>
                      <a:pt x="137" y="58"/>
                    </a:lnTo>
                    <a:lnTo>
                      <a:pt x="135" y="56"/>
                    </a:lnTo>
                    <a:lnTo>
                      <a:pt x="127" y="55"/>
                    </a:lnTo>
                    <a:lnTo>
                      <a:pt x="124" y="55"/>
                    </a:lnTo>
                    <a:lnTo>
                      <a:pt x="119" y="56"/>
                    </a:lnTo>
                    <a:lnTo>
                      <a:pt x="115" y="55"/>
                    </a:lnTo>
                    <a:lnTo>
                      <a:pt x="112" y="53"/>
                    </a:lnTo>
                    <a:lnTo>
                      <a:pt x="108" y="51"/>
                    </a:lnTo>
                    <a:lnTo>
                      <a:pt x="103" y="49"/>
                    </a:lnTo>
                    <a:lnTo>
                      <a:pt x="99" y="47"/>
                    </a:lnTo>
                    <a:lnTo>
                      <a:pt x="95" y="45"/>
                    </a:lnTo>
                    <a:lnTo>
                      <a:pt x="92" y="42"/>
                    </a:lnTo>
                    <a:lnTo>
                      <a:pt x="92" y="37"/>
                    </a:lnTo>
                    <a:lnTo>
                      <a:pt x="93" y="32"/>
                    </a:lnTo>
                    <a:lnTo>
                      <a:pt x="95" y="28"/>
                    </a:lnTo>
                    <a:lnTo>
                      <a:pt x="93" y="25"/>
                    </a:lnTo>
                    <a:lnTo>
                      <a:pt x="90" y="22"/>
                    </a:lnTo>
                    <a:lnTo>
                      <a:pt x="90" y="18"/>
                    </a:lnTo>
                    <a:lnTo>
                      <a:pt x="91" y="14"/>
                    </a:lnTo>
                    <a:lnTo>
                      <a:pt x="91" y="11"/>
                    </a:lnTo>
                    <a:lnTo>
                      <a:pt x="90" y="7"/>
                    </a:lnTo>
                    <a:lnTo>
                      <a:pt x="88" y="4"/>
                    </a:lnTo>
                    <a:lnTo>
                      <a:pt x="85" y="1"/>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 name="Freeform 631">
                <a:extLst>
                  <a:ext uri="{FF2B5EF4-FFF2-40B4-BE49-F238E27FC236}">
                    <a16:creationId xmlns:a16="http://schemas.microsoft.com/office/drawing/2014/main" id="{EF50B6FF-9AD6-416D-901C-32959CFE2C64}"/>
                  </a:ext>
                </a:extLst>
              </p:cNvPr>
              <p:cNvSpPr>
                <a:spLocks/>
              </p:cNvSpPr>
              <p:nvPr/>
            </p:nvSpPr>
            <p:spPr bwMode="auto">
              <a:xfrm>
                <a:off x="349" y="3386"/>
                <a:ext cx="7" cy="5"/>
              </a:xfrm>
              <a:custGeom>
                <a:avLst/>
                <a:gdLst>
                  <a:gd name="T0" fmla="*/ 11 w 13"/>
                  <a:gd name="T1" fmla="*/ 0 h 9"/>
                  <a:gd name="T2" fmla="*/ 11 w 13"/>
                  <a:gd name="T3" fmla="*/ 0 h 9"/>
                  <a:gd name="T4" fmla="*/ 7 w 13"/>
                  <a:gd name="T5" fmla="*/ 0 h 9"/>
                  <a:gd name="T6" fmla="*/ 5 w 13"/>
                  <a:gd name="T7" fmla="*/ 1 h 9"/>
                  <a:gd name="T8" fmla="*/ 4 w 13"/>
                  <a:gd name="T9" fmla="*/ 4 h 9"/>
                  <a:gd name="T10" fmla="*/ 1 w 13"/>
                  <a:gd name="T11" fmla="*/ 6 h 9"/>
                  <a:gd name="T12" fmla="*/ 0 w 13"/>
                  <a:gd name="T13" fmla="*/ 8 h 9"/>
                  <a:gd name="T14" fmla="*/ 3 w 13"/>
                  <a:gd name="T15" fmla="*/ 9 h 9"/>
                  <a:gd name="T16" fmla="*/ 7 w 13"/>
                  <a:gd name="T17" fmla="*/ 8 h 9"/>
                  <a:gd name="T18" fmla="*/ 10 w 13"/>
                  <a:gd name="T19" fmla="*/ 8 h 9"/>
                  <a:gd name="T20" fmla="*/ 11 w 13"/>
                  <a:gd name="T21" fmla="*/ 6 h 9"/>
                  <a:gd name="T22" fmla="*/ 13 w 13"/>
                  <a:gd name="T23" fmla="*/ 2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0"/>
                    </a:lnTo>
                    <a:lnTo>
                      <a:pt x="5" y="1"/>
                    </a:lnTo>
                    <a:lnTo>
                      <a:pt x="4" y="4"/>
                    </a:lnTo>
                    <a:lnTo>
                      <a:pt x="1" y="6"/>
                    </a:lnTo>
                    <a:lnTo>
                      <a:pt x="0" y="8"/>
                    </a:lnTo>
                    <a:lnTo>
                      <a:pt x="3" y="9"/>
                    </a:lnTo>
                    <a:lnTo>
                      <a:pt x="7" y="8"/>
                    </a:lnTo>
                    <a:lnTo>
                      <a:pt x="10" y="8"/>
                    </a:lnTo>
                    <a:lnTo>
                      <a:pt x="11" y="6"/>
                    </a:lnTo>
                    <a:lnTo>
                      <a:pt x="13" y="2"/>
                    </a:lnTo>
                    <a:lnTo>
                      <a:pt x="11" y="0"/>
                    </a:lnTo>
                    <a:lnTo>
                      <a:pt x="1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1" name="Freeform 632">
                <a:extLst>
                  <a:ext uri="{FF2B5EF4-FFF2-40B4-BE49-F238E27FC236}">
                    <a16:creationId xmlns:a16="http://schemas.microsoft.com/office/drawing/2014/main" id="{EF41DE80-348C-4617-BC4A-3198C2092880}"/>
                  </a:ext>
                </a:extLst>
              </p:cNvPr>
              <p:cNvSpPr>
                <a:spLocks/>
              </p:cNvSpPr>
              <p:nvPr/>
            </p:nvSpPr>
            <p:spPr bwMode="auto">
              <a:xfrm>
                <a:off x="349" y="3386"/>
                <a:ext cx="7" cy="5"/>
              </a:xfrm>
              <a:custGeom>
                <a:avLst/>
                <a:gdLst>
                  <a:gd name="T0" fmla="*/ 11 w 13"/>
                  <a:gd name="T1" fmla="*/ 0 h 9"/>
                  <a:gd name="T2" fmla="*/ 11 w 13"/>
                  <a:gd name="T3" fmla="*/ 0 h 9"/>
                  <a:gd name="T4" fmla="*/ 7 w 13"/>
                  <a:gd name="T5" fmla="*/ 0 h 9"/>
                  <a:gd name="T6" fmla="*/ 5 w 13"/>
                  <a:gd name="T7" fmla="*/ 1 h 9"/>
                  <a:gd name="T8" fmla="*/ 4 w 13"/>
                  <a:gd name="T9" fmla="*/ 4 h 9"/>
                  <a:gd name="T10" fmla="*/ 1 w 13"/>
                  <a:gd name="T11" fmla="*/ 6 h 9"/>
                  <a:gd name="T12" fmla="*/ 0 w 13"/>
                  <a:gd name="T13" fmla="*/ 8 h 9"/>
                  <a:gd name="T14" fmla="*/ 3 w 13"/>
                  <a:gd name="T15" fmla="*/ 9 h 9"/>
                  <a:gd name="T16" fmla="*/ 7 w 13"/>
                  <a:gd name="T17" fmla="*/ 8 h 9"/>
                  <a:gd name="T18" fmla="*/ 10 w 13"/>
                  <a:gd name="T19" fmla="*/ 8 h 9"/>
                  <a:gd name="T20" fmla="*/ 11 w 13"/>
                  <a:gd name="T21" fmla="*/ 6 h 9"/>
                  <a:gd name="T22" fmla="*/ 13 w 13"/>
                  <a:gd name="T23" fmla="*/ 2 h 9"/>
                  <a:gd name="T24" fmla="*/ 11 w 13"/>
                  <a:gd name="T25" fmla="*/ 0 h 9"/>
                  <a:gd name="T26" fmla="*/ 11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11" y="0"/>
                    </a:moveTo>
                    <a:lnTo>
                      <a:pt x="11" y="0"/>
                    </a:lnTo>
                    <a:lnTo>
                      <a:pt x="7" y="0"/>
                    </a:lnTo>
                    <a:lnTo>
                      <a:pt x="5" y="1"/>
                    </a:lnTo>
                    <a:lnTo>
                      <a:pt x="4" y="4"/>
                    </a:lnTo>
                    <a:lnTo>
                      <a:pt x="1" y="6"/>
                    </a:lnTo>
                    <a:lnTo>
                      <a:pt x="0" y="8"/>
                    </a:lnTo>
                    <a:lnTo>
                      <a:pt x="3" y="9"/>
                    </a:lnTo>
                    <a:lnTo>
                      <a:pt x="7" y="8"/>
                    </a:lnTo>
                    <a:lnTo>
                      <a:pt x="10" y="8"/>
                    </a:lnTo>
                    <a:lnTo>
                      <a:pt x="11" y="6"/>
                    </a:lnTo>
                    <a:lnTo>
                      <a:pt x="13" y="2"/>
                    </a:lnTo>
                    <a:lnTo>
                      <a:pt x="11" y="0"/>
                    </a:lnTo>
                    <a:lnTo>
                      <a:pt x="1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 name="Freeform 633">
                <a:extLst>
                  <a:ext uri="{FF2B5EF4-FFF2-40B4-BE49-F238E27FC236}">
                    <a16:creationId xmlns:a16="http://schemas.microsoft.com/office/drawing/2014/main" id="{8CAE0EFD-5207-4380-98D7-D8CB25288716}"/>
                  </a:ext>
                </a:extLst>
              </p:cNvPr>
              <p:cNvSpPr>
                <a:spLocks/>
              </p:cNvSpPr>
              <p:nvPr/>
            </p:nvSpPr>
            <p:spPr bwMode="auto">
              <a:xfrm>
                <a:off x="391" y="3391"/>
                <a:ext cx="12" cy="22"/>
              </a:xfrm>
              <a:custGeom>
                <a:avLst/>
                <a:gdLst>
                  <a:gd name="T0" fmla="*/ 10 w 23"/>
                  <a:gd name="T1" fmla="*/ 0 h 41"/>
                  <a:gd name="T2" fmla="*/ 10 w 23"/>
                  <a:gd name="T3" fmla="*/ 0 h 41"/>
                  <a:gd name="T4" fmla="*/ 6 w 23"/>
                  <a:gd name="T5" fmla="*/ 1 h 41"/>
                  <a:gd name="T6" fmla="*/ 4 w 23"/>
                  <a:gd name="T7" fmla="*/ 4 h 41"/>
                  <a:gd name="T8" fmla="*/ 1 w 23"/>
                  <a:gd name="T9" fmla="*/ 9 h 41"/>
                  <a:gd name="T10" fmla="*/ 0 w 23"/>
                  <a:gd name="T11" fmla="*/ 12 h 41"/>
                  <a:gd name="T12" fmla="*/ 0 w 23"/>
                  <a:gd name="T13" fmla="*/ 15 h 41"/>
                  <a:gd name="T14" fmla="*/ 3 w 23"/>
                  <a:gd name="T15" fmla="*/ 17 h 41"/>
                  <a:gd name="T16" fmla="*/ 5 w 23"/>
                  <a:gd name="T17" fmla="*/ 19 h 41"/>
                  <a:gd name="T18" fmla="*/ 4 w 23"/>
                  <a:gd name="T19" fmla="*/ 23 h 41"/>
                  <a:gd name="T20" fmla="*/ 3 w 23"/>
                  <a:gd name="T21" fmla="*/ 24 h 41"/>
                  <a:gd name="T22" fmla="*/ 1 w 23"/>
                  <a:gd name="T23" fmla="*/ 27 h 41"/>
                  <a:gd name="T24" fmla="*/ 1 w 23"/>
                  <a:gd name="T25" fmla="*/ 31 h 41"/>
                  <a:gd name="T26" fmla="*/ 1 w 23"/>
                  <a:gd name="T27" fmla="*/ 35 h 41"/>
                  <a:gd name="T28" fmla="*/ 4 w 23"/>
                  <a:gd name="T29" fmla="*/ 39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6 h 41"/>
                  <a:gd name="T44" fmla="*/ 17 w 23"/>
                  <a:gd name="T45" fmla="*/ 19 h 41"/>
                  <a:gd name="T46" fmla="*/ 17 w 23"/>
                  <a:gd name="T47" fmla="*/ 15 h 41"/>
                  <a:gd name="T48" fmla="*/ 19 w 23"/>
                  <a:gd name="T49" fmla="*/ 11 h 41"/>
                  <a:gd name="T50" fmla="*/ 17 w 23"/>
                  <a:gd name="T51" fmla="*/ 9 h 41"/>
                  <a:gd name="T52" fmla="*/ 14 w 23"/>
                  <a:gd name="T53" fmla="*/ 9 h 41"/>
                  <a:gd name="T54" fmla="*/ 11 w 23"/>
                  <a:gd name="T55" fmla="*/ 10 h 41"/>
                  <a:gd name="T56" fmla="*/ 12 w 23"/>
                  <a:gd name="T57" fmla="*/ 6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1"/>
                    </a:lnTo>
                    <a:lnTo>
                      <a:pt x="4" y="4"/>
                    </a:lnTo>
                    <a:lnTo>
                      <a:pt x="1" y="9"/>
                    </a:lnTo>
                    <a:lnTo>
                      <a:pt x="0" y="12"/>
                    </a:lnTo>
                    <a:lnTo>
                      <a:pt x="0" y="15"/>
                    </a:lnTo>
                    <a:lnTo>
                      <a:pt x="3" y="17"/>
                    </a:lnTo>
                    <a:lnTo>
                      <a:pt x="5" y="19"/>
                    </a:lnTo>
                    <a:lnTo>
                      <a:pt x="4" y="23"/>
                    </a:lnTo>
                    <a:lnTo>
                      <a:pt x="3" y="24"/>
                    </a:lnTo>
                    <a:lnTo>
                      <a:pt x="1" y="27"/>
                    </a:lnTo>
                    <a:lnTo>
                      <a:pt x="1" y="31"/>
                    </a:lnTo>
                    <a:lnTo>
                      <a:pt x="1" y="35"/>
                    </a:lnTo>
                    <a:lnTo>
                      <a:pt x="4" y="39"/>
                    </a:lnTo>
                    <a:lnTo>
                      <a:pt x="8" y="41"/>
                    </a:lnTo>
                    <a:lnTo>
                      <a:pt x="14" y="41"/>
                    </a:lnTo>
                    <a:lnTo>
                      <a:pt x="18" y="41"/>
                    </a:lnTo>
                    <a:lnTo>
                      <a:pt x="21" y="37"/>
                    </a:lnTo>
                    <a:lnTo>
                      <a:pt x="22" y="31"/>
                    </a:lnTo>
                    <a:lnTo>
                      <a:pt x="23" y="27"/>
                    </a:lnTo>
                    <a:lnTo>
                      <a:pt x="20" y="26"/>
                    </a:lnTo>
                    <a:lnTo>
                      <a:pt x="17" y="19"/>
                    </a:lnTo>
                    <a:lnTo>
                      <a:pt x="17" y="15"/>
                    </a:lnTo>
                    <a:lnTo>
                      <a:pt x="19" y="11"/>
                    </a:lnTo>
                    <a:lnTo>
                      <a:pt x="17" y="9"/>
                    </a:lnTo>
                    <a:lnTo>
                      <a:pt x="14" y="9"/>
                    </a:lnTo>
                    <a:lnTo>
                      <a:pt x="11" y="10"/>
                    </a:lnTo>
                    <a:lnTo>
                      <a:pt x="12" y="6"/>
                    </a:lnTo>
                    <a:lnTo>
                      <a:pt x="14" y="2"/>
                    </a:lnTo>
                    <a:lnTo>
                      <a:pt x="10" y="0"/>
                    </a:lnTo>
                    <a:lnTo>
                      <a:pt x="1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3" name="Freeform 634">
                <a:extLst>
                  <a:ext uri="{FF2B5EF4-FFF2-40B4-BE49-F238E27FC236}">
                    <a16:creationId xmlns:a16="http://schemas.microsoft.com/office/drawing/2014/main" id="{4B07AE67-B206-4757-B19B-4369A50FCE55}"/>
                  </a:ext>
                </a:extLst>
              </p:cNvPr>
              <p:cNvSpPr>
                <a:spLocks/>
              </p:cNvSpPr>
              <p:nvPr/>
            </p:nvSpPr>
            <p:spPr bwMode="auto">
              <a:xfrm>
                <a:off x="391" y="3391"/>
                <a:ext cx="12" cy="22"/>
              </a:xfrm>
              <a:custGeom>
                <a:avLst/>
                <a:gdLst>
                  <a:gd name="T0" fmla="*/ 10 w 23"/>
                  <a:gd name="T1" fmla="*/ 0 h 41"/>
                  <a:gd name="T2" fmla="*/ 10 w 23"/>
                  <a:gd name="T3" fmla="*/ 0 h 41"/>
                  <a:gd name="T4" fmla="*/ 6 w 23"/>
                  <a:gd name="T5" fmla="*/ 1 h 41"/>
                  <a:gd name="T6" fmla="*/ 4 w 23"/>
                  <a:gd name="T7" fmla="*/ 4 h 41"/>
                  <a:gd name="T8" fmla="*/ 1 w 23"/>
                  <a:gd name="T9" fmla="*/ 9 h 41"/>
                  <a:gd name="T10" fmla="*/ 0 w 23"/>
                  <a:gd name="T11" fmla="*/ 12 h 41"/>
                  <a:gd name="T12" fmla="*/ 0 w 23"/>
                  <a:gd name="T13" fmla="*/ 15 h 41"/>
                  <a:gd name="T14" fmla="*/ 3 w 23"/>
                  <a:gd name="T15" fmla="*/ 17 h 41"/>
                  <a:gd name="T16" fmla="*/ 5 w 23"/>
                  <a:gd name="T17" fmla="*/ 19 h 41"/>
                  <a:gd name="T18" fmla="*/ 4 w 23"/>
                  <a:gd name="T19" fmla="*/ 23 h 41"/>
                  <a:gd name="T20" fmla="*/ 3 w 23"/>
                  <a:gd name="T21" fmla="*/ 24 h 41"/>
                  <a:gd name="T22" fmla="*/ 1 w 23"/>
                  <a:gd name="T23" fmla="*/ 27 h 41"/>
                  <a:gd name="T24" fmla="*/ 1 w 23"/>
                  <a:gd name="T25" fmla="*/ 31 h 41"/>
                  <a:gd name="T26" fmla="*/ 1 w 23"/>
                  <a:gd name="T27" fmla="*/ 35 h 41"/>
                  <a:gd name="T28" fmla="*/ 4 w 23"/>
                  <a:gd name="T29" fmla="*/ 39 h 41"/>
                  <a:gd name="T30" fmla="*/ 8 w 23"/>
                  <a:gd name="T31" fmla="*/ 41 h 41"/>
                  <a:gd name="T32" fmla="*/ 14 w 23"/>
                  <a:gd name="T33" fmla="*/ 41 h 41"/>
                  <a:gd name="T34" fmla="*/ 18 w 23"/>
                  <a:gd name="T35" fmla="*/ 41 h 41"/>
                  <a:gd name="T36" fmla="*/ 21 w 23"/>
                  <a:gd name="T37" fmla="*/ 37 h 41"/>
                  <a:gd name="T38" fmla="*/ 22 w 23"/>
                  <a:gd name="T39" fmla="*/ 31 h 41"/>
                  <a:gd name="T40" fmla="*/ 23 w 23"/>
                  <a:gd name="T41" fmla="*/ 27 h 41"/>
                  <a:gd name="T42" fmla="*/ 20 w 23"/>
                  <a:gd name="T43" fmla="*/ 26 h 41"/>
                  <a:gd name="T44" fmla="*/ 17 w 23"/>
                  <a:gd name="T45" fmla="*/ 19 h 41"/>
                  <a:gd name="T46" fmla="*/ 17 w 23"/>
                  <a:gd name="T47" fmla="*/ 15 h 41"/>
                  <a:gd name="T48" fmla="*/ 19 w 23"/>
                  <a:gd name="T49" fmla="*/ 11 h 41"/>
                  <a:gd name="T50" fmla="*/ 17 w 23"/>
                  <a:gd name="T51" fmla="*/ 9 h 41"/>
                  <a:gd name="T52" fmla="*/ 14 w 23"/>
                  <a:gd name="T53" fmla="*/ 9 h 41"/>
                  <a:gd name="T54" fmla="*/ 11 w 23"/>
                  <a:gd name="T55" fmla="*/ 10 h 41"/>
                  <a:gd name="T56" fmla="*/ 12 w 23"/>
                  <a:gd name="T57" fmla="*/ 6 h 41"/>
                  <a:gd name="T58" fmla="*/ 14 w 23"/>
                  <a:gd name="T59" fmla="*/ 2 h 41"/>
                  <a:gd name="T60" fmla="*/ 10 w 23"/>
                  <a:gd name="T61" fmla="*/ 0 h 41"/>
                  <a:gd name="T62" fmla="*/ 10 w 23"/>
                  <a:gd name="T6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41">
                    <a:moveTo>
                      <a:pt x="10" y="0"/>
                    </a:moveTo>
                    <a:lnTo>
                      <a:pt x="10" y="0"/>
                    </a:lnTo>
                    <a:lnTo>
                      <a:pt x="6" y="1"/>
                    </a:lnTo>
                    <a:lnTo>
                      <a:pt x="4" y="4"/>
                    </a:lnTo>
                    <a:lnTo>
                      <a:pt x="1" y="9"/>
                    </a:lnTo>
                    <a:lnTo>
                      <a:pt x="0" y="12"/>
                    </a:lnTo>
                    <a:lnTo>
                      <a:pt x="0" y="15"/>
                    </a:lnTo>
                    <a:lnTo>
                      <a:pt x="3" y="17"/>
                    </a:lnTo>
                    <a:lnTo>
                      <a:pt x="5" y="19"/>
                    </a:lnTo>
                    <a:lnTo>
                      <a:pt x="4" y="23"/>
                    </a:lnTo>
                    <a:lnTo>
                      <a:pt x="3" y="24"/>
                    </a:lnTo>
                    <a:lnTo>
                      <a:pt x="1" y="27"/>
                    </a:lnTo>
                    <a:lnTo>
                      <a:pt x="1" y="31"/>
                    </a:lnTo>
                    <a:lnTo>
                      <a:pt x="1" y="35"/>
                    </a:lnTo>
                    <a:lnTo>
                      <a:pt x="4" y="39"/>
                    </a:lnTo>
                    <a:lnTo>
                      <a:pt x="8" y="41"/>
                    </a:lnTo>
                    <a:lnTo>
                      <a:pt x="14" y="41"/>
                    </a:lnTo>
                    <a:lnTo>
                      <a:pt x="18" y="41"/>
                    </a:lnTo>
                    <a:lnTo>
                      <a:pt x="21" y="37"/>
                    </a:lnTo>
                    <a:lnTo>
                      <a:pt x="22" y="31"/>
                    </a:lnTo>
                    <a:lnTo>
                      <a:pt x="23" y="27"/>
                    </a:lnTo>
                    <a:lnTo>
                      <a:pt x="20" y="26"/>
                    </a:lnTo>
                    <a:lnTo>
                      <a:pt x="17" y="19"/>
                    </a:lnTo>
                    <a:lnTo>
                      <a:pt x="17" y="15"/>
                    </a:lnTo>
                    <a:lnTo>
                      <a:pt x="19" y="11"/>
                    </a:lnTo>
                    <a:lnTo>
                      <a:pt x="17" y="9"/>
                    </a:lnTo>
                    <a:lnTo>
                      <a:pt x="14" y="9"/>
                    </a:lnTo>
                    <a:lnTo>
                      <a:pt x="11" y="10"/>
                    </a:lnTo>
                    <a:lnTo>
                      <a:pt x="12" y="6"/>
                    </a:lnTo>
                    <a:lnTo>
                      <a:pt x="14" y="2"/>
                    </a:lnTo>
                    <a:lnTo>
                      <a:pt x="10" y="0"/>
                    </a:lnTo>
                    <a:lnTo>
                      <a:pt x="1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 name="Freeform 635">
                <a:extLst>
                  <a:ext uri="{FF2B5EF4-FFF2-40B4-BE49-F238E27FC236}">
                    <a16:creationId xmlns:a16="http://schemas.microsoft.com/office/drawing/2014/main" id="{94C0BBD0-33A6-49DB-9257-45935BB00847}"/>
                  </a:ext>
                </a:extLst>
              </p:cNvPr>
              <p:cNvSpPr>
                <a:spLocks/>
              </p:cNvSpPr>
              <p:nvPr/>
            </p:nvSpPr>
            <p:spPr bwMode="auto">
              <a:xfrm>
                <a:off x="353" y="3348"/>
                <a:ext cx="34" cy="36"/>
              </a:xfrm>
              <a:custGeom>
                <a:avLst/>
                <a:gdLst>
                  <a:gd name="T0" fmla="*/ 63 w 64"/>
                  <a:gd name="T1" fmla="*/ 4 h 69"/>
                  <a:gd name="T2" fmla="*/ 55 w 64"/>
                  <a:gd name="T3" fmla="*/ 0 h 69"/>
                  <a:gd name="T4" fmla="*/ 53 w 64"/>
                  <a:gd name="T5" fmla="*/ 4 h 69"/>
                  <a:gd name="T6" fmla="*/ 53 w 64"/>
                  <a:gd name="T7" fmla="*/ 10 h 69"/>
                  <a:gd name="T8" fmla="*/ 49 w 64"/>
                  <a:gd name="T9" fmla="*/ 14 h 69"/>
                  <a:gd name="T10" fmla="*/ 40 w 64"/>
                  <a:gd name="T11" fmla="*/ 15 h 69"/>
                  <a:gd name="T12" fmla="*/ 32 w 64"/>
                  <a:gd name="T13" fmla="*/ 17 h 69"/>
                  <a:gd name="T14" fmla="*/ 30 w 64"/>
                  <a:gd name="T15" fmla="*/ 22 h 69"/>
                  <a:gd name="T16" fmla="*/ 28 w 64"/>
                  <a:gd name="T17" fmla="*/ 29 h 69"/>
                  <a:gd name="T18" fmla="*/ 22 w 64"/>
                  <a:gd name="T19" fmla="*/ 27 h 69"/>
                  <a:gd name="T20" fmla="*/ 14 w 64"/>
                  <a:gd name="T21" fmla="*/ 26 h 69"/>
                  <a:gd name="T22" fmla="*/ 13 w 64"/>
                  <a:gd name="T23" fmla="*/ 34 h 69"/>
                  <a:gd name="T24" fmla="*/ 13 w 64"/>
                  <a:gd name="T25" fmla="*/ 40 h 69"/>
                  <a:gd name="T26" fmla="*/ 11 w 64"/>
                  <a:gd name="T27" fmla="*/ 46 h 69"/>
                  <a:gd name="T28" fmla="*/ 8 w 64"/>
                  <a:gd name="T29" fmla="*/ 51 h 69"/>
                  <a:gd name="T30" fmla="*/ 3 w 64"/>
                  <a:gd name="T31" fmla="*/ 55 h 69"/>
                  <a:gd name="T32" fmla="*/ 2 w 64"/>
                  <a:gd name="T33" fmla="*/ 62 h 69"/>
                  <a:gd name="T34" fmla="*/ 4 w 64"/>
                  <a:gd name="T35" fmla="*/ 68 h 69"/>
                  <a:gd name="T36" fmla="*/ 13 w 64"/>
                  <a:gd name="T37" fmla="*/ 69 h 69"/>
                  <a:gd name="T38" fmla="*/ 21 w 64"/>
                  <a:gd name="T39" fmla="*/ 68 h 69"/>
                  <a:gd name="T40" fmla="*/ 28 w 64"/>
                  <a:gd name="T41" fmla="*/ 62 h 69"/>
                  <a:gd name="T42" fmla="*/ 28 w 64"/>
                  <a:gd name="T43" fmla="*/ 57 h 69"/>
                  <a:gd name="T44" fmla="*/ 39 w 64"/>
                  <a:gd name="T45" fmla="*/ 57 h 69"/>
                  <a:gd name="T46" fmla="*/ 38 w 64"/>
                  <a:gd name="T47" fmla="*/ 51 h 69"/>
                  <a:gd name="T48" fmla="*/ 34 w 64"/>
                  <a:gd name="T49" fmla="*/ 45 h 69"/>
                  <a:gd name="T50" fmla="*/ 41 w 64"/>
                  <a:gd name="T51" fmla="*/ 44 h 69"/>
                  <a:gd name="T52" fmla="*/ 45 w 64"/>
                  <a:gd name="T53" fmla="*/ 39 h 69"/>
                  <a:gd name="T54" fmla="*/ 44 w 64"/>
                  <a:gd name="T55" fmla="*/ 35 h 69"/>
                  <a:gd name="T56" fmla="*/ 47 w 64"/>
                  <a:gd name="T57" fmla="*/ 33 h 69"/>
                  <a:gd name="T58" fmla="*/ 54 w 64"/>
                  <a:gd name="T59" fmla="*/ 28 h 69"/>
                  <a:gd name="T60" fmla="*/ 55 w 64"/>
                  <a:gd name="T61" fmla="*/ 22 h 69"/>
                  <a:gd name="T62" fmla="*/ 58 w 64"/>
                  <a:gd name="T63" fmla="*/ 15 h 69"/>
                  <a:gd name="T64" fmla="*/ 62 w 64"/>
                  <a:gd name="T65" fmla="*/ 10 h 69"/>
                  <a:gd name="T66" fmla="*/ 63 w 64"/>
                  <a:gd name="T67" fmla="*/ 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4"/>
                    </a:moveTo>
                    <a:lnTo>
                      <a:pt x="63" y="4"/>
                    </a:lnTo>
                    <a:lnTo>
                      <a:pt x="60" y="2"/>
                    </a:lnTo>
                    <a:lnTo>
                      <a:pt x="55" y="0"/>
                    </a:lnTo>
                    <a:lnTo>
                      <a:pt x="51" y="1"/>
                    </a:lnTo>
                    <a:lnTo>
                      <a:pt x="53" y="4"/>
                    </a:lnTo>
                    <a:lnTo>
                      <a:pt x="53" y="7"/>
                    </a:lnTo>
                    <a:lnTo>
                      <a:pt x="53" y="10"/>
                    </a:lnTo>
                    <a:lnTo>
                      <a:pt x="51" y="12"/>
                    </a:lnTo>
                    <a:lnTo>
                      <a:pt x="49" y="14"/>
                    </a:lnTo>
                    <a:lnTo>
                      <a:pt x="46" y="15"/>
                    </a:lnTo>
                    <a:lnTo>
                      <a:pt x="40" y="15"/>
                    </a:lnTo>
                    <a:lnTo>
                      <a:pt x="37" y="15"/>
                    </a:lnTo>
                    <a:lnTo>
                      <a:pt x="32" y="17"/>
                    </a:lnTo>
                    <a:lnTo>
                      <a:pt x="31" y="19"/>
                    </a:lnTo>
                    <a:lnTo>
                      <a:pt x="30" y="22"/>
                    </a:lnTo>
                    <a:lnTo>
                      <a:pt x="30" y="25"/>
                    </a:lnTo>
                    <a:lnTo>
                      <a:pt x="28" y="29"/>
                    </a:lnTo>
                    <a:lnTo>
                      <a:pt x="25" y="29"/>
                    </a:lnTo>
                    <a:lnTo>
                      <a:pt x="22" y="27"/>
                    </a:lnTo>
                    <a:lnTo>
                      <a:pt x="18" y="26"/>
                    </a:lnTo>
                    <a:lnTo>
                      <a:pt x="14" y="26"/>
                    </a:lnTo>
                    <a:lnTo>
                      <a:pt x="13" y="31"/>
                    </a:lnTo>
                    <a:lnTo>
                      <a:pt x="13" y="34"/>
                    </a:lnTo>
                    <a:lnTo>
                      <a:pt x="15" y="37"/>
                    </a:lnTo>
                    <a:lnTo>
                      <a:pt x="13" y="40"/>
                    </a:lnTo>
                    <a:lnTo>
                      <a:pt x="11" y="42"/>
                    </a:lnTo>
                    <a:lnTo>
                      <a:pt x="11" y="46"/>
                    </a:lnTo>
                    <a:lnTo>
                      <a:pt x="11" y="49"/>
                    </a:lnTo>
                    <a:lnTo>
                      <a:pt x="8" y="51"/>
                    </a:lnTo>
                    <a:lnTo>
                      <a:pt x="5" y="53"/>
                    </a:lnTo>
                    <a:lnTo>
                      <a:pt x="3" y="55"/>
                    </a:lnTo>
                    <a:lnTo>
                      <a:pt x="0" y="59"/>
                    </a:lnTo>
                    <a:lnTo>
                      <a:pt x="2" y="62"/>
                    </a:lnTo>
                    <a:lnTo>
                      <a:pt x="2" y="65"/>
                    </a:lnTo>
                    <a:lnTo>
                      <a:pt x="4" y="68"/>
                    </a:lnTo>
                    <a:lnTo>
                      <a:pt x="8" y="68"/>
                    </a:lnTo>
                    <a:lnTo>
                      <a:pt x="13" y="69"/>
                    </a:lnTo>
                    <a:lnTo>
                      <a:pt x="18" y="68"/>
                    </a:lnTo>
                    <a:lnTo>
                      <a:pt x="21" y="68"/>
                    </a:lnTo>
                    <a:lnTo>
                      <a:pt x="26" y="67"/>
                    </a:lnTo>
                    <a:lnTo>
                      <a:pt x="28" y="62"/>
                    </a:lnTo>
                    <a:lnTo>
                      <a:pt x="28" y="59"/>
                    </a:lnTo>
                    <a:lnTo>
                      <a:pt x="28" y="57"/>
                    </a:lnTo>
                    <a:lnTo>
                      <a:pt x="33" y="57"/>
                    </a:lnTo>
                    <a:lnTo>
                      <a:pt x="39" y="57"/>
                    </a:lnTo>
                    <a:lnTo>
                      <a:pt x="40" y="53"/>
                    </a:lnTo>
                    <a:lnTo>
                      <a:pt x="38" y="51"/>
                    </a:lnTo>
                    <a:lnTo>
                      <a:pt x="35" y="48"/>
                    </a:lnTo>
                    <a:lnTo>
                      <a:pt x="34" y="45"/>
                    </a:lnTo>
                    <a:lnTo>
                      <a:pt x="37" y="44"/>
                    </a:lnTo>
                    <a:lnTo>
                      <a:pt x="41" y="44"/>
                    </a:lnTo>
                    <a:lnTo>
                      <a:pt x="45" y="42"/>
                    </a:lnTo>
                    <a:lnTo>
                      <a:pt x="45" y="39"/>
                    </a:lnTo>
                    <a:lnTo>
                      <a:pt x="44" y="37"/>
                    </a:lnTo>
                    <a:lnTo>
                      <a:pt x="44" y="35"/>
                    </a:lnTo>
                    <a:lnTo>
                      <a:pt x="44" y="33"/>
                    </a:lnTo>
                    <a:lnTo>
                      <a:pt x="47" y="33"/>
                    </a:lnTo>
                    <a:lnTo>
                      <a:pt x="52" y="31"/>
                    </a:lnTo>
                    <a:lnTo>
                      <a:pt x="54" y="28"/>
                    </a:lnTo>
                    <a:lnTo>
                      <a:pt x="56" y="25"/>
                    </a:lnTo>
                    <a:lnTo>
                      <a:pt x="55" y="22"/>
                    </a:lnTo>
                    <a:lnTo>
                      <a:pt x="55" y="20"/>
                    </a:lnTo>
                    <a:lnTo>
                      <a:pt x="58" y="15"/>
                    </a:lnTo>
                    <a:lnTo>
                      <a:pt x="60" y="12"/>
                    </a:lnTo>
                    <a:lnTo>
                      <a:pt x="62" y="10"/>
                    </a:lnTo>
                    <a:lnTo>
                      <a:pt x="64" y="8"/>
                    </a:lnTo>
                    <a:lnTo>
                      <a:pt x="63" y="4"/>
                    </a:lnTo>
                    <a:lnTo>
                      <a:pt x="63" y="4"/>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5" name="Freeform 636">
                <a:extLst>
                  <a:ext uri="{FF2B5EF4-FFF2-40B4-BE49-F238E27FC236}">
                    <a16:creationId xmlns:a16="http://schemas.microsoft.com/office/drawing/2014/main" id="{CECC86CA-5954-443C-8A2D-12EF21C6EB0B}"/>
                  </a:ext>
                </a:extLst>
              </p:cNvPr>
              <p:cNvSpPr>
                <a:spLocks/>
              </p:cNvSpPr>
              <p:nvPr/>
            </p:nvSpPr>
            <p:spPr bwMode="auto">
              <a:xfrm>
                <a:off x="353" y="3348"/>
                <a:ext cx="34" cy="36"/>
              </a:xfrm>
              <a:custGeom>
                <a:avLst/>
                <a:gdLst>
                  <a:gd name="T0" fmla="*/ 63 w 64"/>
                  <a:gd name="T1" fmla="*/ 4 h 69"/>
                  <a:gd name="T2" fmla="*/ 55 w 64"/>
                  <a:gd name="T3" fmla="*/ 0 h 69"/>
                  <a:gd name="T4" fmla="*/ 53 w 64"/>
                  <a:gd name="T5" fmla="*/ 4 h 69"/>
                  <a:gd name="T6" fmla="*/ 53 w 64"/>
                  <a:gd name="T7" fmla="*/ 10 h 69"/>
                  <a:gd name="T8" fmla="*/ 49 w 64"/>
                  <a:gd name="T9" fmla="*/ 14 h 69"/>
                  <a:gd name="T10" fmla="*/ 40 w 64"/>
                  <a:gd name="T11" fmla="*/ 15 h 69"/>
                  <a:gd name="T12" fmla="*/ 32 w 64"/>
                  <a:gd name="T13" fmla="*/ 17 h 69"/>
                  <a:gd name="T14" fmla="*/ 30 w 64"/>
                  <a:gd name="T15" fmla="*/ 22 h 69"/>
                  <a:gd name="T16" fmla="*/ 28 w 64"/>
                  <a:gd name="T17" fmla="*/ 29 h 69"/>
                  <a:gd name="T18" fmla="*/ 22 w 64"/>
                  <a:gd name="T19" fmla="*/ 27 h 69"/>
                  <a:gd name="T20" fmla="*/ 14 w 64"/>
                  <a:gd name="T21" fmla="*/ 26 h 69"/>
                  <a:gd name="T22" fmla="*/ 13 w 64"/>
                  <a:gd name="T23" fmla="*/ 34 h 69"/>
                  <a:gd name="T24" fmla="*/ 13 w 64"/>
                  <a:gd name="T25" fmla="*/ 40 h 69"/>
                  <a:gd name="T26" fmla="*/ 11 w 64"/>
                  <a:gd name="T27" fmla="*/ 46 h 69"/>
                  <a:gd name="T28" fmla="*/ 8 w 64"/>
                  <a:gd name="T29" fmla="*/ 51 h 69"/>
                  <a:gd name="T30" fmla="*/ 3 w 64"/>
                  <a:gd name="T31" fmla="*/ 55 h 69"/>
                  <a:gd name="T32" fmla="*/ 2 w 64"/>
                  <a:gd name="T33" fmla="*/ 62 h 69"/>
                  <a:gd name="T34" fmla="*/ 4 w 64"/>
                  <a:gd name="T35" fmla="*/ 68 h 69"/>
                  <a:gd name="T36" fmla="*/ 13 w 64"/>
                  <a:gd name="T37" fmla="*/ 69 h 69"/>
                  <a:gd name="T38" fmla="*/ 21 w 64"/>
                  <a:gd name="T39" fmla="*/ 68 h 69"/>
                  <a:gd name="T40" fmla="*/ 28 w 64"/>
                  <a:gd name="T41" fmla="*/ 62 h 69"/>
                  <a:gd name="T42" fmla="*/ 28 w 64"/>
                  <a:gd name="T43" fmla="*/ 57 h 69"/>
                  <a:gd name="T44" fmla="*/ 39 w 64"/>
                  <a:gd name="T45" fmla="*/ 57 h 69"/>
                  <a:gd name="T46" fmla="*/ 38 w 64"/>
                  <a:gd name="T47" fmla="*/ 51 h 69"/>
                  <a:gd name="T48" fmla="*/ 34 w 64"/>
                  <a:gd name="T49" fmla="*/ 45 h 69"/>
                  <a:gd name="T50" fmla="*/ 41 w 64"/>
                  <a:gd name="T51" fmla="*/ 44 h 69"/>
                  <a:gd name="T52" fmla="*/ 45 w 64"/>
                  <a:gd name="T53" fmla="*/ 39 h 69"/>
                  <a:gd name="T54" fmla="*/ 44 w 64"/>
                  <a:gd name="T55" fmla="*/ 35 h 69"/>
                  <a:gd name="T56" fmla="*/ 47 w 64"/>
                  <a:gd name="T57" fmla="*/ 33 h 69"/>
                  <a:gd name="T58" fmla="*/ 54 w 64"/>
                  <a:gd name="T59" fmla="*/ 28 h 69"/>
                  <a:gd name="T60" fmla="*/ 55 w 64"/>
                  <a:gd name="T61" fmla="*/ 22 h 69"/>
                  <a:gd name="T62" fmla="*/ 58 w 64"/>
                  <a:gd name="T63" fmla="*/ 15 h 69"/>
                  <a:gd name="T64" fmla="*/ 62 w 64"/>
                  <a:gd name="T65" fmla="*/ 10 h 69"/>
                  <a:gd name="T66" fmla="*/ 63 w 64"/>
                  <a:gd name="T67" fmla="*/ 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9">
                    <a:moveTo>
                      <a:pt x="63" y="4"/>
                    </a:moveTo>
                    <a:lnTo>
                      <a:pt x="63" y="4"/>
                    </a:lnTo>
                    <a:lnTo>
                      <a:pt x="60" y="2"/>
                    </a:lnTo>
                    <a:lnTo>
                      <a:pt x="55" y="0"/>
                    </a:lnTo>
                    <a:lnTo>
                      <a:pt x="51" y="1"/>
                    </a:lnTo>
                    <a:lnTo>
                      <a:pt x="53" y="4"/>
                    </a:lnTo>
                    <a:lnTo>
                      <a:pt x="53" y="7"/>
                    </a:lnTo>
                    <a:lnTo>
                      <a:pt x="53" y="10"/>
                    </a:lnTo>
                    <a:lnTo>
                      <a:pt x="51" y="12"/>
                    </a:lnTo>
                    <a:lnTo>
                      <a:pt x="49" y="14"/>
                    </a:lnTo>
                    <a:lnTo>
                      <a:pt x="46" y="15"/>
                    </a:lnTo>
                    <a:lnTo>
                      <a:pt x="40" y="15"/>
                    </a:lnTo>
                    <a:lnTo>
                      <a:pt x="37" y="15"/>
                    </a:lnTo>
                    <a:lnTo>
                      <a:pt x="32" y="17"/>
                    </a:lnTo>
                    <a:lnTo>
                      <a:pt x="31" y="19"/>
                    </a:lnTo>
                    <a:lnTo>
                      <a:pt x="30" y="22"/>
                    </a:lnTo>
                    <a:lnTo>
                      <a:pt x="30" y="25"/>
                    </a:lnTo>
                    <a:lnTo>
                      <a:pt x="28" y="29"/>
                    </a:lnTo>
                    <a:lnTo>
                      <a:pt x="25" y="29"/>
                    </a:lnTo>
                    <a:lnTo>
                      <a:pt x="22" y="27"/>
                    </a:lnTo>
                    <a:lnTo>
                      <a:pt x="18" y="26"/>
                    </a:lnTo>
                    <a:lnTo>
                      <a:pt x="14" y="26"/>
                    </a:lnTo>
                    <a:lnTo>
                      <a:pt x="13" y="31"/>
                    </a:lnTo>
                    <a:lnTo>
                      <a:pt x="13" y="34"/>
                    </a:lnTo>
                    <a:lnTo>
                      <a:pt x="15" y="37"/>
                    </a:lnTo>
                    <a:lnTo>
                      <a:pt x="13" y="40"/>
                    </a:lnTo>
                    <a:lnTo>
                      <a:pt x="11" y="42"/>
                    </a:lnTo>
                    <a:lnTo>
                      <a:pt x="11" y="46"/>
                    </a:lnTo>
                    <a:lnTo>
                      <a:pt x="11" y="49"/>
                    </a:lnTo>
                    <a:lnTo>
                      <a:pt x="8" y="51"/>
                    </a:lnTo>
                    <a:lnTo>
                      <a:pt x="5" y="53"/>
                    </a:lnTo>
                    <a:lnTo>
                      <a:pt x="3" y="55"/>
                    </a:lnTo>
                    <a:lnTo>
                      <a:pt x="0" y="59"/>
                    </a:lnTo>
                    <a:lnTo>
                      <a:pt x="2" y="62"/>
                    </a:lnTo>
                    <a:lnTo>
                      <a:pt x="2" y="65"/>
                    </a:lnTo>
                    <a:lnTo>
                      <a:pt x="4" y="68"/>
                    </a:lnTo>
                    <a:lnTo>
                      <a:pt x="8" y="68"/>
                    </a:lnTo>
                    <a:lnTo>
                      <a:pt x="13" y="69"/>
                    </a:lnTo>
                    <a:lnTo>
                      <a:pt x="18" y="68"/>
                    </a:lnTo>
                    <a:lnTo>
                      <a:pt x="21" y="68"/>
                    </a:lnTo>
                    <a:lnTo>
                      <a:pt x="26" y="67"/>
                    </a:lnTo>
                    <a:lnTo>
                      <a:pt x="28" y="62"/>
                    </a:lnTo>
                    <a:lnTo>
                      <a:pt x="28" y="59"/>
                    </a:lnTo>
                    <a:lnTo>
                      <a:pt x="28" y="57"/>
                    </a:lnTo>
                    <a:lnTo>
                      <a:pt x="33" y="57"/>
                    </a:lnTo>
                    <a:lnTo>
                      <a:pt x="39" y="57"/>
                    </a:lnTo>
                    <a:lnTo>
                      <a:pt x="40" y="53"/>
                    </a:lnTo>
                    <a:lnTo>
                      <a:pt x="38" y="51"/>
                    </a:lnTo>
                    <a:lnTo>
                      <a:pt x="35" y="48"/>
                    </a:lnTo>
                    <a:lnTo>
                      <a:pt x="34" y="45"/>
                    </a:lnTo>
                    <a:lnTo>
                      <a:pt x="37" y="44"/>
                    </a:lnTo>
                    <a:lnTo>
                      <a:pt x="41" y="44"/>
                    </a:lnTo>
                    <a:lnTo>
                      <a:pt x="45" y="42"/>
                    </a:lnTo>
                    <a:lnTo>
                      <a:pt x="45" y="39"/>
                    </a:lnTo>
                    <a:lnTo>
                      <a:pt x="44" y="37"/>
                    </a:lnTo>
                    <a:lnTo>
                      <a:pt x="44" y="35"/>
                    </a:lnTo>
                    <a:lnTo>
                      <a:pt x="44" y="33"/>
                    </a:lnTo>
                    <a:lnTo>
                      <a:pt x="47" y="33"/>
                    </a:lnTo>
                    <a:lnTo>
                      <a:pt x="52" y="31"/>
                    </a:lnTo>
                    <a:lnTo>
                      <a:pt x="54" y="28"/>
                    </a:lnTo>
                    <a:lnTo>
                      <a:pt x="56" y="25"/>
                    </a:lnTo>
                    <a:lnTo>
                      <a:pt x="55" y="22"/>
                    </a:lnTo>
                    <a:lnTo>
                      <a:pt x="55" y="20"/>
                    </a:lnTo>
                    <a:lnTo>
                      <a:pt x="58" y="15"/>
                    </a:lnTo>
                    <a:lnTo>
                      <a:pt x="60" y="12"/>
                    </a:lnTo>
                    <a:lnTo>
                      <a:pt x="62" y="10"/>
                    </a:lnTo>
                    <a:lnTo>
                      <a:pt x="64" y="8"/>
                    </a:lnTo>
                    <a:lnTo>
                      <a:pt x="63" y="4"/>
                    </a:lnTo>
                    <a:lnTo>
                      <a:pt x="63" y="4"/>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 name="Freeform 637">
                <a:extLst>
                  <a:ext uri="{FF2B5EF4-FFF2-40B4-BE49-F238E27FC236}">
                    <a16:creationId xmlns:a16="http://schemas.microsoft.com/office/drawing/2014/main" id="{27BD4C16-4463-4187-859B-069788D8C9FF}"/>
                  </a:ext>
                </a:extLst>
              </p:cNvPr>
              <p:cNvSpPr>
                <a:spLocks/>
              </p:cNvSpPr>
              <p:nvPr/>
            </p:nvSpPr>
            <p:spPr bwMode="auto">
              <a:xfrm>
                <a:off x="354" y="3427"/>
                <a:ext cx="11" cy="14"/>
              </a:xfrm>
              <a:custGeom>
                <a:avLst/>
                <a:gdLst>
                  <a:gd name="T0" fmla="*/ 18 w 20"/>
                  <a:gd name="T1" fmla="*/ 0 h 26"/>
                  <a:gd name="T2" fmla="*/ 18 w 20"/>
                  <a:gd name="T3" fmla="*/ 0 h 26"/>
                  <a:gd name="T4" fmla="*/ 14 w 20"/>
                  <a:gd name="T5" fmla="*/ 1 h 26"/>
                  <a:gd name="T6" fmla="*/ 10 w 20"/>
                  <a:gd name="T7" fmla="*/ 3 h 26"/>
                  <a:gd name="T8" fmla="*/ 8 w 20"/>
                  <a:gd name="T9" fmla="*/ 7 h 26"/>
                  <a:gd name="T10" fmla="*/ 5 w 20"/>
                  <a:gd name="T11" fmla="*/ 10 h 26"/>
                  <a:gd name="T12" fmla="*/ 3 w 20"/>
                  <a:gd name="T13" fmla="*/ 12 h 26"/>
                  <a:gd name="T14" fmla="*/ 1 w 20"/>
                  <a:gd name="T15" fmla="*/ 15 h 26"/>
                  <a:gd name="T16" fmla="*/ 1 w 20"/>
                  <a:gd name="T17" fmla="*/ 17 h 26"/>
                  <a:gd name="T18" fmla="*/ 0 w 20"/>
                  <a:gd name="T19" fmla="*/ 20 h 26"/>
                  <a:gd name="T20" fmla="*/ 0 w 20"/>
                  <a:gd name="T21" fmla="*/ 24 h 26"/>
                  <a:gd name="T22" fmla="*/ 4 w 20"/>
                  <a:gd name="T23" fmla="*/ 26 h 26"/>
                  <a:gd name="T24" fmla="*/ 8 w 20"/>
                  <a:gd name="T25" fmla="*/ 23 h 26"/>
                  <a:gd name="T26" fmla="*/ 13 w 20"/>
                  <a:gd name="T27" fmla="*/ 16 h 26"/>
                  <a:gd name="T28" fmla="*/ 16 w 20"/>
                  <a:gd name="T29" fmla="*/ 11 h 26"/>
                  <a:gd name="T30" fmla="*/ 19 w 20"/>
                  <a:gd name="T31" fmla="*/ 7 h 26"/>
                  <a:gd name="T32" fmla="*/ 20 w 20"/>
                  <a:gd name="T33" fmla="*/ 3 h 26"/>
                  <a:gd name="T34" fmla="*/ 18 w 20"/>
                  <a:gd name="T35" fmla="*/ 0 h 26"/>
                  <a:gd name="T36" fmla="*/ 18 w 2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6">
                    <a:moveTo>
                      <a:pt x="18" y="0"/>
                    </a:moveTo>
                    <a:lnTo>
                      <a:pt x="18" y="0"/>
                    </a:lnTo>
                    <a:lnTo>
                      <a:pt x="14" y="1"/>
                    </a:lnTo>
                    <a:lnTo>
                      <a:pt x="10" y="3"/>
                    </a:lnTo>
                    <a:lnTo>
                      <a:pt x="8" y="7"/>
                    </a:lnTo>
                    <a:lnTo>
                      <a:pt x="5" y="10"/>
                    </a:lnTo>
                    <a:lnTo>
                      <a:pt x="3" y="12"/>
                    </a:lnTo>
                    <a:lnTo>
                      <a:pt x="1" y="15"/>
                    </a:lnTo>
                    <a:lnTo>
                      <a:pt x="1" y="17"/>
                    </a:lnTo>
                    <a:lnTo>
                      <a:pt x="0" y="20"/>
                    </a:lnTo>
                    <a:lnTo>
                      <a:pt x="0" y="24"/>
                    </a:lnTo>
                    <a:lnTo>
                      <a:pt x="4" y="26"/>
                    </a:lnTo>
                    <a:lnTo>
                      <a:pt x="8" y="23"/>
                    </a:lnTo>
                    <a:lnTo>
                      <a:pt x="13" y="16"/>
                    </a:lnTo>
                    <a:lnTo>
                      <a:pt x="16" y="11"/>
                    </a:lnTo>
                    <a:lnTo>
                      <a:pt x="19" y="7"/>
                    </a:lnTo>
                    <a:lnTo>
                      <a:pt x="20" y="3"/>
                    </a:lnTo>
                    <a:lnTo>
                      <a:pt x="18" y="0"/>
                    </a:lnTo>
                    <a:lnTo>
                      <a:pt x="18"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7" name="Freeform 638">
                <a:extLst>
                  <a:ext uri="{FF2B5EF4-FFF2-40B4-BE49-F238E27FC236}">
                    <a16:creationId xmlns:a16="http://schemas.microsoft.com/office/drawing/2014/main" id="{E98AB6EE-545F-4207-A981-5651C912E78D}"/>
                  </a:ext>
                </a:extLst>
              </p:cNvPr>
              <p:cNvSpPr>
                <a:spLocks/>
              </p:cNvSpPr>
              <p:nvPr/>
            </p:nvSpPr>
            <p:spPr bwMode="auto">
              <a:xfrm>
                <a:off x="354" y="3427"/>
                <a:ext cx="11" cy="14"/>
              </a:xfrm>
              <a:custGeom>
                <a:avLst/>
                <a:gdLst>
                  <a:gd name="T0" fmla="*/ 18 w 20"/>
                  <a:gd name="T1" fmla="*/ 0 h 26"/>
                  <a:gd name="T2" fmla="*/ 18 w 20"/>
                  <a:gd name="T3" fmla="*/ 0 h 26"/>
                  <a:gd name="T4" fmla="*/ 14 w 20"/>
                  <a:gd name="T5" fmla="*/ 1 h 26"/>
                  <a:gd name="T6" fmla="*/ 10 w 20"/>
                  <a:gd name="T7" fmla="*/ 3 h 26"/>
                  <a:gd name="T8" fmla="*/ 8 w 20"/>
                  <a:gd name="T9" fmla="*/ 7 h 26"/>
                  <a:gd name="T10" fmla="*/ 5 w 20"/>
                  <a:gd name="T11" fmla="*/ 10 h 26"/>
                  <a:gd name="T12" fmla="*/ 3 w 20"/>
                  <a:gd name="T13" fmla="*/ 12 h 26"/>
                  <a:gd name="T14" fmla="*/ 1 w 20"/>
                  <a:gd name="T15" fmla="*/ 15 h 26"/>
                  <a:gd name="T16" fmla="*/ 1 w 20"/>
                  <a:gd name="T17" fmla="*/ 17 h 26"/>
                  <a:gd name="T18" fmla="*/ 0 w 20"/>
                  <a:gd name="T19" fmla="*/ 20 h 26"/>
                  <a:gd name="T20" fmla="*/ 0 w 20"/>
                  <a:gd name="T21" fmla="*/ 24 h 26"/>
                  <a:gd name="T22" fmla="*/ 4 w 20"/>
                  <a:gd name="T23" fmla="*/ 26 h 26"/>
                  <a:gd name="T24" fmla="*/ 8 w 20"/>
                  <a:gd name="T25" fmla="*/ 23 h 26"/>
                  <a:gd name="T26" fmla="*/ 13 w 20"/>
                  <a:gd name="T27" fmla="*/ 16 h 26"/>
                  <a:gd name="T28" fmla="*/ 16 w 20"/>
                  <a:gd name="T29" fmla="*/ 11 h 26"/>
                  <a:gd name="T30" fmla="*/ 19 w 20"/>
                  <a:gd name="T31" fmla="*/ 7 h 26"/>
                  <a:gd name="T32" fmla="*/ 20 w 20"/>
                  <a:gd name="T33" fmla="*/ 3 h 26"/>
                  <a:gd name="T34" fmla="*/ 18 w 20"/>
                  <a:gd name="T35" fmla="*/ 0 h 26"/>
                  <a:gd name="T36" fmla="*/ 18 w 20"/>
                  <a:gd name="T3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6">
                    <a:moveTo>
                      <a:pt x="18" y="0"/>
                    </a:moveTo>
                    <a:lnTo>
                      <a:pt x="18" y="0"/>
                    </a:lnTo>
                    <a:lnTo>
                      <a:pt x="14" y="1"/>
                    </a:lnTo>
                    <a:lnTo>
                      <a:pt x="10" y="3"/>
                    </a:lnTo>
                    <a:lnTo>
                      <a:pt x="8" y="7"/>
                    </a:lnTo>
                    <a:lnTo>
                      <a:pt x="5" y="10"/>
                    </a:lnTo>
                    <a:lnTo>
                      <a:pt x="3" y="12"/>
                    </a:lnTo>
                    <a:lnTo>
                      <a:pt x="1" y="15"/>
                    </a:lnTo>
                    <a:lnTo>
                      <a:pt x="1" y="17"/>
                    </a:lnTo>
                    <a:lnTo>
                      <a:pt x="0" y="20"/>
                    </a:lnTo>
                    <a:lnTo>
                      <a:pt x="0" y="24"/>
                    </a:lnTo>
                    <a:lnTo>
                      <a:pt x="4" y="26"/>
                    </a:lnTo>
                    <a:lnTo>
                      <a:pt x="8" y="23"/>
                    </a:lnTo>
                    <a:lnTo>
                      <a:pt x="13" y="16"/>
                    </a:lnTo>
                    <a:lnTo>
                      <a:pt x="16" y="11"/>
                    </a:lnTo>
                    <a:lnTo>
                      <a:pt x="19" y="7"/>
                    </a:lnTo>
                    <a:lnTo>
                      <a:pt x="20" y="3"/>
                    </a:lnTo>
                    <a:lnTo>
                      <a:pt x="18" y="0"/>
                    </a:lnTo>
                    <a:lnTo>
                      <a:pt x="18"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 name="Freeform 639">
                <a:extLst>
                  <a:ext uri="{FF2B5EF4-FFF2-40B4-BE49-F238E27FC236}">
                    <a16:creationId xmlns:a16="http://schemas.microsoft.com/office/drawing/2014/main" id="{F4F5FBE0-6640-48BE-A3A1-EF00C979F64D}"/>
                  </a:ext>
                </a:extLst>
              </p:cNvPr>
              <p:cNvSpPr>
                <a:spLocks/>
              </p:cNvSpPr>
              <p:nvPr/>
            </p:nvSpPr>
            <p:spPr bwMode="auto">
              <a:xfrm>
                <a:off x="345" y="3453"/>
                <a:ext cx="6" cy="6"/>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4 h 11"/>
                  <a:gd name="T20" fmla="*/ 9 w 11"/>
                  <a:gd name="T21" fmla="*/ 2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4"/>
                    </a:lnTo>
                    <a:lnTo>
                      <a:pt x="9" y="2"/>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49" name="Freeform 640">
                <a:extLst>
                  <a:ext uri="{FF2B5EF4-FFF2-40B4-BE49-F238E27FC236}">
                    <a16:creationId xmlns:a16="http://schemas.microsoft.com/office/drawing/2014/main" id="{E606B970-9861-4C10-ADC6-501875C9A4A6}"/>
                  </a:ext>
                </a:extLst>
              </p:cNvPr>
              <p:cNvSpPr>
                <a:spLocks/>
              </p:cNvSpPr>
              <p:nvPr/>
            </p:nvSpPr>
            <p:spPr bwMode="auto">
              <a:xfrm>
                <a:off x="345" y="3453"/>
                <a:ext cx="6" cy="6"/>
              </a:xfrm>
              <a:custGeom>
                <a:avLst/>
                <a:gdLst>
                  <a:gd name="T0" fmla="*/ 7 w 11"/>
                  <a:gd name="T1" fmla="*/ 0 h 11"/>
                  <a:gd name="T2" fmla="*/ 7 w 11"/>
                  <a:gd name="T3" fmla="*/ 0 h 11"/>
                  <a:gd name="T4" fmla="*/ 3 w 11"/>
                  <a:gd name="T5" fmla="*/ 1 h 11"/>
                  <a:gd name="T6" fmla="*/ 1 w 11"/>
                  <a:gd name="T7" fmla="*/ 4 h 11"/>
                  <a:gd name="T8" fmla="*/ 0 w 11"/>
                  <a:gd name="T9" fmla="*/ 7 h 11"/>
                  <a:gd name="T10" fmla="*/ 2 w 11"/>
                  <a:gd name="T11" fmla="*/ 10 h 11"/>
                  <a:gd name="T12" fmla="*/ 4 w 11"/>
                  <a:gd name="T13" fmla="*/ 11 h 11"/>
                  <a:gd name="T14" fmla="*/ 8 w 11"/>
                  <a:gd name="T15" fmla="*/ 10 h 11"/>
                  <a:gd name="T16" fmla="*/ 11 w 11"/>
                  <a:gd name="T17" fmla="*/ 8 h 11"/>
                  <a:gd name="T18" fmla="*/ 11 w 11"/>
                  <a:gd name="T19" fmla="*/ 4 h 11"/>
                  <a:gd name="T20" fmla="*/ 9 w 11"/>
                  <a:gd name="T21" fmla="*/ 2 h 11"/>
                  <a:gd name="T22" fmla="*/ 7 w 11"/>
                  <a:gd name="T23" fmla="*/ 0 h 11"/>
                  <a:gd name="T24" fmla="*/ 7 w 11"/>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1">
                    <a:moveTo>
                      <a:pt x="7" y="0"/>
                    </a:moveTo>
                    <a:lnTo>
                      <a:pt x="7" y="0"/>
                    </a:lnTo>
                    <a:lnTo>
                      <a:pt x="3" y="1"/>
                    </a:lnTo>
                    <a:lnTo>
                      <a:pt x="1" y="4"/>
                    </a:lnTo>
                    <a:lnTo>
                      <a:pt x="0" y="7"/>
                    </a:lnTo>
                    <a:lnTo>
                      <a:pt x="2" y="10"/>
                    </a:lnTo>
                    <a:lnTo>
                      <a:pt x="4" y="11"/>
                    </a:lnTo>
                    <a:lnTo>
                      <a:pt x="8" y="10"/>
                    </a:lnTo>
                    <a:lnTo>
                      <a:pt x="11" y="8"/>
                    </a:lnTo>
                    <a:lnTo>
                      <a:pt x="11" y="4"/>
                    </a:lnTo>
                    <a:lnTo>
                      <a:pt x="9" y="2"/>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 name="Freeform 641">
                <a:extLst>
                  <a:ext uri="{FF2B5EF4-FFF2-40B4-BE49-F238E27FC236}">
                    <a16:creationId xmlns:a16="http://schemas.microsoft.com/office/drawing/2014/main" id="{DAAEA796-144F-422C-99B6-76C3D511D936}"/>
                  </a:ext>
                </a:extLst>
              </p:cNvPr>
              <p:cNvSpPr>
                <a:spLocks/>
              </p:cNvSpPr>
              <p:nvPr/>
            </p:nvSpPr>
            <p:spPr bwMode="auto">
              <a:xfrm>
                <a:off x="278" y="3556"/>
                <a:ext cx="9" cy="22"/>
              </a:xfrm>
              <a:custGeom>
                <a:avLst/>
                <a:gdLst>
                  <a:gd name="T0" fmla="*/ 9 w 16"/>
                  <a:gd name="T1" fmla="*/ 0 h 43"/>
                  <a:gd name="T2" fmla="*/ 9 w 16"/>
                  <a:gd name="T3" fmla="*/ 0 h 43"/>
                  <a:gd name="T4" fmla="*/ 7 w 16"/>
                  <a:gd name="T5" fmla="*/ 3 h 43"/>
                  <a:gd name="T6" fmla="*/ 4 w 16"/>
                  <a:gd name="T7" fmla="*/ 6 h 43"/>
                  <a:gd name="T8" fmla="*/ 2 w 16"/>
                  <a:gd name="T9" fmla="*/ 10 h 43"/>
                  <a:gd name="T10" fmla="*/ 0 w 16"/>
                  <a:gd name="T11" fmla="*/ 12 h 43"/>
                  <a:gd name="T12" fmla="*/ 0 w 16"/>
                  <a:gd name="T13" fmla="*/ 16 h 43"/>
                  <a:gd name="T14" fmla="*/ 3 w 16"/>
                  <a:gd name="T15" fmla="*/ 18 h 43"/>
                  <a:gd name="T16" fmla="*/ 6 w 16"/>
                  <a:gd name="T17" fmla="*/ 21 h 43"/>
                  <a:gd name="T18" fmla="*/ 6 w 16"/>
                  <a:gd name="T19" fmla="*/ 25 h 43"/>
                  <a:gd name="T20" fmla="*/ 2 w 16"/>
                  <a:gd name="T21" fmla="*/ 27 h 43"/>
                  <a:gd name="T22" fmla="*/ 0 w 16"/>
                  <a:gd name="T23" fmla="*/ 28 h 43"/>
                  <a:gd name="T24" fmla="*/ 0 w 16"/>
                  <a:gd name="T25" fmla="*/ 39 h 43"/>
                  <a:gd name="T26" fmla="*/ 2 w 16"/>
                  <a:gd name="T27" fmla="*/ 40 h 43"/>
                  <a:gd name="T28" fmla="*/ 5 w 16"/>
                  <a:gd name="T29" fmla="*/ 41 h 43"/>
                  <a:gd name="T30" fmla="*/ 8 w 16"/>
                  <a:gd name="T31" fmla="*/ 43 h 43"/>
                  <a:gd name="T32" fmla="*/ 11 w 16"/>
                  <a:gd name="T33" fmla="*/ 42 h 43"/>
                  <a:gd name="T34" fmla="*/ 15 w 16"/>
                  <a:gd name="T35" fmla="*/ 39 h 43"/>
                  <a:gd name="T36" fmla="*/ 15 w 16"/>
                  <a:gd name="T37" fmla="*/ 35 h 43"/>
                  <a:gd name="T38" fmla="*/ 16 w 16"/>
                  <a:gd name="T39" fmla="*/ 31 h 43"/>
                  <a:gd name="T40" fmla="*/ 16 w 16"/>
                  <a:gd name="T41" fmla="*/ 25 h 43"/>
                  <a:gd name="T42" fmla="*/ 15 w 16"/>
                  <a:gd name="T43" fmla="*/ 22 h 43"/>
                  <a:gd name="T44" fmla="*/ 15 w 16"/>
                  <a:gd name="T45" fmla="*/ 19 h 43"/>
                  <a:gd name="T46" fmla="*/ 15 w 16"/>
                  <a:gd name="T47" fmla="*/ 16 h 43"/>
                  <a:gd name="T48" fmla="*/ 12 w 16"/>
                  <a:gd name="T49" fmla="*/ 12 h 43"/>
                  <a:gd name="T50" fmla="*/ 11 w 16"/>
                  <a:gd name="T51" fmla="*/ 9 h 43"/>
                  <a:gd name="T52" fmla="*/ 10 w 16"/>
                  <a:gd name="T53" fmla="*/ 7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10"/>
                    </a:lnTo>
                    <a:lnTo>
                      <a:pt x="0" y="12"/>
                    </a:lnTo>
                    <a:lnTo>
                      <a:pt x="0" y="16"/>
                    </a:lnTo>
                    <a:lnTo>
                      <a:pt x="3" y="18"/>
                    </a:lnTo>
                    <a:lnTo>
                      <a:pt x="6" y="21"/>
                    </a:lnTo>
                    <a:lnTo>
                      <a:pt x="6" y="25"/>
                    </a:lnTo>
                    <a:lnTo>
                      <a:pt x="2" y="27"/>
                    </a:lnTo>
                    <a:lnTo>
                      <a:pt x="0" y="28"/>
                    </a:lnTo>
                    <a:lnTo>
                      <a:pt x="0" y="39"/>
                    </a:lnTo>
                    <a:lnTo>
                      <a:pt x="2" y="40"/>
                    </a:lnTo>
                    <a:lnTo>
                      <a:pt x="5" y="41"/>
                    </a:lnTo>
                    <a:lnTo>
                      <a:pt x="8" y="43"/>
                    </a:lnTo>
                    <a:lnTo>
                      <a:pt x="11" y="42"/>
                    </a:lnTo>
                    <a:lnTo>
                      <a:pt x="15" y="39"/>
                    </a:lnTo>
                    <a:lnTo>
                      <a:pt x="15" y="35"/>
                    </a:lnTo>
                    <a:lnTo>
                      <a:pt x="16" y="31"/>
                    </a:lnTo>
                    <a:lnTo>
                      <a:pt x="16" y="25"/>
                    </a:lnTo>
                    <a:lnTo>
                      <a:pt x="15" y="22"/>
                    </a:lnTo>
                    <a:lnTo>
                      <a:pt x="15" y="19"/>
                    </a:lnTo>
                    <a:lnTo>
                      <a:pt x="15" y="16"/>
                    </a:lnTo>
                    <a:lnTo>
                      <a:pt x="12" y="12"/>
                    </a:lnTo>
                    <a:lnTo>
                      <a:pt x="11" y="9"/>
                    </a:lnTo>
                    <a:lnTo>
                      <a:pt x="10" y="7"/>
                    </a:lnTo>
                    <a:lnTo>
                      <a:pt x="10" y="5"/>
                    </a:lnTo>
                    <a:lnTo>
                      <a:pt x="12" y="4"/>
                    </a:lnTo>
                    <a:lnTo>
                      <a:pt x="9" y="0"/>
                    </a:lnTo>
                    <a:lnTo>
                      <a:pt x="9"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1" name="Freeform 642">
                <a:extLst>
                  <a:ext uri="{FF2B5EF4-FFF2-40B4-BE49-F238E27FC236}">
                    <a16:creationId xmlns:a16="http://schemas.microsoft.com/office/drawing/2014/main" id="{78EF858A-B97B-4F31-9FB2-EA03F8C9312F}"/>
                  </a:ext>
                </a:extLst>
              </p:cNvPr>
              <p:cNvSpPr>
                <a:spLocks/>
              </p:cNvSpPr>
              <p:nvPr/>
            </p:nvSpPr>
            <p:spPr bwMode="auto">
              <a:xfrm>
                <a:off x="278" y="3556"/>
                <a:ext cx="9" cy="22"/>
              </a:xfrm>
              <a:custGeom>
                <a:avLst/>
                <a:gdLst>
                  <a:gd name="T0" fmla="*/ 9 w 16"/>
                  <a:gd name="T1" fmla="*/ 0 h 43"/>
                  <a:gd name="T2" fmla="*/ 9 w 16"/>
                  <a:gd name="T3" fmla="*/ 0 h 43"/>
                  <a:gd name="T4" fmla="*/ 7 w 16"/>
                  <a:gd name="T5" fmla="*/ 3 h 43"/>
                  <a:gd name="T6" fmla="*/ 4 w 16"/>
                  <a:gd name="T7" fmla="*/ 6 h 43"/>
                  <a:gd name="T8" fmla="*/ 2 w 16"/>
                  <a:gd name="T9" fmla="*/ 10 h 43"/>
                  <a:gd name="T10" fmla="*/ 0 w 16"/>
                  <a:gd name="T11" fmla="*/ 12 h 43"/>
                  <a:gd name="T12" fmla="*/ 0 w 16"/>
                  <a:gd name="T13" fmla="*/ 16 h 43"/>
                  <a:gd name="T14" fmla="*/ 3 w 16"/>
                  <a:gd name="T15" fmla="*/ 18 h 43"/>
                  <a:gd name="T16" fmla="*/ 6 w 16"/>
                  <a:gd name="T17" fmla="*/ 21 h 43"/>
                  <a:gd name="T18" fmla="*/ 6 w 16"/>
                  <a:gd name="T19" fmla="*/ 25 h 43"/>
                  <a:gd name="T20" fmla="*/ 2 w 16"/>
                  <a:gd name="T21" fmla="*/ 27 h 43"/>
                  <a:gd name="T22" fmla="*/ 0 w 16"/>
                  <a:gd name="T23" fmla="*/ 28 h 43"/>
                  <a:gd name="T24" fmla="*/ 0 w 16"/>
                  <a:gd name="T25" fmla="*/ 39 h 43"/>
                  <a:gd name="T26" fmla="*/ 2 w 16"/>
                  <a:gd name="T27" fmla="*/ 40 h 43"/>
                  <a:gd name="T28" fmla="*/ 5 w 16"/>
                  <a:gd name="T29" fmla="*/ 41 h 43"/>
                  <a:gd name="T30" fmla="*/ 8 w 16"/>
                  <a:gd name="T31" fmla="*/ 43 h 43"/>
                  <a:gd name="T32" fmla="*/ 11 w 16"/>
                  <a:gd name="T33" fmla="*/ 42 h 43"/>
                  <a:gd name="T34" fmla="*/ 15 w 16"/>
                  <a:gd name="T35" fmla="*/ 39 h 43"/>
                  <a:gd name="T36" fmla="*/ 15 w 16"/>
                  <a:gd name="T37" fmla="*/ 35 h 43"/>
                  <a:gd name="T38" fmla="*/ 16 w 16"/>
                  <a:gd name="T39" fmla="*/ 31 h 43"/>
                  <a:gd name="T40" fmla="*/ 16 w 16"/>
                  <a:gd name="T41" fmla="*/ 25 h 43"/>
                  <a:gd name="T42" fmla="*/ 15 w 16"/>
                  <a:gd name="T43" fmla="*/ 22 h 43"/>
                  <a:gd name="T44" fmla="*/ 15 w 16"/>
                  <a:gd name="T45" fmla="*/ 19 h 43"/>
                  <a:gd name="T46" fmla="*/ 15 w 16"/>
                  <a:gd name="T47" fmla="*/ 16 h 43"/>
                  <a:gd name="T48" fmla="*/ 12 w 16"/>
                  <a:gd name="T49" fmla="*/ 12 h 43"/>
                  <a:gd name="T50" fmla="*/ 11 w 16"/>
                  <a:gd name="T51" fmla="*/ 9 h 43"/>
                  <a:gd name="T52" fmla="*/ 10 w 16"/>
                  <a:gd name="T53" fmla="*/ 7 h 43"/>
                  <a:gd name="T54" fmla="*/ 10 w 16"/>
                  <a:gd name="T55" fmla="*/ 5 h 43"/>
                  <a:gd name="T56" fmla="*/ 12 w 16"/>
                  <a:gd name="T57" fmla="*/ 4 h 43"/>
                  <a:gd name="T58" fmla="*/ 9 w 16"/>
                  <a:gd name="T59" fmla="*/ 0 h 43"/>
                  <a:gd name="T60" fmla="*/ 9 w 16"/>
                  <a:gd name="T6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43">
                    <a:moveTo>
                      <a:pt x="9" y="0"/>
                    </a:moveTo>
                    <a:lnTo>
                      <a:pt x="9" y="0"/>
                    </a:lnTo>
                    <a:lnTo>
                      <a:pt x="7" y="3"/>
                    </a:lnTo>
                    <a:lnTo>
                      <a:pt x="4" y="6"/>
                    </a:lnTo>
                    <a:lnTo>
                      <a:pt x="2" y="10"/>
                    </a:lnTo>
                    <a:lnTo>
                      <a:pt x="0" y="12"/>
                    </a:lnTo>
                    <a:lnTo>
                      <a:pt x="0" y="16"/>
                    </a:lnTo>
                    <a:lnTo>
                      <a:pt x="3" y="18"/>
                    </a:lnTo>
                    <a:lnTo>
                      <a:pt x="6" y="21"/>
                    </a:lnTo>
                    <a:lnTo>
                      <a:pt x="6" y="25"/>
                    </a:lnTo>
                    <a:lnTo>
                      <a:pt x="2" y="27"/>
                    </a:lnTo>
                    <a:lnTo>
                      <a:pt x="0" y="28"/>
                    </a:lnTo>
                    <a:lnTo>
                      <a:pt x="0" y="39"/>
                    </a:lnTo>
                    <a:lnTo>
                      <a:pt x="2" y="40"/>
                    </a:lnTo>
                    <a:lnTo>
                      <a:pt x="5" y="41"/>
                    </a:lnTo>
                    <a:lnTo>
                      <a:pt x="8" y="43"/>
                    </a:lnTo>
                    <a:lnTo>
                      <a:pt x="11" y="42"/>
                    </a:lnTo>
                    <a:lnTo>
                      <a:pt x="15" y="39"/>
                    </a:lnTo>
                    <a:lnTo>
                      <a:pt x="15" y="35"/>
                    </a:lnTo>
                    <a:lnTo>
                      <a:pt x="16" y="31"/>
                    </a:lnTo>
                    <a:lnTo>
                      <a:pt x="16" y="25"/>
                    </a:lnTo>
                    <a:lnTo>
                      <a:pt x="15" y="22"/>
                    </a:lnTo>
                    <a:lnTo>
                      <a:pt x="15" y="19"/>
                    </a:lnTo>
                    <a:lnTo>
                      <a:pt x="15" y="16"/>
                    </a:lnTo>
                    <a:lnTo>
                      <a:pt x="12" y="12"/>
                    </a:lnTo>
                    <a:lnTo>
                      <a:pt x="11" y="9"/>
                    </a:lnTo>
                    <a:lnTo>
                      <a:pt x="10" y="7"/>
                    </a:lnTo>
                    <a:lnTo>
                      <a:pt x="10" y="5"/>
                    </a:lnTo>
                    <a:lnTo>
                      <a:pt x="12" y="4"/>
                    </a:lnTo>
                    <a:lnTo>
                      <a:pt x="9" y="0"/>
                    </a:lnTo>
                    <a:lnTo>
                      <a:pt x="9"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 name="Freeform 643">
                <a:extLst>
                  <a:ext uri="{FF2B5EF4-FFF2-40B4-BE49-F238E27FC236}">
                    <a16:creationId xmlns:a16="http://schemas.microsoft.com/office/drawing/2014/main" id="{8BBD7090-7333-4CFD-A084-289A5AEC4FBC}"/>
                  </a:ext>
                </a:extLst>
              </p:cNvPr>
              <p:cNvSpPr>
                <a:spLocks/>
              </p:cNvSpPr>
              <p:nvPr/>
            </p:nvSpPr>
            <p:spPr bwMode="auto">
              <a:xfrm>
                <a:off x="321" y="3531"/>
                <a:ext cx="5" cy="5"/>
              </a:xfrm>
              <a:custGeom>
                <a:avLst/>
                <a:gdLst>
                  <a:gd name="T0" fmla="*/ 6 w 8"/>
                  <a:gd name="T1" fmla="*/ 0 h 9"/>
                  <a:gd name="T2" fmla="*/ 6 w 8"/>
                  <a:gd name="T3" fmla="*/ 0 h 9"/>
                  <a:gd name="T4" fmla="*/ 2 w 8"/>
                  <a:gd name="T5" fmla="*/ 0 h 9"/>
                  <a:gd name="T6" fmla="*/ 0 w 8"/>
                  <a:gd name="T7" fmla="*/ 2 h 9"/>
                  <a:gd name="T8" fmla="*/ 0 w 8"/>
                  <a:gd name="T9" fmla="*/ 7 h 9"/>
                  <a:gd name="T10" fmla="*/ 2 w 8"/>
                  <a:gd name="T11" fmla="*/ 9 h 9"/>
                  <a:gd name="T12" fmla="*/ 5 w 8"/>
                  <a:gd name="T13" fmla="*/ 9 h 9"/>
                  <a:gd name="T14" fmla="*/ 7 w 8"/>
                  <a:gd name="T15" fmla="*/ 5 h 9"/>
                  <a:gd name="T16" fmla="*/ 8 w 8"/>
                  <a:gd name="T17" fmla="*/ 1 h 9"/>
                  <a:gd name="T18" fmla="*/ 6 w 8"/>
                  <a:gd name="T19" fmla="*/ 0 h 9"/>
                  <a:gd name="T20" fmla="*/ 6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6" y="0"/>
                    </a:moveTo>
                    <a:lnTo>
                      <a:pt x="6" y="0"/>
                    </a:lnTo>
                    <a:lnTo>
                      <a:pt x="2" y="0"/>
                    </a:lnTo>
                    <a:lnTo>
                      <a:pt x="0" y="2"/>
                    </a:lnTo>
                    <a:lnTo>
                      <a:pt x="0" y="7"/>
                    </a:lnTo>
                    <a:lnTo>
                      <a:pt x="2" y="9"/>
                    </a:lnTo>
                    <a:lnTo>
                      <a:pt x="5" y="9"/>
                    </a:lnTo>
                    <a:lnTo>
                      <a:pt x="7" y="5"/>
                    </a:lnTo>
                    <a:lnTo>
                      <a:pt x="8" y="1"/>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3" name="Freeform 644">
                <a:extLst>
                  <a:ext uri="{FF2B5EF4-FFF2-40B4-BE49-F238E27FC236}">
                    <a16:creationId xmlns:a16="http://schemas.microsoft.com/office/drawing/2014/main" id="{38BEDB03-AE0C-4599-9E40-BD9AFEA3B15C}"/>
                  </a:ext>
                </a:extLst>
              </p:cNvPr>
              <p:cNvSpPr>
                <a:spLocks/>
              </p:cNvSpPr>
              <p:nvPr/>
            </p:nvSpPr>
            <p:spPr bwMode="auto">
              <a:xfrm>
                <a:off x="321" y="3531"/>
                <a:ext cx="5" cy="5"/>
              </a:xfrm>
              <a:custGeom>
                <a:avLst/>
                <a:gdLst>
                  <a:gd name="T0" fmla="*/ 6 w 8"/>
                  <a:gd name="T1" fmla="*/ 0 h 9"/>
                  <a:gd name="T2" fmla="*/ 6 w 8"/>
                  <a:gd name="T3" fmla="*/ 0 h 9"/>
                  <a:gd name="T4" fmla="*/ 2 w 8"/>
                  <a:gd name="T5" fmla="*/ 0 h 9"/>
                  <a:gd name="T6" fmla="*/ 0 w 8"/>
                  <a:gd name="T7" fmla="*/ 2 h 9"/>
                  <a:gd name="T8" fmla="*/ 0 w 8"/>
                  <a:gd name="T9" fmla="*/ 7 h 9"/>
                  <a:gd name="T10" fmla="*/ 2 w 8"/>
                  <a:gd name="T11" fmla="*/ 9 h 9"/>
                  <a:gd name="T12" fmla="*/ 5 w 8"/>
                  <a:gd name="T13" fmla="*/ 9 h 9"/>
                  <a:gd name="T14" fmla="*/ 7 w 8"/>
                  <a:gd name="T15" fmla="*/ 5 h 9"/>
                  <a:gd name="T16" fmla="*/ 8 w 8"/>
                  <a:gd name="T17" fmla="*/ 1 h 9"/>
                  <a:gd name="T18" fmla="*/ 6 w 8"/>
                  <a:gd name="T19" fmla="*/ 0 h 9"/>
                  <a:gd name="T20" fmla="*/ 6 w 8"/>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9">
                    <a:moveTo>
                      <a:pt x="6" y="0"/>
                    </a:moveTo>
                    <a:lnTo>
                      <a:pt x="6" y="0"/>
                    </a:lnTo>
                    <a:lnTo>
                      <a:pt x="2" y="0"/>
                    </a:lnTo>
                    <a:lnTo>
                      <a:pt x="0" y="2"/>
                    </a:lnTo>
                    <a:lnTo>
                      <a:pt x="0" y="7"/>
                    </a:lnTo>
                    <a:lnTo>
                      <a:pt x="2" y="9"/>
                    </a:lnTo>
                    <a:lnTo>
                      <a:pt x="5" y="9"/>
                    </a:lnTo>
                    <a:lnTo>
                      <a:pt x="7" y="5"/>
                    </a:lnTo>
                    <a:lnTo>
                      <a:pt x="8" y="1"/>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 name="Freeform 645">
                <a:extLst>
                  <a:ext uri="{FF2B5EF4-FFF2-40B4-BE49-F238E27FC236}">
                    <a16:creationId xmlns:a16="http://schemas.microsoft.com/office/drawing/2014/main" id="{C9DBD9D1-2F7B-4444-B893-5DFC2E539913}"/>
                  </a:ext>
                </a:extLst>
              </p:cNvPr>
              <p:cNvSpPr>
                <a:spLocks/>
              </p:cNvSpPr>
              <p:nvPr/>
            </p:nvSpPr>
            <p:spPr bwMode="auto">
              <a:xfrm>
                <a:off x="354" y="3540"/>
                <a:ext cx="6" cy="10"/>
              </a:xfrm>
              <a:custGeom>
                <a:avLst/>
                <a:gdLst>
                  <a:gd name="T0" fmla="*/ 6 w 11"/>
                  <a:gd name="T1" fmla="*/ 0 h 19"/>
                  <a:gd name="T2" fmla="*/ 6 w 11"/>
                  <a:gd name="T3" fmla="*/ 0 h 19"/>
                  <a:gd name="T4" fmla="*/ 3 w 11"/>
                  <a:gd name="T5" fmla="*/ 2 h 19"/>
                  <a:gd name="T6" fmla="*/ 1 w 11"/>
                  <a:gd name="T7" fmla="*/ 5 h 19"/>
                  <a:gd name="T8" fmla="*/ 0 w 11"/>
                  <a:gd name="T9" fmla="*/ 8 h 19"/>
                  <a:gd name="T10" fmla="*/ 0 w 11"/>
                  <a:gd name="T11" fmla="*/ 11 h 19"/>
                  <a:gd name="T12" fmla="*/ 3 w 11"/>
                  <a:gd name="T13" fmla="*/ 14 h 19"/>
                  <a:gd name="T14" fmla="*/ 6 w 11"/>
                  <a:gd name="T15" fmla="*/ 16 h 19"/>
                  <a:gd name="T16" fmla="*/ 8 w 11"/>
                  <a:gd name="T17" fmla="*/ 19 h 19"/>
                  <a:gd name="T18" fmla="*/ 11 w 11"/>
                  <a:gd name="T19" fmla="*/ 18 h 19"/>
                  <a:gd name="T20" fmla="*/ 10 w 11"/>
                  <a:gd name="T21" fmla="*/ 14 h 19"/>
                  <a:gd name="T22" fmla="*/ 8 w 11"/>
                  <a:gd name="T23" fmla="*/ 12 h 19"/>
                  <a:gd name="T24" fmla="*/ 8 w 11"/>
                  <a:gd name="T25" fmla="*/ 8 h 19"/>
                  <a:gd name="T26" fmla="*/ 10 w 11"/>
                  <a:gd name="T27" fmla="*/ 6 h 19"/>
                  <a:gd name="T28" fmla="*/ 11 w 11"/>
                  <a:gd name="T29" fmla="*/ 4 h 19"/>
                  <a:gd name="T30" fmla="*/ 10 w 11"/>
                  <a:gd name="T31" fmla="*/ 2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5"/>
                    </a:lnTo>
                    <a:lnTo>
                      <a:pt x="0" y="8"/>
                    </a:lnTo>
                    <a:lnTo>
                      <a:pt x="0" y="11"/>
                    </a:lnTo>
                    <a:lnTo>
                      <a:pt x="3" y="14"/>
                    </a:lnTo>
                    <a:lnTo>
                      <a:pt x="6" y="16"/>
                    </a:lnTo>
                    <a:lnTo>
                      <a:pt x="8" y="19"/>
                    </a:lnTo>
                    <a:lnTo>
                      <a:pt x="11" y="18"/>
                    </a:lnTo>
                    <a:lnTo>
                      <a:pt x="10" y="14"/>
                    </a:lnTo>
                    <a:lnTo>
                      <a:pt x="8" y="12"/>
                    </a:lnTo>
                    <a:lnTo>
                      <a:pt x="8" y="8"/>
                    </a:lnTo>
                    <a:lnTo>
                      <a:pt x="10" y="6"/>
                    </a:lnTo>
                    <a:lnTo>
                      <a:pt x="11" y="4"/>
                    </a:lnTo>
                    <a:lnTo>
                      <a:pt x="10" y="2"/>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5" name="Freeform 646">
                <a:extLst>
                  <a:ext uri="{FF2B5EF4-FFF2-40B4-BE49-F238E27FC236}">
                    <a16:creationId xmlns:a16="http://schemas.microsoft.com/office/drawing/2014/main" id="{9449C5FB-C45E-4F67-9D69-8C47490AF733}"/>
                  </a:ext>
                </a:extLst>
              </p:cNvPr>
              <p:cNvSpPr>
                <a:spLocks/>
              </p:cNvSpPr>
              <p:nvPr/>
            </p:nvSpPr>
            <p:spPr bwMode="auto">
              <a:xfrm>
                <a:off x="354" y="3540"/>
                <a:ext cx="6" cy="10"/>
              </a:xfrm>
              <a:custGeom>
                <a:avLst/>
                <a:gdLst>
                  <a:gd name="T0" fmla="*/ 6 w 11"/>
                  <a:gd name="T1" fmla="*/ 0 h 19"/>
                  <a:gd name="T2" fmla="*/ 6 w 11"/>
                  <a:gd name="T3" fmla="*/ 0 h 19"/>
                  <a:gd name="T4" fmla="*/ 3 w 11"/>
                  <a:gd name="T5" fmla="*/ 2 h 19"/>
                  <a:gd name="T6" fmla="*/ 1 w 11"/>
                  <a:gd name="T7" fmla="*/ 5 h 19"/>
                  <a:gd name="T8" fmla="*/ 0 w 11"/>
                  <a:gd name="T9" fmla="*/ 8 h 19"/>
                  <a:gd name="T10" fmla="*/ 0 w 11"/>
                  <a:gd name="T11" fmla="*/ 11 h 19"/>
                  <a:gd name="T12" fmla="*/ 3 w 11"/>
                  <a:gd name="T13" fmla="*/ 14 h 19"/>
                  <a:gd name="T14" fmla="*/ 6 w 11"/>
                  <a:gd name="T15" fmla="*/ 16 h 19"/>
                  <a:gd name="T16" fmla="*/ 8 w 11"/>
                  <a:gd name="T17" fmla="*/ 19 h 19"/>
                  <a:gd name="T18" fmla="*/ 11 w 11"/>
                  <a:gd name="T19" fmla="*/ 18 h 19"/>
                  <a:gd name="T20" fmla="*/ 10 w 11"/>
                  <a:gd name="T21" fmla="*/ 14 h 19"/>
                  <a:gd name="T22" fmla="*/ 8 w 11"/>
                  <a:gd name="T23" fmla="*/ 12 h 19"/>
                  <a:gd name="T24" fmla="*/ 8 w 11"/>
                  <a:gd name="T25" fmla="*/ 8 h 19"/>
                  <a:gd name="T26" fmla="*/ 10 w 11"/>
                  <a:gd name="T27" fmla="*/ 6 h 19"/>
                  <a:gd name="T28" fmla="*/ 11 w 11"/>
                  <a:gd name="T29" fmla="*/ 4 h 19"/>
                  <a:gd name="T30" fmla="*/ 10 w 11"/>
                  <a:gd name="T31" fmla="*/ 2 h 19"/>
                  <a:gd name="T32" fmla="*/ 6 w 11"/>
                  <a:gd name="T33" fmla="*/ 0 h 19"/>
                  <a:gd name="T34" fmla="*/ 6 w 11"/>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9">
                    <a:moveTo>
                      <a:pt x="6" y="0"/>
                    </a:moveTo>
                    <a:lnTo>
                      <a:pt x="6" y="0"/>
                    </a:lnTo>
                    <a:lnTo>
                      <a:pt x="3" y="2"/>
                    </a:lnTo>
                    <a:lnTo>
                      <a:pt x="1" y="5"/>
                    </a:lnTo>
                    <a:lnTo>
                      <a:pt x="0" y="8"/>
                    </a:lnTo>
                    <a:lnTo>
                      <a:pt x="0" y="11"/>
                    </a:lnTo>
                    <a:lnTo>
                      <a:pt x="3" y="14"/>
                    </a:lnTo>
                    <a:lnTo>
                      <a:pt x="6" y="16"/>
                    </a:lnTo>
                    <a:lnTo>
                      <a:pt x="8" y="19"/>
                    </a:lnTo>
                    <a:lnTo>
                      <a:pt x="11" y="18"/>
                    </a:lnTo>
                    <a:lnTo>
                      <a:pt x="10" y="14"/>
                    </a:lnTo>
                    <a:lnTo>
                      <a:pt x="8" y="12"/>
                    </a:lnTo>
                    <a:lnTo>
                      <a:pt x="8" y="8"/>
                    </a:lnTo>
                    <a:lnTo>
                      <a:pt x="10" y="6"/>
                    </a:lnTo>
                    <a:lnTo>
                      <a:pt x="11" y="4"/>
                    </a:lnTo>
                    <a:lnTo>
                      <a:pt x="10" y="2"/>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 name="Freeform 647">
                <a:extLst>
                  <a:ext uri="{FF2B5EF4-FFF2-40B4-BE49-F238E27FC236}">
                    <a16:creationId xmlns:a16="http://schemas.microsoft.com/office/drawing/2014/main" id="{23F1F00F-F1D5-49A5-9B87-67170C96CF34}"/>
                  </a:ext>
                </a:extLst>
              </p:cNvPr>
              <p:cNvSpPr>
                <a:spLocks/>
              </p:cNvSpPr>
              <p:nvPr/>
            </p:nvSpPr>
            <p:spPr bwMode="auto">
              <a:xfrm>
                <a:off x="345" y="3517"/>
                <a:ext cx="16" cy="23"/>
              </a:xfrm>
              <a:custGeom>
                <a:avLst/>
                <a:gdLst>
                  <a:gd name="T0" fmla="*/ 12 w 29"/>
                  <a:gd name="T1" fmla="*/ 43 h 43"/>
                  <a:gd name="T2" fmla="*/ 12 w 29"/>
                  <a:gd name="T3" fmla="*/ 43 h 43"/>
                  <a:gd name="T4" fmla="*/ 14 w 29"/>
                  <a:gd name="T5" fmla="*/ 39 h 43"/>
                  <a:gd name="T6" fmla="*/ 17 w 29"/>
                  <a:gd name="T7" fmla="*/ 36 h 43"/>
                  <a:gd name="T8" fmla="*/ 19 w 29"/>
                  <a:gd name="T9" fmla="*/ 35 h 43"/>
                  <a:gd name="T10" fmla="*/ 21 w 29"/>
                  <a:gd name="T11" fmla="*/ 31 h 43"/>
                  <a:gd name="T12" fmla="*/ 19 w 29"/>
                  <a:gd name="T13" fmla="*/ 29 h 43"/>
                  <a:gd name="T14" fmla="*/ 18 w 29"/>
                  <a:gd name="T15" fmla="*/ 27 h 43"/>
                  <a:gd name="T16" fmla="*/ 20 w 29"/>
                  <a:gd name="T17" fmla="*/ 23 h 43"/>
                  <a:gd name="T18" fmla="*/ 24 w 29"/>
                  <a:gd name="T19" fmla="*/ 20 h 43"/>
                  <a:gd name="T20" fmla="*/ 27 w 29"/>
                  <a:gd name="T21" fmla="*/ 19 h 43"/>
                  <a:gd name="T22" fmla="*/ 29 w 29"/>
                  <a:gd name="T23" fmla="*/ 17 h 43"/>
                  <a:gd name="T24" fmla="*/ 29 w 29"/>
                  <a:gd name="T25" fmla="*/ 12 h 43"/>
                  <a:gd name="T26" fmla="*/ 27 w 29"/>
                  <a:gd name="T27" fmla="*/ 9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4 h 43"/>
                  <a:gd name="T40" fmla="*/ 16 w 29"/>
                  <a:gd name="T41" fmla="*/ 4 h 43"/>
                  <a:gd name="T42" fmla="*/ 14 w 29"/>
                  <a:gd name="T43" fmla="*/ 4 h 43"/>
                  <a:gd name="T44" fmla="*/ 14 w 29"/>
                  <a:gd name="T45" fmla="*/ 6 h 43"/>
                  <a:gd name="T46" fmla="*/ 14 w 29"/>
                  <a:gd name="T47" fmla="*/ 9 h 43"/>
                  <a:gd name="T48" fmla="*/ 16 w 29"/>
                  <a:gd name="T49" fmla="*/ 11 h 43"/>
                  <a:gd name="T50" fmla="*/ 14 w 29"/>
                  <a:gd name="T51" fmla="*/ 12 h 43"/>
                  <a:gd name="T52" fmla="*/ 12 w 29"/>
                  <a:gd name="T53" fmla="*/ 13 h 43"/>
                  <a:gd name="T54" fmla="*/ 12 w 29"/>
                  <a:gd name="T55" fmla="*/ 16 h 43"/>
                  <a:gd name="T56" fmla="*/ 10 w 29"/>
                  <a:gd name="T57" fmla="*/ 17 h 43"/>
                  <a:gd name="T58" fmla="*/ 9 w 29"/>
                  <a:gd name="T59" fmla="*/ 20 h 43"/>
                  <a:gd name="T60" fmla="*/ 7 w 29"/>
                  <a:gd name="T61" fmla="*/ 20 h 43"/>
                  <a:gd name="T62" fmla="*/ 4 w 29"/>
                  <a:gd name="T63" fmla="*/ 20 h 43"/>
                  <a:gd name="T64" fmla="*/ 0 w 29"/>
                  <a:gd name="T65" fmla="*/ 20 h 43"/>
                  <a:gd name="T66" fmla="*/ 0 w 29"/>
                  <a:gd name="T67" fmla="*/ 22 h 43"/>
                  <a:gd name="T68" fmla="*/ 0 w 29"/>
                  <a:gd name="T69" fmla="*/ 25 h 43"/>
                  <a:gd name="T70" fmla="*/ 4 w 29"/>
                  <a:gd name="T71" fmla="*/ 27 h 43"/>
                  <a:gd name="T72" fmla="*/ 7 w 29"/>
                  <a:gd name="T73" fmla="*/ 29 h 43"/>
                  <a:gd name="T74" fmla="*/ 7 w 29"/>
                  <a:gd name="T75" fmla="*/ 31 h 43"/>
                  <a:gd name="T76" fmla="*/ 7 w 29"/>
                  <a:gd name="T77" fmla="*/ 34 h 43"/>
                  <a:gd name="T78" fmla="*/ 7 w 29"/>
                  <a:gd name="T79" fmla="*/ 36 h 43"/>
                  <a:gd name="T80" fmla="*/ 7 w 29"/>
                  <a:gd name="T81" fmla="*/ 40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5"/>
                    </a:lnTo>
                    <a:lnTo>
                      <a:pt x="21" y="31"/>
                    </a:lnTo>
                    <a:lnTo>
                      <a:pt x="19" y="29"/>
                    </a:lnTo>
                    <a:lnTo>
                      <a:pt x="18" y="27"/>
                    </a:lnTo>
                    <a:lnTo>
                      <a:pt x="20" y="23"/>
                    </a:lnTo>
                    <a:lnTo>
                      <a:pt x="24" y="20"/>
                    </a:lnTo>
                    <a:lnTo>
                      <a:pt x="27" y="19"/>
                    </a:lnTo>
                    <a:lnTo>
                      <a:pt x="29" y="17"/>
                    </a:lnTo>
                    <a:lnTo>
                      <a:pt x="29" y="12"/>
                    </a:lnTo>
                    <a:lnTo>
                      <a:pt x="27" y="9"/>
                    </a:lnTo>
                    <a:lnTo>
                      <a:pt x="26" y="6"/>
                    </a:lnTo>
                    <a:lnTo>
                      <a:pt x="24" y="4"/>
                    </a:lnTo>
                    <a:lnTo>
                      <a:pt x="21" y="2"/>
                    </a:lnTo>
                    <a:lnTo>
                      <a:pt x="21" y="0"/>
                    </a:lnTo>
                    <a:lnTo>
                      <a:pt x="19" y="1"/>
                    </a:lnTo>
                    <a:lnTo>
                      <a:pt x="19" y="4"/>
                    </a:lnTo>
                    <a:lnTo>
                      <a:pt x="16" y="4"/>
                    </a:lnTo>
                    <a:lnTo>
                      <a:pt x="14" y="4"/>
                    </a:lnTo>
                    <a:lnTo>
                      <a:pt x="14" y="6"/>
                    </a:lnTo>
                    <a:lnTo>
                      <a:pt x="14" y="9"/>
                    </a:lnTo>
                    <a:lnTo>
                      <a:pt x="16" y="11"/>
                    </a:lnTo>
                    <a:lnTo>
                      <a:pt x="14" y="12"/>
                    </a:lnTo>
                    <a:lnTo>
                      <a:pt x="12" y="13"/>
                    </a:lnTo>
                    <a:lnTo>
                      <a:pt x="12" y="16"/>
                    </a:lnTo>
                    <a:lnTo>
                      <a:pt x="10" y="17"/>
                    </a:lnTo>
                    <a:lnTo>
                      <a:pt x="9" y="20"/>
                    </a:lnTo>
                    <a:lnTo>
                      <a:pt x="7" y="20"/>
                    </a:lnTo>
                    <a:lnTo>
                      <a:pt x="4" y="20"/>
                    </a:lnTo>
                    <a:lnTo>
                      <a:pt x="0" y="20"/>
                    </a:lnTo>
                    <a:lnTo>
                      <a:pt x="0" y="22"/>
                    </a:lnTo>
                    <a:lnTo>
                      <a:pt x="0" y="25"/>
                    </a:lnTo>
                    <a:lnTo>
                      <a:pt x="4" y="27"/>
                    </a:lnTo>
                    <a:lnTo>
                      <a:pt x="7" y="29"/>
                    </a:lnTo>
                    <a:lnTo>
                      <a:pt x="7" y="31"/>
                    </a:lnTo>
                    <a:lnTo>
                      <a:pt x="7" y="34"/>
                    </a:lnTo>
                    <a:lnTo>
                      <a:pt x="7" y="36"/>
                    </a:lnTo>
                    <a:lnTo>
                      <a:pt x="7" y="40"/>
                    </a:lnTo>
                    <a:lnTo>
                      <a:pt x="7" y="42"/>
                    </a:lnTo>
                    <a:lnTo>
                      <a:pt x="12" y="43"/>
                    </a:lnTo>
                    <a:lnTo>
                      <a:pt x="12" y="43"/>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7" name="Freeform 648">
                <a:extLst>
                  <a:ext uri="{FF2B5EF4-FFF2-40B4-BE49-F238E27FC236}">
                    <a16:creationId xmlns:a16="http://schemas.microsoft.com/office/drawing/2014/main" id="{8087CBAE-6CF8-4A33-9111-DD514E065BD9}"/>
                  </a:ext>
                </a:extLst>
              </p:cNvPr>
              <p:cNvSpPr>
                <a:spLocks/>
              </p:cNvSpPr>
              <p:nvPr/>
            </p:nvSpPr>
            <p:spPr bwMode="auto">
              <a:xfrm>
                <a:off x="345" y="3517"/>
                <a:ext cx="16" cy="23"/>
              </a:xfrm>
              <a:custGeom>
                <a:avLst/>
                <a:gdLst>
                  <a:gd name="T0" fmla="*/ 12 w 29"/>
                  <a:gd name="T1" fmla="*/ 43 h 43"/>
                  <a:gd name="T2" fmla="*/ 12 w 29"/>
                  <a:gd name="T3" fmla="*/ 43 h 43"/>
                  <a:gd name="T4" fmla="*/ 14 w 29"/>
                  <a:gd name="T5" fmla="*/ 39 h 43"/>
                  <a:gd name="T6" fmla="*/ 17 w 29"/>
                  <a:gd name="T7" fmla="*/ 36 h 43"/>
                  <a:gd name="T8" fmla="*/ 19 w 29"/>
                  <a:gd name="T9" fmla="*/ 35 h 43"/>
                  <a:gd name="T10" fmla="*/ 21 w 29"/>
                  <a:gd name="T11" fmla="*/ 31 h 43"/>
                  <a:gd name="T12" fmla="*/ 19 w 29"/>
                  <a:gd name="T13" fmla="*/ 29 h 43"/>
                  <a:gd name="T14" fmla="*/ 18 w 29"/>
                  <a:gd name="T15" fmla="*/ 27 h 43"/>
                  <a:gd name="T16" fmla="*/ 20 w 29"/>
                  <a:gd name="T17" fmla="*/ 23 h 43"/>
                  <a:gd name="T18" fmla="*/ 24 w 29"/>
                  <a:gd name="T19" fmla="*/ 20 h 43"/>
                  <a:gd name="T20" fmla="*/ 27 w 29"/>
                  <a:gd name="T21" fmla="*/ 19 h 43"/>
                  <a:gd name="T22" fmla="*/ 29 w 29"/>
                  <a:gd name="T23" fmla="*/ 17 h 43"/>
                  <a:gd name="T24" fmla="*/ 29 w 29"/>
                  <a:gd name="T25" fmla="*/ 12 h 43"/>
                  <a:gd name="T26" fmla="*/ 27 w 29"/>
                  <a:gd name="T27" fmla="*/ 9 h 43"/>
                  <a:gd name="T28" fmla="*/ 26 w 29"/>
                  <a:gd name="T29" fmla="*/ 6 h 43"/>
                  <a:gd name="T30" fmla="*/ 24 w 29"/>
                  <a:gd name="T31" fmla="*/ 4 h 43"/>
                  <a:gd name="T32" fmla="*/ 21 w 29"/>
                  <a:gd name="T33" fmla="*/ 2 h 43"/>
                  <a:gd name="T34" fmla="*/ 21 w 29"/>
                  <a:gd name="T35" fmla="*/ 0 h 43"/>
                  <a:gd name="T36" fmla="*/ 19 w 29"/>
                  <a:gd name="T37" fmla="*/ 1 h 43"/>
                  <a:gd name="T38" fmla="*/ 19 w 29"/>
                  <a:gd name="T39" fmla="*/ 4 h 43"/>
                  <a:gd name="T40" fmla="*/ 16 w 29"/>
                  <a:gd name="T41" fmla="*/ 4 h 43"/>
                  <a:gd name="T42" fmla="*/ 14 w 29"/>
                  <a:gd name="T43" fmla="*/ 4 h 43"/>
                  <a:gd name="T44" fmla="*/ 14 w 29"/>
                  <a:gd name="T45" fmla="*/ 6 h 43"/>
                  <a:gd name="T46" fmla="*/ 14 w 29"/>
                  <a:gd name="T47" fmla="*/ 9 h 43"/>
                  <a:gd name="T48" fmla="*/ 16 w 29"/>
                  <a:gd name="T49" fmla="*/ 11 h 43"/>
                  <a:gd name="T50" fmla="*/ 14 w 29"/>
                  <a:gd name="T51" fmla="*/ 12 h 43"/>
                  <a:gd name="T52" fmla="*/ 12 w 29"/>
                  <a:gd name="T53" fmla="*/ 13 h 43"/>
                  <a:gd name="T54" fmla="*/ 12 w 29"/>
                  <a:gd name="T55" fmla="*/ 16 h 43"/>
                  <a:gd name="T56" fmla="*/ 10 w 29"/>
                  <a:gd name="T57" fmla="*/ 17 h 43"/>
                  <a:gd name="T58" fmla="*/ 9 w 29"/>
                  <a:gd name="T59" fmla="*/ 20 h 43"/>
                  <a:gd name="T60" fmla="*/ 7 w 29"/>
                  <a:gd name="T61" fmla="*/ 20 h 43"/>
                  <a:gd name="T62" fmla="*/ 4 w 29"/>
                  <a:gd name="T63" fmla="*/ 20 h 43"/>
                  <a:gd name="T64" fmla="*/ 0 w 29"/>
                  <a:gd name="T65" fmla="*/ 20 h 43"/>
                  <a:gd name="T66" fmla="*/ 0 w 29"/>
                  <a:gd name="T67" fmla="*/ 22 h 43"/>
                  <a:gd name="T68" fmla="*/ 0 w 29"/>
                  <a:gd name="T69" fmla="*/ 25 h 43"/>
                  <a:gd name="T70" fmla="*/ 4 w 29"/>
                  <a:gd name="T71" fmla="*/ 27 h 43"/>
                  <a:gd name="T72" fmla="*/ 7 w 29"/>
                  <a:gd name="T73" fmla="*/ 29 h 43"/>
                  <a:gd name="T74" fmla="*/ 7 w 29"/>
                  <a:gd name="T75" fmla="*/ 31 h 43"/>
                  <a:gd name="T76" fmla="*/ 7 w 29"/>
                  <a:gd name="T77" fmla="*/ 34 h 43"/>
                  <a:gd name="T78" fmla="*/ 7 w 29"/>
                  <a:gd name="T79" fmla="*/ 36 h 43"/>
                  <a:gd name="T80" fmla="*/ 7 w 29"/>
                  <a:gd name="T81" fmla="*/ 40 h 43"/>
                  <a:gd name="T82" fmla="*/ 7 w 29"/>
                  <a:gd name="T83" fmla="*/ 42 h 43"/>
                  <a:gd name="T84" fmla="*/ 12 w 29"/>
                  <a:gd name="T85" fmla="*/ 43 h 43"/>
                  <a:gd name="T86" fmla="*/ 12 w 29"/>
                  <a:gd name="T8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 h="43">
                    <a:moveTo>
                      <a:pt x="12" y="43"/>
                    </a:moveTo>
                    <a:lnTo>
                      <a:pt x="12" y="43"/>
                    </a:lnTo>
                    <a:lnTo>
                      <a:pt x="14" y="39"/>
                    </a:lnTo>
                    <a:lnTo>
                      <a:pt x="17" y="36"/>
                    </a:lnTo>
                    <a:lnTo>
                      <a:pt x="19" y="35"/>
                    </a:lnTo>
                    <a:lnTo>
                      <a:pt x="21" y="31"/>
                    </a:lnTo>
                    <a:lnTo>
                      <a:pt x="19" y="29"/>
                    </a:lnTo>
                    <a:lnTo>
                      <a:pt x="18" y="27"/>
                    </a:lnTo>
                    <a:lnTo>
                      <a:pt x="20" y="23"/>
                    </a:lnTo>
                    <a:lnTo>
                      <a:pt x="24" y="20"/>
                    </a:lnTo>
                    <a:lnTo>
                      <a:pt x="27" y="19"/>
                    </a:lnTo>
                    <a:lnTo>
                      <a:pt x="29" y="17"/>
                    </a:lnTo>
                    <a:lnTo>
                      <a:pt x="29" y="12"/>
                    </a:lnTo>
                    <a:lnTo>
                      <a:pt x="27" y="9"/>
                    </a:lnTo>
                    <a:lnTo>
                      <a:pt x="26" y="6"/>
                    </a:lnTo>
                    <a:lnTo>
                      <a:pt x="24" y="4"/>
                    </a:lnTo>
                    <a:lnTo>
                      <a:pt x="21" y="2"/>
                    </a:lnTo>
                    <a:lnTo>
                      <a:pt x="21" y="0"/>
                    </a:lnTo>
                    <a:lnTo>
                      <a:pt x="19" y="1"/>
                    </a:lnTo>
                    <a:lnTo>
                      <a:pt x="19" y="4"/>
                    </a:lnTo>
                    <a:lnTo>
                      <a:pt x="16" y="4"/>
                    </a:lnTo>
                    <a:lnTo>
                      <a:pt x="14" y="4"/>
                    </a:lnTo>
                    <a:lnTo>
                      <a:pt x="14" y="6"/>
                    </a:lnTo>
                    <a:lnTo>
                      <a:pt x="14" y="9"/>
                    </a:lnTo>
                    <a:lnTo>
                      <a:pt x="16" y="11"/>
                    </a:lnTo>
                    <a:lnTo>
                      <a:pt x="14" y="12"/>
                    </a:lnTo>
                    <a:lnTo>
                      <a:pt x="12" y="13"/>
                    </a:lnTo>
                    <a:lnTo>
                      <a:pt x="12" y="16"/>
                    </a:lnTo>
                    <a:lnTo>
                      <a:pt x="10" y="17"/>
                    </a:lnTo>
                    <a:lnTo>
                      <a:pt x="9" y="20"/>
                    </a:lnTo>
                    <a:lnTo>
                      <a:pt x="7" y="20"/>
                    </a:lnTo>
                    <a:lnTo>
                      <a:pt x="4" y="20"/>
                    </a:lnTo>
                    <a:lnTo>
                      <a:pt x="0" y="20"/>
                    </a:lnTo>
                    <a:lnTo>
                      <a:pt x="0" y="22"/>
                    </a:lnTo>
                    <a:lnTo>
                      <a:pt x="0" y="25"/>
                    </a:lnTo>
                    <a:lnTo>
                      <a:pt x="4" y="27"/>
                    </a:lnTo>
                    <a:lnTo>
                      <a:pt x="7" y="29"/>
                    </a:lnTo>
                    <a:lnTo>
                      <a:pt x="7" y="31"/>
                    </a:lnTo>
                    <a:lnTo>
                      <a:pt x="7" y="34"/>
                    </a:lnTo>
                    <a:lnTo>
                      <a:pt x="7" y="36"/>
                    </a:lnTo>
                    <a:lnTo>
                      <a:pt x="7" y="40"/>
                    </a:lnTo>
                    <a:lnTo>
                      <a:pt x="7" y="42"/>
                    </a:lnTo>
                    <a:lnTo>
                      <a:pt x="12" y="43"/>
                    </a:lnTo>
                    <a:lnTo>
                      <a:pt x="12" y="43"/>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 name="Freeform 649">
                <a:extLst>
                  <a:ext uri="{FF2B5EF4-FFF2-40B4-BE49-F238E27FC236}">
                    <a16:creationId xmlns:a16="http://schemas.microsoft.com/office/drawing/2014/main" id="{9BDA0210-30FA-40F4-BBD0-CD3522C80448}"/>
                  </a:ext>
                </a:extLst>
              </p:cNvPr>
              <p:cNvSpPr>
                <a:spLocks/>
              </p:cNvSpPr>
              <p:nvPr/>
            </p:nvSpPr>
            <p:spPr bwMode="auto">
              <a:xfrm>
                <a:off x="361" y="3513"/>
                <a:ext cx="2" cy="5"/>
              </a:xfrm>
              <a:custGeom>
                <a:avLst/>
                <a:gdLst>
                  <a:gd name="T0" fmla="*/ 1 w 5"/>
                  <a:gd name="T1" fmla="*/ 0 h 10"/>
                  <a:gd name="T2" fmla="*/ 1 w 5"/>
                  <a:gd name="T3" fmla="*/ 0 h 10"/>
                  <a:gd name="T4" fmla="*/ 0 w 5"/>
                  <a:gd name="T5" fmla="*/ 3 h 10"/>
                  <a:gd name="T6" fmla="*/ 0 w 5"/>
                  <a:gd name="T7" fmla="*/ 7 h 10"/>
                  <a:gd name="T8" fmla="*/ 2 w 5"/>
                  <a:gd name="T9" fmla="*/ 9 h 10"/>
                  <a:gd name="T10" fmla="*/ 5 w 5"/>
                  <a:gd name="T11" fmla="*/ 10 h 10"/>
                  <a:gd name="T12" fmla="*/ 5 w 5"/>
                  <a:gd name="T13" fmla="*/ 7 h 10"/>
                  <a:gd name="T14" fmla="*/ 5 w 5"/>
                  <a:gd name="T15" fmla="*/ 4 h 10"/>
                  <a:gd name="T16" fmla="*/ 5 w 5"/>
                  <a:gd name="T17" fmla="*/ 1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3"/>
                    </a:lnTo>
                    <a:lnTo>
                      <a:pt x="0" y="7"/>
                    </a:lnTo>
                    <a:lnTo>
                      <a:pt x="2" y="9"/>
                    </a:lnTo>
                    <a:lnTo>
                      <a:pt x="5" y="10"/>
                    </a:lnTo>
                    <a:lnTo>
                      <a:pt x="5" y="7"/>
                    </a:lnTo>
                    <a:lnTo>
                      <a:pt x="5" y="4"/>
                    </a:lnTo>
                    <a:lnTo>
                      <a:pt x="5" y="1"/>
                    </a:lnTo>
                    <a:lnTo>
                      <a:pt x="1" y="0"/>
                    </a:lnTo>
                    <a:lnTo>
                      <a:pt x="1"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59" name="Freeform 650">
                <a:extLst>
                  <a:ext uri="{FF2B5EF4-FFF2-40B4-BE49-F238E27FC236}">
                    <a16:creationId xmlns:a16="http://schemas.microsoft.com/office/drawing/2014/main" id="{F54B37E6-EFDE-4606-8E4E-D39D860B3187}"/>
                  </a:ext>
                </a:extLst>
              </p:cNvPr>
              <p:cNvSpPr>
                <a:spLocks/>
              </p:cNvSpPr>
              <p:nvPr/>
            </p:nvSpPr>
            <p:spPr bwMode="auto">
              <a:xfrm>
                <a:off x="361" y="3513"/>
                <a:ext cx="2" cy="5"/>
              </a:xfrm>
              <a:custGeom>
                <a:avLst/>
                <a:gdLst>
                  <a:gd name="T0" fmla="*/ 1 w 5"/>
                  <a:gd name="T1" fmla="*/ 0 h 10"/>
                  <a:gd name="T2" fmla="*/ 1 w 5"/>
                  <a:gd name="T3" fmla="*/ 0 h 10"/>
                  <a:gd name="T4" fmla="*/ 0 w 5"/>
                  <a:gd name="T5" fmla="*/ 3 h 10"/>
                  <a:gd name="T6" fmla="*/ 0 w 5"/>
                  <a:gd name="T7" fmla="*/ 7 h 10"/>
                  <a:gd name="T8" fmla="*/ 2 w 5"/>
                  <a:gd name="T9" fmla="*/ 9 h 10"/>
                  <a:gd name="T10" fmla="*/ 5 w 5"/>
                  <a:gd name="T11" fmla="*/ 10 h 10"/>
                  <a:gd name="T12" fmla="*/ 5 w 5"/>
                  <a:gd name="T13" fmla="*/ 7 h 10"/>
                  <a:gd name="T14" fmla="*/ 5 w 5"/>
                  <a:gd name="T15" fmla="*/ 4 h 10"/>
                  <a:gd name="T16" fmla="*/ 5 w 5"/>
                  <a:gd name="T17" fmla="*/ 1 h 10"/>
                  <a:gd name="T18" fmla="*/ 1 w 5"/>
                  <a:gd name="T19" fmla="*/ 0 h 10"/>
                  <a:gd name="T20" fmla="*/ 1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1" y="0"/>
                    </a:moveTo>
                    <a:lnTo>
                      <a:pt x="1" y="0"/>
                    </a:lnTo>
                    <a:lnTo>
                      <a:pt x="0" y="3"/>
                    </a:lnTo>
                    <a:lnTo>
                      <a:pt x="0" y="7"/>
                    </a:lnTo>
                    <a:lnTo>
                      <a:pt x="2" y="9"/>
                    </a:lnTo>
                    <a:lnTo>
                      <a:pt x="5" y="10"/>
                    </a:lnTo>
                    <a:lnTo>
                      <a:pt x="5" y="7"/>
                    </a:lnTo>
                    <a:lnTo>
                      <a:pt x="5" y="4"/>
                    </a:lnTo>
                    <a:lnTo>
                      <a:pt x="5" y="1"/>
                    </a:lnTo>
                    <a:lnTo>
                      <a:pt x="1" y="0"/>
                    </a:lnTo>
                    <a:lnTo>
                      <a:pt x="1"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 name="Freeform 651">
                <a:extLst>
                  <a:ext uri="{FF2B5EF4-FFF2-40B4-BE49-F238E27FC236}">
                    <a16:creationId xmlns:a16="http://schemas.microsoft.com/office/drawing/2014/main" id="{DEB65B37-9E4C-4223-B44B-C73EB3BA1674}"/>
                  </a:ext>
                </a:extLst>
              </p:cNvPr>
              <p:cNvSpPr>
                <a:spLocks/>
              </p:cNvSpPr>
              <p:nvPr/>
            </p:nvSpPr>
            <p:spPr bwMode="auto">
              <a:xfrm>
                <a:off x="338" y="3522"/>
                <a:ext cx="2" cy="4"/>
              </a:xfrm>
              <a:custGeom>
                <a:avLst/>
                <a:gdLst>
                  <a:gd name="T0" fmla="*/ 0 w 4"/>
                  <a:gd name="T1" fmla="*/ 0 h 7"/>
                  <a:gd name="T2" fmla="*/ 0 w 4"/>
                  <a:gd name="T3" fmla="*/ 0 h 7"/>
                  <a:gd name="T4" fmla="*/ 0 w 4"/>
                  <a:gd name="T5" fmla="*/ 2 h 7"/>
                  <a:gd name="T6" fmla="*/ 0 w 4"/>
                  <a:gd name="T7" fmla="*/ 6 h 7"/>
                  <a:gd name="T8" fmla="*/ 2 w 4"/>
                  <a:gd name="T9" fmla="*/ 7 h 7"/>
                  <a:gd name="T10" fmla="*/ 4 w 4"/>
                  <a:gd name="T11" fmla="*/ 7 h 7"/>
                  <a:gd name="T12" fmla="*/ 4 w 4"/>
                  <a:gd name="T13" fmla="*/ 3 h 7"/>
                  <a:gd name="T14" fmla="*/ 4 w 4"/>
                  <a:gd name="T15" fmla="*/ 1 h 7"/>
                  <a:gd name="T16" fmla="*/ 0 w 4"/>
                  <a:gd name="T17" fmla="*/ 0 h 7"/>
                  <a:gd name="T18" fmla="*/ 0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0" y="0"/>
                    </a:moveTo>
                    <a:lnTo>
                      <a:pt x="0" y="0"/>
                    </a:lnTo>
                    <a:lnTo>
                      <a:pt x="0" y="2"/>
                    </a:lnTo>
                    <a:lnTo>
                      <a:pt x="0" y="6"/>
                    </a:lnTo>
                    <a:lnTo>
                      <a:pt x="2" y="7"/>
                    </a:lnTo>
                    <a:lnTo>
                      <a:pt x="4" y="7"/>
                    </a:lnTo>
                    <a:lnTo>
                      <a:pt x="4" y="3"/>
                    </a:lnTo>
                    <a:lnTo>
                      <a:pt x="4" y="1"/>
                    </a:lnTo>
                    <a:lnTo>
                      <a:pt x="0" y="0"/>
                    </a:lnTo>
                    <a:lnTo>
                      <a:pt x="0"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1" name="Freeform 652">
                <a:extLst>
                  <a:ext uri="{FF2B5EF4-FFF2-40B4-BE49-F238E27FC236}">
                    <a16:creationId xmlns:a16="http://schemas.microsoft.com/office/drawing/2014/main" id="{8CB6A628-B42D-4AC0-B064-6099C46B4573}"/>
                  </a:ext>
                </a:extLst>
              </p:cNvPr>
              <p:cNvSpPr>
                <a:spLocks/>
              </p:cNvSpPr>
              <p:nvPr/>
            </p:nvSpPr>
            <p:spPr bwMode="auto">
              <a:xfrm>
                <a:off x="338" y="3522"/>
                <a:ext cx="2" cy="4"/>
              </a:xfrm>
              <a:custGeom>
                <a:avLst/>
                <a:gdLst>
                  <a:gd name="T0" fmla="*/ 0 w 4"/>
                  <a:gd name="T1" fmla="*/ 0 h 7"/>
                  <a:gd name="T2" fmla="*/ 0 w 4"/>
                  <a:gd name="T3" fmla="*/ 0 h 7"/>
                  <a:gd name="T4" fmla="*/ 0 w 4"/>
                  <a:gd name="T5" fmla="*/ 2 h 7"/>
                  <a:gd name="T6" fmla="*/ 0 w 4"/>
                  <a:gd name="T7" fmla="*/ 6 h 7"/>
                  <a:gd name="T8" fmla="*/ 2 w 4"/>
                  <a:gd name="T9" fmla="*/ 7 h 7"/>
                  <a:gd name="T10" fmla="*/ 4 w 4"/>
                  <a:gd name="T11" fmla="*/ 7 h 7"/>
                  <a:gd name="T12" fmla="*/ 4 w 4"/>
                  <a:gd name="T13" fmla="*/ 3 h 7"/>
                  <a:gd name="T14" fmla="*/ 4 w 4"/>
                  <a:gd name="T15" fmla="*/ 1 h 7"/>
                  <a:gd name="T16" fmla="*/ 0 w 4"/>
                  <a:gd name="T17" fmla="*/ 0 h 7"/>
                  <a:gd name="T18" fmla="*/ 0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0" y="0"/>
                    </a:moveTo>
                    <a:lnTo>
                      <a:pt x="0" y="0"/>
                    </a:lnTo>
                    <a:lnTo>
                      <a:pt x="0" y="2"/>
                    </a:lnTo>
                    <a:lnTo>
                      <a:pt x="0" y="6"/>
                    </a:lnTo>
                    <a:lnTo>
                      <a:pt x="2" y="7"/>
                    </a:lnTo>
                    <a:lnTo>
                      <a:pt x="4" y="7"/>
                    </a:lnTo>
                    <a:lnTo>
                      <a:pt x="4" y="3"/>
                    </a:lnTo>
                    <a:lnTo>
                      <a:pt x="4" y="1"/>
                    </a:lnTo>
                    <a:lnTo>
                      <a:pt x="0" y="0"/>
                    </a:lnTo>
                    <a:lnTo>
                      <a:pt x="0"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 name="Freeform 653">
                <a:extLst>
                  <a:ext uri="{FF2B5EF4-FFF2-40B4-BE49-F238E27FC236}">
                    <a16:creationId xmlns:a16="http://schemas.microsoft.com/office/drawing/2014/main" id="{E3360C4E-854D-41ED-9B3E-AD1C53C88E6B}"/>
                  </a:ext>
                </a:extLst>
              </p:cNvPr>
              <p:cNvSpPr>
                <a:spLocks/>
              </p:cNvSpPr>
              <p:nvPr/>
            </p:nvSpPr>
            <p:spPr bwMode="auto">
              <a:xfrm>
                <a:off x="408" y="3461"/>
                <a:ext cx="17" cy="14"/>
              </a:xfrm>
              <a:custGeom>
                <a:avLst/>
                <a:gdLst>
                  <a:gd name="T0" fmla="*/ 16 w 31"/>
                  <a:gd name="T1" fmla="*/ 0 h 27"/>
                  <a:gd name="T2" fmla="*/ 16 w 31"/>
                  <a:gd name="T3" fmla="*/ 0 h 27"/>
                  <a:gd name="T4" fmla="*/ 11 w 31"/>
                  <a:gd name="T5" fmla="*/ 0 h 27"/>
                  <a:gd name="T6" fmla="*/ 7 w 31"/>
                  <a:gd name="T7" fmla="*/ 0 h 27"/>
                  <a:gd name="T8" fmla="*/ 7 w 31"/>
                  <a:gd name="T9" fmla="*/ 3 h 27"/>
                  <a:gd name="T10" fmla="*/ 6 w 31"/>
                  <a:gd name="T11" fmla="*/ 6 h 27"/>
                  <a:gd name="T12" fmla="*/ 1 w 31"/>
                  <a:gd name="T13" fmla="*/ 5 h 27"/>
                  <a:gd name="T14" fmla="*/ 0 w 31"/>
                  <a:gd name="T15" fmla="*/ 9 h 27"/>
                  <a:gd name="T16" fmla="*/ 1 w 31"/>
                  <a:gd name="T17" fmla="*/ 15 h 27"/>
                  <a:gd name="T18" fmla="*/ 5 w 31"/>
                  <a:gd name="T19" fmla="*/ 16 h 27"/>
                  <a:gd name="T20" fmla="*/ 5 w 31"/>
                  <a:gd name="T21" fmla="*/ 18 h 27"/>
                  <a:gd name="T22" fmla="*/ 4 w 31"/>
                  <a:gd name="T23" fmla="*/ 23 h 27"/>
                  <a:gd name="T24" fmla="*/ 8 w 31"/>
                  <a:gd name="T25" fmla="*/ 23 h 27"/>
                  <a:gd name="T26" fmla="*/ 12 w 31"/>
                  <a:gd name="T27" fmla="*/ 25 h 27"/>
                  <a:gd name="T28" fmla="*/ 14 w 31"/>
                  <a:gd name="T29" fmla="*/ 25 h 27"/>
                  <a:gd name="T30" fmla="*/ 18 w 31"/>
                  <a:gd name="T31" fmla="*/ 27 h 27"/>
                  <a:gd name="T32" fmla="*/ 21 w 31"/>
                  <a:gd name="T33" fmla="*/ 25 h 27"/>
                  <a:gd name="T34" fmla="*/ 23 w 31"/>
                  <a:gd name="T35" fmla="*/ 22 h 27"/>
                  <a:gd name="T36" fmla="*/ 26 w 31"/>
                  <a:gd name="T37" fmla="*/ 24 h 27"/>
                  <a:gd name="T38" fmla="*/ 30 w 31"/>
                  <a:gd name="T39" fmla="*/ 25 h 27"/>
                  <a:gd name="T40" fmla="*/ 31 w 31"/>
                  <a:gd name="T41" fmla="*/ 22 h 27"/>
                  <a:gd name="T42" fmla="*/ 31 w 31"/>
                  <a:gd name="T43" fmla="*/ 18 h 27"/>
                  <a:gd name="T44" fmla="*/ 28 w 31"/>
                  <a:gd name="T45" fmla="*/ 15 h 27"/>
                  <a:gd name="T46" fmla="*/ 24 w 31"/>
                  <a:gd name="T47" fmla="*/ 12 h 27"/>
                  <a:gd name="T48" fmla="*/ 20 w 31"/>
                  <a:gd name="T49" fmla="*/ 11 h 27"/>
                  <a:gd name="T50" fmla="*/ 18 w 31"/>
                  <a:gd name="T51" fmla="*/ 9 h 27"/>
                  <a:gd name="T52" fmla="*/ 18 w 31"/>
                  <a:gd name="T53" fmla="*/ 5 h 27"/>
                  <a:gd name="T54" fmla="*/ 16 w 31"/>
                  <a:gd name="T55" fmla="*/ 0 h 27"/>
                  <a:gd name="T56" fmla="*/ 16 w 31"/>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7">
                    <a:moveTo>
                      <a:pt x="16" y="0"/>
                    </a:moveTo>
                    <a:lnTo>
                      <a:pt x="16" y="0"/>
                    </a:lnTo>
                    <a:lnTo>
                      <a:pt x="11" y="0"/>
                    </a:lnTo>
                    <a:lnTo>
                      <a:pt x="7" y="0"/>
                    </a:lnTo>
                    <a:lnTo>
                      <a:pt x="7" y="3"/>
                    </a:lnTo>
                    <a:lnTo>
                      <a:pt x="6" y="6"/>
                    </a:lnTo>
                    <a:lnTo>
                      <a:pt x="1" y="5"/>
                    </a:lnTo>
                    <a:lnTo>
                      <a:pt x="0" y="9"/>
                    </a:lnTo>
                    <a:lnTo>
                      <a:pt x="1" y="15"/>
                    </a:lnTo>
                    <a:lnTo>
                      <a:pt x="5" y="16"/>
                    </a:lnTo>
                    <a:lnTo>
                      <a:pt x="5" y="18"/>
                    </a:lnTo>
                    <a:lnTo>
                      <a:pt x="4" y="23"/>
                    </a:lnTo>
                    <a:lnTo>
                      <a:pt x="8" y="23"/>
                    </a:lnTo>
                    <a:lnTo>
                      <a:pt x="12" y="25"/>
                    </a:lnTo>
                    <a:lnTo>
                      <a:pt x="14" y="25"/>
                    </a:lnTo>
                    <a:lnTo>
                      <a:pt x="18" y="27"/>
                    </a:lnTo>
                    <a:lnTo>
                      <a:pt x="21" y="25"/>
                    </a:lnTo>
                    <a:lnTo>
                      <a:pt x="23" y="22"/>
                    </a:lnTo>
                    <a:lnTo>
                      <a:pt x="26" y="24"/>
                    </a:lnTo>
                    <a:lnTo>
                      <a:pt x="30" y="25"/>
                    </a:lnTo>
                    <a:lnTo>
                      <a:pt x="31" y="22"/>
                    </a:lnTo>
                    <a:lnTo>
                      <a:pt x="31" y="18"/>
                    </a:lnTo>
                    <a:lnTo>
                      <a:pt x="28" y="15"/>
                    </a:lnTo>
                    <a:lnTo>
                      <a:pt x="24" y="12"/>
                    </a:lnTo>
                    <a:lnTo>
                      <a:pt x="20" y="11"/>
                    </a:lnTo>
                    <a:lnTo>
                      <a:pt x="18" y="9"/>
                    </a:lnTo>
                    <a:lnTo>
                      <a:pt x="18" y="5"/>
                    </a:lnTo>
                    <a:lnTo>
                      <a:pt x="16" y="0"/>
                    </a:lnTo>
                    <a:lnTo>
                      <a:pt x="1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3" name="Freeform 654">
                <a:extLst>
                  <a:ext uri="{FF2B5EF4-FFF2-40B4-BE49-F238E27FC236}">
                    <a16:creationId xmlns:a16="http://schemas.microsoft.com/office/drawing/2014/main" id="{E45302B5-080A-4B9C-A667-95A029610F21}"/>
                  </a:ext>
                </a:extLst>
              </p:cNvPr>
              <p:cNvSpPr>
                <a:spLocks/>
              </p:cNvSpPr>
              <p:nvPr/>
            </p:nvSpPr>
            <p:spPr bwMode="auto">
              <a:xfrm>
                <a:off x="408" y="3461"/>
                <a:ext cx="17" cy="14"/>
              </a:xfrm>
              <a:custGeom>
                <a:avLst/>
                <a:gdLst>
                  <a:gd name="T0" fmla="*/ 16 w 31"/>
                  <a:gd name="T1" fmla="*/ 0 h 27"/>
                  <a:gd name="T2" fmla="*/ 16 w 31"/>
                  <a:gd name="T3" fmla="*/ 0 h 27"/>
                  <a:gd name="T4" fmla="*/ 11 w 31"/>
                  <a:gd name="T5" fmla="*/ 0 h 27"/>
                  <a:gd name="T6" fmla="*/ 7 w 31"/>
                  <a:gd name="T7" fmla="*/ 0 h 27"/>
                  <a:gd name="T8" fmla="*/ 7 w 31"/>
                  <a:gd name="T9" fmla="*/ 3 h 27"/>
                  <a:gd name="T10" fmla="*/ 6 w 31"/>
                  <a:gd name="T11" fmla="*/ 6 h 27"/>
                  <a:gd name="T12" fmla="*/ 1 w 31"/>
                  <a:gd name="T13" fmla="*/ 5 h 27"/>
                  <a:gd name="T14" fmla="*/ 0 w 31"/>
                  <a:gd name="T15" fmla="*/ 9 h 27"/>
                  <a:gd name="T16" fmla="*/ 1 w 31"/>
                  <a:gd name="T17" fmla="*/ 15 h 27"/>
                  <a:gd name="T18" fmla="*/ 5 w 31"/>
                  <a:gd name="T19" fmla="*/ 16 h 27"/>
                  <a:gd name="T20" fmla="*/ 5 w 31"/>
                  <a:gd name="T21" fmla="*/ 18 h 27"/>
                  <a:gd name="T22" fmla="*/ 4 w 31"/>
                  <a:gd name="T23" fmla="*/ 23 h 27"/>
                  <a:gd name="T24" fmla="*/ 8 w 31"/>
                  <a:gd name="T25" fmla="*/ 23 h 27"/>
                  <a:gd name="T26" fmla="*/ 12 w 31"/>
                  <a:gd name="T27" fmla="*/ 25 h 27"/>
                  <a:gd name="T28" fmla="*/ 14 w 31"/>
                  <a:gd name="T29" fmla="*/ 25 h 27"/>
                  <a:gd name="T30" fmla="*/ 18 w 31"/>
                  <a:gd name="T31" fmla="*/ 27 h 27"/>
                  <a:gd name="T32" fmla="*/ 21 w 31"/>
                  <a:gd name="T33" fmla="*/ 25 h 27"/>
                  <a:gd name="T34" fmla="*/ 23 w 31"/>
                  <a:gd name="T35" fmla="*/ 22 h 27"/>
                  <a:gd name="T36" fmla="*/ 26 w 31"/>
                  <a:gd name="T37" fmla="*/ 24 h 27"/>
                  <a:gd name="T38" fmla="*/ 30 w 31"/>
                  <a:gd name="T39" fmla="*/ 25 h 27"/>
                  <a:gd name="T40" fmla="*/ 31 w 31"/>
                  <a:gd name="T41" fmla="*/ 22 h 27"/>
                  <a:gd name="T42" fmla="*/ 31 w 31"/>
                  <a:gd name="T43" fmla="*/ 18 h 27"/>
                  <a:gd name="T44" fmla="*/ 28 w 31"/>
                  <a:gd name="T45" fmla="*/ 15 h 27"/>
                  <a:gd name="T46" fmla="*/ 24 w 31"/>
                  <a:gd name="T47" fmla="*/ 12 h 27"/>
                  <a:gd name="T48" fmla="*/ 20 w 31"/>
                  <a:gd name="T49" fmla="*/ 11 h 27"/>
                  <a:gd name="T50" fmla="*/ 18 w 31"/>
                  <a:gd name="T51" fmla="*/ 9 h 27"/>
                  <a:gd name="T52" fmla="*/ 18 w 31"/>
                  <a:gd name="T53" fmla="*/ 5 h 27"/>
                  <a:gd name="T54" fmla="*/ 16 w 31"/>
                  <a:gd name="T55" fmla="*/ 0 h 27"/>
                  <a:gd name="T56" fmla="*/ 16 w 31"/>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27">
                    <a:moveTo>
                      <a:pt x="16" y="0"/>
                    </a:moveTo>
                    <a:lnTo>
                      <a:pt x="16" y="0"/>
                    </a:lnTo>
                    <a:lnTo>
                      <a:pt x="11" y="0"/>
                    </a:lnTo>
                    <a:lnTo>
                      <a:pt x="7" y="0"/>
                    </a:lnTo>
                    <a:lnTo>
                      <a:pt x="7" y="3"/>
                    </a:lnTo>
                    <a:lnTo>
                      <a:pt x="6" y="6"/>
                    </a:lnTo>
                    <a:lnTo>
                      <a:pt x="1" y="5"/>
                    </a:lnTo>
                    <a:lnTo>
                      <a:pt x="0" y="9"/>
                    </a:lnTo>
                    <a:lnTo>
                      <a:pt x="1" y="15"/>
                    </a:lnTo>
                    <a:lnTo>
                      <a:pt x="5" y="16"/>
                    </a:lnTo>
                    <a:lnTo>
                      <a:pt x="5" y="18"/>
                    </a:lnTo>
                    <a:lnTo>
                      <a:pt x="4" y="23"/>
                    </a:lnTo>
                    <a:lnTo>
                      <a:pt x="8" y="23"/>
                    </a:lnTo>
                    <a:lnTo>
                      <a:pt x="12" y="25"/>
                    </a:lnTo>
                    <a:lnTo>
                      <a:pt x="14" y="25"/>
                    </a:lnTo>
                    <a:lnTo>
                      <a:pt x="18" y="27"/>
                    </a:lnTo>
                    <a:lnTo>
                      <a:pt x="21" y="25"/>
                    </a:lnTo>
                    <a:lnTo>
                      <a:pt x="23" y="22"/>
                    </a:lnTo>
                    <a:lnTo>
                      <a:pt x="26" y="24"/>
                    </a:lnTo>
                    <a:lnTo>
                      <a:pt x="30" y="25"/>
                    </a:lnTo>
                    <a:lnTo>
                      <a:pt x="31" y="22"/>
                    </a:lnTo>
                    <a:lnTo>
                      <a:pt x="31" y="18"/>
                    </a:lnTo>
                    <a:lnTo>
                      <a:pt x="28" y="15"/>
                    </a:lnTo>
                    <a:lnTo>
                      <a:pt x="24" y="12"/>
                    </a:lnTo>
                    <a:lnTo>
                      <a:pt x="20" y="11"/>
                    </a:lnTo>
                    <a:lnTo>
                      <a:pt x="18" y="9"/>
                    </a:lnTo>
                    <a:lnTo>
                      <a:pt x="18" y="5"/>
                    </a:lnTo>
                    <a:lnTo>
                      <a:pt x="16" y="0"/>
                    </a:lnTo>
                    <a:lnTo>
                      <a:pt x="1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 name="Freeform 655">
                <a:extLst>
                  <a:ext uri="{FF2B5EF4-FFF2-40B4-BE49-F238E27FC236}">
                    <a16:creationId xmlns:a16="http://schemas.microsoft.com/office/drawing/2014/main" id="{50445310-BF06-4D5A-BFFA-081FFD5C5898}"/>
                  </a:ext>
                </a:extLst>
              </p:cNvPr>
              <p:cNvSpPr>
                <a:spLocks/>
              </p:cNvSpPr>
              <p:nvPr/>
            </p:nvSpPr>
            <p:spPr bwMode="auto">
              <a:xfrm>
                <a:off x="353" y="3509"/>
                <a:ext cx="3" cy="2"/>
              </a:xfrm>
              <a:custGeom>
                <a:avLst/>
                <a:gdLst>
                  <a:gd name="T0" fmla="*/ 2 w 6"/>
                  <a:gd name="T1" fmla="*/ 0 h 5"/>
                  <a:gd name="T2" fmla="*/ 2 w 6"/>
                  <a:gd name="T3" fmla="*/ 0 h 5"/>
                  <a:gd name="T4" fmla="*/ 0 w 6"/>
                  <a:gd name="T5" fmla="*/ 2 h 5"/>
                  <a:gd name="T6" fmla="*/ 0 w 6"/>
                  <a:gd name="T7" fmla="*/ 4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4"/>
                    </a:lnTo>
                    <a:lnTo>
                      <a:pt x="2" y="5"/>
                    </a:lnTo>
                    <a:lnTo>
                      <a:pt x="4" y="3"/>
                    </a:lnTo>
                    <a:lnTo>
                      <a:pt x="6" y="0"/>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5" name="Freeform 656">
                <a:extLst>
                  <a:ext uri="{FF2B5EF4-FFF2-40B4-BE49-F238E27FC236}">
                    <a16:creationId xmlns:a16="http://schemas.microsoft.com/office/drawing/2014/main" id="{490F59A4-F749-4B0B-BA33-9E409F7BAC45}"/>
                  </a:ext>
                </a:extLst>
              </p:cNvPr>
              <p:cNvSpPr>
                <a:spLocks/>
              </p:cNvSpPr>
              <p:nvPr/>
            </p:nvSpPr>
            <p:spPr bwMode="auto">
              <a:xfrm>
                <a:off x="353" y="3509"/>
                <a:ext cx="3" cy="2"/>
              </a:xfrm>
              <a:custGeom>
                <a:avLst/>
                <a:gdLst>
                  <a:gd name="T0" fmla="*/ 2 w 6"/>
                  <a:gd name="T1" fmla="*/ 0 h 5"/>
                  <a:gd name="T2" fmla="*/ 2 w 6"/>
                  <a:gd name="T3" fmla="*/ 0 h 5"/>
                  <a:gd name="T4" fmla="*/ 0 w 6"/>
                  <a:gd name="T5" fmla="*/ 2 h 5"/>
                  <a:gd name="T6" fmla="*/ 0 w 6"/>
                  <a:gd name="T7" fmla="*/ 4 h 5"/>
                  <a:gd name="T8" fmla="*/ 2 w 6"/>
                  <a:gd name="T9" fmla="*/ 5 h 5"/>
                  <a:gd name="T10" fmla="*/ 4 w 6"/>
                  <a:gd name="T11" fmla="*/ 3 h 5"/>
                  <a:gd name="T12" fmla="*/ 6 w 6"/>
                  <a:gd name="T13" fmla="*/ 0 h 5"/>
                  <a:gd name="T14" fmla="*/ 2 w 6"/>
                  <a:gd name="T15" fmla="*/ 0 h 5"/>
                  <a:gd name="T16" fmla="*/ 2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2" y="0"/>
                    </a:moveTo>
                    <a:lnTo>
                      <a:pt x="2" y="0"/>
                    </a:lnTo>
                    <a:lnTo>
                      <a:pt x="0" y="2"/>
                    </a:lnTo>
                    <a:lnTo>
                      <a:pt x="0" y="4"/>
                    </a:lnTo>
                    <a:lnTo>
                      <a:pt x="2" y="5"/>
                    </a:lnTo>
                    <a:lnTo>
                      <a:pt x="4" y="3"/>
                    </a:lnTo>
                    <a:lnTo>
                      <a:pt x="6" y="0"/>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 name="Freeform 657">
                <a:extLst>
                  <a:ext uri="{FF2B5EF4-FFF2-40B4-BE49-F238E27FC236}">
                    <a16:creationId xmlns:a16="http://schemas.microsoft.com/office/drawing/2014/main" id="{71B6B7A3-57C6-4891-8623-007434226D12}"/>
                  </a:ext>
                </a:extLst>
              </p:cNvPr>
              <p:cNvSpPr>
                <a:spLocks/>
              </p:cNvSpPr>
              <p:nvPr/>
            </p:nvSpPr>
            <p:spPr bwMode="auto">
              <a:xfrm>
                <a:off x="278" y="3150"/>
                <a:ext cx="729" cy="853"/>
              </a:xfrm>
              <a:custGeom>
                <a:avLst/>
                <a:gdLst>
                  <a:gd name="T0" fmla="*/ 854 w 1373"/>
                  <a:gd name="T1" fmla="*/ 629 h 1606"/>
                  <a:gd name="T2" fmla="*/ 905 w 1373"/>
                  <a:gd name="T3" fmla="*/ 653 h 1606"/>
                  <a:gd name="T4" fmla="*/ 907 w 1373"/>
                  <a:gd name="T5" fmla="*/ 553 h 1606"/>
                  <a:gd name="T6" fmla="*/ 925 w 1373"/>
                  <a:gd name="T7" fmla="*/ 382 h 1606"/>
                  <a:gd name="T8" fmla="*/ 1007 w 1373"/>
                  <a:gd name="T9" fmla="*/ 293 h 1606"/>
                  <a:gd name="T10" fmla="*/ 1130 w 1373"/>
                  <a:gd name="T11" fmla="*/ 210 h 1606"/>
                  <a:gd name="T12" fmla="*/ 1179 w 1373"/>
                  <a:gd name="T13" fmla="*/ 167 h 1606"/>
                  <a:gd name="T14" fmla="*/ 1237 w 1373"/>
                  <a:gd name="T15" fmla="*/ 127 h 1606"/>
                  <a:gd name="T16" fmla="*/ 1276 w 1373"/>
                  <a:gd name="T17" fmla="*/ 205 h 1606"/>
                  <a:gd name="T18" fmla="*/ 1371 w 1373"/>
                  <a:gd name="T19" fmla="*/ 182 h 1606"/>
                  <a:gd name="T20" fmla="*/ 1322 w 1373"/>
                  <a:gd name="T21" fmla="*/ 86 h 1606"/>
                  <a:gd name="T22" fmla="*/ 1249 w 1373"/>
                  <a:gd name="T23" fmla="*/ 0 h 1606"/>
                  <a:gd name="T24" fmla="*/ 1124 w 1373"/>
                  <a:gd name="T25" fmla="*/ 42 h 1606"/>
                  <a:gd name="T26" fmla="*/ 1051 w 1373"/>
                  <a:gd name="T27" fmla="*/ 72 h 1606"/>
                  <a:gd name="T28" fmla="*/ 964 w 1373"/>
                  <a:gd name="T29" fmla="*/ 128 h 1606"/>
                  <a:gd name="T30" fmla="*/ 870 w 1373"/>
                  <a:gd name="T31" fmla="*/ 227 h 1606"/>
                  <a:gd name="T32" fmla="*/ 779 w 1373"/>
                  <a:gd name="T33" fmla="*/ 280 h 1606"/>
                  <a:gd name="T34" fmla="*/ 727 w 1373"/>
                  <a:gd name="T35" fmla="*/ 335 h 1606"/>
                  <a:gd name="T36" fmla="*/ 658 w 1373"/>
                  <a:gd name="T37" fmla="*/ 283 h 1606"/>
                  <a:gd name="T38" fmla="*/ 634 w 1373"/>
                  <a:gd name="T39" fmla="*/ 347 h 1606"/>
                  <a:gd name="T40" fmla="*/ 551 w 1373"/>
                  <a:gd name="T41" fmla="*/ 353 h 1606"/>
                  <a:gd name="T42" fmla="*/ 461 w 1373"/>
                  <a:gd name="T43" fmla="*/ 405 h 1606"/>
                  <a:gd name="T44" fmla="*/ 420 w 1373"/>
                  <a:gd name="T45" fmla="*/ 433 h 1606"/>
                  <a:gd name="T46" fmla="*/ 382 w 1373"/>
                  <a:gd name="T47" fmla="*/ 443 h 1606"/>
                  <a:gd name="T48" fmla="*/ 396 w 1373"/>
                  <a:gd name="T49" fmla="*/ 489 h 1606"/>
                  <a:gd name="T50" fmla="*/ 399 w 1373"/>
                  <a:gd name="T51" fmla="*/ 558 h 1606"/>
                  <a:gd name="T52" fmla="*/ 347 w 1373"/>
                  <a:gd name="T53" fmla="*/ 610 h 1606"/>
                  <a:gd name="T54" fmla="*/ 294 w 1373"/>
                  <a:gd name="T55" fmla="*/ 611 h 1606"/>
                  <a:gd name="T56" fmla="*/ 275 w 1373"/>
                  <a:gd name="T57" fmla="*/ 625 h 1606"/>
                  <a:gd name="T58" fmla="*/ 277 w 1373"/>
                  <a:gd name="T59" fmla="*/ 661 h 1606"/>
                  <a:gd name="T60" fmla="*/ 276 w 1373"/>
                  <a:gd name="T61" fmla="*/ 729 h 1606"/>
                  <a:gd name="T62" fmla="*/ 229 w 1373"/>
                  <a:gd name="T63" fmla="*/ 725 h 1606"/>
                  <a:gd name="T64" fmla="*/ 202 w 1373"/>
                  <a:gd name="T65" fmla="*/ 693 h 1606"/>
                  <a:gd name="T66" fmla="*/ 173 w 1373"/>
                  <a:gd name="T67" fmla="*/ 734 h 1606"/>
                  <a:gd name="T68" fmla="*/ 151 w 1373"/>
                  <a:gd name="T69" fmla="*/ 791 h 1606"/>
                  <a:gd name="T70" fmla="*/ 104 w 1373"/>
                  <a:gd name="T71" fmla="*/ 814 h 1606"/>
                  <a:gd name="T72" fmla="*/ 92 w 1373"/>
                  <a:gd name="T73" fmla="*/ 769 h 1606"/>
                  <a:gd name="T74" fmla="*/ 55 w 1373"/>
                  <a:gd name="T75" fmla="*/ 729 h 1606"/>
                  <a:gd name="T76" fmla="*/ 39 w 1373"/>
                  <a:gd name="T77" fmla="*/ 799 h 1606"/>
                  <a:gd name="T78" fmla="*/ 26 w 1373"/>
                  <a:gd name="T79" fmla="*/ 852 h 1606"/>
                  <a:gd name="T80" fmla="*/ 426 w 1373"/>
                  <a:gd name="T81" fmla="*/ 1585 h 1606"/>
                  <a:gd name="T82" fmla="*/ 425 w 1373"/>
                  <a:gd name="T83" fmla="*/ 1486 h 1606"/>
                  <a:gd name="T84" fmla="*/ 470 w 1373"/>
                  <a:gd name="T85" fmla="*/ 1487 h 1606"/>
                  <a:gd name="T86" fmla="*/ 469 w 1373"/>
                  <a:gd name="T87" fmla="*/ 1439 h 1606"/>
                  <a:gd name="T88" fmla="*/ 403 w 1373"/>
                  <a:gd name="T89" fmla="*/ 1475 h 1606"/>
                  <a:gd name="T90" fmla="*/ 342 w 1373"/>
                  <a:gd name="T91" fmla="*/ 1426 h 1606"/>
                  <a:gd name="T92" fmla="*/ 291 w 1373"/>
                  <a:gd name="T93" fmla="*/ 1488 h 1606"/>
                  <a:gd name="T94" fmla="*/ 225 w 1373"/>
                  <a:gd name="T95" fmla="*/ 1572 h 1606"/>
                  <a:gd name="T96" fmla="*/ 96 w 1373"/>
                  <a:gd name="T97" fmla="*/ 1403 h 1606"/>
                  <a:gd name="T98" fmla="*/ 182 w 1373"/>
                  <a:gd name="T99" fmla="*/ 1252 h 1606"/>
                  <a:gd name="T100" fmla="*/ 178 w 1373"/>
                  <a:gd name="T101" fmla="*/ 1200 h 1606"/>
                  <a:gd name="T102" fmla="*/ 139 w 1373"/>
                  <a:gd name="T103" fmla="*/ 1130 h 1606"/>
                  <a:gd name="T104" fmla="*/ 149 w 1373"/>
                  <a:gd name="T105" fmla="*/ 1046 h 1606"/>
                  <a:gd name="T106" fmla="*/ 261 w 1373"/>
                  <a:gd name="T107" fmla="*/ 1058 h 1606"/>
                  <a:gd name="T108" fmla="*/ 249 w 1373"/>
                  <a:gd name="T109" fmla="*/ 934 h 1606"/>
                  <a:gd name="T110" fmla="*/ 384 w 1373"/>
                  <a:gd name="T111" fmla="*/ 939 h 1606"/>
                  <a:gd name="T112" fmla="*/ 429 w 1373"/>
                  <a:gd name="T113" fmla="*/ 858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2"/>
                    </a:moveTo>
                    <a:lnTo>
                      <a:pt x="774" y="622"/>
                    </a:lnTo>
                    <a:lnTo>
                      <a:pt x="776" y="628"/>
                    </a:lnTo>
                    <a:lnTo>
                      <a:pt x="780" y="634"/>
                    </a:lnTo>
                    <a:lnTo>
                      <a:pt x="787" y="641"/>
                    </a:lnTo>
                    <a:lnTo>
                      <a:pt x="795" y="646"/>
                    </a:lnTo>
                    <a:lnTo>
                      <a:pt x="803" y="647"/>
                    </a:lnTo>
                    <a:lnTo>
                      <a:pt x="809" y="649"/>
                    </a:lnTo>
                    <a:lnTo>
                      <a:pt x="817" y="648"/>
                    </a:lnTo>
                    <a:lnTo>
                      <a:pt x="826" y="640"/>
                    </a:lnTo>
                    <a:lnTo>
                      <a:pt x="832" y="635"/>
                    </a:lnTo>
                    <a:lnTo>
                      <a:pt x="836" y="631"/>
                    </a:lnTo>
                    <a:lnTo>
                      <a:pt x="839" y="627"/>
                    </a:lnTo>
                    <a:lnTo>
                      <a:pt x="842" y="622"/>
                    </a:lnTo>
                    <a:lnTo>
                      <a:pt x="848" y="619"/>
                    </a:lnTo>
                    <a:lnTo>
                      <a:pt x="852" y="617"/>
                    </a:lnTo>
                    <a:lnTo>
                      <a:pt x="854" y="619"/>
                    </a:lnTo>
                    <a:lnTo>
                      <a:pt x="856" y="622"/>
                    </a:lnTo>
                    <a:lnTo>
                      <a:pt x="855" y="626"/>
                    </a:lnTo>
                    <a:lnTo>
                      <a:pt x="854" y="629"/>
                    </a:lnTo>
                    <a:lnTo>
                      <a:pt x="854" y="633"/>
                    </a:lnTo>
                    <a:lnTo>
                      <a:pt x="854" y="638"/>
                    </a:lnTo>
                    <a:lnTo>
                      <a:pt x="854" y="642"/>
                    </a:lnTo>
                    <a:lnTo>
                      <a:pt x="855" y="647"/>
                    </a:lnTo>
                    <a:lnTo>
                      <a:pt x="855" y="651"/>
                    </a:lnTo>
                    <a:lnTo>
                      <a:pt x="854" y="655"/>
                    </a:lnTo>
                    <a:lnTo>
                      <a:pt x="852" y="661"/>
                    </a:lnTo>
                    <a:lnTo>
                      <a:pt x="850" y="666"/>
                    </a:lnTo>
                    <a:lnTo>
                      <a:pt x="852" y="672"/>
                    </a:lnTo>
                    <a:lnTo>
                      <a:pt x="856" y="676"/>
                    </a:lnTo>
                    <a:lnTo>
                      <a:pt x="862" y="678"/>
                    </a:lnTo>
                    <a:lnTo>
                      <a:pt x="868" y="680"/>
                    </a:lnTo>
                    <a:lnTo>
                      <a:pt x="873" y="681"/>
                    </a:lnTo>
                    <a:lnTo>
                      <a:pt x="878" y="683"/>
                    </a:lnTo>
                    <a:lnTo>
                      <a:pt x="883" y="685"/>
                    </a:lnTo>
                    <a:lnTo>
                      <a:pt x="889" y="685"/>
                    </a:lnTo>
                    <a:lnTo>
                      <a:pt x="897" y="679"/>
                    </a:lnTo>
                    <a:lnTo>
                      <a:pt x="904" y="671"/>
                    </a:lnTo>
                    <a:lnTo>
                      <a:pt x="905" y="662"/>
                    </a:lnTo>
                    <a:lnTo>
                      <a:pt x="905" y="653"/>
                    </a:lnTo>
                    <a:lnTo>
                      <a:pt x="903" y="645"/>
                    </a:lnTo>
                    <a:lnTo>
                      <a:pt x="905" y="637"/>
                    </a:lnTo>
                    <a:lnTo>
                      <a:pt x="905" y="630"/>
                    </a:lnTo>
                    <a:lnTo>
                      <a:pt x="903" y="624"/>
                    </a:lnTo>
                    <a:lnTo>
                      <a:pt x="895" y="621"/>
                    </a:lnTo>
                    <a:lnTo>
                      <a:pt x="892" y="622"/>
                    </a:lnTo>
                    <a:lnTo>
                      <a:pt x="879" y="624"/>
                    </a:lnTo>
                    <a:lnTo>
                      <a:pt x="874" y="621"/>
                    </a:lnTo>
                    <a:lnTo>
                      <a:pt x="873" y="615"/>
                    </a:lnTo>
                    <a:lnTo>
                      <a:pt x="872" y="607"/>
                    </a:lnTo>
                    <a:lnTo>
                      <a:pt x="868" y="604"/>
                    </a:lnTo>
                    <a:lnTo>
                      <a:pt x="867" y="600"/>
                    </a:lnTo>
                    <a:lnTo>
                      <a:pt x="870" y="593"/>
                    </a:lnTo>
                    <a:lnTo>
                      <a:pt x="879" y="589"/>
                    </a:lnTo>
                    <a:lnTo>
                      <a:pt x="886" y="588"/>
                    </a:lnTo>
                    <a:lnTo>
                      <a:pt x="890" y="585"/>
                    </a:lnTo>
                    <a:lnTo>
                      <a:pt x="899" y="579"/>
                    </a:lnTo>
                    <a:lnTo>
                      <a:pt x="903" y="570"/>
                    </a:lnTo>
                    <a:lnTo>
                      <a:pt x="906" y="562"/>
                    </a:lnTo>
                    <a:lnTo>
                      <a:pt x="907" y="553"/>
                    </a:lnTo>
                    <a:lnTo>
                      <a:pt x="901" y="544"/>
                    </a:lnTo>
                    <a:lnTo>
                      <a:pt x="895" y="534"/>
                    </a:lnTo>
                    <a:lnTo>
                      <a:pt x="893" y="529"/>
                    </a:lnTo>
                    <a:lnTo>
                      <a:pt x="893" y="522"/>
                    </a:lnTo>
                    <a:lnTo>
                      <a:pt x="897" y="515"/>
                    </a:lnTo>
                    <a:lnTo>
                      <a:pt x="901" y="504"/>
                    </a:lnTo>
                    <a:lnTo>
                      <a:pt x="900" y="495"/>
                    </a:lnTo>
                    <a:lnTo>
                      <a:pt x="902" y="484"/>
                    </a:lnTo>
                    <a:lnTo>
                      <a:pt x="906" y="477"/>
                    </a:lnTo>
                    <a:lnTo>
                      <a:pt x="911" y="471"/>
                    </a:lnTo>
                    <a:lnTo>
                      <a:pt x="921" y="460"/>
                    </a:lnTo>
                    <a:lnTo>
                      <a:pt x="926" y="451"/>
                    </a:lnTo>
                    <a:lnTo>
                      <a:pt x="923" y="441"/>
                    </a:lnTo>
                    <a:lnTo>
                      <a:pt x="921" y="431"/>
                    </a:lnTo>
                    <a:lnTo>
                      <a:pt x="922" y="419"/>
                    </a:lnTo>
                    <a:lnTo>
                      <a:pt x="925" y="408"/>
                    </a:lnTo>
                    <a:lnTo>
                      <a:pt x="926" y="398"/>
                    </a:lnTo>
                    <a:lnTo>
                      <a:pt x="929" y="391"/>
                    </a:lnTo>
                    <a:lnTo>
                      <a:pt x="929" y="387"/>
                    </a:lnTo>
                    <a:lnTo>
                      <a:pt x="925" y="382"/>
                    </a:lnTo>
                    <a:lnTo>
                      <a:pt x="928" y="381"/>
                    </a:lnTo>
                    <a:lnTo>
                      <a:pt x="934" y="382"/>
                    </a:lnTo>
                    <a:lnTo>
                      <a:pt x="941" y="380"/>
                    </a:lnTo>
                    <a:lnTo>
                      <a:pt x="945" y="373"/>
                    </a:lnTo>
                    <a:lnTo>
                      <a:pt x="950" y="367"/>
                    </a:lnTo>
                    <a:lnTo>
                      <a:pt x="956" y="362"/>
                    </a:lnTo>
                    <a:lnTo>
                      <a:pt x="962" y="359"/>
                    </a:lnTo>
                    <a:lnTo>
                      <a:pt x="966" y="360"/>
                    </a:lnTo>
                    <a:lnTo>
                      <a:pt x="975" y="359"/>
                    </a:lnTo>
                    <a:lnTo>
                      <a:pt x="982" y="351"/>
                    </a:lnTo>
                    <a:lnTo>
                      <a:pt x="988" y="345"/>
                    </a:lnTo>
                    <a:lnTo>
                      <a:pt x="990" y="337"/>
                    </a:lnTo>
                    <a:lnTo>
                      <a:pt x="987" y="331"/>
                    </a:lnTo>
                    <a:lnTo>
                      <a:pt x="986" y="326"/>
                    </a:lnTo>
                    <a:lnTo>
                      <a:pt x="990" y="319"/>
                    </a:lnTo>
                    <a:lnTo>
                      <a:pt x="996" y="318"/>
                    </a:lnTo>
                    <a:lnTo>
                      <a:pt x="1003" y="315"/>
                    </a:lnTo>
                    <a:lnTo>
                      <a:pt x="1007" y="308"/>
                    </a:lnTo>
                    <a:lnTo>
                      <a:pt x="1007" y="301"/>
                    </a:lnTo>
                    <a:lnTo>
                      <a:pt x="1007" y="293"/>
                    </a:lnTo>
                    <a:lnTo>
                      <a:pt x="1013" y="285"/>
                    </a:lnTo>
                    <a:lnTo>
                      <a:pt x="1018" y="275"/>
                    </a:lnTo>
                    <a:lnTo>
                      <a:pt x="1024" y="268"/>
                    </a:lnTo>
                    <a:lnTo>
                      <a:pt x="1030" y="259"/>
                    </a:lnTo>
                    <a:lnTo>
                      <a:pt x="1037" y="256"/>
                    </a:lnTo>
                    <a:lnTo>
                      <a:pt x="1048" y="254"/>
                    </a:lnTo>
                    <a:lnTo>
                      <a:pt x="1057" y="247"/>
                    </a:lnTo>
                    <a:lnTo>
                      <a:pt x="1064" y="240"/>
                    </a:lnTo>
                    <a:lnTo>
                      <a:pt x="1070" y="232"/>
                    </a:lnTo>
                    <a:lnTo>
                      <a:pt x="1076" y="226"/>
                    </a:lnTo>
                    <a:lnTo>
                      <a:pt x="1083" y="224"/>
                    </a:lnTo>
                    <a:lnTo>
                      <a:pt x="1088" y="224"/>
                    </a:lnTo>
                    <a:lnTo>
                      <a:pt x="1093" y="226"/>
                    </a:lnTo>
                    <a:lnTo>
                      <a:pt x="1099" y="226"/>
                    </a:lnTo>
                    <a:lnTo>
                      <a:pt x="1109" y="225"/>
                    </a:lnTo>
                    <a:lnTo>
                      <a:pt x="1116" y="226"/>
                    </a:lnTo>
                    <a:lnTo>
                      <a:pt x="1119" y="223"/>
                    </a:lnTo>
                    <a:lnTo>
                      <a:pt x="1119" y="219"/>
                    </a:lnTo>
                    <a:lnTo>
                      <a:pt x="1124" y="214"/>
                    </a:lnTo>
                    <a:lnTo>
                      <a:pt x="1130" y="210"/>
                    </a:lnTo>
                    <a:lnTo>
                      <a:pt x="1137" y="212"/>
                    </a:lnTo>
                    <a:lnTo>
                      <a:pt x="1143" y="213"/>
                    </a:lnTo>
                    <a:lnTo>
                      <a:pt x="1146" y="210"/>
                    </a:lnTo>
                    <a:lnTo>
                      <a:pt x="1151" y="206"/>
                    </a:lnTo>
                    <a:lnTo>
                      <a:pt x="1157" y="204"/>
                    </a:lnTo>
                    <a:lnTo>
                      <a:pt x="1165" y="204"/>
                    </a:lnTo>
                    <a:lnTo>
                      <a:pt x="1168" y="208"/>
                    </a:lnTo>
                    <a:lnTo>
                      <a:pt x="1171" y="208"/>
                    </a:lnTo>
                    <a:lnTo>
                      <a:pt x="1175" y="206"/>
                    </a:lnTo>
                    <a:lnTo>
                      <a:pt x="1177" y="200"/>
                    </a:lnTo>
                    <a:lnTo>
                      <a:pt x="1175" y="192"/>
                    </a:lnTo>
                    <a:lnTo>
                      <a:pt x="1171" y="190"/>
                    </a:lnTo>
                    <a:lnTo>
                      <a:pt x="1163" y="188"/>
                    </a:lnTo>
                    <a:lnTo>
                      <a:pt x="1157" y="187"/>
                    </a:lnTo>
                    <a:lnTo>
                      <a:pt x="1153" y="184"/>
                    </a:lnTo>
                    <a:lnTo>
                      <a:pt x="1153" y="180"/>
                    </a:lnTo>
                    <a:lnTo>
                      <a:pt x="1156" y="176"/>
                    </a:lnTo>
                    <a:lnTo>
                      <a:pt x="1161" y="172"/>
                    </a:lnTo>
                    <a:lnTo>
                      <a:pt x="1171" y="170"/>
                    </a:lnTo>
                    <a:lnTo>
                      <a:pt x="1179" y="167"/>
                    </a:lnTo>
                    <a:lnTo>
                      <a:pt x="1187" y="164"/>
                    </a:lnTo>
                    <a:lnTo>
                      <a:pt x="1193" y="164"/>
                    </a:lnTo>
                    <a:lnTo>
                      <a:pt x="1198" y="167"/>
                    </a:lnTo>
                    <a:lnTo>
                      <a:pt x="1203" y="168"/>
                    </a:lnTo>
                    <a:lnTo>
                      <a:pt x="1208" y="169"/>
                    </a:lnTo>
                    <a:lnTo>
                      <a:pt x="1218" y="170"/>
                    </a:lnTo>
                    <a:lnTo>
                      <a:pt x="1225" y="167"/>
                    </a:lnTo>
                    <a:lnTo>
                      <a:pt x="1227" y="163"/>
                    </a:lnTo>
                    <a:lnTo>
                      <a:pt x="1224" y="161"/>
                    </a:lnTo>
                    <a:lnTo>
                      <a:pt x="1219" y="159"/>
                    </a:lnTo>
                    <a:lnTo>
                      <a:pt x="1214" y="156"/>
                    </a:lnTo>
                    <a:lnTo>
                      <a:pt x="1213" y="151"/>
                    </a:lnTo>
                    <a:lnTo>
                      <a:pt x="1213" y="148"/>
                    </a:lnTo>
                    <a:lnTo>
                      <a:pt x="1217" y="142"/>
                    </a:lnTo>
                    <a:lnTo>
                      <a:pt x="1219" y="137"/>
                    </a:lnTo>
                    <a:lnTo>
                      <a:pt x="1220" y="130"/>
                    </a:lnTo>
                    <a:lnTo>
                      <a:pt x="1223" y="127"/>
                    </a:lnTo>
                    <a:lnTo>
                      <a:pt x="1230" y="125"/>
                    </a:lnTo>
                    <a:lnTo>
                      <a:pt x="1235" y="125"/>
                    </a:lnTo>
                    <a:lnTo>
                      <a:pt x="1237" y="127"/>
                    </a:lnTo>
                    <a:lnTo>
                      <a:pt x="1241" y="129"/>
                    </a:lnTo>
                    <a:lnTo>
                      <a:pt x="1243" y="130"/>
                    </a:lnTo>
                    <a:lnTo>
                      <a:pt x="1249" y="129"/>
                    </a:lnTo>
                    <a:lnTo>
                      <a:pt x="1257" y="128"/>
                    </a:lnTo>
                    <a:lnTo>
                      <a:pt x="1265" y="124"/>
                    </a:lnTo>
                    <a:lnTo>
                      <a:pt x="1269" y="125"/>
                    </a:lnTo>
                    <a:lnTo>
                      <a:pt x="1276" y="126"/>
                    </a:lnTo>
                    <a:lnTo>
                      <a:pt x="1280" y="132"/>
                    </a:lnTo>
                    <a:lnTo>
                      <a:pt x="1281" y="138"/>
                    </a:lnTo>
                    <a:lnTo>
                      <a:pt x="1282" y="147"/>
                    </a:lnTo>
                    <a:lnTo>
                      <a:pt x="1286" y="152"/>
                    </a:lnTo>
                    <a:lnTo>
                      <a:pt x="1288" y="157"/>
                    </a:lnTo>
                    <a:lnTo>
                      <a:pt x="1286" y="162"/>
                    </a:lnTo>
                    <a:lnTo>
                      <a:pt x="1281" y="169"/>
                    </a:lnTo>
                    <a:lnTo>
                      <a:pt x="1277" y="172"/>
                    </a:lnTo>
                    <a:lnTo>
                      <a:pt x="1275" y="177"/>
                    </a:lnTo>
                    <a:lnTo>
                      <a:pt x="1273" y="181"/>
                    </a:lnTo>
                    <a:lnTo>
                      <a:pt x="1273" y="190"/>
                    </a:lnTo>
                    <a:lnTo>
                      <a:pt x="1274" y="198"/>
                    </a:lnTo>
                    <a:lnTo>
                      <a:pt x="1276" y="205"/>
                    </a:lnTo>
                    <a:lnTo>
                      <a:pt x="1283" y="213"/>
                    </a:lnTo>
                    <a:lnTo>
                      <a:pt x="1291" y="214"/>
                    </a:lnTo>
                    <a:lnTo>
                      <a:pt x="1302" y="212"/>
                    </a:lnTo>
                    <a:lnTo>
                      <a:pt x="1310" y="210"/>
                    </a:lnTo>
                    <a:lnTo>
                      <a:pt x="1316" y="208"/>
                    </a:lnTo>
                    <a:lnTo>
                      <a:pt x="1319" y="204"/>
                    </a:lnTo>
                    <a:lnTo>
                      <a:pt x="1321" y="198"/>
                    </a:lnTo>
                    <a:lnTo>
                      <a:pt x="1322" y="195"/>
                    </a:lnTo>
                    <a:lnTo>
                      <a:pt x="1326" y="195"/>
                    </a:lnTo>
                    <a:lnTo>
                      <a:pt x="1331" y="200"/>
                    </a:lnTo>
                    <a:lnTo>
                      <a:pt x="1335" y="204"/>
                    </a:lnTo>
                    <a:lnTo>
                      <a:pt x="1341" y="207"/>
                    </a:lnTo>
                    <a:lnTo>
                      <a:pt x="1346" y="210"/>
                    </a:lnTo>
                    <a:lnTo>
                      <a:pt x="1349" y="211"/>
                    </a:lnTo>
                    <a:lnTo>
                      <a:pt x="1353" y="211"/>
                    </a:lnTo>
                    <a:lnTo>
                      <a:pt x="1358" y="206"/>
                    </a:lnTo>
                    <a:lnTo>
                      <a:pt x="1361" y="201"/>
                    </a:lnTo>
                    <a:lnTo>
                      <a:pt x="1364" y="196"/>
                    </a:lnTo>
                    <a:lnTo>
                      <a:pt x="1368" y="189"/>
                    </a:lnTo>
                    <a:lnTo>
                      <a:pt x="1371" y="182"/>
                    </a:lnTo>
                    <a:lnTo>
                      <a:pt x="1373" y="172"/>
                    </a:lnTo>
                    <a:lnTo>
                      <a:pt x="1373" y="165"/>
                    </a:lnTo>
                    <a:lnTo>
                      <a:pt x="1368" y="160"/>
                    </a:lnTo>
                    <a:lnTo>
                      <a:pt x="1365" y="156"/>
                    </a:lnTo>
                    <a:lnTo>
                      <a:pt x="1361" y="150"/>
                    </a:lnTo>
                    <a:lnTo>
                      <a:pt x="1356" y="149"/>
                    </a:lnTo>
                    <a:lnTo>
                      <a:pt x="1350" y="149"/>
                    </a:lnTo>
                    <a:lnTo>
                      <a:pt x="1344" y="147"/>
                    </a:lnTo>
                    <a:lnTo>
                      <a:pt x="1339" y="145"/>
                    </a:lnTo>
                    <a:lnTo>
                      <a:pt x="1336" y="140"/>
                    </a:lnTo>
                    <a:lnTo>
                      <a:pt x="1336" y="133"/>
                    </a:lnTo>
                    <a:lnTo>
                      <a:pt x="1330" y="126"/>
                    </a:lnTo>
                    <a:lnTo>
                      <a:pt x="1324" y="123"/>
                    </a:lnTo>
                    <a:lnTo>
                      <a:pt x="1323" y="119"/>
                    </a:lnTo>
                    <a:lnTo>
                      <a:pt x="1326" y="114"/>
                    </a:lnTo>
                    <a:lnTo>
                      <a:pt x="1331" y="110"/>
                    </a:lnTo>
                    <a:lnTo>
                      <a:pt x="1331" y="103"/>
                    </a:lnTo>
                    <a:lnTo>
                      <a:pt x="1330" y="97"/>
                    </a:lnTo>
                    <a:lnTo>
                      <a:pt x="1329" y="88"/>
                    </a:lnTo>
                    <a:lnTo>
                      <a:pt x="1322" y="86"/>
                    </a:lnTo>
                    <a:lnTo>
                      <a:pt x="1316" y="89"/>
                    </a:lnTo>
                    <a:lnTo>
                      <a:pt x="1310" y="90"/>
                    </a:lnTo>
                    <a:lnTo>
                      <a:pt x="1307" y="86"/>
                    </a:lnTo>
                    <a:lnTo>
                      <a:pt x="1307" y="83"/>
                    </a:lnTo>
                    <a:lnTo>
                      <a:pt x="1311" y="78"/>
                    </a:lnTo>
                    <a:lnTo>
                      <a:pt x="1314" y="72"/>
                    </a:lnTo>
                    <a:lnTo>
                      <a:pt x="1313" y="65"/>
                    </a:lnTo>
                    <a:lnTo>
                      <a:pt x="1312" y="57"/>
                    </a:lnTo>
                    <a:lnTo>
                      <a:pt x="1314" y="43"/>
                    </a:lnTo>
                    <a:lnTo>
                      <a:pt x="1314" y="34"/>
                    </a:lnTo>
                    <a:lnTo>
                      <a:pt x="1312" y="29"/>
                    </a:lnTo>
                    <a:lnTo>
                      <a:pt x="1308" y="23"/>
                    </a:lnTo>
                    <a:lnTo>
                      <a:pt x="1300" y="17"/>
                    </a:lnTo>
                    <a:lnTo>
                      <a:pt x="1291" y="10"/>
                    </a:lnTo>
                    <a:lnTo>
                      <a:pt x="1282" y="4"/>
                    </a:lnTo>
                    <a:lnTo>
                      <a:pt x="1273" y="1"/>
                    </a:lnTo>
                    <a:lnTo>
                      <a:pt x="1267" y="1"/>
                    </a:lnTo>
                    <a:lnTo>
                      <a:pt x="1260" y="3"/>
                    </a:lnTo>
                    <a:lnTo>
                      <a:pt x="1255" y="3"/>
                    </a:lnTo>
                    <a:lnTo>
                      <a:pt x="1249" y="0"/>
                    </a:lnTo>
                    <a:lnTo>
                      <a:pt x="1237" y="0"/>
                    </a:lnTo>
                    <a:lnTo>
                      <a:pt x="1226" y="5"/>
                    </a:lnTo>
                    <a:lnTo>
                      <a:pt x="1219" y="9"/>
                    </a:lnTo>
                    <a:lnTo>
                      <a:pt x="1215" y="12"/>
                    </a:lnTo>
                    <a:lnTo>
                      <a:pt x="1211" y="17"/>
                    </a:lnTo>
                    <a:lnTo>
                      <a:pt x="1207" y="21"/>
                    </a:lnTo>
                    <a:lnTo>
                      <a:pt x="1197" y="22"/>
                    </a:lnTo>
                    <a:lnTo>
                      <a:pt x="1191" y="25"/>
                    </a:lnTo>
                    <a:lnTo>
                      <a:pt x="1186" y="28"/>
                    </a:lnTo>
                    <a:lnTo>
                      <a:pt x="1179" y="28"/>
                    </a:lnTo>
                    <a:lnTo>
                      <a:pt x="1175" y="27"/>
                    </a:lnTo>
                    <a:lnTo>
                      <a:pt x="1169" y="30"/>
                    </a:lnTo>
                    <a:lnTo>
                      <a:pt x="1164" y="31"/>
                    </a:lnTo>
                    <a:lnTo>
                      <a:pt x="1154" y="33"/>
                    </a:lnTo>
                    <a:lnTo>
                      <a:pt x="1150" y="34"/>
                    </a:lnTo>
                    <a:lnTo>
                      <a:pt x="1146" y="37"/>
                    </a:lnTo>
                    <a:lnTo>
                      <a:pt x="1143" y="41"/>
                    </a:lnTo>
                    <a:lnTo>
                      <a:pt x="1139" y="43"/>
                    </a:lnTo>
                    <a:lnTo>
                      <a:pt x="1134" y="44"/>
                    </a:lnTo>
                    <a:lnTo>
                      <a:pt x="1124" y="42"/>
                    </a:lnTo>
                    <a:lnTo>
                      <a:pt x="1118" y="43"/>
                    </a:lnTo>
                    <a:lnTo>
                      <a:pt x="1112" y="44"/>
                    </a:lnTo>
                    <a:lnTo>
                      <a:pt x="1108" y="48"/>
                    </a:lnTo>
                    <a:lnTo>
                      <a:pt x="1104" y="55"/>
                    </a:lnTo>
                    <a:lnTo>
                      <a:pt x="1104" y="62"/>
                    </a:lnTo>
                    <a:lnTo>
                      <a:pt x="1104" y="65"/>
                    </a:lnTo>
                    <a:lnTo>
                      <a:pt x="1103" y="69"/>
                    </a:lnTo>
                    <a:lnTo>
                      <a:pt x="1097" y="73"/>
                    </a:lnTo>
                    <a:lnTo>
                      <a:pt x="1095" y="75"/>
                    </a:lnTo>
                    <a:lnTo>
                      <a:pt x="1093" y="80"/>
                    </a:lnTo>
                    <a:lnTo>
                      <a:pt x="1090" y="83"/>
                    </a:lnTo>
                    <a:lnTo>
                      <a:pt x="1085" y="86"/>
                    </a:lnTo>
                    <a:lnTo>
                      <a:pt x="1082" y="89"/>
                    </a:lnTo>
                    <a:lnTo>
                      <a:pt x="1077" y="92"/>
                    </a:lnTo>
                    <a:lnTo>
                      <a:pt x="1074" y="92"/>
                    </a:lnTo>
                    <a:lnTo>
                      <a:pt x="1068" y="90"/>
                    </a:lnTo>
                    <a:lnTo>
                      <a:pt x="1062" y="86"/>
                    </a:lnTo>
                    <a:lnTo>
                      <a:pt x="1059" y="78"/>
                    </a:lnTo>
                    <a:lnTo>
                      <a:pt x="1055" y="72"/>
                    </a:lnTo>
                    <a:lnTo>
                      <a:pt x="1051" y="72"/>
                    </a:lnTo>
                    <a:lnTo>
                      <a:pt x="1048" y="75"/>
                    </a:lnTo>
                    <a:lnTo>
                      <a:pt x="1044" y="79"/>
                    </a:lnTo>
                    <a:lnTo>
                      <a:pt x="1042" y="85"/>
                    </a:lnTo>
                    <a:lnTo>
                      <a:pt x="1045" y="90"/>
                    </a:lnTo>
                    <a:lnTo>
                      <a:pt x="1052" y="96"/>
                    </a:lnTo>
                    <a:lnTo>
                      <a:pt x="1054" y="101"/>
                    </a:lnTo>
                    <a:lnTo>
                      <a:pt x="1052" y="106"/>
                    </a:lnTo>
                    <a:lnTo>
                      <a:pt x="1050" y="110"/>
                    </a:lnTo>
                    <a:lnTo>
                      <a:pt x="1049" y="111"/>
                    </a:lnTo>
                    <a:lnTo>
                      <a:pt x="1046" y="111"/>
                    </a:lnTo>
                    <a:lnTo>
                      <a:pt x="1040" y="110"/>
                    </a:lnTo>
                    <a:lnTo>
                      <a:pt x="1033" y="110"/>
                    </a:lnTo>
                    <a:lnTo>
                      <a:pt x="1023" y="111"/>
                    </a:lnTo>
                    <a:lnTo>
                      <a:pt x="1014" y="112"/>
                    </a:lnTo>
                    <a:lnTo>
                      <a:pt x="1004" y="114"/>
                    </a:lnTo>
                    <a:lnTo>
                      <a:pt x="995" y="113"/>
                    </a:lnTo>
                    <a:lnTo>
                      <a:pt x="989" y="114"/>
                    </a:lnTo>
                    <a:lnTo>
                      <a:pt x="980" y="117"/>
                    </a:lnTo>
                    <a:lnTo>
                      <a:pt x="971" y="123"/>
                    </a:lnTo>
                    <a:lnTo>
                      <a:pt x="964" y="128"/>
                    </a:lnTo>
                    <a:lnTo>
                      <a:pt x="958" y="134"/>
                    </a:lnTo>
                    <a:lnTo>
                      <a:pt x="952" y="139"/>
                    </a:lnTo>
                    <a:lnTo>
                      <a:pt x="946" y="142"/>
                    </a:lnTo>
                    <a:lnTo>
                      <a:pt x="940" y="146"/>
                    </a:lnTo>
                    <a:lnTo>
                      <a:pt x="932" y="149"/>
                    </a:lnTo>
                    <a:lnTo>
                      <a:pt x="921" y="152"/>
                    </a:lnTo>
                    <a:lnTo>
                      <a:pt x="912" y="155"/>
                    </a:lnTo>
                    <a:lnTo>
                      <a:pt x="904" y="157"/>
                    </a:lnTo>
                    <a:lnTo>
                      <a:pt x="897" y="160"/>
                    </a:lnTo>
                    <a:lnTo>
                      <a:pt x="887" y="166"/>
                    </a:lnTo>
                    <a:lnTo>
                      <a:pt x="880" y="168"/>
                    </a:lnTo>
                    <a:lnTo>
                      <a:pt x="877" y="171"/>
                    </a:lnTo>
                    <a:lnTo>
                      <a:pt x="872" y="175"/>
                    </a:lnTo>
                    <a:lnTo>
                      <a:pt x="871" y="180"/>
                    </a:lnTo>
                    <a:lnTo>
                      <a:pt x="870" y="188"/>
                    </a:lnTo>
                    <a:lnTo>
                      <a:pt x="869" y="196"/>
                    </a:lnTo>
                    <a:lnTo>
                      <a:pt x="870" y="205"/>
                    </a:lnTo>
                    <a:lnTo>
                      <a:pt x="869" y="213"/>
                    </a:lnTo>
                    <a:lnTo>
                      <a:pt x="869" y="220"/>
                    </a:lnTo>
                    <a:lnTo>
                      <a:pt x="870" y="227"/>
                    </a:lnTo>
                    <a:lnTo>
                      <a:pt x="867" y="231"/>
                    </a:lnTo>
                    <a:lnTo>
                      <a:pt x="862" y="235"/>
                    </a:lnTo>
                    <a:lnTo>
                      <a:pt x="857" y="238"/>
                    </a:lnTo>
                    <a:lnTo>
                      <a:pt x="852" y="239"/>
                    </a:lnTo>
                    <a:lnTo>
                      <a:pt x="846" y="243"/>
                    </a:lnTo>
                    <a:lnTo>
                      <a:pt x="837" y="248"/>
                    </a:lnTo>
                    <a:lnTo>
                      <a:pt x="831" y="253"/>
                    </a:lnTo>
                    <a:lnTo>
                      <a:pt x="823" y="253"/>
                    </a:lnTo>
                    <a:lnTo>
                      <a:pt x="816" y="247"/>
                    </a:lnTo>
                    <a:lnTo>
                      <a:pt x="813" y="242"/>
                    </a:lnTo>
                    <a:lnTo>
                      <a:pt x="808" y="240"/>
                    </a:lnTo>
                    <a:lnTo>
                      <a:pt x="801" y="239"/>
                    </a:lnTo>
                    <a:lnTo>
                      <a:pt x="794" y="241"/>
                    </a:lnTo>
                    <a:lnTo>
                      <a:pt x="787" y="242"/>
                    </a:lnTo>
                    <a:lnTo>
                      <a:pt x="776" y="246"/>
                    </a:lnTo>
                    <a:lnTo>
                      <a:pt x="772" y="251"/>
                    </a:lnTo>
                    <a:lnTo>
                      <a:pt x="771" y="257"/>
                    </a:lnTo>
                    <a:lnTo>
                      <a:pt x="778" y="267"/>
                    </a:lnTo>
                    <a:lnTo>
                      <a:pt x="778" y="274"/>
                    </a:lnTo>
                    <a:lnTo>
                      <a:pt x="779" y="280"/>
                    </a:lnTo>
                    <a:lnTo>
                      <a:pt x="776" y="289"/>
                    </a:lnTo>
                    <a:lnTo>
                      <a:pt x="772" y="294"/>
                    </a:lnTo>
                    <a:lnTo>
                      <a:pt x="766" y="295"/>
                    </a:lnTo>
                    <a:lnTo>
                      <a:pt x="761" y="299"/>
                    </a:lnTo>
                    <a:lnTo>
                      <a:pt x="756" y="300"/>
                    </a:lnTo>
                    <a:lnTo>
                      <a:pt x="750" y="303"/>
                    </a:lnTo>
                    <a:lnTo>
                      <a:pt x="748" y="308"/>
                    </a:lnTo>
                    <a:lnTo>
                      <a:pt x="749" y="313"/>
                    </a:lnTo>
                    <a:lnTo>
                      <a:pt x="753" y="319"/>
                    </a:lnTo>
                    <a:lnTo>
                      <a:pt x="756" y="324"/>
                    </a:lnTo>
                    <a:lnTo>
                      <a:pt x="757" y="332"/>
                    </a:lnTo>
                    <a:lnTo>
                      <a:pt x="756" y="336"/>
                    </a:lnTo>
                    <a:lnTo>
                      <a:pt x="754" y="342"/>
                    </a:lnTo>
                    <a:lnTo>
                      <a:pt x="750" y="346"/>
                    </a:lnTo>
                    <a:lnTo>
                      <a:pt x="746" y="346"/>
                    </a:lnTo>
                    <a:lnTo>
                      <a:pt x="743" y="343"/>
                    </a:lnTo>
                    <a:lnTo>
                      <a:pt x="742" y="338"/>
                    </a:lnTo>
                    <a:lnTo>
                      <a:pt x="737" y="336"/>
                    </a:lnTo>
                    <a:lnTo>
                      <a:pt x="733" y="335"/>
                    </a:lnTo>
                    <a:lnTo>
                      <a:pt x="727" y="335"/>
                    </a:lnTo>
                    <a:lnTo>
                      <a:pt x="721" y="335"/>
                    </a:lnTo>
                    <a:lnTo>
                      <a:pt x="714" y="335"/>
                    </a:lnTo>
                    <a:lnTo>
                      <a:pt x="710" y="331"/>
                    </a:lnTo>
                    <a:lnTo>
                      <a:pt x="703" y="330"/>
                    </a:lnTo>
                    <a:lnTo>
                      <a:pt x="696" y="330"/>
                    </a:lnTo>
                    <a:lnTo>
                      <a:pt x="688" y="328"/>
                    </a:lnTo>
                    <a:lnTo>
                      <a:pt x="681" y="327"/>
                    </a:lnTo>
                    <a:lnTo>
                      <a:pt x="675" y="326"/>
                    </a:lnTo>
                    <a:lnTo>
                      <a:pt x="672" y="326"/>
                    </a:lnTo>
                    <a:lnTo>
                      <a:pt x="668" y="324"/>
                    </a:lnTo>
                    <a:lnTo>
                      <a:pt x="668" y="317"/>
                    </a:lnTo>
                    <a:lnTo>
                      <a:pt x="670" y="309"/>
                    </a:lnTo>
                    <a:lnTo>
                      <a:pt x="675" y="303"/>
                    </a:lnTo>
                    <a:lnTo>
                      <a:pt x="674" y="295"/>
                    </a:lnTo>
                    <a:lnTo>
                      <a:pt x="674" y="286"/>
                    </a:lnTo>
                    <a:lnTo>
                      <a:pt x="672" y="280"/>
                    </a:lnTo>
                    <a:lnTo>
                      <a:pt x="668" y="277"/>
                    </a:lnTo>
                    <a:lnTo>
                      <a:pt x="662" y="277"/>
                    </a:lnTo>
                    <a:lnTo>
                      <a:pt x="658" y="278"/>
                    </a:lnTo>
                    <a:lnTo>
                      <a:pt x="658" y="283"/>
                    </a:lnTo>
                    <a:lnTo>
                      <a:pt x="658" y="288"/>
                    </a:lnTo>
                    <a:lnTo>
                      <a:pt x="657" y="290"/>
                    </a:lnTo>
                    <a:lnTo>
                      <a:pt x="652" y="292"/>
                    </a:lnTo>
                    <a:lnTo>
                      <a:pt x="651" y="300"/>
                    </a:lnTo>
                    <a:lnTo>
                      <a:pt x="653" y="302"/>
                    </a:lnTo>
                    <a:lnTo>
                      <a:pt x="658" y="306"/>
                    </a:lnTo>
                    <a:lnTo>
                      <a:pt x="659" y="313"/>
                    </a:lnTo>
                    <a:lnTo>
                      <a:pt x="660" y="317"/>
                    </a:lnTo>
                    <a:lnTo>
                      <a:pt x="656" y="323"/>
                    </a:lnTo>
                    <a:lnTo>
                      <a:pt x="652" y="323"/>
                    </a:lnTo>
                    <a:lnTo>
                      <a:pt x="645" y="320"/>
                    </a:lnTo>
                    <a:lnTo>
                      <a:pt x="639" y="318"/>
                    </a:lnTo>
                    <a:lnTo>
                      <a:pt x="636" y="318"/>
                    </a:lnTo>
                    <a:lnTo>
                      <a:pt x="635" y="321"/>
                    </a:lnTo>
                    <a:lnTo>
                      <a:pt x="635" y="325"/>
                    </a:lnTo>
                    <a:lnTo>
                      <a:pt x="635" y="331"/>
                    </a:lnTo>
                    <a:lnTo>
                      <a:pt x="637" y="336"/>
                    </a:lnTo>
                    <a:lnTo>
                      <a:pt x="638" y="341"/>
                    </a:lnTo>
                    <a:lnTo>
                      <a:pt x="638" y="344"/>
                    </a:lnTo>
                    <a:lnTo>
                      <a:pt x="634" y="347"/>
                    </a:lnTo>
                    <a:lnTo>
                      <a:pt x="629" y="350"/>
                    </a:lnTo>
                    <a:lnTo>
                      <a:pt x="625" y="353"/>
                    </a:lnTo>
                    <a:lnTo>
                      <a:pt x="624" y="358"/>
                    </a:lnTo>
                    <a:lnTo>
                      <a:pt x="626" y="361"/>
                    </a:lnTo>
                    <a:lnTo>
                      <a:pt x="627" y="366"/>
                    </a:lnTo>
                    <a:lnTo>
                      <a:pt x="625" y="368"/>
                    </a:lnTo>
                    <a:lnTo>
                      <a:pt x="621" y="369"/>
                    </a:lnTo>
                    <a:lnTo>
                      <a:pt x="615" y="368"/>
                    </a:lnTo>
                    <a:lnTo>
                      <a:pt x="610" y="366"/>
                    </a:lnTo>
                    <a:lnTo>
                      <a:pt x="604" y="366"/>
                    </a:lnTo>
                    <a:lnTo>
                      <a:pt x="598" y="365"/>
                    </a:lnTo>
                    <a:lnTo>
                      <a:pt x="592" y="365"/>
                    </a:lnTo>
                    <a:lnTo>
                      <a:pt x="584" y="360"/>
                    </a:lnTo>
                    <a:lnTo>
                      <a:pt x="580" y="357"/>
                    </a:lnTo>
                    <a:lnTo>
                      <a:pt x="573" y="355"/>
                    </a:lnTo>
                    <a:lnTo>
                      <a:pt x="566" y="356"/>
                    </a:lnTo>
                    <a:lnTo>
                      <a:pt x="564" y="359"/>
                    </a:lnTo>
                    <a:lnTo>
                      <a:pt x="559" y="360"/>
                    </a:lnTo>
                    <a:lnTo>
                      <a:pt x="556" y="357"/>
                    </a:lnTo>
                    <a:lnTo>
                      <a:pt x="551" y="353"/>
                    </a:lnTo>
                    <a:lnTo>
                      <a:pt x="545" y="356"/>
                    </a:lnTo>
                    <a:lnTo>
                      <a:pt x="542" y="361"/>
                    </a:lnTo>
                    <a:lnTo>
                      <a:pt x="535" y="364"/>
                    </a:lnTo>
                    <a:lnTo>
                      <a:pt x="531" y="367"/>
                    </a:lnTo>
                    <a:lnTo>
                      <a:pt x="528" y="370"/>
                    </a:lnTo>
                    <a:lnTo>
                      <a:pt x="525" y="373"/>
                    </a:lnTo>
                    <a:lnTo>
                      <a:pt x="520" y="376"/>
                    </a:lnTo>
                    <a:lnTo>
                      <a:pt x="517" y="376"/>
                    </a:lnTo>
                    <a:lnTo>
                      <a:pt x="513" y="380"/>
                    </a:lnTo>
                    <a:lnTo>
                      <a:pt x="508" y="384"/>
                    </a:lnTo>
                    <a:lnTo>
                      <a:pt x="502" y="387"/>
                    </a:lnTo>
                    <a:lnTo>
                      <a:pt x="498" y="390"/>
                    </a:lnTo>
                    <a:lnTo>
                      <a:pt x="494" y="393"/>
                    </a:lnTo>
                    <a:lnTo>
                      <a:pt x="489" y="395"/>
                    </a:lnTo>
                    <a:lnTo>
                      <a:pt x="485" y="399"/>
                    </a:lnTo>
                    <a:lnTo>
                      <a:pt x="480" y="402"/>
                    </a:lnTo>
                    <a:lnTo>
                      <a:pt x="476" y="404"/>
                    </a:lnTo>
                    <a:lnTo>
                      <a:pt x="469" y="404"/>
                    </a:lnTo>
                    <a:lnTo>
                      <a:pt x="463" y="404"/>
                    </a:lnTo>
                    <a:lnTo>
                      <a:pt x="461" y="405"/>
                    </a:lnTo>
                    <a:lnTo>
                      <a:pt x="457" y="406"/>
                    </a:lnTo>
                    <a:lnTo>
                      <a:pt x="454" y="409"/>
                    </a:lnTo>
                    <a:lnTo>
                      <a:pt x="452" y="413"/>
                    </a:lnTo>
                    <a:lnTo>
                      <a:pt x="451" y="417"/>
                    </a:lnTo>
                    <a:lnTo>
                      <a:pt x="451" y="422"/>
                    </a:lnTo>
                    <a:lnTo>
                      <a:pt x="449" y="426"/>
                    </a:lnTo>
                    <a:lnTo>
                      <a:pt x="449" y="430"/>
                    </a:lnTo>
                    <a:lnTo>
                      <a:pt x="452" y="433"/>
                    </a:lnTo>
                    <a:lnTo>
                      <a:pt x="452" y="437"/>
                    </a:lnTo>
                    <a:lnTo>
                      <a:pt x="450" y="440"/>
                    </a:lnTo>
                    <a:lnTo>
                      <a:pt x="447" y="444"/>
                    </a:lnTo>
                    <a:lnTo>
                      <a:pt x="442" y="444"/>
                    </a:lnTo>
                    <a:lnTo>
                      <a:pt x="442" y="441"/>
                    </a:lnTo>
                    <a:lnTo>
                      <a:pt x="443" y="436"/>
                    </a:lnTo>
                    <a:lnTo>
                      <a:pt x="440" y="435"/>
                    </a:lnTo>
                    <a:lnTo>
                      <a:pt x="435" y="436"/>
                    </a:lnTo>
                    <a:lnTo>
                      <a:pt x="431" y="437"/>
                    </a:lnTo>
                    <a:lnTo>
                      <a:pt x="427" y="439"/>
                    </a:lnTo>
                    <a:lnTo>
                      <a:pt x="422" y="434"/>
                    </a:lnTo>
                    <a:lnTo>
                      <a:pt x="420" y="433"/>
                    </a:lnTo>
                    <a:lnTo>
                      <a:pt x="418" y="430"/>
                    </a:lnTo>
                    <a:lnTo>
                      <a:pt x="415" y="426"/>
                    </a:lnTo>
                    <a:lnTo>
                      <a:pt x="410" y="424"/>
                    </a:lnTo>
                    <a:lnTo>
                      <a:pt x="407" y="425"/>
                    </a:lnTo>
                    <a:lnTo>
                      <a:pt x="401" y="426"/>
                    </a:lnTo>
                    <a:lnTo>
                      <a:pt x="401" y="428"/>
                    </a:lnTo>
                    <a:lnTo>
                      <a:pt x="403" y="433"/>
                    </a:lnTo>
                    <a:lnTo>
                      <a:pt x="401" y="435"/>
                    </a:lnTo>
                    <a:lnTo>
                      <a:pt x="397" y="432"/>
                    </a:lnTo>
                    <a:lnTo>
                      <a:pt x="394" y="428"/>
                    </a:lnTo>
                    <a:lnTo>
                      <a:pt x="393" y="425"/>
                    </a:lnTo>
                    <a:lnTo>
                      <a:pt x="391" y="423"/>
                    </a:lnTo>
                    <a:lnTo>
                      <a:pt x="389" y="425"/>
                    </a:lnTo>
                    <a:lnTo>
                      <a:pt x="388" y="427"/>
                    </a:lnTo>
                    <a:lnTo>
                      <a:pt x="388" y="431"/>
                    </a:lnTo>
                    <a:lnTo>
                      <a:pt x="387" y="433"/>
                    </a:lnTo>
                    <a:lnTo>
                      <a:pt x="384" y="433"/>
                    </a:lnTo>
                    <a:lnTo>
                      <a:pt x="381" y="436"/>
                    </a:lnTo>
                    <a:lnTo>
                      <a:pt x="380" y="439"/>
                    </a:lnTo>
                    <a:lnTo>
                      <a:pt x="382" y="443"/>
                    </a:lnTo>
                    <a:lnTo>
                      <a:pt x="384" y="444"/>
                    </a:lnTo>
                    <a:lnTo>
                      <a:pt x="388" y="447"/>
                    </a:lnTo>
                    <a:lnTo>
                      <a:pt x="395" y="450"/>
                    </a:lnTo>
                    <a:lnTo>
                      <a:pt x="397" y="453"/>
                    </a:lnTo>
                    <a:lnTo>
                      <a:pt x="401" y="455"/>
                    </a:lnTo>
                    <a:lnTo>
                      <a:pt x="405" y="460"/>
                    </a:lnTo>
                    <a:lnTo>
                      <a:pt x="409" y="463"/>
                    </a:lnTo>
                    <a:lnTo>
                      <a:pt x="409" y="468"/>
                    </a:lnTo>
                    <a:lnTo>
                      <a:pt x="411" y="472"/>
                    </a:lnTo>
                    <a:lnTo>
                      <a:pt x="415" y="475"/>
                    </a:lnTo>
                    <a:lnTo>
                      <a:pt x="422" y="477"/>
                    </a:lnTo>
                    <a:lnTo>
                      <a:pt x="424" y="480"/>
                    </a:lnTo>
                    <a:lnTo>
                      <a:pt x="424" y="483"/>
                    </a:lnTo>
                    <a:lnTo>
                      <a:pt x="422" y="487"/>
                    </a:lnTo>
                    <a:lnTo>
                      <a:pt x="419" y="488"/>
                    </a:lnTo>
                    <a:lnTo>
                      <a:pt x="412" y="489"/>
                    </a:lnTo>
                    <a:lnTo>
                      <a:pt x="407" y="487"/>
                    </a:lnTo>
                    <a:lnTo>
                      <a:pt x="401" y="484"/>
                    </a:lnTo>
                    <a:lnTo>
                      <a:pt x="396" y="484"/>
                    </a:lnTo>
                    <a:lnTo>
                      <a:pt x="396" y="489"/>
                    </a:lnTo>
                    <a:lnTo>
                      <a:pt x="398" y="494"/>
                    </a:lnTo>
                    <a:lnTo>
                      <a:pt x="398" y="500"/>
                    </a:lnTo>
                    <a:lnTo>
                      <a:pt x="397" y="504"/>
                    </a:lnTo>
                    <a:lnTo>
                      <a:pt x="403" y="505"/>
                    </a:lnTo>
                    <a:lnTo>
                      <a:pt x="407" y="506"/>
                    </a:lnTo>
                    <a:lnTo>
                      <a:pt x="408" y="510"/>
                    </a:lnTo>
                    <a:lnTo>
                      <a:pt x="408" y="512"/>
                    </a:lnTo>
                    <a:lnTo>
                      <a:pt x="403" y="513"/>
                    </a:lnTo>
                    <a:lnTo>
                      <a:pt x="396" y="514"/>
                    </a:lnTo>
                    <a:lnTo>
                      <a:pt x="391" y="517"/>
                    </a:lnTo>
                    <a:lnTo>
                      <a:pt x="389" y="522"/>
                    </a:lnTo>
                    <a:lnTo>
                      <a:pt x="392" y="528"/>
                    </a:lnTo>
                    <a:lnTo>
                      <a:pt x="397" y="531"/>
                    </a:lnTo>
                    <a:lnTo>
                      <a:pt x="403" y="532"/>
                    </a:lnTo>
                    <a:lnTo>
                      <a:pt x="407" y="536"/>
                    </a:lnTo>
                    <a:lnTo>
                      <a:pt x="407" y="541"/>
                    </a:lnTo>
                    <a:lnTo>
                      <a:pt x="406" y="544"/>
                    </a:lnTo>
                    <a:lnTo>
                      <a:pt x="405" y="550"/>
                    </a:lnTo>
                    <a:lnTo>
                      <a:pt x="402" y="555"/>
                    </a:lnTo>
                    <a:lnTo>
                      <a:pt x="399" y="558"/>
                    </a:lnTo>
                    <a:lnTo>
                      <a:pt x="393" y="561"/>
                    </a:lnTo>
                    <a:lnTo>
                      <a:pt x="388" y="561"/>
                    </a:lnTo>
                    <a:lnTo>
                      <a:pt x="381" y="560"/>
                    </a:lnTo>
                    <a:lnTo>
                      <a:pt x="377" y="560"/>
                    </a:lnTo>
                    <a:lnTo>
                      <a:pt x="371" y="561"/>
                    </a:lnTo>
                    <a:lnTo>
                      <a:pt x="367" y="563"/>
                    </a:lnTo>
                    <a:lnTo>
                      <a:pt x="362" y="570"/>
                    </a:lnTo>
                    <a:lnTo>
                      <a:pt x="365" y="573"/>
                    </a:lnTo>
                    <a:lnTo>
                      <a:pt x="364" y="578"/>
                    </a:lnTo>
                    <a:lnTo>
                      <a:pt x="362" y="583"/>
                    </a:lnTo>
                    <a:lnTo>
                      <a:pt x="360" y="588"/>
                    </a:lnTo>
                    <a:lnTo>
                      <a:pt x="360" y="591"/>
                    </a:lnTo>
                    <a:lnTo>
                      <a:pt x="362" y="595"/>
                    </a:lnTo>
                    <a:lnTo>
                      <a:pt x="365" y="599"/>
                    </a:lnTo>
                    <a:lnTo>
                      <a:pt x="367" y="604"/>
                    </a:lnTo>
                    <a:lnTo>
                      <a:pt x="365" y="609"/>
                    </a:lnTo>
                    <a:lnTo>
                      <a:pt x="361" y="611"/>
                    </a:lnTo>
                    <a:lnTo>
                      <a:pt x="355" y="611"/>
                    </a:lnTo>
                    <a:lnTo>
                      <a:pt x="351" y="611"/>
                    </a:lnTo>
                    <a:lnTo>
                      <a:pt x="347" y="610"/>
                    </a:lnTo>
                    <a:lnTo>
                      <a:pt x="342" y="611"/>
                    </a:lnTo>
                    <a:lnTo>
                      <a:pt x="339" y="614"/>
                    </a:lnTo>
                    <a:lnTo>
                      <a:pt x="335" y="614"/>
                    </a:lnTo>
                    <a:lnTo>
                      <a:pt x="331" y="610"/>
                    </a:lnTo>
                    <a:lnTo>
                      <a:pt x="326" y="611"/>
                    </a:lnTo>
                    <a:lnTo>
                      <a:pt x="323" y="616"/>
                    </a:lnTo>
                    <a:lnTo>
                      <a:pt x="322" y="619"/>
                    </a:lnTo>
                    <a:lnTo>
                      <a:pt x="322" y="623"/>
                    </a:lnTo>
                    <a:lnTo>
                      <a:pt x="323" y="627"/>
                    </a:lnTo>
                    <a:lnTo>
                      <a:pt x="324" y="632"/>
                    </a:lnTo>
                    <a:lnTo>
                      <a:pt x="321" y="634"/>
                    </a:lnTo>
                    <a:lnTo>
                      <a:pt x="316" y="632"/>
                    </a:lnTo>
                    <a:lnTo>
                      <a:pt x="311" y="629"/>
                    </a:lnTo>
                    <a:lnTo>
                      <a:pt x="311" y="624"/>
                    </a:lnTo>
                    <a:lnTo>
                      <a:pt x="307" y="618"/>
                    </a:lnTo>
                    <a:lnTo>
                      <a:pt x="302" y="619"/>
                    </a:lnTo>
                    <a:lnTo>
                      <a:pt x="297" y="619"/>
                    </a:lnTo>
                    <a:lnTo>
                      <a:pt x="294" y="621"/>
                    </a:lnTo>
                    <a:lnTo>
                      <a:pt x="292" y="614"/>
                    </a:lnTo>
                    <a:lnTo>
                      <a:pt x="294" y="611"/>
                    </a:lnTo>
                    <a:cubicBezTo>
                      <a:pt x="294" y="611"/>
                      <a:pt x="296" y="611"/>
                      <a:pt x="298" y="609"/>
                    </a:cubicBezTo>
                    <a:cubicBezTo>
                      <a:pt x="300" y="608"/>
                      <a:pt x="303" y="605"/>
                      <a:pt x="303" y="605"/>
                    </a:cubicBezTo>
                    <a:lnTo>
                      <a:pt x="307" y="599"/>
                    </a:lnTo>
                    <a:lnTo>
                      <a:pt x="306" y="594"/>
                    </a:lnTo>
                    <a:lnTo>
                      <a:pt x="303" y="593"/>
                    </a:lnTo>
                    <a:lnTo>
                      <a:pt x="300" y="596"/>
                    </a:lnTo>
                    <a:lnTo>
                      <a:pt x="297" y="598"/>
                    </a:lnTo>
                    <a:lnTo>
                      <a:pt x="294" y="600"/>
                    </a:lnTo>
                    <a:lnTo>
                      <a:pt x="289" y="596"/>
                    </a:lnTo>
                    <a:lnTo>
                      <a:pt x="285" y="596"/>
                    </a:lnTo>
                    <a:lnTo>
                      <a:pt x="283" y="600"/>
                    </a:lnTo>
                    <a:lnTo>
                      <a:pt x="283" y="604"/>
                    </a:lnTo>
                    <a:lnTo>
                      <a:pt x="282" y="608"/>
                    </a:lnTo>
                    <a:lnTo>
                      <a:pt x="280" y="611"/>
                    </a:lnTo>
                    <a:lnTo>
                      <a:pt x="279" y="615"/>
                    </a:lnTo>
                    <a:lnTo>
                      <a:pt x="281" y="618"/>
                    </a:lnTo>
                    <a:lnTo>
                      <a:pt x="284" y="620"/>
                    </a:lnTo>
                    <a:lnTo>
                      <a:pt x="284" y="624"/>
                    </a:lnTo>
                    <a:lnTo>
                      <a:pt x="279" y="625"/>
                    </a:lnTo>
                    <a:lnTo>
                      <a:pt x="275" y="625"/>
                    </a:lnTo>
                    <a:lnTo>
                      <a:pt x="271" y="622"/>
                    </a:lnTo>
                    <a:lnTo>
                      <a:pt x="266" y="620"/>
                    </a:lnTo>
                    <a:lnTo>
                      <a:pt x="263" y="621"/>
                    </a:lnTo>
                    <a:lnTo>
                      <a:pt x="262" y="623"/>
                    </a:lnTo>
                    <a:lnTo>
                      <a:pt x="262" y="627"/>
                    </a:lnTo>
                    <a:lnTo>
                      <a:pt x="259" y="629"/>
                    </a:lnTo>
                    <a:lnTo>
                      <a:pt x="258" y="633"/>
                    </a:lnTo>
                    <a:lnTo>
                      <a:pt x="260" y="633"/>
                    </a:lnTo>
                    <a:lnTo>
                      <a:pt x="260" y="636"/>
                    </a:lnTo>
                    <a:lnTo>
                      <a:pt x="254" y="636"/>
                    </a:lnTo>
                    <a:lnTo>
                      <a:pt x="253" y="639"/>
                    </a:lnTo>
                    <a:lnTo>
                      <a:pt x="257" y="644"/>
                    </a:lnTo>
                    <a:lnTo>
                      <a:pt x="260" y="647"/>
                    </a:lnTo>
                    <a:lnTo>
                      <a:pt x="257" y="651"/>
                    </a:lnTo>
                    <a:lnTo>
                      <a:pt x="257" y="654"/>
                    </a:lnTo>
                    <a:lnTo>
                      <a:pt x="257" y="658"/>
                    </a:lnTo>
                    <a:lnTo>
                      <a:pt x="258" y="660"/>
                    </a:lnTo>
                    <a:lnTo>
                      <a:pt x="261" y="664"/>
                    </a:lnTo>
                    <a:lnTo>
                      <a:pt x="268" y="663"/>
                    </a:lnTo>
                    <a:lnTo>
                      <a:pt x="277" y="661"/>
                    </a:lnTo>
                    <a:lnTo>
                      <a:pt x="280" y="656"/>
                    </a:lnTo>
                    <a:lnTo>
                      <a:pt x="284" y="656"/>
                    </a:lnTo>
                    <a:lnTo>
                      <a:pt x="288" y="665"/>
                    </a:lnTo>
                    <a:lnTo>
                      <a:pt x="288" y="671"/>
                    </a:lnTo>
                    <a:lnTo>
                      <a:pt x="283" y="671"/>
                    </a:lnTo>
                    <a:lnTo>
                      <a:pt x="282" y="676"/>
                    </a:lnTo>
                    <a:lnTo>
                      <a:pt x="282" y="680"/>
                    </a:lnTo>
                    <a:lnTo>
                      <a:pt x="277" y="683"/>
                    </a:lnTo>
                    <a:lnTo>
                      <a:pt x="271" y="682"/>
                    </a:lnTo>
                    <a:lnTo>
                      <a:pt x="266" y="680"/>
                    </a:lnTo>
                    <a:lnTo>
                      <a:pt x="260" y="680"/>
                    </a:lnTo>
                    <a:lnTo>
                      <a:pt x="252" y="684"/>
                    </a:lnTo>
                    <a:lnTo>
                      <a:pt x="250" y="690"/>
                    </a:lnTo>
                    <a:lnTo>
                      <a:pt x="251" y="698"/>
                    </a:lnTo>
                    <a:lnTo>
                      <a:pt x="251" y="702"/>
                    </a:lnTo>
                    <a:lnTo>
                      <a:pt x="255" y="707"/>
                    </a:lnTo>
                    <a:lnTo>
                      <a:pt x="265" y="712"/>
                    </a:lnTo>
                    <a:lnTo>
                      <a:pt x="271" y="718"/>
                    </a:lnTo>
                    <a:lnTo>
                      <a:pt x="275" y="723"/>
                    </a:lnTo>
                    <a:lnTo>
                      <a:pt x="276" y="729"/>
                    </a:lnTo>
                    <a:lnTo>
                      <a:pt x="270" y="736"/>
                    </a:lnTo>
                    <a:lnTo>
                      <a:pt x="267" y="743"/>
                    </a:lnTo>
                    <a:lnTo>
                      <a:pt x="266" y="748"/>
                    </a:lnTo>
                    <a:lnTo>
                      <a:pt x="261" y="753"/>
                    </a:lnTo>
                    <a:lnTo>
                      <a:pt x="257" y="757"/>
                    </a:lnTo>
                    <a:lnTo>
                      <a:pt x="251" y="760"/>
                    </a:lnTo>
                    <a:lnTo>
                      <a:pt x="246" y="756"/>
                    </a:lnTo>
                    <a:lnTo>
                      <a:pt x="244" y="751"/>
                    </a:lnTo>
                    <a:lnTo>
                      <a:pt x="242" y="745"/>
                    </a:lnTo>
                    <a:lnTo>
                      <a:pt x="242" y="739"/>
                    </a:lnTo>
                    <a:lnTo>
                      <a:pt x="242" y="733"/>
                    </a:lnTo>
                    <a:lnTo>
                      <a:pt x="239" y="731"/>
                    </a:lnTo>
                    <a:lnTo>
                      <a:pt x="235" y="736"/>
                    </a:lnTo>
                    <a:lnTo>
                      <a:pt x="235" y="740"/>
                    </a:lnTo>
                    <a:lnTo>
                      <a:pt x="234" y="744"/>
                    </a:lnTo>
                    <a:lnTo>
                      <a:pt x="232" y="747"/>
                    </a:lnTo>
                    <a:lnTo>
                      <a:pt x="228" y="743"/>
                    </a:lnTo>
                    <a:lnTo>
                      <a:pt x="226" y="737"/>
                    </a:lnTo>
                    <a:lnTo>
                      <a:pt x="226" y="731"/>
                    </a:lnTo>
                    <a:lnTo>
                      <a:pt x="229" y="725"/>
                    </a:lnTo>
                    <a:lnTo>
                      <a:pt x="229" y="721"/>
                    </a:lnTo>
                    <a:lnTo>
                      <a:pt x="228" y="715"/>
                    </a:lnTo>
                    <a:lnTo>
                      <a:pt x="226" y="708"/>
                    </a:lnTo>
                    <a:lnTo>
                      <a:pt x="222" y="699"/>
                    </a:lnTo>
                    <a:lnTo>
                      <a:pt x="218" y="696"/>
                    </a:lnTo>
                    <a:lnTo>
                      <a:pt x="214" y="689"/>
                    </a:lnTo>
                    <a:lnTo>
                      <a:pt x="213" y="684"/>
                    </a:lnTo>
                    <a:lnTo>
                      <a:pt x="212" y="677"/>
                    </a:lnTo>
                    <a:lnTo>
                      <a:pt x="210" y="671"/>
                    </a:lnTo>
                    <a:lnTo>
                      <a:pt x="208" y="665"/>
                    </a:lnTo>
                    <a:lnTo>
                      <a:pt x="205" y="665"/>
                    </a:lnTo>
                    <a:lnTo>
                      <a:pt x="204" y="669"/>
                    </a:lnTo>
                    <a:lnTo>
                      <a:pt x="202" y="673"/>
                    </a:lnTo>
                    <a:lnTo>
                      <a:pt x="202" y="677"/>
                    </a:lnTo>
                    <a:lnTo>
                      <a:pt x="200" y="677"/>
                    </a:lnTo>
                    <a:lnTo>
                      <a:pt x="196" y="677"/>
                    </a:lnTo>
                    <a:lnTo>
                      <a:pt x="195" y="680"/>
                    </a:lnTo>
                    <a:lnTo>
                      <a:pt x="197" y="684"/>
                    </a:lnTo>
                    <a:lnTo>
                      <a:pt x="201" y="690"/>
                    </a:lnTo>
                    <a:lnTo>
                      <a:pt x="202" y="693"/>
                    </a:lnTo>
                    <a:lnTo>
                      <a:pt x="202" y="700"/>
                    </a:lnTo>
                    <a:lnTo>
                      <a:pt x="201" y="706"/>
                    </a:lnTo>
                    <a:lnTo>
                      <a:pt x="203" y="712"/>
                    </a:lnTo>
                    <a:lnTo>
                      <a:pt x="204" y="716"/>
                    </a:lnTo>
                    <a:lnTo>
                      <a:pt x="204" y="720"/>
                    </a:lnTo>
                    <a:lnTo>
                      <a:pt x="201" y="722"/>
                    </a:lnTo>
                    <a:lnTo>
                      <a:pt x="196" y="723"/>
                    </a:lnTo>
                    <a:lnTo>
                      <a:pt x="190" y="723"/>
                    </a:lnTo>
                    <a:lnTo>
                      <a:pt x="189" y="717"/>
                    </a:lnTo>
                    <a:lnTo>
                      <a:pt x="189" y="713"/>
                    </a:lnTo>
                    <a:lnTo>
                      <a:pt x="184" y="713"/>
                    </a:lnTo>
                    <a:lnTo>
                      <a:pt x="182" y="710"/>
                    </a:lnTo>
                    <a:lnTo>
                      <a:pt x="178" y="713"/>
                    </a:lnTo>
                    <a:lnTo>
                      <a:pt x="177" y="716"/>
                    </a:lnTo>
                    <a:lnTo>
                      <a:pt x="174" y="718"/>
                    </a:lnTo>
                    <a:lnTo>
                      <a:pt x="173" y="722"/>
                    </a:lnTo>
                    <a:lnTo>
                      <a:pt x="172" y="725"/>
                    </a:lnTo>
                    <a:lnTo>
                      <a:pt x="172" y="729"/>
                    </a:lnTo>
                    <a:lnTo>
                      <a:pt x="170" y="730"/>
                    </a:lnTo>
                    <a:lnTo>
                      <a:pt x="173" y="734"/>
                    </a:lnTo>
                    <a:lnTo>
                      <a:pt x="176" y="736"/>
                    </a:lnTo>
                    <a:lnTo>
                      <a:pt x="178" y="739"/>
                    </a:lnTo>
                    <a:lnTo>
                      <a:pt x="178" y="744"/>
                    </a:lnTo>
                    <a:lnTo>
                      <a:pt x="177" y="748"/>
                    </a:lnTo>
                    <a:lnTo>
                      <a:pt x="177" y="752"/>
                    </a:lnTo>
                    <a:lnTo>
                      <a:pt x="174" y="752"/>
                    </a:lnTo>
                    <a:lnTo>
                      <a:pt x="170" y="755"/>
                    </a:lnTo>
                    <a:lnTo>
                      <a:pt x="171" y="759"/>
                    </a:lnTo>
                    <a:lnTo>
                      <a:pt x="173" y="763"/>
                    </a:lnTo>
                    <a:lnTo>
                      <a:pt x="173" y="766"/>
                    </a:lnTo>
                    <a:lnTo>
                      <a:pt x="170" y="769"/>
                    </a:lnTo>
                    <a:lnTo>
                      <a:pt x="168" y="774"/>
                    </a:lnTo>
                    <a:lnTo>
                      <a:pt x="164" y="777"/>
                    </a:lnTo>
                    <a:lnTo>
                      <a:pt x="160" y="777"/>
                    </a:lnTo>
                    <a:lnTo>
                      <a:pt x="158" y="776"/>
                    </a:lnTo>
                    <a:lnTo>
                      <a:pt x="153" y="774"/>
                    </a:lnTo>
                    <a:lnTo>
                      <a:pt x="151" y="779"/>
                    </a:lnTo>
                    <a:lnTo>
                      <a:pt x="152" y="784"/>
                    </a:lnTo>
                    <a:lnTo>
                      <a:pt x="153" y="789"/>
                    </a:lnTo>
                    <a:lnTo>
                      <a:pt x="151" y="791"/>
                    </a:lnTo>
                    <a:lnTo>
                      <a:pt x="148" y="789"/>
                    </a:lnTo>
                    <a:lnTo>
                      <a:pt x="144" y="786"/>
                    </a:lnTo>
                    <a:lnTo>
                      <a:pt x="144" y="781"/>
                    </a:lnTo>
                    <a:lnTo>
                      <a:pt x="141" y="778"/>
                    </a:lnTo>
                    <a:lnTo>
                      <a:pt x="137" y="781"/>
                    </a:lnTo>
                    <a:lnTo>
                      <a:pt x="133" y="776"/>
                    </a:lnTo>
                    <a:lnTo>
                      <a:pt x="130" y="774"/>
                    </a:lnTo>
                    <a:lnTo>
                      <a:pt x="128" y="776"/>
                    </a:lnTo>
                    <a:lnTo>
                      <a:pt x="128" y="781"/>
                    </a:lnTo>
                    <a:lnTo>
                      <a:pt x="128" y="784"/>
                    </a:lnTo>
                    <a:lnTo>
                      <a:pt x="126" y="788"/>
                    </a:lnTo>
                    <a:lnTo>
                      <a:pt x="127" y="792"/>
                    </a:lnTo>
                    <a:lnTo>
                      <a:pt x="128" y="797"/>
                    </a:lnTo>
                    <a:lnTo>
                      <a:pt x="122" y="800"/>
                    </a:lnTo>
                    <a:lnTo>
                      <a:pt x="117" y="799"/>
                    </a:lnTo>
                    <a:lnTo>
                      <a:pt x="113" y="802"/>
                    </a:lnTo>
                    <a:lnTo>
                      <a:pt x="113" y="806"/>
                    </a:lnTo>
                    <a:lnTo>
                      <a:pt x="113" y="810"/>
                    </a:lnTo>
                    <a:lnTo>
                      <a:pt x="110" y="812"/>
                    </a:lnTo>
                    <a:lnTo>
                      <a:pt x="104" y="814"/>
                    </a:lnTo>
                    <a:lnTo>
                      <a:pt x="97" y="813"/>
                    </a:lnTo>
                    <a:lnTo>
                      <a:pt x="93" y="809"/>
                    </a:lnTo>
                    <a:lnTo>
                      <a:pt x="94" y="803"/>
                    </a:lnTo>
                    <a:lnTo>
                      <a:pt x="97" y="797"/>
                    </a:lnTo>
                    <a:lnTo>
                      <a:pt x="98" y="792"/>
                    </a:lnTo>
                    <a:lnTo>
                      <a:pt x="98" y="786"/>
                    </a:lnTo>
                    <a:lnTo>
                      <a:pt x="93" y="786"/>
                    </a:lnTo>
                    <a:lnTo>
                      <a:pt x="88" y="790"/>
                    </a:lnTo>
                    <a:lnTo>
                      <a:pt x="85" y="794"/>
                    </a:lnTo>
                    <a:lnTo>
                      <a:pt x="81" y="796"/>
                    </a:lnTo>
                    <a:lnTo>
                      <a:pt x="77" y="791"/>
                    </a:lnTo>
                    <a:lnTo>
                      <a:pt x="81" y="787"/>
                    </a:lnTo>
                    <a:lnTo>
                      <a:pt x="83" y="783"/>
                    </a:lnTo>
                    <a:lnTo>
                      <a:pt x="85" y="779"/>
                    </a:lnTo>
                    <a:lnTo>
                      <a:pt x="81" y="774"/>
                    </a:lnTo>
                    <a:lnTo>
                      <a:pt x="82" y="770"/>
                    </a:lnTo>
                    <a:lnTo>
                      <a:pt x="85" y="769"/>
                    </a:lnTo>
                    <a:lnTo>
                      <a:pt x="87" y="772"/>
                    </a:lnTo>
                    <a:lnTo>
                      <a:pt x="90" y="774"/>
                    </a:lnTo>
                    <a:lnTo>
                      <a:pt x="92" y="769"/>
                    </a:lnTo>
                    <a:lnTo>
                      <a:pt x="94" y="764"/>
                    </a:lnTo>
                    <a:lnTo>
                      <a:pt x="93" y="760"/>
                    </a:lnTo>
                    <a:lnTo>
                      <a:pt x="88" y="756"/>
                    </a:lnTo>
                    <a:lnTo>
                      <a:pt x="85" y="753"/>
                    </a:lnTo>
                    <a:lnTo>
                      <a:pt x="80" y="753"/>
                    </a:lnTo>
                    <a:lnTo>
                      <a:pt x="79" y="758"/>
                    </a:lnTo>
                    <a:lnTo>
                      <a:pt x="79" y="763"/>
                    </a:lnTo>
                    <a:lnTo>
                      <a:pt x="77" y="765"/>
                    </a:lnTo>
                    <a:lnTo>
                      <a:pt x="73" y="761"/>
                    </a:lnTo>
                    <a:lnTo>
                      <a:pt x="71" y="756"/>
                    </a:lnTo>
                    <a:lnTo>
                      <a:pt x="71" y="752"/>
                    </a:lnTo>
                    <a:lnTo>
                      <a:pt x="67" y="751"/>
                    </a:lnTo>
                    <a:lnTo>
                      <a:pt x="65" y="747"/>
                    </a:lnTo>
                    <a:lnTo>
                      <a:pt x="64" y="742"/>
                    </a:lnTo>
                    <a:lnTo>
                      <a:pt x="59" y="742"/>
                    </a:lnTo>
                    <a:lnTo>
                      <a:pt x="61" y="738"/>
                    </a:lnTo>
                    <a:lnTo>
                      <a:pt x="64" y="732"/>
                    </a:lnTo>
                    <a:lnTo>
                      <a:pt x="63" y="729"/>
                    </a:lnTo>
                    <a:lnTo>
                      <a:pt x="58" y="727"/>
                    </a:lnTo>
                    <a:lnTo>
                      <a:pt x="55" y="729"/>
                    </a:lnTo>
                    <a:lnTo>
                      <a:pt x="49" y="728"/>
                    </a:lnTo>
                    <a:lnTo>
                      <a:pt x="44" y="728"/>
                    </a:lnTo>
                    <a:lnTo>
                      <a:pt x="36" y="726"/>
                    </a:lnTo>
                    <a:lnTo>
                      <a:pt x="34" y="729"/>
                    </a:lnTo>
                    <a:lnTo>
                      <a:pt x="34" y="733"/>
                    </a:lnTo>
                    <a:lnTo>
                      <a:pt x="35" y="738"/>
                    </a:lnTo>
                    <a:lnTo>
                      <a:pt x="33" y="744"/>
                    </a:lnTo>
                    <a:lnTo>
                      <a:pt x="31" y="748"/>
                    </a:lnTo>
                    <a:lnTo>
                      <a:pt x="30" y="752"/>
                    </a:lnTo>
                    <a:lnTo>
                      <a:pt x="30" y="758"/>
                    </a:lnTo>
                    <a:lnTo>
                      <a:pt x="30" y="763"/>
                    </a:lnTo>
                    <a:lnTo>
                      <a:pt x="28" y="769"/>
                    </a:lnTo>
                    <a:lnTo>
                      <a:pt x="24" y="771"/>
                    </a:lnTo>
                    <a:lnTo>
                      <a:pt x="24" y="774"/>
                    </a:lnTo>
                    <a:lnTo>
                      <a:pt x="24" y="779"/>
                    </a:lnTo>
                    <a:lnTo>
                      <a:pt x="28" y="784"/>
                    </a:lnTo>
                    <a:lnTo>
                      <a:pt x="32" y="787"/>
                    </a:lnTo>
                    <a:lnTo>
                      <a:pt x="35" y="790"/>
                    </a:lnTo>
                    <a:lnTo>
                      <a:pt x="38" y="794"/>
                    </a:lnTo>
                    <a:lnTo>
                      <a:pt x="39" y="799"/>
                    </a:lnTo>
                    <a:lnTo>
                      <a:pt x="38" y="803"/>
                    </a:lnTo>
                    <a:lnTo>
                      <a:pt x="33" y="803"/>
                    </a:lnTo>
                    <a:lnTo>
                      <a:pt x="30" y="798"/>
                    </a:lnTo>
                    <a:lnTo>
                      <a:pt x="26" y="794"/>
                    </a:lnTo>
                    <a:lnTo>
                      <a:pt x="22" y="796"/>
                    </a:lnTo>
                    <a:lnTo>
                      <a:pt x="19" y="800"/>
                    </a:lnTo>
                    <a:lnTo>
                      <a:pt x="19" y="805"/>
                    </a:lnTo>
                    <a:lnTo>
                      <a:pt x="17" y="809"/>
                    </a:lnTo>
                    <a:lnTo>
                      <a:pt x="19" y="813"/>
                    </a:lnTo>
                    <a:lnTo>
                      <a:pt x="21" y="817"/>
                    </a:lnTo>
                    <a:lnTo>
                      <a:pt x="19" y="820"/>
                    </a:lnTo>
                    <a:lnTo>
                      <a:pt x="14" y="820"/>
                    </a:lnTo>
                    <a:lnTo>
                      <a:pt x="10" y="821"/>
                    </a:lnTo>
                    <a:lnTo>
                      <a:pt x="9" y="825"/>
                    </a:lnTo>
                    <a:lnTo>
                      <a:pt x="10" y="833"/>
                    </a:lnTo>
                    <a:lnTo>
                      <a:pt x="12" y="839"/>
                    </a:lnTo>
                    <a:lnTo>
                      <a:pt x="15" y="845"/>
                    </a:lnTo>
                    <a:lnTo>
                      <a:pt x="18" y="848"/>
                    </a:lnTo>
                    <a:lnTo>
                      <a:pt x="20" y="852"/>
                    </a:lnTo>
                    <a:lnTo>
                      <a:pt x="26" y="852"/>
                    </a:lnTo>
                    <a:lnTo>
                      <a:pt x="32" y="854"/>
                    </a:lnTo>
                    <a:lnTo>
                      <a:pt x="37" y="856"/>
                    </a:lnTo>
                    <a:lnTo>
                      <a:pt x="41" y="863"/>
                    </a:lnTo>
                    <a:lnTo>
                      <a:pt x="38" y="867"/>
                    </a:lnTo>
                    <a:lnTo>
                      <a:pt x="32" y="868"/>
                    </a:lnTo>
                    <a:lnTo>
                      <a:pt x="27" y="871"/>
                    </a:lnTo>
                    <a:lnTo>
                      <a:pt x="23" y="873"/>
                    </a:lnTo>
                    <a:lnTo>
                      <a:pt x="18" y="873"/>
                    </a:lnTo>
                    <a:lnTo>
                      <a:pt x="14" y="870"/>
                    </a:lnTo>
                    <a:lnTo>
                      <a:pt x="10" y="866"/>
                    </a:lnTo>
                    <a:lnTo>
                      <a:pt x="6" y="856"/>
                    </a:lnTo>
                    <a:lnTo>
                      <a:pt x="4" y="853"/>
                    </a:lnTo>
                    <a:lnTo>
                      <a:pt x="4" y="848"/>
                    </a:lnTo>
                    <a:lnTo>
                      <a:pt x="1" y="843"/>
                    </a:lnTo>
                    <a:lnTo>
                      <a:pt x="0" y="841"/>
                    </a:lnTo>
                    <a:lnTo>
                      <a:pt x="0" y="1605"/>
                    </a:lnTo>
                    <a:lnTo>
                      <a:pt x="429" y="1606"/>
                    </a:lnTo>
                    <a:lnTo>
                      <a:pt x="428" y="1604"/>
                    </a:lnTo>
                    <a:lnTo>
                      <a:pt x="423" y="1592"/>
                    </a:lnTo>
                    <a:lnTo>
                      <a:pt x="426" y="1585"/>
                    </a:lnTo>
                    <a:lnTo>
                      <a:pt x="430" y="1573"/>
                    </a:lnTo>
                    <a:lnTo>
                      <a:pt x="429" y="1562"/>
                    </a:lnTo>
                    <a:lnTo>
                      <a:pt x="422" y="1558"/>
                    </a:lnTo>
                    <a:lnTo>
                      <a:pt x="415" y="1553"/>
                    </a:lnTo>
                    <a:lnTo>
                      <a:pt x="405" y="1549"/>
                    </a:lnTo>
                    <a:lnTo>
                      <a:pt x="400" y="1541"/>
                    </a:lnTo>
                    <a:lnTo>
                      <a:pt x="391" y="1536"/>
                    </a:lnTo>
                    <a:lnTo>
                      <a:pt x="393" y="1529"/>
                    </a:lnTo>
                    <a:lnTo>
                      <a:pt x="396" y="1522"/>
                    </a:lnTo>
                    <a:lnTo>
                      <a:pt x="394" y="1514"/>
                    </a:lnTo>
                    <a:lnTo>
                      <a:pt x="396" y="1507"/>
                    </a:lnTo>
                    <a:lnTo>
                      <a:pt x="401" y="1503"/>
                    </a:lnTo>
                    <a:lnTo>
                      <a:pt x="405" y="1502"/>
                    </a:lnTo>
                    <a:lnTo>
                      <a:pt x="409" y="1504"/>
                    </a:lnTo>
                    <a:lnTo>
                      <a:pt x="414" y="1507"/>
                    </a:lnTo>
                    <a:lnTo>
                      <a:pt x="419" y="1508"/>
                    </a:lnTo>
                    <a:lnTo>
                      <a:pt x="422" y="1502"/>
                    </a:lnTo>
                    <a:lnTo>
                      <a:pt x="418" y="1495"/>
                    </a:lnTo>
                    <a:lnTo>
                      <a:pt x="421" y="1487"/>
                    </a:lnTo>
                    <a:lnTo>
                      <a:pt x="425" y="1486"/>
                    </a:lnTo>
                    <a:lnTo>
                      <a:pt x="429" y="1489"/>
                    </a:lnTo>
                    <a:lnTo>
                      <a:pt x="434" y="1487"/>
                    </a:lnTo>
                    <a:lnTo>
                      <a:pt x="436" y="1490"/>
                    </a:lnTo>
                    <a:lnTo>
                      <a:pt x="440" y="1492"/>
                    </a:lnTo>
                    <a:lnTo>
                      <a:pt x="445" y="1493"/>
                    </a:lnTo>
                    <a:lnTo>
                      <a:pt x="445" y="1497"/>
                    </a:lnTo>
                    <a:lnTo>
                      <a:pt x="444" y="1502"/>
                    </a:lnTo>
                    <a:lnTo>
                      <a:pt x="444" y="1510"/>
                    </a:lnTo>
                    <a:lnTo>
                      <a:pt x="450" y="1517"/>
                    </a:lnTo>
                    <a:lnTo>
                      <a:pt x="458" y="1524"/>
                    </a:lnTo>
                    <a:lnTo>
                      <a:pt x="462" y="1531"/>
                    </a:lnTo>
                    <a:lnTo>
                      <a:pt x="466" y="1535"/>
                    </a:lnTo>
                    <a:lnTo>
                      <a:pt x="470" y="1536"/>
                    </a:lnTo>
                    <a:lnTo>
                      <a:pt x="473" y="1531"/>
                    </a:lnTo>
                    <a:lnTo>
                      <a:pt x="473" y="1523"/>
                    </a:lnTo>
                    <a:lnTo>
                      <a:pt x="471" y="1515"/>
                    </a:lnTo>
                    <a:lnTo>
                      <a:pt x="470" y="1508"/>
                    </a:lnTo>
                    <a:lnTo>
                      <a:pt x="470" y="1499"/>
                    </a:lnTo>
                    <a:lnTo>
                      <a:pt x="469" y="1491"/>
                    </a:lnTo>
                    <a:lnTo>
                      <a:pt x="470" y="1487"/>
                    </a:lnTo>
                    <a:lnTo>
                      <a:pt x="474" y="1491"/>
                    </a:lnTo>
                    <a:lnTo>
                      <a:pt x="477" y="1495"/>
                    </a:lnTo>
                    <a:lnTo>
                      <a:pt x="483" y="1496"/>
                    </a:lnTo>
                    <a:lnTo>
                      <a:pt x="488" y="1493"/>
                    </a:lnTo>
                    <a:lnTo>
                      <a:pt x="489" y="1490"/>
                    </a:lnTo>
                    <a:lnTo>
                      <a:pt x="491" y="1484"/>
                    </a:lnTo>
                    <a:lnTo>
                      <a:pt x="498" y="1479"/>
                    </a:lnTo>
                    <a:lnTo>
                      <a:pt x="501" y="1477"/>
                    </a:lnTo>
                    <a:lnTo>
                      <a:pt x="501" y="1475"/>
                    </a:lnTo>
                    <a:lnTo>
                      <a:pt x="498" y="1469"/>
                    </a:lnTo>
                    <a:lnTo>
                      <a:pt x="497" y="1462"/>
                    </a:lnTo>
                    <a:lnTo>
                      <a:pt x="499" y="1456"/>
                    </a:lnTo>
                    <a:lnTo>
                      <a:pt x="501" y="1449"/>
                    </a:lnTo>
                    <a:lnTo>
                      <a:pt x="500" y="1443"/>
                    </a:lnTo>
                    <a:lnTo>
                      <a:pt x="497" y="1437"/>
                    </a:lnTo>
                    <a:lnTo>
                      <a:pt x="494" y="1434"/>
                    </a:lnTo>
                    <a:lnTo>
                      <a:pt x="489" y="1434"/>
                    </a:lnTo>
                    <a:lnTo>
                      <a:pt x="482" y="1435"/>
                    </a:lnTo>
                    <a:lnTo>
                      <a:pt x="475" y="1437"/>
                    </a:lnTo>
                    <a:lnTo>
                      <a:pt x="469" y="1439"/>
                    </a:lnTo>
                    <a:lnTo>
                      <a:pt x="459" y="1440"/>
                    </a:lnTo>
                    <a:lnTo>
                      <a:pt x="451" y="1439"/>
                    </a:lnTo>
                    <a:lnTo>
                      <a:pt x="448" y="1439"/>
                    </a:lnTo>
                    <a:lnTo>
                      <a:pt x="443" y="1443"/>
                    </a:lnTo>
                    <a:lnTo>
                      <a:pt x="441" y="1446"/>
                    </a:lnTo>
                    <a:lnTo>
                      <a:pt x="436" y="1447"/>
                    </a:lnTo>
                    <a:lnTo>
                      <a:pt x="427" y="1445"/>
                    </a:lnTo>
                    <a:lnTo>
                      <a:pt x="423" y="1439"/>
                    </a:lnTo>
                    <a:lnTo>
                      <a:pt x="413" y="1430"/>
                    </a:lnTo>
                    <a:lnTo>
                      <a:pt x="406" y="1428"/>
                    </a:lnTo>
                    <a:lnTo>
                      <a:pt x="401" y="1428"/>
                    </a:lnTo>
                    <a:lnTo>
                      <a:pt x="399" y="1431"/>
                    </a:lnTo>
                    <a:lnTo>
                      <a:pt x="399" y="1435"/>
                    </a:lnTo>
                    <a:lnTo>
                      <a:pt x="400" y="1441"/>
                    </a:lnTo>
                    <a:lnTo>
                      <a:pt x="402" y="1447"/>
                    </a:lnTo>
                    <a:lnTo>
                      <a:pt x="403" y="1454"/>
                    </a:lnTo>
                    <a:lnTo>
                      <a:pt x="401" y="1462"/>
                    </a:lnTo>
                    <a:lnTo>
                      <a:pt x="401" y="1467"/>
                    </a:lnTo>
                    <a:lnTo>
                      <a:pt x="402" y="1472"/>
                    </a:lnTo>
                    <a:lnTo>
                      <a:pt x="403" y="1475"/>
                    </a:lnTo>
                    <a:lnTo>
                      <a:pt x="402" y="1480"/>
                    </a:lnTo>
                    <a:lnTo>
                      <a:pt x="400" y="1486"/>
                    </a:lnTo>
                    <a:lnTo>
                      <a:pt x="396" y="1494"/>
                    </a:lnTo>
                    <a:lnTo>
                      <a:pt x="393" y="1494"/>
                    </a:lnTo>
                    <a:lnTo>
                      <a:pt x="389" y="1494"/>
                    </a:lnTo>
                    <a:lnTo>
                      <a:pt x="385" y="1491"/>
                    </a:lnTo>
                    <a:lnTo>
                      <a:pt x="382" y="1486"/>
                    </a:lnTo>
                    <a:lnTo>
                      <a:pt x="377" y="1481"/>
                    </a:lnTo>
                    <a:lnTo>
                      <a:pt x="374" y="1475"/>
                    </a:lnTo>
                    <a:lnTo>
                      <a:pt x="375" y="1471"/>
                    </a:lnTo>
                    <a:lnTo>
                      <a:pt x="375" y="1463"/>
                    </a:lnTo>
                    <a:lnTo>
                      <a:pt x="370" y="1456"/>
                    </a:lnTo>
                    <a:lnTo>
                      <a:pt x="363" y="1453"/>
                    </a:lnTo>
                    <a:lnTo>
                      <a:pt x="360" y="1448"/>
                    </a:lnTo>
                    <a:lnTo>
                      <a:pt x="357" y="1441"/>
                    </a:lnTo>
                    <a:lnTo>
                      <a:pt x="355" y="1436"/>
                    </a:lnTo>
                    <a:lnTo>
                      <a:pt x="353" y="1432"/>
                    </a:lnTo>
                    <a:lnTo>
                      <a:pt x="351" y="1428"/>
                    </a:lnTo>
                    <a:lnTo>
                      <a:pt x="347" y="1426"/>
                    </a:lnTo>
                    <a:lnTo>
                      <a:pt x="342" y="1426"/>
                    </a:lnTo>
                    <a:lnTo>
                      <a:pt x="335" y="1428"/>
                    </a:lnTo>
                    <a:lnTo>
                      <a:pt x="333" y="1428"/>
                    </a:lnTo>
                    <a:lnTo>
                      <a:pt x="326" y="1430"/>
                    </a:lnTo>
                    <a:lnTo>
                      <a:pt x="319" y="1433"/>
                    </a:lnTo>
                    <a:lnTo>
                      <a:pt x="316" y="1438"/>
                    </a:lnTo>
                    <a:lnTo>
                      <a:pt x="317" y="1444"/>
                    </a:lnTo>
                    <a:lnTo>
                      <a:pt x="319" y="1451"/>
                    </a:lnTo>
                    <a:lnTo>
                      <a:pt x="321" y="1454"/>
                    </a:lnTo>
                    <a:lnTo>
                      <a:pt x="323" y="1461"/>
                    </a:lnTo>
                    <a:lnTo>
                      <a:pt x="326" y="1469"/>
                    </a:lnTo>
                    <a:lnTo>
                      <a:pt x="329" y="1475"/>
                    </a:lnTo>
                    <a:lnTo>
                      <a:pt x="329" y="1481"/>
                    </a:lnTo>
                    <a:lnTo>
                      <a:pt x="332" y="1489"/>
                    </a:lnTo>
                    <a:lnTo>
                      <a:pt x="333" y="1494"/>
                    </a:lnTo>
                    <a:lnTo>
                      <a:pt x="332" y="1499"/>
                    </a:lnTo>
                    <a:lnTo>
                      <a:pt x="327" y="1503"/>
                    </a:lnTo>
                    <a:lnTo>
                      <a:pt x="320" y="1502"/>
                    </a:lnTo>
                    <a:lnTo>
                      <a:pt x="311" y="1498"/>
                    </a:lnTo>
                    <a:lnTo>
                      <a:pt x="300" y="1490"/>
                    </a:lnTo>
                    <a:lnTo>
                      <a:pt x="291" y="1488"/>
                    </a:lnTo>
                    <a:lnTo>
                      <a:pt x="286" y="1484"/>
                    </a:lnTo>
                    <a:lnTo>
                      <a:pt x="281" y="1480"/>
                    </a:lnTo>
                    <a:lnTo>
                      <a:pt x="271" y="1480"/>
                    </a:lnTo>
                    <a:lnTo>
                      <a:pt x="267" y="1485"/>
                    </a:lnTo>
                    <a:lnTo>
                      <a:pt x="266" y="1490"/>
                    </a:lnTo>
                    <a:lnTo>
                      <a:pt x="266" y="1498"/>
                    </a:lnTo>
                    <a:lnTo>
                      <a:pt x="267" y="1506"/>
                    </a:lnTo>
                    <a:lnTo>
                      <a:pt x="267" y="1513"/>
                    </a:lnTo>
                    <a:lnTo>
                      <a:pt x="267" y="1518"/>
                    </a:lnTo>
                    <a:lnTo>
                      <a:pt x="264" y="1522"/>
                    </a:lnTo>
                    <a:lnTo>
                      <a:pt x="256" y="1524"/>
                    </a:lnTo>
                    <a:lnTo>
                      <a:pt x="251" y="1524"/>
                    </a:lnTo>
                    <a:lnTo>
                      <a:pt x="237" y="1526"/>
                    </a:lnTo>
                    <a:lnTo>
                      <a:pt x="232" y="1532"/>
                    </a:lnTo>
                    <a:lnTo>
                      <a:pt x="232" y="1538"/>
                    </a:lnTo>
                    <a:lnTo>
                      <a:pt x="232" y="1547"/>
                    </a:lnTo>
                    <a:lnTo>
                      <a:pt x="234" y="1554"/>
                    </a:lnTo>
                    <a:lnTo>
                      <a:pt x="232" y="1560"/>
                    </a:lnTo>
                    <a:lnTo>
                      <a:pt x="229" y="1567"/>
                    </a:lnTo>
                    <a:lnTo>
                      <a:pt x="225" y="1572"/>
                    </a:lnTo>
                    <a:lnTo>
                      <a:pt x="211" y="1580"/>
                    </a:lnTo>
                    <a:lnTo>
                      <a:pt x="201" y="1584"/>
                    </a:lnTo>
                    <a:lnTo>
                      <a:pt x="191" y="1584"/>
                    </a:lnTo>
                    <a:lnTo>
                      <a:pt x="177" y="1577"/>
                    </a:lnTo>
                    <a:lnTo>
                      <a:pt x="168" y="1569"/>
                    </a:lnTo>
                    <a:lnTo>
                      <a:pt x="161" y="1558"/>
                    </a:lnTo>
                    <a:lnTo>
                      <a:pt x="153" y="1544"/>
                    </a:lnTo>
                    <a:lnTo>
                      <a:pt x="142" y="1533"/>
                    </a:lnTo>
                    <a:lnTo>
                      <a:pt x="130" y="1521"/>
                    </a:lnTo>
                    <a:lnTo>
                      <a:pt x="119" y="1505"/>
                    </a:lnTo>
                    <a:lnTo>
                      <a:pt x="113" y="1497"/>
                    </a:lnTo>
                    <a:lnTo>
                      <a:pt x="107" y="1482"/>
                    </a:lnTo>
                    <a:lnTo>
                      <a:pt x="101" y="1472"/>
                    </a:lnTo>
                    <a:lnTo>
                      <a:pt x="94" y="1466"/>
                    </a:lnTo>
                    <a:lnTo>
                      <a:pt x="88" y="1455"/>
                    </a:lnTo>
                    <a:lnTo>
                      <a:pt x="85" y="1444"/>
                    </a:lnTo>
                    <a:lnTo>
                      <a:pt x="90" y="1435"/>
                    </a:lnTo>
                    <a:lnTo>
                      <a:pt x="94" y="1423"/>
                    </a:lnTo>
                    <a:lnTo>
                      <a:pt x="95" y="1411"/>
                    </a:lnTo>
                    <a:lnTo>
                      <a:pt x="96" y="1403"/>
                    </a:lnTo>
                    <a:lnTo>
                      <a:pt x="97" y="1395"/>
                    </a:lnTo>
                    <a:lnTo>
                      <a:pt x="104" y="1381"/>
                    </a:lnTo>
                    <a:lnTo>
                      <a:pt x="103" y="1373"/>
                    </a:lnTo>
                    <a:lnTo>
                      <a:pt x="99" y="1365"/>
                    </a:lnTo>
                    <a:lnTo>
                      <a:pt x="103" y="1358"/>
                    </a:lnTo>
                    <a:lnTo>
                      <a:pt x="108" y="1356"/>
                    </a:lnTo>
                    <a:lnTo>
                      <a:pt x="117" y="1355"/>
                    </a:lnTo>
                    <a:lnTo>
                      <a:pt x="130" y="1351"/>
                    </a:lnTo>
                    <a:lnTo>
                      <a:pt x="138" y="1346"/>
                    </a:lnTo>
                    <a:lnTo>
                      <a:pt x="147" y="1341"/>
                    </a:lnTo>
                    <a:lnTo>
                      <a:pt x="156" y="1331"/>
                    </a:lnTo>
                    <a:lnTo>
                      <a:pt x="166" y="1319"/>
                    </a:lnTo>
                    <a:lnTo>
                      <a:pt x="171" y="1305"/>
                    </a:lnTo>
                    <a:lnTo>
                      <a:pt x="171" y="1292"/>
                    </a:lnTo>
                    <a:lnTo>
                      <a:pt x="170" y="1282"/>
                    </a:lnTo>
                    <a:lnTo>
                      <a:pt x="166" y="1275"/>
                    </a:lnTo>
                    <a:lnTo>
                      <a:pt x="164" y="1266"/>
                    </a:lnTo>
                    <a:lnTo>
                      <a:pt x="166" y="1258"/>
                    </a:lnTo>
                    <a:lnTo>
                      <a:pt x="173" y="1254"/>
                    </a:lnTo>
                    <a:lnTo>
                      <a:pt x="182" y="1252"/>
                    </a:lnTo>
                    <a:lnTo>
                      <a:pt x="186" y="1245"/>
                    </a:lnTo>
                    <a:lnTo>
                      <a:pt x="191" y="1243"/>
                    </a:lnTo>
                    <a:lnTo>
                      <a:pt x="202" y="1246"/>
                    </a:lnTo>
                    <a:lnTo>
                      <a:pt x="210" y="1247"/>
                    </a:lnTo>
                    <a:lnTo>
                      <a:pt x="220" y="1246"/>
                    </a:lnTo>
                    <a:lnTo>
                      <a:pt x="231" y="1241"/>
                    </a:lnTo>
                    <a:lnTo>
                      <a:pt x="236" y="1237"/>
                    </a:lnTo>
                    <a:lnTo>
                      <a:pt x="243" y="1231"/>
                    </a:lnTo>
                    <a:lnTo>
                      <a:pt x="244" y="1225"/>
                    </a:lnTo>
                    <a:lnTo>
                      <a:pt x="240" y="1220"/>
                    </a:lnTo>
                    <a:lnTo>
                      <a:pt x="233" y="1220"/>
                    </a:lnTo>
                    <a:lnTo>
                      <a:pt x="229" y="1222"/>
                    </a:lnTo>
                    <a:lnTo>
                      <a:pt x="217" y="1222"/>
                    </a:lnTo>
                    <a:lnTo>
                      <a:pt x="211" y="1223"/>
                    </a:lnTo>
                    <a:lnTo>
                      <a:pt x="203" y="1224"/>
                    </a:lnTo>
                    <a:lnTo>
                      <a:pt x="197" y="1219"/>
                    </a:lnTo>
                    <a:lnTo>
                      <a:pt x="191" y="1213"/>
                    </a:lnTo>
                    <a:lnTo>
                      <a:pt x="188" y="1207"/>
                    </a:lnTo>
                    <a:lnTo>
                      <a:pt x="184" y="1203"/>
                    </a:lnTo>
                    <a:lnTo>
                      <a:pt x="178" y="1200"/>
                    </a:lnTo>
                    <a:lnTo>
                      <a:pt x="175" y="1198"/>
                    </a:lnTo>
                    <a:lnTo>
                      <a:pt x="165" y="1195"/>
                    </a:lnTo>
                    <a:lnTo>
                      <a:pt x="156" y="1191"/>
                    </a:lnTo>
                    <a:lnTo>
                      <a:pt x="150" y="1188"/>
                    </a:lnTo>
                    <a:lnTo>
                      <a:pt x="145" y="1179"/>
                    </a:lnTo>
                    <a:lnTo>
                      <a:pt x="149" y="1173"/>
                    </a:lnTo>
                    <a:lnTo>
                      <a:pt x="151" y="1164"/>
                    </a:lnTo>
                    <a:lnTo>
                      <a:pt x="146" y="1161"/>
                    </a:lnTo>
                    <a:lnTo>
                      <a:pt x="134" y="1160"/>
                    </a:lnTo>
                    <a:lnTo>
                      <a:pt x="133" y="1155"/>
                    </a:lnTo>
                    <a:lnTo>
                      <a:pt x="138" y="1152"/>
                    </a:lnTo>
                    <a:lnTo>
                      <a:pt x="147" y="1148"/>
                    </a:lnTo>
                    <a:lnTo>
                      <a:pt x="153" y="1148"/>
                    </a:lnTo>
                    <a:lnTo>
                      <a:pt x="159" y="1148"/>
                    </a:lnTo>
                    <a:lnTo>
                      <a:pt x="166" y="1149"/>
                    </a:lnTo>
                    <a:lnTo>
                      <a:pt x="170" y="1146"/>
                    </a:lnTo>
                    <a:lnTo>
                      <a:pt x="168" y="1140"/>
                    </a:lnTo>
                    <a:lnTo>
                      <a:pt x="155" y="1135"/>
                    </a:lnTo>
                    <a:lnTo>
                      <a:pt x="145" y="1132"/>
                    </a:lnTo>
                    <a:lnTo>
                      <a:pt x="139" y="1130"/>
                    </a:lnTo>
                    <a:lnTo>
                      <a:pt x="133" y="1128"/>
                    </a:lnTo>
                    <a:lnTo>
                      <a:pt x="124" y="1126"/>
                    </a:lnTo>
                    <a:lnTo>
                      <a:pt x="117" y="1123"/>
                    </a:lnTo>
                    <a:lnTo>
                      <a:pt x="111" y="1122"/>
                    </a:lnTo>
                    <a:lnTo>
                      <a:pt x="111" y="1117"/>
                    </a:lnTo>
                    <a:lnTo>
                      <a:pt x="113" y="1109"/>
                    </a:lnTo>
                    <a:lnTo>
                      <a:pt x="119" y="1105"/>
                    </a:lnTo>
                    <a:lnTo>
                      <a:pt x="125" y="1102"/>
                    </a:lnTo>
                    <a:lnTo>
                      <a:pt x="137" y="1099"/>
                    </a:lnTo>
                    <a:lnTo>
                      <a:pt x="144" y="1099"/>
                    </a:lnTo>
                    <a:lnTo>
                      <a:pt x="151" y="1092"/>
                    </a:lnTo>
                    <a:lnTo>
                      <a:pt x="160" y="1083"/>
                    </a:lnTo>
                    <a:lnTo>
                      <a:pt x="166" y="1082"/>
                    </a:lnTo>
                    <a:lnTo>
                      <a:pt x="167" y="1076"/>
                    </a:lnTo>
                    <a:lnTo>
                      <a:pt x="165" y="1071"/>
                    </a:lnTo>
                    <a:lnTo>
                      <a:pt x="158" y="1067"/>
                    </a:lnTo>
                    <a:lnTo>
                      <a:pt x="153" y="1063"/>
                    </a:lnTo>
                    <a:lnTo>
                      <a:pt x="148" y="1060"/>
                    </a:lnTo>
                    <a:lnTo>
                      <a:pt x="145" y="1054"/>
                    </a:lnTo>
                    <a:lnTo>
                      <a:pt x="149" y="1046"/>
                    </a:lnTo>
                    <a:lnTo>
                      <a:pt x="156" y="1043"/>
                    </a:lnTo>
                    <a:lnTo>
                      <a:pt x="160" y="1045"/>
                    </a:lnTo>
                    <a:lnTo>
                      <a:pt x="169" y="1049"/>
                    </a:lnTo>
                    <a:lnTo>
                      <a:pt x="175" y="1049"/>
                    </a:lnTo>
                    <a:lnTo>
                      <a:pt x="177" y="1047"/>
                    </a:lnTo>
                    <a:lnTo>
                      <a:pt x="181" y="1042"/>
                    </a:lnTo>
                    <a:lnTo>
                      <a:pt x="186" y="1041"/>
                    </a:lnTo>
                    <a:lnTo>
                      <a:pt x="191" y="1046"/>
                    </a:lnTo>
                    <a:lnTo>
                      <a:pt x="197" y="1049"/>
                    </a:lnTo>
                    <a:lnTo>
                      <a:pt x="201" y="1053"/>
                    </a:lnTo>
                    <a:lnTo>
                      <a:pt x="205" y="1058"/>
                    </a:lnTo>
                    <a:lnTo>
                      <a:pt x="210" y="1063"/>
                    </a:lnTo>
                    <a:lnTo>
                      <a:pt x="213" y="1068"/>
                    </a:lnTo>
                    <a:lnTo>
                      <a:pt x="219" y="1070"/>
                    </a:lnTo>
                    <a:lnTo>
                      <a:pt x="225" y="1069"/>
                    </a:lnTo>
                    <a:lnTo>
                      <a:pt x="233" y="1066"/>
                    </a:lnTo>
                    <a:lnTo>
                      <a:pt x="243" y="1066"/>
                    </a:lnTo>
                    <a:lnTo>
                      <a:pt x="249" y="1067"/>
                    </a:lnTo>
                    <a:lnTo>
                      <a:pt x="256" y="1063"/>
                    </a:lnTo>
                    <a:lnTo>
                      <a:pt x="261" y="1058"/>
                    </a:lnTo>
                    <a:lnTo>
                      <a:pt x="261" y="1047"/>
                    </a:lnTo>
                    <a:lnTo>
                      <a:pt x="259" y="1043"/>
                    </a:lnTo>
                    <a:lnTo>
                      <a:pt x="253" y="1037"/>
                    </a:lnTo>
                    <a:lnTo>
                      <a:pt x="254" y="1032"/>
                    </a:lnTo>
                    <a:lnTo>
                      <a:pt x="259" y="1029"/>
                    </a:lnTo>
                    <a:lnTo>
                      <a:pt x="265" y="1027"/>
                    </a:lnTo>
                    <a:lnTo>
                      <a:pt x="270" y="1023"/>
                    </a:lnTo>
                    <a:lnTo>
                      <a:pt x="267" y="1013"/>
                    </a:lnTo>
                    <a:lnTo>
                      <a:pt x="265" y="1010"/>
                    </a:lnTo>
                    <a:lnTo>
                      <a:pt x="260" y="1005"/>
                    </a:lnTo>
                    <a:lnTo>
                      <a:pt x="254" y="1001"/>
                    </a:lnTo>
                    <a:lnTo>
                      <a:pt x="251" y="993"/>
                    </a:lnTo>
                    <a:lnTo>
                      <a:pt x="242" y="992"/>
                    </a:lnTo>
                    <a:lnTo>
                      <a:pt x="234" y="988"/>
                    </a:lnTo>
                    <a:lnTo>
                      <a:pt x="231" y="981"/>
                    </a:lnTo>
                    <a:lnTo>
                      <a:pt x="231" y="967"/>
                    </a:lnTo>
                    <a:lnTo>
                      <a:pt x="233" y="957"/>
                    </a:lnTo>
                    <a:lnTo>
                      <a:pt x="237" y="947"/>
                    </a:lnTo>
                    <a:lnTo>
                      <a:pt x="242" y="940"/>
                    </a:lnTo>
                    <a:lnTo>
                      <a:pt x="249" y="934"/>
                    </a:lnTo>
                    <a:lnTo>
                      <a:pt x="258" y="930"/>
                    </a:lnTo>
                    <a:lnTo>
                      <a:pt x="267" y="930"/>
                    </a:lnTo>
                    <a:lnTo>
                      <a:pt x="275" y="933"/>
                    </a:lnTo>
                    <a:lnTo>
                      <a:pt x="280" y="936"/>
                    </a:lnTo>
                    <a:lnTo>
                      <a:pt x="291" y="940"/>
                    </a:lnTo>
                    <a:lnTo>
                      <a:pt x="295" y="942"/>
                    </a:lnTo>
                    <a:lnTo>
                      <a:pt x="299" y="947"/>
                    </a:lnTo>
                    <a:lnTo>
                      <a:pt x="304" y="951"/>
                    </a:lnTo>
                    <a:lnTo>
                      <a:pt x="306" y="960"/>
                    </a:lnTo>
                    <a:lnTo>
                      <a:pt x="311" y="964"/>
                    </a:lnTo>
                    <a:lnTo>
                      <a:pt x="320" y="960"/>
                    </a:lnTo>
                    <a:lnTo>
                      <a:pt x="323" y="953"/>
                    </a:lnTo>
                    <a:lnTo>
                      <a:pt x="330" y="945"/>
                    </a:lnTo>
                    <a:lnTo>
                      <a:pt x="337" y="939"/>
                    </a:lnTo>
                    <a:lnTo>
                      <a:pt x="345" y="934"/>
                    </a:lnTo>
                    <a:lnTo>
                      <a:pt x="362" y="927"/>
                    </a:lnTo>
                    <a:lnTo>
                      <a:pt x="369" y="929"/>
                    </a:lnTo>
                    <a:lnTo>
                      <a:pt x="375" y="931"/>
                    </a:lnTo>
                    <a:lnTo>
                      <a:pt x="379" y="936"/>
                    </a:lnTo>
                    <a:lnTo>
                      <a:pt x="384" y="939"/>
                    </a:lnTo>
                    <a:lnTo>
                      <a:pt x="389" y="941"/>
                    </a:lnTo>
                    <a:lnTo>
                      <a:pt x="393" y="934"/>
                    </a:lnTo>
                    <a:lnTo>
                      <a:pt x="394" y="927"/>
                    </a:lnTo>
                    <a:lnTo>
                      <a:pt x="391" y="920"/>
                    </a:lnTo>
                    <a:lnTo>
                      <a:pt x="383" y="915"/>
                    </a:lnTo>
                    <a:lnTo>
                      <a:pt x="377" y="914"/>
                    </a:lnTo>
                    <a:lnTo>
                      <a:pt x="371" y="908"/>
                    </a:lnTo>
                    <a:lnTo>
                      <a:pt x="369" y="902"/>
                    </a:lnTo>
                    <a:lnTo>
                      <a:pt x="373" y="898"/>
                    </a:lnTo>
                    <a:lnTo>
                      <a:pt x="380" y="895"/>
                    </a:lnTo>
                    <a:lnTo>
                      <a:pt x="392" y="895"/>
                    </a:lnTo>
                    <a:lnTo>
                      <a:pt x="402" y="893"/>
                    </a:lnTo>
                    <a:lnTo>
                      <a:pt x="411" y="893"/>
                    </a:lnTo>
                    <a:lnTo>
                      <a:pt x="411" y="885"/>
                    </a:lnTo>
                    <a:lnTo>
                      <a:pt x="407" y="881"/>
                    </a:lnTo>
                    <a:lnTo>
                      <a:pt x="403" y="877"/>
                    </a:lnTo>
                    <a:lnTo>
                      <a:pt x="405" y="874"/>
                    </a:lnTo>
                    <a:lnTo>
                      <a:pt x="412" y="870"/>
                    </a:lnTo>
                    <a:lnTo>
                      <a:pt x="418" y="867"/>
                    </a:lnTo>
                    <a:lnTo>
                      <a:pt x="429" y="858"/>
                    </a:lnTo>
                    <a:lnTo>
                      <a:pt x="439" y="851"/>
                    </a:lnTo>
                    <a:lnTo>
                      <a:pt x="444" y="843"/>
                    </a:lnTo>
                    <a:lnTo>
                      <a:pt x="447" y="835"/>
                    </a:lnTo>
                    <a:lnTo>
                      <a:pt x="451" y="828"/>
                    </a:lnTo>
                    <a:lnTo>
                      <a:pt x="453" y="819"/>
                    </a:lnTo>
                    <a:lnTo>
                      <a:pt x="454" y="809"/>
                    </a:lnTo>
                    <a:lnTo>
                      <a:pt x="451" y="798"/>
                    </a:lnTo>
                    <a:lnTo>
                      <a:pt x="460" y="793"/>
                    </a:lnTo>
                    <a:lnTo>
                      <a:pt x="462" y="786"/>
                    </a:lnTo>
                    <a:lnTo>
                      <a:pt x="468" y="778"/>
                    </a:lnTo>
                    <a:lnTo>
                      <a:pt x="475" y="773"/>
                    </a:lnTo>
                    <a:lnTo>
                      <a:pt x="485" y="769"/>
                    </a:lnTo>
                    <a:lnTo>
                      <a:pt x="494" y="760"/>
                    </a:lnTo>
                    <a:lnTo>
                      <a:pt x="507" y="754"/>
                    </a:lnTo>
                    <a:lnTo>
                      <a:pt x="511" y="746"/>
                    </a:lnTo>
                    <a:lnTo>
                      <a:pt x="516" y="739"/>
                    </a:lnTo>
                    <a:lnTo>
                      <a:pt x="518" y="736"/>
                    </a:lnTo>
                    <a:lnTo>
                      <a:pt x="522" y="740"/>
                    </a:lnTo>
                    <a:lnTo>
                      <a:pt x="525" y="743"/>
                    </a:lnTo>
                    <a:lnTo>
                      <a:pt x="529" y="746"/>
                    </a:lnTo>
                    <a:lnTo>
                      <a:pt x="536" y="745"/>
                    </a:lnTo>
                    <a:lnTo>
                      <a:pt x="539" y="738"/>
                    </a:lnTo>
                    <a:lnTo>
                      <a:pt x="539" y="728"/>
                    </a:lnTo>
                    <a:lnTo>
                      <a:pt x="539" y="720"/>
                    </a:lnTo>
                    <a:lnTo>
                      <a:pt x="540" y="714"/>
                    </a:lnTo>
                    <a:lnTo>
                      <a:pt x="540" y="705"/>
                    </a:lnTo>
                    <a:lnTo>
                      <a:pt x="546" y="702"/>
                    </a:lnTo>
                    <a:lnTo>
                      <a:pt x="552" y="702"/>
                    </a:lnTo>
                    <a:lnTo>
                      <a:pt x="563" y="704"/>
                    </a:lnTo>
                    <a:lnTo>
                      <a:pt x="564" y="694"/>
                    </a:lnTo>
                    <a:lnTo>
                      <a:pt x="564" y="685"/>
                    </a:lnTo>
                    <a:lnTo>
                      <a:pt x="565" y="679"/>
                    </a:lnTo>
                    <a:lnTo>
                      <a:pt x="569" y="675"/>
                    </a:lnTo>
                    <a:lnTo>
                      <a:pt x="580" y="671"/>
                    </a:lnTo>
                    <a:lnTo>
                      <a:pt x="590" y="667"/>
                    </a:lnTo>
                    <a:lnTo>
                      <a:pt x="607" y="657"/>
                    </a:lnTo>
                    <a:lnTo>
                      <a:pt x="612" y="653"/>
                    </a:lnTo>
                    <a:lnTo>
                      <a:pt x="620" y="642"/>
                    </a:lnTo>
                    <a:lnTo>
                      <a:pt x="623" y="631"/>
                    </a:lnTo>
                    <a:lnTo>
                      <a:pt x="621" y="623"/>
                    </a:lnTo>
                    <a:lnTo>
                      <a:pt x="620" y="616"/>
                    </a:lnTo>
                    <a:lnTo>
                      <a:pt x="620" y="607"/>
                    </a:lnTo>
                    <a:lnTo>
                      <a:pt x="625" y="602"/>
                    </a:lnTo>
                    <a:lnTo>
                      <a:pt x="631" y="598"/>
                    </a:lnTo>
                    <a:lnTo>
                      <a:pt x="637" y="598"/>
                    </a:lnTo>
                    <a:lnTo>
                      <a:pt x="641" y="600"/>
                    </a:lnTo>
                    <a:lnTo>
                      <a:pt x="644" y="603"/>
                    </a:lnTo>
                    <a:lnTo>
                      <a:pt x="648" y="605"/>
                    </a:lnTo>
                    <a:lnTo>
                      <a:pt x="652" y="606"/>
                    </a:lnTo>
                    <a:lnTo>
                      <a:pt x="660" y="610"/>
                    </a:lnTo>
                    <a:lnTo>
                      <a:pt x="665" y="612"/>
                    </a:lnTo>
                    <a:lnTo>
                      <a:pt x="669" y="607"/>
                    </a:lnTo>
                    <a:lnTo>
                      <a:pt x="670" y="600"/>
                    </a:lnTo>
                    <a:lnTo>
                      <a:pt x="678" y="602"/>
                    </a:lnTo>
                    <a:lnTo>
                      <a:pt x="682" y="601"/>
                    </a:lnTo>
                    <a:lnTo>
                      <a:pt x="683" y="596"/>
                    </a:lnTo>
                    <a:lnTo>
                      <a:pt x="687" y="596"/>
                    </a:lnTo>
                    <a:lnTo>
                      <a:pt x="689" y="598"/>
                    </a:lnTo>
                    <a:lnTo>
                      <a:pt x="695" y="602"/>
                    </a:lnTo>
                    <a:lnTo>
                      <a:pt x="699" y="603"/>
                    </a:lnTo>
                    <a:lnTo>
                      <a:pt x="706" y="604"/>
                    </a:lnTo>
                    <a:lnTo>
                      <a:pt x="710" y="600"/>
                    </a:lnTo>
                    <a:lnTo>
                      <a:pt x="716" y="589"/>
                    </a:lnTo>
                    <a:lnTo>
                      <a:pt x="716" y="582"/>
                    </a:lnTo>
                    <a:lnTo>
                      <a:pt x="721" y="575"/>
                    </a:lnTo>
                    <a:lnTo>
                      <a:pt x="730" y="575"/>
                    </a:lnTo>
                    <a:lnTo>
                      <a:pt x="738" y="573"/>
                    </a:lnTo>
                    <a:lnTo>
                      <a:pt x="744" y="572"/>
                    </a:lnTo>
                    <a:lnTo>
                      <a:pt x="749" y="573"/>
                    </a:lnTo>
                    <a:lnTo>
                      <a:pt x="754" y="576"/>
                    </a:lnTo>
                    <a:lnTo>
                      <a:pt x="756" y="580"/>
                    </a:lnTo>
                    <a:lnTo>
                      <a:pt x="758" y="584"/>
                    </a:lnTo>
                    <a:lnTo>
                      <a:pt x="763" y="591"/>
                    </a:lnTo>
                    <a:lnTo>
                      <a:pt x="766" y="601"/>
                    </a:lnTo>
                    <a:lnTo>
                      <a:pt x="769" y="605"/>
                    </a:lnTo>
                    <a:lnTo>
                      <a:pt x="771" y="613"/>
                    </a:lnTo>
                    <a:lnTo>
                      <a:pt x="772" y="617"/>
                    </a:lnTo>
                    <a:lnTo>
                      <a:pt x="774" y="62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7" name="Freeform 658">
                <a:extLst>
                  <a:ext uri="{FF2B5EF4-FFF2-40B4-BE49-F238E27FC236}">
                    <a16:creationId xmlns:a16="http://schemas.microsoft.com/office/drawing/2014/main" id="{96202051-4A66-41CD-BFF9-F03B9339C284}"/>
                  </a:ext>
                </a:extLst>
              </p:cNvPr>
              <p:cNvSpPr>
                <a:spLocks/>
              </p:cNvSpPr>
              <p:nvPr/>
            </p:nvSpPr>
            <p:spPr bwMode="auto">
              <a:xfrm>
                <a:off x="278" y="3150"/>
                <a:ext cx="729" cy="853"/>
              </a:xfrm>
              <a:custGeom>
                <a:avLst/>
                <a:gdLst>
                  <a:gd name="T0" fmla="*/ 854 w 1373"/>
                  <a:gd name="T1" fmla="*/ 629 h 1606"/>
                  <a:gd name="T2" fmla="*/ 905 w 1373"/>
                  <a:gd name="T3" fmla="*/ 653 h 1606"/>
                  <a:gd name="T4" fmla="*/ 907 w 1373"/>
                  <a:gd name="T5" fmla="*/ 553 h 1606"/>
                  <a:gd name="T6" fmla="*/ 925 w 1373"/>
                  <a:gd name="T7" fmla="*/ 382 h 1606"/>
                  <a:gd name="T8" fmla="*/ 1007 w 1373"/>
                  <a:gd name="T9" fmla="*/ 293 h 1606"/>
                  <a:gd name="T10" fmla="*/ 1130 w 1373"/>
                  <a:gd name="T11" fmla="*/ 210 h 1606"/>
                  <a:gd name="T12" fmla="*/ 1179 w 1373"/>
                  <a:gd name="T13" fmla="*/ 167 h 1606"/>
                  <a:gd name="T14" fmla="*/ 1237 w 1373"/>
                  <a:gd name="T15" fmla="*/ 127 h 1606"/>
                  <a:gd name="T16" fmla="*/ 1276 w 1373"/>
                  <a:gd name="T17" fmla="*/ 205 h 1606"/>
                  <a:gd name="T18" fmla="*/ 1371 w 1373"/>
                  <a:gd name="T19" fmla="*/ 182 h 1606"/>
                  <a:gd name="T20" fmla="*/ 1322 w 1373"/>
                  <a:gd name="T21" fmla="*/ 86 h 1606"/>
                  <a:gd name="T22" fmla="*/ 1249 w 1373"/>
                  <a:gd name="T23" fmla="*/ 0 h 1606"/>
                  <a:gd name="T24" fmla="*/ 1124 w 1373"/>
                  <a:gd name="T25" fmla="*/ 42 h 1606"/>
                  <a:gd name="T26" fmla="*/ 1051 w 1373"/>
                  <a:gd name="T27" fmla="*/ 72 h 1606"/>
                  <a:gd name="T28" fmla="*/ 964 w 1373"/>
                  <a:gd name="T29" fmla="*/ 128 h 1606"/>
                  <a:gd name="T30" fmla="*/ 870 w 1373"/>
                  <a:gd name="T31" fmla="*/ 227 h 1606"/>
                  <a:gd name="T32" fmla="*/ 779 w 1373"/>
                  <a:gd name="T33" fmla="*/ 280 h 1606"/>
                  <a:gd name="T34" fmla="*/ 727 w 1373"/>
                  <a:gd name="T35" fmla="*/ 335 h 1606"/>
                  <a:gd name="T36" fmla="*/ 658 w 1373"/>
                  <a:gd name="T37" fmla="*/ 283 h 1606"/>
                  <a:gd name="T38" fmla="*/ 634 w 1373"/>
                  <a:gd name="T39" fmla="*/ 347 h 1606"/>
                  <a:gd name="T40" fmla="*/ 551 w 1373"/>
                  <a:gd name="T41" fmla="*/ 353 h 1606"/>
                  <a:gd name="T42" fmla="*/ 461 w 1373"/>
                  <a:gd name="T43" fmla="*/ 405 h 1606"/>
                  <a:gd name="T44" fmla="*/ 420 w 1373"/>
                  <a:gd name="T45" fmla="*/ 433 h 1606"/>
                  <a:gd name="T46" fmla="*/ 382 w 1373"/>
                  <a:gd name="T47" fmla="*/ 443 h 1606"/>
                  <a:gd name="T48" fmla="*/ 396 w 1373"/>
                  <a:gd name="T49" fmla="*/ 489 h 1606"/>
                  <a:gd name="T50" fmla="*/ 399 w 1373"/>
                  <a:gd name="T51" fmla="*/ 558 h 1606"/>
                  <a:gd name="T52" fmla="*/ 347 w 1373"/>
                  <a:gd name="T53" fmla="*/ 610 h 1606"/>
                  <a:gd name="T54" fmla="*/ 294 w 1373"/>
                  <a:gd name="T55" fmla="*/ 611 h 1606"/>
                  <a:gd name="T56" fmla="*/ 275 w 1373"/>
                  <a:gd name="T57" fmla="*/ 625 h 1606"/>
                  <a:gd name="T58" fmla="*/ 277 w 1373"/>
                  <a:gd name="T59" fmla="*/ 661 h 1606"/>
                  <a:gd name="T60" fmla="*/ 276 w 1373"/>
                  <a:gd name="T61" fmla="*/ 729 h 1606"/>
                  <a:gd name="T62" fmla="*/ 229 w 1373"/>
                  <a:gd name="T63" fmla="*/ 725 h 1606"/>
                  <a:gd name="T64" fmla="*/ 202 w 1373"/>
                  <a:gd name="T65" fmla="*/ 693 h 1606"/>
                  <a:gd name="T66" fmla="*/ 173 w 1373"/>
                  <a:gd name="T67" fmla="*/ 734 h 1606"/>
                  <a:gd name="T68" fmla="*/ 151 w 1373"/>
                  <a:gd name="T69" fmla="*/ 791 h 1606"/>
                  <a:gd name="T70" fmla="*/ 104 w 1373"/>
                  <a:gd name="T71" fmla="*/ 814 h 1606"/>
                  <a:gd name="T72" fmla="*/ 92 w 1373"/>
                  <a:gd name="T73" fmla="*/ 769 h 1606"/>
                  <a:gd name="T74" fmla="*/ 55 w 1373"/>
                  <a:gd name="T75" fmla="*/ 729 h 1606"/>
                  <a:gd name="T76" fmla="*/ 39 w 1373"/>
                  <a:gd name="T77" fmla="*/ 799 h 1606"/>
                  <a:gd name="T78" fmla="*/ 26 w 1373"/>
                  <a:gd name="T79" fmla="*/ 852 h 1606"/>
                  <a:gd name="T80" fmla="*/ 426 w 1373"/>
                  <a:gd name="T81" fmla="*/ 1585 h 1606"/>
                  <a:gd name="T82" fmla="*/ 425 w 1373"/>
                  <a:gd name="T83" fmla="*/ 1486 h 1606"/>
                  <a:gd name="T84" fmla="*/ 470 w 1373"/>
                  <a:gd name="T85" fmla="*/ 1487 h 1606"/>
                  <a:gd name="T86" fmla="*/ 469 w 1373"/>
                  <a:gd name="T87" fmla="*/ 1439 h 1606"/>
                  <a:gd name="T88" fmla="*/ 403 w 1373"/>
                  <a:gd name="T89" fmla="*/ 1475 h 1606"/>
                  <a:gd name="T90" fmla="*/ 342 w 1373"/>
                  <a:gd name="T91" fmla="*/ 1426 h 1606"/>
                  <a:gd name="T92" fmla="*/ 291 w 1373"/>
                  <a:gd name="T93" fmla="*/ 1488 h 1606"/>
                  <a:gd name="T94" fmla="*/ 225 w 1373"/>
                  <a:gd name="T95" fmla="*/ 1572 h 1606"/>
                  <a:gd name="T96" fmla="*/ 96 w 1373"/>
                  <a:gd name="T97" fmla="*/ 1403 h 1606"/>
                  <a:gd name="T98" fmla="*/ 182 w 1373"/>
                  <a:gd name="T99" fmla="*/ 1252 h 1606"/>
                  <a:gd name="T100" fmla="*/ 178 w 1373"/>
                  <a:gd name="T101" fmla="*/ 1200 h 1606"/>
                  <a:gd name="T102" fmla="*/ 139 w 1373"/>
                  <a:gd name="T103" fmla="*/ 1130 h 1606"/>
                  <a:gd name="T104" fmla="*/ 149 w 1373"/>
                  <a:gd name="T105" fmla="*/ 1046 h 1606"/>
                  <a:gd name="T106" fmla="*/ 261 w 1373"/>
                  <a:gd name="T107" fmla="*/ 1058 h 1606"/>
                  <a:gd name="T108" fmla="*/ 249 w 1373"/>
                  <a:gd name="T109" fmla="*/ 934 h 1606"/>
                  <a:gd name="T110" fmla="*/ 384 w 1373"/>
                  <a:gd name="T111" fmla="*/ 939 h 1606"/>
                  <a:gd name="T112" fmla="*/ 429 w 1373"/>
                  <a:gd name="T113" fmla="*/ 858 h 1606"/>
                  <a:gd name="T114" fmla="*/ 529 w 1373"/>
                  <a:gd name="T115" fmla="*/ 746 h 1606"/>
                  <a:gd name="T116" fmla="*/ 621 w 1373"/>
                  <a:gd name="T117" fmla="*/ 623 h 1606"/>
                  <a:gd name="T118" fmla="*/ 699 w 1373"/>
                  <a:gd name="T119" fmla="*/ 603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3" h="1606">
                    <a:moveTo>
                      <a:pt x="774" y="622"/>
                    </a:moveTo>
                    <a:lnTo>
                      <a:pt x="774" y="622"/>
                    </a:lnTo>
                    <a:lnTo>
                      <a:pt x="776" y="628"/>
                    </a:lnTo>
                    <a:lnTo>
                      <a:pt x="780" y="634"/>
                    </a:lnTo>
                    <a:lnTo>
                      <a:pt x="787" y="641"/>
                    </a:lnTo>
                    <a:lnTo>
                      <a:pt x="795" y="646"/>
                    </a:lnTo>
                    <a:lnTo>
                      <a:pt x="803" y="647"/>
                    </a:lnTo>
                    <a:lnTo>
                      <a:pt x="809" y="649"/>
                    </a:lnTo>
                    <a:lnTo>
                      <a:pt x="817" y="648"/>
                    </a:lnTo>
                    <a:lnTo>
                      <a:pt x="826" y="640"/>
                    </a:lnTo>
                    <a:lnTo>
                      <a:pt x="832" y="635"/>
                    </a:lnTo>
                    <a:lnTo>
                      <a:pt x="836" y="631"/>
                    </a:lnTo>
                    <a:lnTo>
                      <a:pt x="839" y="627"/>
                    </a:lnTo>
                    <a:lnTo>
                      <a:pt x="842" y="622"/>
                    </a:lnTo>
                    <a:lnTo>
                      <a:pt x="848" y="619"/>
                    </a:lnTo>
                    <a:lnTo>
                      <a:pt x="852" y="617"/>
                    </a:lnTo>
                    <a:lnTo>
                      <a:pt x="854" y="619"/>
                    </a:lnTo>
                    <a:lnTo>
                      <a:pt x="856" y="622"/>
                    </a:lnTo>
                    <a:lnTo>
                      <a:pt x="855" y="626"/>
                    </a:lnTo>
                    <a:lnTo>
                      <a:pt x="854" y="629"/>
                    </a:lnTo>
                    <a:lnTo>
                      <a:pt x="854" y="633"/>
                    </a:lnTo>
                    <a:lnTo>
                      <a:pt x="854" y="638"/>
                    </a:lnTo>
                    <a:lnTo>
                      <a:pt x="854" y="642"/>
                    </a:lnTo>
                    <a:lnTo>
                      <a:pt x="855" y="647"/>
                    </a:lnTo>
                    <a:lnTo>
                      <a:pt x="855" y="651"/>
                    </a:lnTo>
                    <a:lnTo>
                      <a:pt x="854" y="655"/>
                    </a:lnTo>
                    <a:lnTo>
                      <a:pt x="852" y="661"/>
                    </a:lnTo>
                    <a:lnTo>
                      <a:pt x="850" y="666"/>
                    </a:lnTo>
                    <a:lnTo>
                      <a:pt x="852" y="672"/>
                    </a:lnTo>
                    <a:lnTo>
                      <a:pt x="856" y="676"/>
                    </a:lnTo>
                    <a:lnTo>
                      <a:pt x="862" y="678"/>
                    </a:lnTo>
                    <a:lnTo>
                      <a:pt x="868" y="680"/>
                    </a:lnTo>
                    <a:lnTo>
                      <a:pt x="873" y="681"/>
                    </a:lnTo>
                    <a:lnTo>
                      <a:pt x="878" y="683"/>
                    </a:lnTo>
                    <a:lnTo>
                      <a:pt x="883" y="685"/>
                    </a:lnTo>
                    <a:lnTo>
                      <a:pt x="889" y="685"/>
                    </a:lnTo>
                    <a:lnTo>
                      <a:pt x="897" y="679"/>
                    </a:lnTo>
                    <a:lnTo>
                      <a:pt x="904" y="671"/>
                    </a:lnTo>
                    <a:lnTo>
                      <a:pt x="905" y="662"/>
                    </a:lnTo>
                    <a:lnTo>
                      <a:pt x="905" y="653"/>
                    </a:lnTo>
                    <a:lnTo>
                      <a:pt x="903" y="645"/>
                    </a:lnTo>
                    <a:lnTo>
                      <a:pt x="905" y="637"/>
                    </a:lnTo>
                    <a:lnTo>
                      <a:pt x="905" y="630"/>
                    </a:lnTo>
                    <a:lnTo>
                      <a:pt x="903" y="624"/>
                    </a:lnTo>
                    <a:lnTo>
                      <a:pt x="895" y="621"/>
                    </a:lnTo>
                    <a:lnTo>
                      <a:pt x="892" y="622"/>
                    </a:lnTo>
                    <a:lnTo>
                      <a:pt x="879" y="624"/>
                    </a:lnTo>
                    <a:lnTo>
                      <a:pt x="874" y="621"/>
                    </a:lnTo>
                    <a:lnTo>
                      <a:pt x="873" y="615"/>
                    </a:lnTo>
                    <a:lnTo>
                      <a:pt x="872" y="607"/>
                    </a:lnTo>
                    <a:lnTo>
                      <a:pt x="868" y="604"/>
                    </a:lnTo>
                    <a:lnTo>
                      <a:pt x="867" y="600"/>
                    </a:lnTo>
                    <a:lnTo>
                      <a:pt x="870" y="593"/>
                    </a:lnTo>
                    <a:lnTo>
                      <a:pt x="879" y="589"/>
                    </a:lnTo>
                    <a:lnTo>
                      <a:pt x="886" y="588"/>
                    </a:lnTo>
                    <a:lnTo>
                      <a:pt x="890" y="585"/>
                    </a:lnTo>
                    <a:lnTo>
                      <a:pt x="899" y="579"/>
                    </a:lnTo>
                    <a:lnTo>
                      <a:pt x="903" y="570"/>
                    </a:lnTo>
                    <a:lnTo>
                      <a:pt x="906" y="562"/>
                    </a:lnTo>
                    <a:lnTo>
                      <a:pt x="907" y="553"/>
                    </a:lnTo>
                    <a:lnTo>
                      <a:pt x="901" y="544"/>
                    </a:lnTo>
                    <a:lnTo>
                      <a:pt x="895" y="534"/>
                    </a:lnTo>
                    <a:lnTo>
                      <a:pt x="893" y="529"/>
                    </a:lnTo>
                    <a:lnTo>
                      <a:pt x="893" y="522"/>
                    </a:lnTo>
                    <a:lnTo>
                      <a:pt x="897" y="515"/>
                    </a:lnTo>
                    <a:lnTo>
                      <a:pt x="901" y="504"/>
                    </a:lnTo>
                    <a:lnTo>
                      <a:pt x="900" y="495"/>
                    </a:lnTo>
                    <a:lnTo>
                      <a:pt x="902" y="484"/>
                    </a:lnTo>
                    <a:lnTo>
                      <a:pt x="906" y="477"/>
                    </a:lnTo>
                    <a:lnTo>
                      <a:pt x="911" y="471"/>
                    </a:lnTo>
                    <a:lnTo>
                      <a:pt x="921" y="460"/>
                    </a:lnTo>
                    <a:lnTo>
                      <a:pt x="926" y="451"/>
                    </a:lnTo>
                    <a:lnTo>
                      <a:pt x="923" y="441"/>
                    </a:lnTo>
                    <a:lnTo>
                      <a:pt x="921" y="431"/>
                    </a:lnTo>
                    <a:lnTo>
                      <a:pt x="922" y="419"/>
                    </a:lnTo>
                    <a:lnTo>
                      <a:pt x="925" y="408"/>
                    </a:lnTo>
                    <a:lnTo>
                      <a:pt x="926" y="398"/>
                    </a:lnTo>
                    <a:lnTo>
                      <a:pt x="929" y="391"/>
                    </a:lnTo>
                    <a:lnTo>
                      <a:pt x="929" y="387"/>
                    </a:lnTo>
                    <a:lnTo>
                      <a:pt x="925" y="382"/>
                    </a:lnTo>
                    <a:lnTo>
                      <a:pt x="928" y="381"/>
                    </a:lnTo>
                    <a:lnTo>
                      <a:pt x="934" y="382"/>
                    </a:lnTo>
                    <a:lnTo>
                      <a:pt x="941" y="380"/>
                    </a:lnTo>
                    <a:lnTo>
                      <a:pt x="945" y="373"/>
                    </a:lnTo>
                    <a:lnTo>
                      <a:pt x="950" y="367"/>
                    </a:lnTo>
                    <a:lnTo>
                      <a:pt x="956" y="362"/>
                    </a:lnTo>
                    <a:lnTo>
                      <a:pt x="962" y="359"/>
                    </a:lnTo>
                    <a:lnTo>
                      <a:pt x="966" y="360"/>
                    </a:lnTo>
                    <a:lnTo>
                      <a:pt x="975" y="359"/>
                    </a:lnTo>
                    <a:lnTo>
                      <a:pt x="982" y="351"/>
                    </a:lnTo>
                    <a:lnTo>
                      <a:pt x="988" y="345"/>
                    </a:lnTo>
                    <a:lnTo>
                      <a:pt x="990" y="337"/>
                    </a:lnTo>
                    <a:lnTo>
                      <a:pt x="987" y="331"/>
                    </a:lnTo>
                    <a:lnTo>
                      <a:pt x="986" y="326"/>
                    </a:lnTo>
                    <a:lnTo>
                      <a:pt x="990" y="319"/>
                    </a:lnTo>
                    <a:lnTo>
                      <a:pt x="996" y="318"/>
                    </a:lnTo>
                    <a:lnTo>
                      <a:pt x="1003" y="315"/>
                    </a:lnTo>
                    <a:lnTo>
                      <a:pt x="1007" y="308"/>
                    </a:lnTo>
                    <a:lnTo>
                      <a:pt x="1007" y="301"/>
                    </a:lnTo>
                    <a:lnTo>
                      <a:pt x="1007" y="293"/>
                    </a:lnTo>
                    <a:lnTo>
                      <a:pt x="1013" y="285"/>
                    </a:lnTo>
                    <a:lnTo>
                      <a:pt x="1018" y="275"/>
                    </a:lnTo>
                    <a:lnTo>
                      <a:pt x="1024" y="268"/>
                    </a:lnTo>
                    <a:lnTo>
                      <a:pt x="1030" y="259"/>
                    </a:lnTo>
                    <a:lnTo>
                      <a:pt x="1037" y="256"/>
                    </a:lnTo>
                    <a:lnTo>
                      <a:pt x="1048" y="254"/>
                    </a:lnTo>
                    <a:lnTo>
                      <a:pt x="1057" y="247"/>
                    </a:lnTo>
                    <a:lnTo>
                      <a:pt x="1064" y="240"/>
                    </a:lnTo>
                    <a:lnTo>
                      <a:pt x="1070" y="232"/>
                    </a:lnTo>
                    <a:lnTo>
                      <a:pt x="1076" y="226"/>
                    </a:lnTo>
                    <a:lnTo>
                      <a:pt x="1083" y="224"/>
                    </a:lnTo>
                    <a:lnTo>
                      <a:pt x="1088" y="224"/>
                    </a:lnTo>
                    <a:lnTo>
                      <a:pt x="1093" y="226"/>
                    </a:lnTo>
                    <a:lnTo>
                      <a:pt x="1099" y="226"/>
                    </a:lnTo>
                    <a:lnTo>
                      <a:pt x="1109" y="225"/>
                    </a:lnTo>
                    <a:lnTo>
                      <a:pt x="1116" y="226"/>
                    </a:lnTo>
                    <a:lnTo>
                      <a:pt x="1119" y="223"/>
                    </a:lnTo>
                    <a:lnTo>
                      <a:pt x="1119" y="219"/>
                    </a:lnTo>
                    <a:lnTo>
                      <a:pt x="1124" y="214"/>
                    </a:lnTo>
                    <a:lnTo>
                      <a:pt x="1130" y="210"/>
                    </a:lnTo>
                    <a:lnTo>
                      <a:pt x="1137" y="212"/>
                    </a:lnTo>
                    <a:lnTo>
                      <a:pt x="1143" y="213"/>
                    </a:lnTo>
                    <a:lnTo>
                      <a:pt x="1146" y="210"/>
                    </a:lnTo>
                    <a:lnTo>
                      <a:pt x="1151" y="206"/>
                    </a:lnTo>
                    <a:lnTo>
                      <a:pt x="1157" y="204"/>
                    </a:lnTo>
                    <a:lnTo>
                      <a:pt x="1165" y="204"/>
                    </a:lnTo>
                    <a:lnTo>
                      <a:pt x="1168" y="208"/>
                    </a:lnTo>
                    <a:lnTo>
                      <a:pt x="1171" y="208"/>
                    </a:lnTo>
                    <a:lnTo>
                      <a:pt x="1175" y="206"/>
                    </a:lnTo>
                    <a:lnTo>
                      <a:pt x="1177" y="200"/>
                    </a:lnTo>
                    <a:lnTo>
                      <a:pt x="1175" y="192"/>
                    </a:lnTo>
                    <a:lnTo>
                      <a:pt x="1171" y="190"/>
                    </a:lnTo>
                    <a:lnTo>
                      <a:pt x="1163" y="188"/>
                    </a:lnTo>
                    <a:lnTo>
                      <a:pt x="1157" y="187"/>
                    </a:lnTo>
                    <a:lnTo>
                      <a:pt x="1153" y="184"/>
                    </a:lnTo>
                    <a:lnTo>
                      <a:pt x="1153" y="180"/>
                    </a:lnTo>
                    <a:lnTo>
                      <a:pt x="1156" y="176"/>
                    </a:lnTo>
                    <a:lnTo>
                      <a:pt x="1161" y="172"/>
                    </a:lnTo>
                    <a:lnTo>
                      <a:pt x="1171" y="170"/>
                    </a:lnTo>
                    <a:lnTo>
                      <a:pt x="1179" y="167"/>
                    </a:lnTo>
                    <a:lnTo>
                      <a:pt x="1187" y="164"/>
                    </a:lnTo>
                    <a:lnTo>
                      <a:pt x="1193" y="164"/>
                    </a:lnTo>
                    <a:lnTo>
                      <a:pt x="1198" y="167"/>
                    </a:lnTo>
                    <a:lnTo>
                      <a:pt x="1203" y="168"/>
                    </a:lnTo>
                    <a:lnTo>
                      <a:pt x="1208" y="169"/>
                    </a:lnTo>
                    <a:lnTo>
                      <a:pt x="1218" y="170"/>
                    </a:lnTo>
                    <a:lnTo>
                      <a:pt x="1225" y="167"/>
                    </a:lnTo>
                    <a:lnTo>
                      <a:pt x="1227" y="163"/>
                    </a:lnTo>
                    <a:lnTo>
                      <a:pt x="1224" y="161"/>
                    </a:lnTo>
                    <a:lnTo>
                      <a:pt x="1219" y="159"/>
                    </a:lnTo>
                    <a:lnTo>
                      <a:pt x="1214" y="156"/>
                    </a:lnTo>
                    <a:lnTo>
                      <a:pt x="1213" y="151"/>
                    </a:lnTo>
                    <a:lnTo>
                      <a:pt x="1213" y="148"/>
                    </a:lnTo>
                    <a:lnTo>
                      <a:pt x="1217" y="142"/>
                    </a:lnTo>
                    <a:lnTo>
                      <a:pt x="1219" y="137"/>
                    </a:lnTo>
                    <a:lnTo>
                      <a:pt x="1220" y="130"/>
                    </a:lnTo>
                    <a:lnTo>
                      <a:pt x="1223" y="127"/>
                    </a:lnTo>
                    <a:lnTo>
                      <a:pt x="1230" y="125"/>
                    </a:lnTo>
                    <a:lnTo>
                      <a:pt x="1235" y="125"/>
                    </a:lnTo>
                    <a:lnTo>
                      <a:pt x="1237" y="127"/>
                    </a:lnTo>
                    <a:lnTo>
                      <a:pt x="1241" y="129"/>
                    </a:lnTo>
                    <a:lnTo>
                      <a:pt x="1243" y="130"/>
                    </a:lnTo>
                    <a:lnTo>
                      <a:pt x="1249" y="129"/>
                    </a:lnTo>
                    <a:lnTo>
                      <a:pt x="1257" y="128"/>
                    </a:lnTo>
                    <a:lnTo>
                      <a:pt x="1265" y="124"/>
                    </a:lnTo>
                    <a:lnTo>
                      <a:pt x="1269" y="125"/>
                    </a:lnTo>
                    <a:lnTo>
                      <a:pt x="1276" y="126"/>
                    </a:lnTo>
                    <a:lnTo>
                      <a:pt x="1280" y="132"/>
                    </a:lnTo>
                    <a:lnTo>
                      <a:pt x="1281" y="138"/>
                    </a:lnTo>
                    <a:lnTo>
                      <a:pt x="1282" y="147"/>
                    </a:lnTo>
                    <a:lnTo>
                      <a:pt x="1286" y="152"/>
                    </a:lnTo>
                    <a:lnTo>
                      <a:pt x="1288" y="157"/>
                    </a:lnTo>
                    <a:lnTo>
                      <a:pt x="1286" y="162"/>
                    </a:lnTo>
                    <a:lnTo>
                      <a:pt x="1281" y="169"/>
                    </a:lnTo>
                    <a:lnTo>
                      <a:pt x="1277" y="172"/>
                    </a:lnTo>
                    <a:lnTo>
                      <a:pt x="1275" y="177"/>
                    </a:lnTo>
                    <a:lnTo>
                      <a:pt x="1273" y="181"/>
                    </a:lnTo>
                    <a:lnTo>
                      <a:pt x="1273" y="190"/>
                    </a:lnTo>
                    <a:lnTo>
                      <a:pt x="1274" y="198"/>
                    </a:lnTo>
                    <a:lnTo>
                      <a:pt x="1276" y="205"/>
                    </a:lnTo>
                    <a:lnTo>
                      <a:pt x="1283" y="213"/>
                    </a:lnTo>
                    <a:lnTo>
                      <a:pt x="1291" y="214"/>
                    </a:lnTo>
                    <a:lnTo>
                      <a:pt x="1302" y="212"/>
                    </a:lnTo>
                    <a:lnTo>
                      <a:pt x="1310" y="210"/>
                    </a:lnTo>
                    <a:lnTo>
                      <a:pt x="1316" y="208"/>
                    </a:lnTo>
                    <a:lnTo>
                      <a:pt x="1319" y="204"/>
                    </a:lnTo>
                    <a:lnTo>
                      <a:pt x="1321" y="198"/>
                    </a:lnTo>
                    <a:lnTo>
                      <a:pt x="1322" y="195"/>
                    </a:lnTo>
                    <a:lnTo>
                      <a:pt x="1326" y="195"/>
                    </a:lnTo>
                    <a:lnTo>
                      <a:pt x="1331" y="200"/>
                    </a:lnTo>
                    <a:lnTo>
                      <a:pt x="1335" y="204"/>
                    </a:lnTo>
                    <a:lnTo>
                      <a:pt x="1341" y="207"/>
                    </a:lnTo>
                    <a:lnTo>
                      <a:pt x="1346" y="210"/>
                    </a:lnTo>
                    <a:lnTo>
                      <a:pt x="1349" y="211"/>
                    </a:lnTo>
                    <a:lnTo>
                      <a:pt x="1353" y="211"/>
                    </a:lnTo>
                    <a:lnTo>
                      <a:pt x="1358" y="206"/>
                    </a:lnTo>
                    <a:lnTo>
                      <a:pt x="1361" y="201"/>
                    </a:lnTo>
                    <a:lnTo>
                      <a:pt x="1364" y="196"/>
                    </a:lnTo>
                    <a:lnTo>
                      <a:pt x="1368" y="189"/>
                    </a:lnTo>
                    <a:lnTo>
                      <a:pt x="1371" y="182"/>
                    </a:lnTo>
                    <a:lnTo>
                      <a:pt x="1373" y="172"/>
                    </a:lnTo>
                    <a:lnTo>
                      <a:pt x="1373" y="165"/>
                    </a:lnTo>
                    <a:lnTo>
                      <a:pt x="1368" y="160"/>
                    </a:lnTo>
                    <a:lnTo>
                      <a:pt x="1365" y="156"/>
                    </a:lnTo>
                    <a:lnTo>
                      <a:pt x="1361" y="150"/>
                    </a:lnTo>
                    <a:lnTo>
                      <a:pt x="1356" y="149"/>
                    </a:lnTo>
                    <a:lnTo>
                      <a:pt x="1350" y="149"/>
                    </a:lnTo>
                    <a:lnTo>
                      <a:pt x="1344" y="147"/>
                    </a:lnTo>
                    <a:lnTo>
                      <a:pt x="1339" y="145"/>
                    </a:lnTo>
                    <a:lnTo>
                      <a:pt x="1336" y="140"/>
                    </a:lnTo>
                    <a:lnTo>
                      <a:pt x="1336" y="133"/>
                    </a:lnTo>
                    <a:lnTo>
                      <a:pt x="1330" y="126"/>
                    </a:lnTo>
                    <a:lnTo>
                      <a:pt x="1324" y="123"/>
                    </a:lnTo>
                    <a:lnTo>
                      <a:pt x="1323" y="119"/>
                    </a:lnTo>
                    <a:lnTo>
                      <a:pt x="1326" y="114"/>
                    </a:lnTo>
                    <a:lnTo>
                      <a:pt x="1331" y="110"/>
                    </a:lnTo>
                    <a:lnTo>
                      <a:pt x="1331" y="103"/>
                    </a:lnTo>
                    <a:lnTo>
                      <a:pt x="1330" y="97"/>
                    </a:lnTo>
                    <a:lnTo>
                      <a:pt x="1329" y="88"/>
                    </a:lnTo>
                    <a:lnTo>
                      <a:pt x="1322" y="86"/>
                    </a:lnTo>
                    <a:lnTo>
                      <a:pt x="1316" y="89"/>
                    </a:lnTo>
                    <a:lnTo>
                      <a:pt x="1310" y="90"/>
                    </a:lnTo>
                    <a:lnTo>
                      <a:pt x="1307" y="86"/>
                    </a:lnTo>
                    <a:lnTo>
                      <a:pt x="1307" y="83"/>
                    </a:lnTo>
                    <a:lnTo>
                      <a:pt x="1311" y="78"/>
                    </a:lnTo>
                    <a:lnTo>
                      <a:pt x="1314" y="72"/>
                    </a:lnTo>
                    <a:lnTo>
                      <a:pt x="1313" y="65"/>
                    </a:lnTo>
                    <a:lnTo>
                      <a:pt x="1312" y="57"/>
                    </a:lnTo>
                    <a:lnTo>
                      <a:pt x="1314" y="43"/>
                    </a:lnTo>
                    <a:lnTo>
                      <a:pt x="1314" y="34"/>
                    </a:lnTo>
                    <a:lnTo>
                      <a:pt x="1312" y="29"/>
                    </a:lnTo>
                    <a:lnTo>
                      <a:pt x="1308" y="23"/>
                    </a:lnTo>
                    <a:lnTo>
                      <a:pt x="1300" y="17"/>
                    </a:lnTo>
                    <a:lnTo>
                      <a:pt x="1291" y="10"/>
                    </a:lnTo>
                    <a:lnTo>
                      <a:pt x="1282" y="4"/>
                    </a:lnTo>
                    <a:lnTo>
                      <a:pt x="1273" y="1"/>
                    </a:lnTo>
                    <a:lnTo>
                      <a:pt x="1267" y="1"/>
                    </a:lnTo>
                    <a:lnTo>
                      <a:pt x="1260" y="3"/>
                    </a:lnTo>
                    <a:lnTo>
                      <a:pt x="1255" y="3"/>
                    </a:lnTo>
                    <a:lnTo>
                      <a:pt x="1249" y="0"/>
                    </a:lnTo>
                    <a:lnTo>
                      <a:pt x="1237" y="0"/>
                    </a:lnTo>
                    <a:lnTo>
                      <a:pt x="1226" y="5"/>
                    </a:lnTo>
                    <a:lnTo>
                      <a:pt x="1219" y="9"/>
                    </a:lnTo>
                    <a:lnTo>
                      <a:pt x="1215" y="12"/>
                    </a:lnTo>
                    <a:lnTo>
                      <a:pt x="1211" y="17"/>
                    </a:lnTo>
                    <a:lnTo>
                      <a:pt x="1207" y="21"/>
                    </a:lnTo>
                    <a:lnTo>
                      <a:pt x="1197" y="22"/>
                    </a:lnTo>
                    <a:lnTo>
                      <a:pt x="1191" y="25"/>
                    </a:lnTo>
                    <a:lnTo>
                      <a:pt x="1186" y="28"/>
                    </a:lnTo>
                    <a:lnTo>
                      <a:pt x="1179" y="28"/>
                    </a:lnTo>
                    <a:lnTo>
                      <a:pt x="1175" y="27"/>
                    </a:lnTo>
                    <a:lnTo>
                      <a:pt x="1169" y="30"/>
                    </a:lnTo>
                    <a:lnTo>
                      <a:pt x="1164" y="31"/>
                    </a:lnTo>
                    <a:lnTo>
                      <a:pt x="1154" y="33"/>
                    </a:lnTo>
                    <a:lnTo>
                      <a:pt x="1150" y="34"/>
                    </a:lnTo>
                    <a:lnTo>
                      <a:pt x="1146" y="37"/>
                    </a:lnTo>
                    <a:lnTo>
                      <a:pt x="1143" y="41"/>
                    </a:lnTo>
                    <a:lnTo>
                      <a:pt x="1139" y="43"/>
                    </a:lnTo>
                    <a:lnTo>
                      <a:pt x="1134" y="44"/>
                    </a:lnTo>
                    <a:lnTo>
                      <a:pt x="1124" y="42"/>
                    </a:lnTo>
                    <a:lnTo>
                      <a:pt x="1118" y="43"/>
                    </a:lnTo>
                    <a:lnTo>
                      <a:pt x="1112" y="44"/>
                    </a:lnTo>
                    <a:lnTo>
                      <a:pt x="1108" y="48"/>
                    </a:lnTo>
                    <a:lnTo>
                      <a:pt x="1104" y="55"/>
                    </a:lnTo>
                    <a:lnTo>
                      <a:pt x="1104" y="62"/>
                    </a:lnTo>
                    <a:lnTo>
                      <a:pt x="1104" y="65"/>
                    </a:lnTo>
                    <a:lnTo>
                      <a:pt x="1103" y="69"/>
                    </a:lnTo>
                    <a:lnTo>
                      <a:pt x="1097" y="73"/>
                    </a:lnTo>
                    <a:lnTo>
                      <a:pt x="1095" y="75"/>
                    </a:lnTo>
                    <a:lnTo>
                      <a:pt x="1093" y="80"/>
                    </a:lnTo>
                    <a:lnTo>
                      <a:pt x="1090" y="83"/>
                    </a:lnTo>
                    <a:lnTo>
                      <a:pt x="1085" y="86"/>
                    </a:lnTo>
                    <a:lnTo>
                      <a:pt x="1082" y="89"/>
                    </a:lnTo>
                    <a:lnTo>
                      <a:pt x="1077" y="92"/>
                    </a:lnTo>
                    <a:lnTo>
                      <a:pt x="1074" y="92"/>
                    </a:lnTo>
                    <a:lnTo>
                      <a:pt x="1068" y="90"/>
                    </a:lnTo>
                    <a:lnTo>
                      <a:pt x="1062" y="86"/>
                    </a:lnTo>
                    <a:lnTo>
                      <a:pt x="1059" y="78"/>
                    </a:lnTo>
                    <a:lnTo>
                      <a:pt x="1055" y="72"/>
                    </a:lnTo>
                    <a:lnTo>
                      <a:pt x="1051" y="72"/>
                    </a:lnTo>
                    <a:lnTo>
                      <a:pt x="1048" y="75"/>
                    </a:lnTo>
                    <a:lnTo>
                      <a:pt x="1044" y="79"/>
                    </a:lnTo>
                    <a:lnTo>
                      <a:pt x="1042" y="85"/>
                    </a:lnTo>
                    <a:lnTo>
                      <a:pt x="1045" y="90"/>
                    </a:lnTo>
                    <a:lnTo>
                      <a:pt x="1052" y="96"/>
                    </a:lnTo>
                    <a:lnTo>
                      <a:pt x="1054" y="101"/>
                    </a:lnTo>
                    <a:lnTo>
                      <a:pt x="1052" y="106"/>
                    </a:lnTo>
                    <a:lnTo>
                      <a:pt x="1050" y="110"/>
                    </a:lnTo>
                    <a:lnTo>
                      <a:pt x="1049" y="111"/>
                    </a:lnTo>
                    <a:lnTo>
                      <a:pt x="1046" y="111"/>
                    </a:lnTo>
                    <a:lnTo>
                      <a:pt x="1040" y="110"/>
                    </a:lnTo>
                    <a:lnTo>
                      <a:pt x="1033" y="110"/>
                    </a:lnTo>
                    <a:lnTo>
                      <a:pt x="1023" y="111"/>
                    </a:lnTo>
                    <a:lnTo>
                      <a:pt x="1014" y="112"/>
                    </a:lnTo>
                    <a:lnTo>
                      <a:pt x="1004" y="114"/>
                    </a:lnTo>
                    <a:lnTo>
                      <a:pt x="995" y="113"/>
                    </a:lnTo>
                    <a:lnTo>
                      <a:pt x="989" y="114"/>
                    </a:lnTo>
                    <a:lnTo>
                      <a:pt x="980" y="117"/>
                    </a:lnTo>
                    <a:lnTo>
                      <a:pt x="971" y="123"/>
                    </a:lnTo>
                    <a:lnTo>
                      <a:pt x="964" y="128"/>
                    </a:lnTo>
                    <a:lnTo>
                      <a:pt x="958" y="134"/>
                    </a:lnTo>
                    <a:lnTo>
                      <a:pt x="952" y="139"/>
                    </a:lnTo>
                    <a:lnTo>
                      <a:pt x="946" y="142"/>
                    </a:lnTo>
                    <a:lnTo>
                      <a:pt x="940" y="146"/>
                    </a:lnTo>
                    <a:lnTo>
                      <a:pt x="932" y="149"/>
                    </a:lnTo>
                    <a:lnTo>
                      <a:pt x="921" y="152"/>
                    </a:lnTo>
                    <a:lnTo>
                      <a:pt x="912" y="155"/>
                    </a:lnTo>
                    <a:lnTo>
                      <a:pt x="904" y="157"/>
                    </a:lnTo>
                    <a:lnTo>
                      <a:pt x="897" y="160"/>
                    </a:lnTo>
                    <a:lnTo>
                      <a:pt x="887" y="166"/>
                    </a:lnTo>
                    <a:lnTo>
                      <a:pt x="880" y="168"/>
                    </a:lnTo>
                    <a:lnTo>
                      <a:pt x="877" y="171"/>
                    </a:lnTo>
                    <a:lnTo>
                      <a:pt x="872" y="175"/>
                    </a:lnTo>
                    <a:lnTo>
                      <a:pt x="871" y="180"/>
                    </a:lnTo>
                    <a:lnTo>
                      <a:pt x="870" y="188"/>
                    </a:lnTo>
                    <a:lnTo>
                      <a:pt x="869" y="196"/>
                    </a:lnTo>
                    <a:lnTo>
                      <a:pt x="870" y="205"/>
                    </a:lnTo>
                    <a:lnTo>
                      <a:pt x="869" y="213"/>
                    </a:lnTo>
                    <a:lnTo>
                      <a:pt x="869" y="220"/>
                    </a:lnTo>
                    <a:lnTo>
                      <a:pt x="870" y="227"/>
                    </a:lnTo>
                    <a:lnTo>
                      <a:pt x="867" y="231"/>
                    </a:lnTo>
                    <a:lnTo>
                      <a:pt x="862" y="235"/>
                    </a:lnTo>
                    <a:lnTo>
                      <a:pt x="857" y="238"/>
                    </a:lnTo>
                    <a:lnTo>
                      <a:pt x="852" y="239"/>
                    </a:lnTo>
                    <a:lnTo>
                      <a:pt x="846" y="243"/>
                    </a:lnTo>
                    <a:lnTo>
                      <a:pt x="837" y="248"/>
                    </a:lnTo>
                    <a:lnTo>
                      <a:pt x="831" y="253"/>
                    </a:lnTo>
                    <a:lnTo>
                      <a:pt x="823" y="253"/>
                    </a:lnTo>
                    <a:lnTo>
                      <a:pt x="816" y="247"/>
                    </a:lnTo>
                    <a:lnTo>
                      <a:pt x="813" y="242"/>
                    </a:lnTo>
                    <a:lnTo>
                      <a:pt x="808" y="240"/>
                    </a:lnTo>
                    <a:lnTo>
                      <a:pt x="801" y="239"/>
                    </a:lnTo>
                    <a:lnTo>
                      <a:pt x="794" y="241"/>
                    </a:lnTo>
                    <a:lnTo>
                      <a:pt x="787" y="242"/>
                    </a:lnTo>
                    <a:lnTo>
                      <a:pt x="776" y="246"/>
                    </a:lnTo>
                    <a:lnTo>
                      <a:pt x="772" y="251"/>
                    </a:lnTo>
                    <a:lnTo>
                      <a:pt x="771" y="257"/>
                    </a:lnTo>
                    <a:lnTo>
                      <a:pt x="778" y="267"/>
                    </a:lnTo>
                    <a:lnTo>
                      <a:pt x="778" y="274"/>
                    </a:lnTo>
                    <a:lnTo>
                      <a:pt x="779" y="280"/>
                    </a:lnTo>
                    <a:lnTo>
                      <a:pt x="776" y="289"/>
                    </a:lnTo>
                    <a:lnTo>
                      <a:pt x="772" y="294"/>
                    </a:lnTo>
                    <a:lnTo>
                      <a:pt x="766" y="295"/>
                    </a:lnTo>
                    <a:lnTo>
                      <a:pt x="761" y="299"/>
                    </a:lnTo>
                    <a:lnTo>
                      <a:pt x="756" y="300"/>
                    </a:lnTo>
                    <a:lnTo>
                      <a:pt x="750" y="303"/>
                    </a:lnTo>
                    <a:lnTo>
                      <a:pt x="748" y="308"/>
                    </a:lnTo>
                    <a:lnTo>
                      <a:pt x="749" y="313"/>
                    </a:lnTo>
                    <a:lnTo>
                      <a:pt x="753" y="319"/>
                    </a:lnTo>
                    <a:lnTo>
                      <a:pt x="756" y="324"/>
                    </a:lnTo>
                    <a:lnTo>
                      <a:pt x="757" y="332"/>
                    </a:lnTo>
                    <a:lnTo>
                      <a:pt x="756" y="336"/>
                    </a:lnTo>
                    <a:lnTo>
                      <a:pt x="754" y="342"/>
                    </a:lnTo>
                    <a:lnTo>
                      <a:pt x="750" y="346"/>
                    </a:lnTo>
                    <a:lnTo>
                      <a:pt x="746" y="346"/>
                    </a:lnTo>
                    <a:lnTo>
                      <a:pt x="743" y="343"/>
                    </a:lnTo>
                    <a:lnTo>
                      <a:pt x="742" y="338"/>
                    </a:lnTo>
                    <a:lnTo>
                      <a:pt x="737" y="336"/>
                    </a:lnTo>
                    <a:lnTo>
                      <a:pt x="733" y="335"/>
                    </a:lnTo>
                    <a:lnTo>
                      <a:pt x="727" y="335"/>
                    </a:lnTo>
                    <a:lnTo>
                      <a:pt x="721" y="335"/>
                    </a:lnTo>
                    <a:lnTo>
                      <a:pt x="714" y="335"/>
                    </a:lnTo>
                    <a:lnTo>
                      <a:pt x="710" y="331"/>
                    </a:lnTo>
                    <a:lnTo>
                      <a:pt x="703" y="330"/>
                    </a:lnTo>
                    <a:lnTo>
                      <a:pt x="696" y="330"/>
                    </a:lnTo>
                    <a:lnTo>
                      <a:pt x="688" y="328"/>
                    </a:lnTo>
                    <a:lnTo>
                      <a:pt x="681" y="327"/>
                    </a:lnTo>
                    <a:lnTo>
                      <a:pt x="675" y="326"/>
                    </a:lnTo>
                    <a:lnTo>
                      <a:pt x="672" y="326"/>
                    </a:lnTo>
                    <a:lnTo>
                      <a:pt x="668" y="324"/>
                    </a:lnTo>
                    <a:lnTo>
                      <a:pt x="668" y="317"/>
                    </a:lnTo>
                    <a:lnTo>
                      <a:pt x="670" y="309"/>
                    </a:lnTo>
                    <a:lnTo>
                      <a:pt x="675" y="303"/>
                    </a:lnTo>
                    <a:lnTo>
                      <a:pt x="674" y="295"/>
                    </a:lnTo>
                    <a:lnTo>
                      <a:pt x="674" y="286"/>
                    </a:lnTo>
                    <a:lnTo>
                      <a:pt x="672" y="280"/>
                    </a:lnTo>
                    <a:lnTo>
                      <a:pt x="668" y="277"/>
                    </a:lnTo>
                    <a:lnTo>
                      <a:pt x="662" y="277"/>
                    </a:lnTo>
                    <a:lnTo>
                      <a:pt x="658" y="278"/>
                    </a:lnTo>
                    <a:lnTo>
                      <a:pt x="658" y="283"/>
                    </a:lnTo>
                    <a:lnTo>
                      <a:pt x="658" y="288"/>
                    </a:lnTo>
                    <a:lnTo>
                      <a:pt x="657" y="290"/>
                    </a:lnTo>
                    <a:lnTo>
                      <a:pt x="652" y="292"/>
                    </a:lnTo>
                    <a:lnTo>
                      <a:pt x="651" y="300"/>
                    </a:lnTo>
                    <a:lnTo>
                      <a:pt x="653" y="302"/>
                    </a:lnTo>
                    <a:lnTo>
                      <a:pt x="658" y="306"/>
                    </a:lnTo>
                    <a:lnTo>
                      <a:pt x="659" y="313"/>
                    </a:lnTo>
                    <a:lnTo>
                      <a:pt x="660" y="317"/>
                    </a:lnTo>
                    <a:lnTo>
                      <a:pt x="656" y="323"/>
                    </a:lnTo>
                    <a:lnTo>
                      <a:pt x="652" y="323"/>
                    </a:lnTo>
                    <a:lnTo>
                      <a:pt x="645" y="320"/>
                    </a:lnTo>
                    <a:lnTo>
                      <a:pt x="639" y="318"/>
                    </a:lnTo>
                    <a:lnTo>
                      <a:pt x="636" y="318"/>
                    </a:lnTo>
                    <a:lnTo>
                      <a:pt x="635" y="321"/>
                    </a:lnTo>
                    <a:lnTo>
                      <a:pt x="635" y="325"/>
                    </a:lnTo>
                    <a:lnTo>
                      <a:pt x="635" y="331"/>
                    </a:lnTo>
                    <a:lnTo>
                      <a:pt x="637" y="336"/>
                    </a:lnTo>
                    <a:lnTo>
                      <a:pt x="638" y="341"/>
                    </a:lnTo>
                    <a:lnTo>
                      <a:pt x="638" y="344"/>
                    </a:lnTo>
                    <a:lnTo>
                      <a:pt x="634" y="347"/>
                    </a:lnTo>
                    <a:lnTo>
                      <a:pt x="629" y="350"/>
                    </a:lnTo>
                    <a:lnTo>
                      <a:pt x="625" y="353"/>
                    </a:lnTo>
                    <a:lnTo>
                      <a:pt x="624" y="358"/>
                    </a:lnTo>
                    <a:lnTo>
                      <a:pt x="626" y="361"/>
                    </a:lnTo>
                    <a:lnTo>
                      <a:pt x="627" y="366"/>
                    </a:lnTo>
                    <a:lnTo>
                      <a:pt x="625" y="368"/>
                    </a:lnTo>
                    <a:lnTo>
                      <a:pt x="621" y="369"/>
                    </a:lnTo>
                    <a:lnTo>
                      <a:pt x="615" y="368"/>
                    </a:lnTo>
                    <a:lnTo>
                      <a:pt x="610" y="366"/>
                    </a:lnTo>
                    <a:lnTo>
                      <a:pt x="604" y="366"/>
                    </a:lnTo>
                    <a:lnTo>
                      <a:pt x="598" y="365"/>
                    </a:lnTo>
                    <a:lnTo>
                      <a:pt x="592" y="365"/>
                    </a:lnTo>
                    <a:lnTo>
                      <a:pt x="584" y="360"/>
                    </a:lnTo>
                    <a:lnTo>
                      <a:pt x="580" y="357"/>
                    </a:lnTo>
                    <a:lnTo>
                      <a:pt x="573" y="355"/>
                    </a:lnTo>
                    <a:lnTo>
                      <a:pt x="566" y="356"/>
                    </a:lnTo>
                    <a:lnTo>
                      <a:pt x="564" y="359"/>
                    </a:lnTo>
                    <a:lnTo>
                      <a:pt x="559" y="360"/>
                    </a:lnTo>
                    <a:lnTo>
                      <a:pt x="556" y="357"/>
                    </a:lnTo>
                    <a:lnTo>
                      <a:pt x="551" y="353"/>
                    </a:lnTo>
                    <a:lnTo>
                      <a:pt x="545" y="356"/>
                    </a:lnTo>
                    <a:lnTo>
                      <a:pt x="542" y="361"/>
                    </a:lnTo>
                    <a:lnTo>
                      <a:pt x="535" y="364"/>
                    </a:lnTo>
                    <a:lnTo>
                      <a:pt x="531" y="367"/>
                    </a:lnTo>
                    <a:lnTo>
                      <a:pt x="528" y="370"/>
                    </a:lnTo>
                    <a:lnTo>
                      <a:pt x="525" y="373"/>
                    </a:lnTo>
                    <a:lnTo>
                      <a:pt x="520" y="376"/>
                    </a:lnTo>
                    <a:lnTo>
                      <a:pt x="517" y="376"/>
                    </a:lnTo>
                    <a:lnTo>
                      <a:pt x="513" y="380"/>
                    </a:lnTo>
                    <a:lnTo>
                      <a:pt x="508" y="384"/>
                    </a:lnTo>
                    <a:lnTo>
                      <a:pt x="502" y="387"/>
                    </a:lnTo>
                    <a:lnTo>
                      <a:pt x="498" y="390"/>
                    </a:lnTo>
                    <a:lnTo>
                      <a:pt x="494" y="393"/>
                    </a:lnTo>
                    <a:lnTo>
                      <a:pt x="489" y="395"/>
                    </a:lnTo>
                    <a:lnTo>
                      <a:pt x="485" y="399"/>
                    </a:lnTo>
                    <a:lnTo>
                      <a:pt x="480" y="402"/>
                    </a:lnTo>
                    <a:lnTo>
                      <a:pt x="476" y="404"/>
                    </a:lnTo>
                    <a:lnTo>
                      <a:pt x="469" y="404"/>
                    </a:lnTo>
                    <a:lnTo>
                      <a:pt x="463" y="404"/>
                    </a:lnTo>
                    <a:lnTo>
                      <a:pt x="461" y="405"/>
                    </a:lnTo>
                    <a:lnTo>
                      <a:pt x="457" y="406"/>
                    </a:lnTo>
                    <a:lnTo>
                      <a:pt x="454" y="409"/>
                    </a:lnTo>
                    <a:lnTo>
                      <a:pt x="452" y="413"/>
                    </a:lnTo>
                    <a:lnTo>
                      <a:pt x="451" y="417"/>
                    </a:lnTo>
                    <a:lnTo>
                      <a:pt x="451" y="422"/>
                    </a:lnTo>
                    <a:lnTo>
                      <a:pt x="449" y="426"/>
                    </a:lnTo>
                    <a:lnTo>
                      <a:pt x="449" y="430"/>
                    </a:lnTo>
                    <a:lnTo>
                      <a:pt x="452" y="433"/>
                    </a:lnTo>
                    <a:lnTo>
                      <a:pt x="452" y="437"/>
                    </a:lnTo>
                    <a:lnTo>
                      <a:pt x="450" y="440"/>
                    </a:lnTo>
                    <a:lnTo>
                      <a:pt x="447" y="444"/>
                    </a:lnTo>
                    <a:lnTo>
                      <a:pt x="442" y="444"/>
                    </a:lnTo>
                    <a:lnTo>
                      <a:pt x="442" y="441"/>
                    </a:lnTo>
                    <a:lnTo>
                      <a:pt x="443" y="436"/>
                    </a:lnTo>
                    <a:lnTo>
                      <a:pt x="440" y="435"/>
                    </a:lnTo>
                    <a:lnTo>
                      <a:pt x="435" y="436"/>
                    </a:lnTo>
                    <a:lnTo>
                      <a:pt x="431" y="437"/>
                    </a:lnTo>
                    <a:lnTo>
                      <a:pt x="427" y="439"/>
                    </a:lnTo>
                    <a:lnTo>
                      <a:pt x="422" y="434"/>
                    </a:lnTo>
                    <a:lnTo>
                      <a:pt x="420" y="433"/>
                    </a:lnTo>
                    <a:lnTo>
                      <a:pt x="418" y="430"/>
                    </a:lnTo>
                    <a:lnTo>
                      <a:pt x="415" y="426"/>
                    </a:lnTo>
                    <a:lnTo>
                      <a:pt x="410" y="424"/>
                    </a:lnTo>
                    <a:lnTo>
                      <a:pt x="407" y="425"/>
                    </a:lnTo>
                    <a:lnTo>
                      <a:pt x="401" y="426"/>
                    </a:lnTo>
                    <a:lnTo>
                      <a:pt x="401" y="428"/>
                    </a:lnTo>
                    <a:lnTo>
                      <a:pt x="403" y="433"/>
                    </a:lnTo>
                    <a:lnTo>
                      <a:pt x="401" y="435"/>
                    </a:lnTo>
                    <a:lnTo>
                      <a:pt x="397" y="432"/>
                    </a:lnTo>
                    <a:lnTo>
                      <a:pt x="394" y="428"/>
                    </a:lnTo>
                    <a:lnTo>
                      <a:pt x="393" y="425"/>
                    </a:lnTo>
                    <a:lnTo>
                      <a:pt x="391" y="423"/>
                    </a:lnTo>
                    <a:lnTo>
                      <a:pt x="389" y="425"/>
                    </a:lnTo>
                    <a:lnTo>
                      <a:pt x="388" y="427"/>
                    </a:lnTo>
                    <a:lnTo>
                      <a:pt x="388" y="431"/>
                    </a:lnTo>
                    <a:lnTo>
                      <a:pt x="387" y="433"/>
                    </a:lnTo>
                    <a:lnTo>
                      <a:pt x="384" y="433"/>
                    </a:lnTo>
                    <a:lnTo>
                      <a:pt x="381" y="436"/>
                    </a:lnTo>
                    <a:lnTo>
                      <a:pt x="380" y="439"/>
                    </a:lnTo>
                    <a:lnTo>
                      <a:pt x="382" y="443"/>
                    </a:lnTo>
                    <a:lnTo>
                      <a:pt x="384" y="444"/>
                    </a:lnTo>
                    <a:lnTo>
                      <a:pt x="388" y="447"/>
                    </a:lnTo>
                    <a:lnTo>
                      <a:pt x="395" y="450"/>
                    </a:lnTo>
                    <a:lnTo>
                      <a:pt x="397" y="453"/>
                    </a:lnTo>
                    <a:lnTo>
                      <a:pt x="401" y="455"/>
                    </a:lnTo>
                    <a:lnTo>
                      <a:pt x="405" y="460"/>
                    </a:lnTo>
                    <a:lnTo>
                      <a:pt x="409" y="463"/>
                    </a:lnTo>
                    <a:lnTo>
                      <a:pt x="409" y="468"/>
                    </a:lnTo>
                    <a:lnTo>
                      <a:pt x="411" y="472"/>
                    </a:lnTo>
                    <a:lnTo>
                      <a:pt x="415" y="475"/>
                    </a:lnTo>
                    <a:lnTo>
                      <a:pt x="422" y="477"/>
                    </a:lnTo>
                    <a:lnTo>
                      <a:pt x="424" y="480"/>
                    </a:lnTo>
                    <a:lnTo>
                      <a:pt x="424" y="483"/>
                    </a:lnTo>
                    <a:lnTo>
                      <a:pt x="422" y="487"/>
                    </a:lnTo>
                    <a:lnTo>
                      <a:pt x="419" y="488"/>
                    </a:lnTo>
                    <a:lnTo>
                      <a:pt x="412" y="489"/>
                    </a:lnTo>
                    <a:lnTo>
                      <a:pt x="407" y="487"/>
                    </a:lnTo>
                    <a:lnTo>
                      <a:pt x="401" y="484"/>
                    </a:lnTo>
                    <a:lnTo>
                      <a:pt x="396" y="484"/>
                    </a:lnTo>
                    <a:lnTo>
                      <a:pt x="396" y="489"/>
                    </a:lnTo>
                    <a:lnTo>
                      <a:pt x="398" y="494"/>
                    </a:lnTo>
                    <a:lnTo>
                      <a:pt x="398" y="500"/>
                    </a:lnTo>
                    <a:lnTo>
                      <a:pt x="397" y="504"/>
                    </a:lnTo>
                    <a:lnTo>
                      <a:pt x="403" y="505"/>
                    </a:lnTo>
                    <a:lnTo>
                      <a:pt x="407" y="506"/>
                    </a:lnTo>
                    <a:lnTo>
                      <a:pt x="408" y="510"/>
                    </a:lnTo>
                    <a:lnTo>
                      <a:pt x="408" y="512"/>
                    </a:lnTo>
                    <a:lnTo>
                      <a:pt x="403" y="513"/>
                    </a:lnTo>
                    <a:lnTo>
                      <a:pt x="396" y="514"/>
                    </a:lnTo>
                    <a:lnTo>
                      <a:pt x="391" y="517"/>
                    </a:lnTo>
                    <a:lnTo>
                      <a:pt x="389" y="522"/>
                    </a:lnTo>
                    <a:lnTo>
                      <a:pt x="392" y="528"/>
                    </a:lnTo>
                    <a:lnTo>
                      <a:pt x="397" y="531"/>
                    </a:lnTo>
                    <a:lnTo>
                      <a:pt x="403" y="532"/>
                    </a:lnTo>
                    <a:lnTo>
                      <a:pt x="407" y="536"/>
                    </a:lnTo>
                    <a:lnTo>
                      <a:pt x="407" y="541"/>
                    </a:lnTo>
                    <a:lnTo>
                      <a:pt x="406" y="544"/>
                    </a:lnTo>
                    <a:lnTo>
                      <a:pt x="405" y="550"/>
                    </a:lnTo>
                    <a:lnTo>
                      <a:pt x="402" y="555"/>
                    </a:lnTo>
                    <a:lnTo>
                      <a:pt x="399" y="558"/>
                    </a:lnTo>
                    <a:lnTo>
                      <a:pt x="393" y="561"/>
                    </a:lnTo>
                    <a:lnTo>
                      <a:pt x="388" y="561"/>
                    </a:lnTo>
                    <a:lnTo>
                      <a:pt x="381" y="560"/>
                    </a:lnTo>
                    <a:lnTo>
                      <a:pt x="377" y="560"/>
                    </a:lnTo>
                    <a:lnTo>
                      <a:pt x="371" y="561"/>
                    </a:lnTo>
                    <a:lnTo>
                      <a:pt x="367" y="563"/>
                    </a:lnTo>
                    <a:lnTo>
                      <a:pt x="362" y="570"/>
                    </a:lnTo>
                    <a:lnTo>
                      <a:pt x="365" y="573"/>
                    </a:lnTo>
                    <a:lnTo>
                      <a:pt x="364" y="578"/>
                    </a:lnTo>
                    <a:lnTo>
                      <a:pt x="362" y="583"/>
                    </a:lnTo>
                    <a:lnTo>
                      <a:pt x="360" y="588"/>
                    </a:lnTo>
                    <a:lnTo>
                      <a:pt x="360" y="591"/>
                    </a:lnTo>
                    <a:lnTo>
                      <a:pt x="362" y="595"/>
                    </a:lnTo>
                    <a:lnTo>
                      <a:pt x="365" y="599"/>
                    </a:lnTo>
                    <a:lnTo>
                      <a:pt x="367" y="604"/>
                    </a:lnTo>
                    <a:lnTo>
                      <a:pt x="365" y="609"/>
                    </a:lnTo>
                    <a:lnTo>
                      <a:pt x="361" y="611"/>
                    </a:lnTo>
                    <a:lnTo>
                      <a:pt x="355" y="611"/>
                    </a:lnTo>
                    <a:lnTo>
                      <a:pt x="351" y="611"/>
                    </a:lnTo>
                    <a:lnTo>
                      <a:pt x="347" y="610"/>
                    </a:lnTo>
                    <a:lnTo>
                      <a:pt x="342" y="611"/>
                    </a:lnTo>
                    <a:lnTo>
                      <a:pt x="339" y="614"/>
                    </a:lnTo>
                    <a:lnTo>
                      <a:pt x="335" y="614"/>
                    </a:lnTo>
                    <a:lnTo>
                      <a:pt x="331" y="610"/>
                    </a:lnTo>
                    <a:lnTo>
                      <a:pt x="326" y="611"/>
                    </a:lnTo>
                    <a:lnTo>
                      <a:pt x="323" y="616"/>
                    </a:lnTo>
                    <a:lnTo>
                      <a:pt x="322" y="619"/>
                    </a:lnTo>
                    <a:lnTo>
                      <a:pt x="322" y="623"/>
                    </a:lnTo>
                    <a:lnTo>
                      <a:pt x="323" y="627"/>
                    </a:lnTo>
                    <a:lnTo>
                      <a:pt x="324" y="632"/>
                    </a:lnTo>
                    <a:lnTo>
                      <a:pt x="321" y="634"/>
                    </a:lnTo>
                    <a:lnTo>
                      <a:pt x="316" y="632"/>
                    </a:lnTo>
                    <a:lnTo>
                      <a:pt x="311" y="629"/>
                    </a:lnTo>
                    <a:lnTo>
                      <a:pt x="311" y="624"/>
                    </a:lnTo>
                    <a:lnTo>
                      <a:pt x="307" y="618"/>
                    </a:lnTo>
                    <a:lnTo>
                      <a:pt x="302" y="619"/>
                    </a:lnTo>
                    <a:lnTo>
                      <a:pt x="297" y="619"/>
                    </a:lnTo>
                    <a:lnTo>
                      <a:pt x="294" y="621"/>
                    </a:lnTo>
                    <a:lnTo>
                      <a:pt x="292" y="614"/>
                    </a:lnTo>
                    <a:lnTo>
                      <a:pt x="294" y="611"/>
                    </a:lnTo>
                    <a:cubicBezTo>
                      <a:pt x="294" y="611"/>
                      <a:pt x="296" y="611"/>
                      <a:pt x="298" y="609"/>
                    </a:cubicBezTo>
                    <a:cubicBezTo>
                      <a:pt x="300" y="608"/>
                      <a:pt x="303" y="605"/>
                      <a:pt x="303" y="605"/>
                    </a:cubicBezTo>
                    <a:lnTo>
                      <a:pt x="307" y="599"/>
                    </a:lnTo>
                    <a:lnTo>
                      <a:pt x="306" y="594"/>
                    </a:lnTo>
                    <a:lnTo>
                      <a:pt x="303" y="593"/>
                    </a:lnTo>
                    <a:lnTo>
                      <a:pt x="300" y="596"/>
                    </a:lnTo>
                    <a:lnTo>
                      <a:pt x="297" y="598"/>
                    </a:lnTo>
                    <a:lnTo>
                      <a:pt x="294" y="600"/>
                    </a:lnTo>
                    <a:lnTo>
                      <a:pt x="289" y="596"/>
                    </a:lnTo>
                    <a:lnTo>
                      <a:pt x="285" y="596"/>
                    </a:lnTo>
                    <a:lnTo>
                      <a:pt x="283" y="600"/>
                    </a:lnTo>
                    <a:lnTo>
                      <a:pt x="283" y="604"/>
                    </a:lnTo>
                    <a:lnTo>
                      <a:pt x="282" y="608"/>
                    </a:lnTo>
                    <a:lnTo>
                      <a:pt x="280" y="611"/>
                    </a:lnTo>
                    <a:lnTo>
                      <a:pt x="279" y="615"/>
                    </a:lnTo>
                    <a:lnTo>
                      <a:pt x="281" y="618"/>
                    </a:lnTo>
                    <a:lnTo>
                      <a:pt x="284" y="620"/>
                    </a:lnTo>
                    <a:lnTo>
                      <a:pt x="284" y="624"/>
                    </a:lnTo>
                    <a:lnTo>
                      <a:pt x="279" y="625"/>
                    </a:lnTo>
                    <a:lnTo>
                      <a:pt x="275" y="625"/>
                    </a:lnTo>
                    <a:lnTo>
                      <a:pt x="271" y="622"/>
                    </a:lnTo>
                    <a:lnTo>
                      <a:pt x="266" y="620"/>
                    </a:lnTo>
                    <a:lnTo>
                      <a:pt x="263" y="621"/>
                    </a:lnTo>
                    <a:lnTo>
                      <a:pt x="262" y="623"/>
                    </a:lnTo>
                    <a:lnTo>
                      <a:pt x="262" y="627"/>
                    </a:lnTo>
                    <a:lnTo>
                      <a:pt x="259" y="629"/>
                    </a:lnTo>
                    <a:lnTo>
                      <a:pt x="258" y="633"/>
                    </a:lnTo>
                    <a:lnTo>
                      <a:pt x="260" y="633"/>
                    </a:lnTo>
                    <a:lnTo>
                      <a:pt x="260" y="636"/>
                    </a:lnTo>
                    <a:lnTo>
                      <a:pt x="254" y="636"/>
                    </a:lnTo>
                    <a:lnTo>
                      <a:pt x="253" y="639"/>
                    </a:lnTo>
                    <a:lnTo>
                      <a:pt x="257" y="644"/>
                    </a:lnTo>
                    <a:lnTo>
                      <a:pt x="260" y="647"/>
                    </a:lnTo>
                    <a:lnTo>
                      <a:pt x="257" y="651"/>
                    </a:lnTo>
                    <a:lnTo>
                      <a:pt x="257" y="654"/>
                    </a:lnTo>
                    <a:lnTo>
                      <a:pt x="257" y="658"/>
                    </a:lnTo>
                    <a:lnTo>
                      <a:pt x="258" y="660"/>
                    </a:lnTo>
                    <a:lnTo>
                      <a:pt x="261" y="664"/>
                    </a:lnTo>
                    <a:lnTo>
                      <a:pt x="268" y="663"/>
                    </a:lnTo>
                    <a:lnTo>
                      <a:pt x="277" y="661"/>
                    </a:lnTo>
                    <a:lnTo>
                      <a:pt x="280" y="656"/>
                    </a:lnTo>
                    <a:lnTo>
                      <a:pt x="284" y="656"/>
                    </a:lnTo>
                    <a:lnTo>
                      <a:pt x="288" y="665"/>
                    </a:lnTo>
                    <a:lnTo>
                      <a:pt x="288" y="671"/>
                    </a:lnTo>
                    <a:lnTo>
                      <a:pt x="283" y="671"/>
                    </a:lnTo>
                    <a:lnTo>
                      <a:pt x="282" y="676"/>
                    </a:lnTo>
                    <a:lnTo>
                      <a:pt x="282" y="680"/>
                    </a:lnTo>
                    <a:lnTo>
                      <a:pt x="277" y="683"/>
                    </a:lnTo>
                    <a:lnTo>
                      <a:pt x="271" y="682"/>
                    </a:lnTo>
                    <a:lnTo>
                      <a:pt x="266" y="680"/>
                    </a:lnTo>
                    <a:lnTo>
                      <a:pt x="260" y="680"/>
                    </a:lnTo>
                    <a:lnTo>
                      <a:pt x="252" y="684"/>
                    </a:lnTo>
                    <a:lnTo>
                      <a:pt x="250" y="690"/>
                    </a:lnTo>
                    <a:lnTo>
                      <a:pt x="251" y="698"/>
                    </a:lnTo>
                    <a:lnTo>
                      <a:pt x="251" y="702"/>
                    </a:lnTo>
                    <a:lnTo>
                      <a:pt x="255" y="707"/>
                    </a:lnTo>
                    <a:lnTo>
                      <a:pt x="265" y="712"/>
                    </a:lnTo>
                    <a:lnTo>
                      <a:pt x="271" y="718"/>
                    </a:lnTo>
                    <a:lnTo>
                      <a:pt x="275" y="723"/>
                    </a:lnTo>
                    <a:lnTo>
                      <a:pt x="276" y="729"/>
                    </a:lnTo>
                    <a:lnTo>
                      <a:pt x="270" y="736"/>
                    </a:lnTo>
                    <a:lnTo>
                      <a:pt x="267" y="743"/>
                    </a:lnTo>
                    <a:lnTo>
                      <a:pt x="266" y="748"/>
                    </a:lnTo>
                    <a:lnTo>
                      <a:pt x="261" y="753"/>
                    </a:lnTo>
                    <a:lnTo>
                      <a:pt x="257" y="757"/>
                    </a:lnTo>
                    <a:lnTo>
                      <a:pt x="251" y="760"/>
                    </a:lnTo>
                    <a:lnTo>
                      <a:pt x="246" y="756"/>
                    </a:lnTo>
                    <a:lnTo>
                      <a:pt x="244" y="751"/>
                    </a:lnTo>
                    <a:lnTo>
                      <a:pt x="242" y="745"/>
                    </a:lnTo>
                    <a:lnTo>
                      <a:pt x="242" y="739"/>
                    </a:lnTo>
                    <a:lnTo>
                      <a:pt x="242" y="733"/>
                    </a:lnTo>
                    <a:lnTo>
                      <a:pt x="239" y="731"/>
                    </a:lnTo>
                    <a:lnTo>
                      <a:pt x="235" y="736"/>
                    </a:lnTo>
                    <a:lnTo>
                      <a:pt x="235" y="740"/>
                    </a:lnTo>
                    <a:lnTo>
                      <a:pt x="234" y="744"/>
                    </a:lnTo>
                    <a:lnTo>
                      <a:pt x="232" y="747"/>
                    </a:lnTo>
                    <a:lnTo>
                      <a:pt x="228" y="743"/>
                    </a:lnTo>
                    <a:lnTo>
                      <a:pt x="226" y="737"/>
                    </a:lnTo>
                    <a:lnTo>
                      <a:pt x="226" y="731"/>
                    </a:lnTo>
                    <a:lnTo>
                      <a:pt x="229" y="725"/>
                    </a:lnTo>
                    <a:lnTo>
                      <a:pt x="229" y="721"/>
                    </a:lnTo>
                    <a:lnTo>
                      <a:pt x="228" y="715"/>
                    </a:lnTo>
                    <a:lnTo>
                      <a:pt x="226" y="708"/>
                    </a:lnTo>
                    <a:lnTo>
                      <a:pt x="222" y="699"/>
                    </a:lnTo>
                    <a:lnTo>
                      <a:pt x="218" y="696"/>
                    </a:lnTo>
                    <a:lnTo>
                      <a:pt x="214" y="689"/>
                    </a:lnTo>
                    <a:lnTo>
                      <a:pt x="213" y="684"/>
                    </a:lnTo>
                    <a:lnTo>
                      <a:pt x="212" y="677"/>
                    </a:lnTo>
                    <a:lnTo>
                      <a:pt x="210" y="671"/>
                    </a:lnTo>
                    <a:lnTo>
                      <a:pt x="208" y="665"/>
                    </a:lnTo>
                    <a:lnTo>
                      <a:pt x="205" y="665"/>
                    </a:lnTo>
                    <a:lnTo>
                      <a:pt x="204" y="669"/>
                    </a:lnTo>
                    <a:lnTo>
                      <a:pt x="202" y="673"/>
                    </a:lnTo>
                    <a:lnTo>
                      <a:pt x="202" y="677"/>
                    </a:lnTo>
                    <a:lnTo>
                      <a:pt x="200" y="677"/>
                    </a:lnTo>
                    <a:lnTo>
                      <a:pt x="196" y="677"/>
                    </a:lnTo>
                    <a:lnTo>
                      <a:pt x="195" y="680"/>
                    </a:lnTo>
                    <a:lnTo>
                      <a:pt x="197" y="684"/>
                    </a:lnTo>
                    <a:lnTo>
                      <a:pt x="201" y="690"/>
                    </a:lnTo>
                    <a:lnTo>
                      <a:pt x="202" y="693"/>
                    </a:lnTo>
                    <a:lnTo>
                      <a:pt x="202" y="700"/>
                    </a:lnTo>
                    <a:lnTo>
                      <a:pt x="201" y="706"/>
                    </a:lnTo>
                    <a:lnTo>
                      <a:pt x="203" y="712"/>
                    </a:lnTo>
                    <a:lnTo>
                      <a:pt x="204" y="716"/>
                    </a:lnTo>
                    <a:lnTo>
                      <a:pt x="204" y="720"/>
                    </a:lnTo>
                    <a:lnTo>
                      <a:pt x="201" y="722"/>
                    </a:lnTo>
                    <a:lnTo>
                      <a:pt x="196" y="723"/>
                    </a:lnTo>
                    <a:lnTo>
                      <a:pt x="190" y="723"/>
                    </a:lnTo>
                    <a:lnTo>
                      <a:pt x="189" y="717"/>
                    </a:lnTo>
                    <a:lnTo>
                      <a:pt x="189" y="713"/>
                    </a:lnTo>
                    <a:lnTo>
                      <a:pt x="184" y="713"/>
                    </a:lnTo>
                    <a:lnTo>
                      <a:pt x="182" y="710"/>
                    </a:lnTo>
                    <a:lnTo>
                      <a:pt x="178" y="713"/>
                    </a:lnTo>
                    <a:lnTo>
                      <a:pt x="177" y="716"/>
                    </a:lnTo>
                    <a:lnTo>
                      <a:pt x="174" y="718"/>
                    </a:lnTo>
                    <a:lnTo>
                      <a:pt x="173" y="722"/>
                    </a:lnTo>
                    <a:lnTo>
                      <a:pt x="172" y="725"/>
                    </a:lnTo>
                    <a:lnTo>
                      <a:pt x="172" y="729"/>
                    </a:lnTo>
                    <a:lnTo>
                      <a:pt x="170" y="730"/>
                    </a:lnTo>
                    <a:lnTo>
                      <a:pt x="173" y="734"/>
                    </a:lnTo>
                    <a:lnTo>
                      <a:pt x="176" y="736"/>
                    </a:lnTo>
                    <a:lnTo>
                      <a:pt x="178" y="739"/>
                    </a:lnTo>
                    <a:lnTo>
                      <a:pt x="178" y="744"/>
                    </a:lnTo>
                    <a:lnTo>
                      <a:pt x="177" y="748"/>
                    </a:lnTo>
                    <a:lnTo>
                      <a:pt x="177" y="752"/>
                    </a:lnTo>
                    <a:lnTo>
                      <a:pt x="174" y="752"/>
                    </a:lnTo>
                    <a:lnTo>
                      <a:pt x="170" y="755"/>
                    </a:lnTo>
                    <a:lnTo>
                      <a:pt x="171" y="759"/>
                    </a:lnTo>
                    <a:lnTo>
                      <a:pt x="173" y="763"/>
                    </a:lnTo>
                    <a:lnTo>
                      <a:pt x="173" y="766"/>
                    </a:lnTo>
                    <a:lnTo>
                      <a:pt x="170" y="769"/>
                    </a:lnTo>
                    <a:lnTo>
                      <a:pt x="168" y="774"/>
                    </a:lnTo>
                    <a:lnTo>
                      <a:pt x="164" y="777"/>
                    </a:lnTo>
                    <a:lnTo>
                      <a:pt x="160" y="777"/>
                    </a:lnTo>
                    <a:lnTo>
                      <a:pt x="158" y="776"/>
                    </a:lnTo>
                    <a:lnTo>
                      <a:pt x="153" y="774"/>
                    </a:lnTo>
                    <a:lnTo>
                      <a:pt x="151" y="779"/>
                    </a:lnTo>
                    <a:lnTo>
                      <a:pt x="152" y="784"/>
                    </a:lnTo>
                    <a:lnTo>
                      <a:pt x="153" y="789"/>
                    </a:lnTo>
                    <a:lnTo>
                      <a:pt x="151" y="791"/>
                    </a:lnTo>
                    <a:lnTo>
                      <a:pt x="148" y="789"/>
                    </a:lnTo>
                    <a:lnTo>
                      <a:pt x="144" y="786"/>
                    </a:lnTo>
                    <a:lnTo>
                      <a:pt x="144" y="781"/>
                    </a:lnTo>
                    <a:lnTo>
                      <a:pt x="141" y="778"/>
                    </a:lnTo>
                    <a:lnTo>
                      <a:pt x="137" y="781"/>
                    </a:lnTo>
                    <a:lnTo>
                      <a:pt x="133" y="776"/>
                    </a:lnTo>
                    <a:lnTo>
                      <a:pt x="130" y="774"/>
                    </a:lnTo>
                    <a:lnTo>
                      <a:pt x="128" y="776"/>
                    </a:lnTo>
                    <a:lnTo>
                      <a:pt x="128" y="781"/>
                    </a:lnTo>
                    <a:lnTo>
                      <a:pt x="128" y="784"/>
                    </a:lnTo>
                    <a:lnTo>
                      <a:pt x="126" y="788"/>
                    </a:lnTo>
                    <a:lnTo>
                      <a:pt x="127" y="792"/>
                    </a:lnTo>
                    <a:lnTo>
                      <a:pt x="128" y="797"/>
                    </a:lnTo>
                    <a:lnTo>
                      <a:pt x="122" y="800"/>
                    </a:lnTo>
                    <a:lnTo>
                      <a:pt x="117" y="799"/>
                    </a:lnTo>
                    <a:lnTo>
                      <a:pt x="113" y="802"/>
                    </a:lnTo>
                    <a:lnTo>
                      <a:pt x="113" y="806"/>
                    </a:lnTo>
                    <a:lnTo>
                      <a:pt x="113" y="810"/>
                    </a:lnTo>
                    <a:lnTo>
                      <a:pt x="110" y="812"/>
                    </a:lnTo>
                    <a:lnTo>
                      <a:pt x="104" y="814"/>
                    </a:lnTo>
                    <a:lnTo>
                      <a:pt x="97" y="813"/>
                    </a:lnTo>
                    <a:lnTo>
                      <a:pt x="93" y="809"/>
                    </a:lnTo>
                    <a:lnTo>
                      <a:pt x="94" y="803"/>
                    </a:lnTo>
                    <a:lnTo>
                      <a:pt x="97" y="797"/>
                    </a:lnTo>
                    <a:lnTo>
                      <a:pt x="98" y="792"/>
                    </a:lnTo>
                    <a:lnTo>
                      <a:pt x="98" y="786"/>
                    </a:lnTo>
                    <a:lnTo>
                      <a:pt x="93" y="786"/>
                    </a:lnTo>
                    <a:lnTo>
                      <a:pt x="88" y="790"/>
                    </a:lnTo>
                    <a:lnTo>
                      <a:pt x="85" y="794"/>
                    </a:lnTo>
                    <a:lnTo>
                      <a:pt x="81" y="796"/>
                    </a:lnTo>
                    <a:lnTo>
                      <a:pt x="77" y="791"/>
                    </a:lnTo>
                    <a:lnTo>
                      <a:pt x="81" y="787"/>
                    </a:lnTo>
                    <a:lnTo>
                      <a:pt x="83" y="783"/>
                    </a:lnTo>
                    <a:lnTo>
                      <a:pt x="85" y="779"/>
                    </a:lnTo>
                    <a:lnTo>
                      <a:pt x="81" y="774"/>
                    </a:lnTo>
                    <a:lnTo>
                      <a:pt x="82" y="770"/>
                    </a:lnTo>
                    <a:lnTo>
                      <a:pt x="85" y="769"/>
                    </a:lnTo>
                    <a:lnTo>
                      <a:pt x="87" y="772"/>
                    </a:lnTo>
                    <a:lnTo>
                      <a:pt x="90" y="774"/>
                    </a:lnTo>
                    <a:lnTo>
                      <a:pt x="92" y="769"/>
                    </a:lnTo>
                    <a:lnTo>
                      <a:pt x="94" y="764"/>
                    </a:lnTo>
                    <a:lnTo>
                      <a:pt x="93" y="760"/>
                    </a:lnTo>
                    <a:lnTo>
                      <a:pt x="88" y="756"/>
                    </a:lnTo>
                    <a:lnTo>
                      <a:pt x="85" y="753"/>
                    </a:lnTo>
                    <a:lnTo>
                      <a:pt x="80" y="753"/>
                    </a:lnTo>
                    <a:lnTo>
                      <a:pt x="79" y="758"/>
                    </a:lnTo>
                    <a:lnTo>
                      <a:pt x="79" y="763"/>
                    </a:lnTo>
                    <a:lnTo>
                      <a:pt x="77" y="765"/>
                    </a:lnTo>
                    <a:lnTo>
                      <a:pt x="73" y="761"/>
                    </a:lnTo>
                    <a:lnTo>
                      <a:pt x="71" y="756"/>
                    </a:lnTo>
                    <a:lnTo>
                      <a:pt x="71" y="752"/>
                    </a:lnTo>
                    <a:lnTo>
                      <a:pt x="67" y="751"/>
                    </a:lnTo>
                    <a:lnTo>
                      <a:pt x="65" y="747"/>
                    </a:lnTo>
                    <a:lnTo>
                      <a:pt x="64" y="742"/>
                    </a:lnTo>
                    <a:lnTo>
                      <a:pt x="59" y="742"/>
                    </a:lnTo>
                    <a:lnTo>
                      <a:pt x="61" y="738"/>
                    </a:lnTo>
                    <a:lnTo>
                      <a:pt x="64" y="732"/>
                    </a:lnTo>
                    <a:lnTo>
                      <a:pt x="63" y="729"/>
                    </a:lnTo>
                    <a:lnTo>
                      <a:pt x="58" y="727"/>
                    </a:lnTo>
                    <a:lnTo>
                      <a:pt x="55" y="729"/>
                    </a:lnTo>
                    <a:lnTo>
                      <a:pt x="49" y="728"/>
                    </a:lnTo>
                    <a:lnTo>
                      <a:pt x="44" y="728"/>
                    </a:lnTo>
                    <a:lnTo>
                      <a:pt x="36" y="726"/>
                    </a:lnTo>
                    <a:lnTo>
                      <a:pt x="34" y="729"/>
                    </a:lnTo>
                    <a:lnTo>
                      <a:pt x="34" y="733"/>
                    </a:lnTo>
                    <a:lnTo>
                      <a:pt x="35" y="738"/>
                    </a:lnTo>
                    <a:lnTo>
                      <a:pt x="33" y="744"/>
                    </a:lnTo>
                    <a:lnTo>
                      <a:pt x="31" y="748"/>
                    </a:lnTo>
                    <a:lnTo>
                      <a:pt x="30" y="752"/>
                    </a:lnTo>
                    <a:lnTo>
                      <a:pt x="30" y="758"/>
                    </a:lnTo>
                    <a:lnTo>
                      <a:pt x="30" y="763"/>
                    </a:lnTo>
                    <a:lnTo>
                      <a:pt x="28" y="769"/>
                    </a:lnTo>
                    <a:lnTo>
                      <a:pt x="24" y="771"/>
                    </a:lnTo>
                    <a:lnTo>
                      <a:pt x="24" y="774"/>
                    </a:lnTo>
                    <a:lnTo>
                      <a:pt x="24" y="779"/>
                    </a:lnTo>
                    <a:lnTo>
                      <a:pt x="28" y="784"/>
                    </a:lnTo>
                    <a:lnTo>
                      <a:pt x="32" y="787"/>
                    </a:lnTo>
                    <a:lnTo>
                      <a:pt x="35" y="790"/>
                    </a:lnTo>
                    <a:lnTo>
                      <a:pt x="38" y="794"/>
                    </a:lnTo>
                    <a:lnTo>
                      <a:pt x="39" y="799"/>
                    </a:lnTo>
                    <a:lnTo>
                      <a:pt x="38" y="803"/>
                    </a:lnTo>
                    <a:lnTo>
                      <a:pt x="33" y="803"/>
                    </a:lnTo>
                    <a:lnTo>
                      <a:pt x="30" y="798"/>
                    </a:lnTo>
                    <a:lnTo>
                      <a:pt x="26" y="794"/>
                    </a:lnTo>
                    <a:lnTo>
                      <a:pt x="22" y="796"/>
                    </a:lnTo>
                    <a:lnTo>
                      <a:pt x="19" y="800"/>
                    </a:lnTo>
                    <a:lnTo>
                      <a:pt x="19" y="805"/>
                    </a:lnTo>
                    <a:lnTo>
                      <a:pt x="17" y="809"/>
                    </a:lnTo>
                    <a:lnTo>
                      <a:pt x="19" y="813"/>
                    </a:lnTo>
                    <a:lnTo>
                      <a:pt x="21" y="817"/>
                    </a:lnTo>
                    <a:lnTo>
                      <a:pt x="19" y="820"/>
                    </a:lnTo>
                    <a:lnTo>
                      <a:pt x="14" y="820"/>
                    </a:lnTo>
                    <a:lnTo>
                      <a:pt x="10" y="821"/>
                    </a:lnTo>
                    <a:lnTo>
                      <a:pt x="9" y="825"/>
                    </a:lnTo>
                    <a:lnTo>
                      <a:pt x="10" y="833"/>
                    </a:lnTo>
                    <a:lnTo>
                      <a:pt x="12" y="839"/>
                    </a:lnTo>
                    <a:lnTo>
                      <a:pt x="15" y="845"/>
                    </a:lnTo>
                    <a:lnTo>
                      <a:pt x="18" y="848"/>
                    </a:lnTo>
                    <a:lnTo>
                      <a:pt x="20" y="852"/>
                    </a:lnTo>
                    <a:lnTo>
                      <a:pt x="26" y="852"/>
                    </a:lnTo>
                    <a:lnTo>
                      <a:pt x="32" y="854"/>
                    </a:lnTo>
                    <a:lnTo>
                      <a:pt x="37" y="856"/>
                    </a:lnTo>
                    <a:lnTo>
                      <a:pt x="41" y="863"/>
                    </a:lnTo>
                    <a:lnTo>
                      <a:pt x="38" y="867"/>
                    </a:lnTo>
                    <a:lnTo>
                      <a:pt x="32" y="868"/>
                    </a:lnTo>
                    <a:lnTo>
                      <a:pt x="27" y="871"/>
                    </a:lnTo>
                    <a:lnTo>
                      <a:pt x="23" y="873"/>
                    </a:lnTo>
                    <a:lnTo>
                      <a:pt x="18" y="873"/>
                    </a:lnTo>
                    <a:lnTo>
                      <a:pt x="14" y="870"/>
                    </a:lnTo>
                    <a:lnTo>
                      <a:pt x="10" y="866"/>
                    </a:lnTo>
                    <a:lnTo>
                      <a:pt x="6" y="856"/>
                    </a:lnTo>
                    <a:lnTo>
                      <a:pt x="4" y="853"/>
                    </a:lnTo>
                    <a:lnTo>
                      <a:pt x="4" y="848"/>
                    </a:lnTo>
                    <a:lnTo>
                      <a:pt x="1" y="843"/>
                    </a:lnTo>
                    <a:lnTo>
                      <a:pt x="0" y="841"/>
                    </a:lnTo>
                    <a:lnTo>
                      <a:pt x="0" y="1605"/>
                    </a:lnTo>
                    <a:lnTo>
                      <a:pt x="429" y="1606"/>
                    </a:lnTo>
                    <a:lnTo>
                      <a:pt x="428" y="1604"/>
                    </a:lnTo>
                    <a:lnTo>
                      <a:pt x="423" y="1592"/>
                    </a:lnTo>
                    <a:lnTo>
                      <a:pt x="426" y="1585"/>
                    </a:lnTo>
                    <a:lnTo>
                      <a:pt x="430" y="1573"/>
                    </a:lnTo>
                    <a:lnTo>
                      <a:pt x="429" y="1562"/>
                    </a:lnTo>
                    <a:lnTo>
                      <a:pt x="422" y="1558"/>
                    </a:lnTo>
                    <a:lnTo>
                      <a:pt x="415" y="1553"/>
                    </a:lnTo>
                    <a:lnTo>
                      <a:pt x="405" y="1549"/>
                    </a:lnTo>
                    <a:lnTo>
                      <a:pt x="400" y="1541"/>
                    </a:lnTo>
                    <a:lnTo>
                      <a:pt x="391" y="1536"/>
                    </a:lnTo>
                    <a:lnTo>
                      <a:pt x="393" y="1529"/>
                    </a:lnTo>
                    <a:lnTo>
                      <a:pt x="396" y="1522"/>
                    </a:lnTo>
                    <a:lnTo>
                      <a:pt x="394" y="1514"/>
                    </a:lnTo>
                    <a:lnTo>
                      <a:pt x="396" y="1507"/>
                    </a:lnTo>
                    <a:lnTo>
                      <a:pt x="401" y="1503"/>
                    </a:lnTo>
                    <a:lnTo>
                      <a:pt x="405" y="1502"/>
                    </a:lnTo>
                    <a:lnTo>
                      <a:pt x="409" y="1504"/>
                    </a:lnTo>
                    <a:lnTo>
                      <a:pt x="414" y="1507"/>
                    </a:lnTo>
                    <a:lnTo>
                      <a:pt x="419" y="1508"/>
                    </a:lnTo>
                    <a:lnTo>
                      <a:pt x="422" y="1502"/>
                    </a:lnTo>
                    <a:lnTo>
                      <a:pt x="418" y="1495"/>
                    </a:lnTo>
                    <a:lnTo>
                      <a:pt x="421" y="1487"/>
                    </a:lnTo>
                    <a:lnTo>
                      <a:pt x="425" y="1486"/>
                    </a:lnTo>
                    <a:lnTo>
                      <a:pt x="429" y="1489"/>
                    </a:lnTo>
                    <a:lnTo>
                      <a:pt x="434" y="1487"/>
                    </a:lnTo>
                    <a:lnTo>
                      <a:pt x="436" y="1490"/>
                    </a:lnTo>
                    <a:lnTo>
                      <a:pt x="440" y="1492"/>
                    </a:lnTo>
                    <a:lnTo>
                      <a:pt x="445" y="1493"/>
                    </a:lnTo>
                    <a:lnTo>
                      <a:pt x="445" y="1497"/>
                    </a:lnTo>
                    <a:lnTo>
                      <a:pt x="444" y="1502"/>
                    </a:lnTo>
                    <a:lnTo>
                      <a:pt x="444" y="1510"/>
                    </a:lnTo>
                    <a:lnTo>
                      <a:pt x="450" y="1517"/>
                    </a:lnTo>
                    <a:lnTo>
                      <a:pt x="458" y="1524"/>
                    </a:lnTo>
                    <a:lnTo>
                      <a:pt x="462" y="1531"/>
                    </a:lnTo>
                    <a:lnTo>
                      <a:pt x="466" y="1535"/>
                    </a:lnTo>
                    <a:lnTo>
                      <a:pt x="470" y="1536"/>
                    </a:lnTo>
                    <a:lnTo>
                      <a:pt x="473" y="1531"/>
                    </a:lnTo>
                    <a:lnTo>
                      <a:pt x="473" y="1523"/>
                    </a:lnTo>
                    <a:lnTo>
                      <a:pt x="471" y="1515"/>
                    </a:lnTo>
                    <a:lnTo>
                      <a:pt x="470" y="1508"/>
                    </a:lnTo>
                    <a:lnTo>
                      <a:pt x="470" y="1499"/>
                    </a:lnTo>
                    <a:lnTo>
                      <a:pt x="469" y="1491"/>
                    </a:lnTo>
                    <a:lnTo>
                      <a:pt x="470" y="1487"/>
                    </a:lnTo>
                    <a:lnTo>
                      <a:pt x="474" y="1491"/>
                    </a:lnTo>
                    <a:lnTo>
                      <a:pt x="477" y="1495"/>
                    </a:lnTo>
                    <a:lnTo>
                      <a:pt x="483" y="1496"/>
                    </a:lnTo>
                    <a:lnTo>
                      <a:pt x="488" y="1493"/>
                    </a:lnTo>
                    <a:lnTo>
                      <a:pt x="489" y="1490"/>
                    </a:lnTo>
                    <a:lnTo>
                      <a:pt x="491" y="1484"/>
                    </a:lnTo>
                    <a:lnTo>
                      <a:pt x="498" y="1479"/>
                    </a:lnTo>
                    <a:lnTo>
                      <a:pt x="501" y="1477"/>
                    </a:lnTo>
                    <a:lnTo>
                      <a:pt x="501" y="1475"/>
                    </a:lnTo>
                    <a:lnTo>
                      <a:pt x="498" y="1469"/>
                    </a:lnTo>
                    <a:lnTo>
                      <a:pt x="497" y="1462"/>
                    </a:lnTo>
                    <a:lnTo>
                      <a:pt x="499" y="1456"/>
                    </a:lnTo>
                    <a:lnTo>
                      <a:pt x="501" y="1449"/>
                    </a:lnTo>
                    <a:lnTo>
                      <a:pt x="500" y="1443"/>
                    </a:lnTo>
                    <a:lnTo>
                      <a:pt x="497" y="1437"/>
                    </a:lnTo>
                    <a:lnTo>
                      <a:pt x="494" y="1434"/>
                    </a:lnTo>
                    <a:lnTo>
                      <a:pt x="489" y="1434"/>
                    </a:lnTo>
                    <a:lnTo>
                      <a:pt x="482" y="1435"/>
                    </a:lnTo>
                    <a:lnTo>
                      <a:pt x="475" y="1437"/>
                    </a:lnTo>
                    <a:lnTo>
                      <a:pt x="469" y="1439"/>
                    </a:lnTo>
                    <a:lnTo>
                      <a:pt x="459" y="1440"/>
                    </a:lnTo>
                    <a:lnTo>
                      <a:pt x="451" y="1439"/>
                    </a:lnTo>
                    <a:lnTo>
                      <a:pt x="448" y="1439"/>
                    </a:lnTo>
                    <a:lnTo>
                      <a:pt x="443" y="1443"/>
                    </a:lnTo>
                    <a:lnTo>
                      <a:pt x="441" y="1446"/>
                    </a:lnTo>
                    <a:lnTo>
                      <a:pt x="436" y="1447"/>
                    </a:lnTo>
                    <a:lnTo>
                      <a:pt x="427" y="1445"/>
                    </a:lnTo>
                    <a:lnTo>
                      <a:pt x="423" y="1439"/>
                    </a:lnTo>
                    <a:lnTo>
                      <a:pt x="413" y="1430"/>
                    </a:lnTo>
                    <a:lnTo>
                      <a:pt x="406" y="1428"/>
                    </a:lnTo>
                    <a:lnTo>
                      <a:pt x="401" y="1428"/>
                    </a:lnTo>
                    <a:lnTo>
                      <a:pt x="399" y="1431"/>
                    </a:lnTo>
                    <a:lnTo>
                      <a:pt x="399" y="1435"/>
                    </a:lnTo>
                    <a:lnTo>
                      <a:pt x="400" y="1441"/>
                    </a:lnTo>
                    <a:lnTo>
                      <a:pt x="402" y="1447"/>
                    </a:lnTo>
                    <a:lnTo>
                      <a:pt x="403" y="1454"/>
                    </a:lnTo>
                    <a:lnTo>
                      <a:pt x="401" y="1462"/>
                    </a:lnTo>
                    <a:lnTo>
                      <a:pt x="401" y="1467"/>
                    </a:lnTo>
                    <a:lnTo>
                      <a:pt x="402" y="1472"/>
                    </a:lnTo>
                    <a:lnTo>
                      <a:pt x="403" y="1475"/>
                    </a:lnTo>
                    <a:lnTo>
                      <a:pt x="402" y="1480"/>
                    </a:lnTo>
                    <a:lnTo>
                      <a:pt x="400" y="1486"/>
                    </a:lnTo>
                    <a:lnTo>
                      <a:pt x="396" y="1494"/>
                    </a:lnTo>
                    <a:lnTo>
                      <a:pt x="393" y="1494"/>
                    </a:lnTo>
                    <a:lnTo>
                      <a:pt x="389" y="1494"/>
                    </a:lnTo>
                    <a:lnTo>
                      <a:pt x="385" y="1491"/>
                    </a:lnTo>
                    <a:lnTo>
                      <a:pt x="382" y="1486"/>
                    </a:lnTo>
                    <a:lnTo>
                      <a:pt x="377" y="1481"/>
                    </a:lnTo>
                    <a:lnTo>
                      <a:pt x="374" y="1475"/>
                    </a:lnTo>
                    <a:lnTo>
                      <a:pt x="375" y="1471"/>
                    </a:lnTo>
                    <a:lnTo>
                      <a:pt x="375" y="1463"/>
                    </a:lnTo>
                    <a:lnTo>
                      <a:pt x="370" y="1456"/>
                    </a:lnTo>
                    <a:lnTo>
                      <a:pt x="363" y="1453"/>
                    </a:lnTo>
                    <a:lnTo>
                      <a:pt x="360" y="1448"/>
                    </a:lnTo>
                    <a:lnTo>
                      <a:pt x="357" y="1441"/>
                    </a:lnTo>
                    <a:lnTo>
                      <a:pt x="355" y="1436"/>
                    </a:lnTo>
                    <a:lnTo>
                      <a:pt x="353" y="1432"/>
                    </a:lnTo>
                    <a:lnTo>
                      <a:pt x="351" y="1428"/>
                    </a:lnTo>
                    <a:lnTo>
                      <a:pt x="347" y="1426"/>
                    </a:lnTo>
                    <a:lnTo>
                      <a:pt x="342" y="1426"/>
                    </a:lnTo>
                    <a:lnTo>
                      <a:pt x="335" y="1428"/>
                    </a:lnTo>
                    <a:lnTo>
                      <a:pt x="333" y="1428"/>
                    </a:lnTo>
                    <a:lnTo>
                      <a:pt x="326" y="1430"/>
                    </a:lnTo>
                    <a:lnTo>
                      <a:pt x="319" y="1433"/>
                    </a:lnTo>
                    <a:lnTo>
                      <a:pt x="316" y="1438"/>
                    </a:lnTo>
                    <a:lnTo>
                      <a:pt x="317" y="1444"/>
                    </a:lnTo>
                    <a:lnTo>
                      <a:pt x="319" y="1451"/>
                    </a:lnTo>
                    <a:lnTo>
                      <a:pt x="321" y="1454"/>
                    </a:lnTo>
                    <a:lnTo>
                      <a:pt x="323" y="1461"/>
                    </a:lnTo>
                    <a:lnTo>
                      <a:pt x="326" y="1469"/>
                    </a:lnTo>
                    <a:lnTo>
                      <a:pt x="329" y="1475"/>
                    </a:lnTo>
                    <a:lnTo>
                      <a:pt x="329" y="1481"/>
                    </a:lnTo>
                    <a:lnTo>
                      <a:pt x="332" y="1489"/>
                    </a:lnTo>
                    <a:lnTo>
                      <a:pt x="333" y="1494"/>
                    </a:lnTo>
                    <a:lnTo>
                      <a:pt x="332" y="1499"/>
                    </a:lnTo>
                    <a:lnTo>
                      <a:pt x="327" y="1503"/>
                    </a:lnTo>
                    <a:lnTo>
                      <a:pt x="320" y="1502"/>
                    </a:lnTo>
                    <a:lnTo>
                      <a:pt x="311" y="1498"/>
                    </a:lnTo>
                    <a:lnTo>
                      <a:pt x="300" y="1490"/>
                    </a:lnTo>
                    <a:lnTo>
                      <a:pt x="291" y="1488"/>
                    </a:lnTo>
                    <a:lnTo>
                      <a:pt x="286" y="1484"/>
                    </a:lnTo>
                    <a:lnTo>
                      <a:pt x="281" y="1480"/>
                    </a:lnTo>
                    <a:lnTo>
                      <a:pt x="271" y="1480"/>
                    </a:lnTo>
                    <a:lnTo>
                      <a:pt x="267" y="1485"/>
                    </a:lnTo>
                    <a:lnTo>
                      <a:pt x="266" y="1490"/>
                    </a:lnTo>
                    <a:lnTo>
                      <a:pt x="266" y="1498"/>
                    </a:lnTo>
                    <a:lnTo>
                      <a:pt x="267" y="1506"/>
                    </a:lnTo>
                    <a:lnTo>
                      <a:pt x="267" y="1513"/>
                    </a:lnTo>
                    <a:lnTo>
                      <a:pt x="267" y="1518"/>
                    </a:lnTo>
                    <a:lnTo>
                      <a:pt x="264" y="1522"/>
                    </a:lnTo>
                    <a:lnTo>
                      <a:pt x="256" y="1524"/>
                    </a:lnTo>
                    <a:lnTo>
                      <a:pt x="251" y="1524"/>
                    </a:lnTo>
                    <a:lnTo>
                      <a:pt x="237" y="1526"/>
                    </a:lnTo>
                    <a:lnTo>
                      <a:pt x="232" y="1532"/>
                    </a:lnTo>
                    <a:lnTo>
                      <a:pt x="232" y="1538"/>
                    </a:lnTo>
                    <a:lnTo>
                      <a:pt x="232" y="1547"/>
                    </a:lnTo>
                    <a:lnTo>
                      <a:pt x="234" y="1554"/>
                    </a:lnTo>
                    <a:lnTo>
                      <a:pt x="232" y="1560"/>
                    </a:lnTo>
                    <a:lnTo>
                      <a:pt x="229" y="1567"/>
                    </a:lnTo>
                    <a:lnTo>
                      <a:pt x="225" y="1572"/>
                    </a:lnTo>
                    <a:lnTo>
                      <a:pt x="211" y="1580"/>
                    </a:lnTo>
                    <a:lnTo>
                      <a:pt x="201" y="1584"/>
                    </a:lnTo>
                    <a:lnTo>
                      <a:pt x="191" y="1584"/>
                    </a:lnTo>
                    <a:lnTo>
                      <a:pt x="177" y="1577"/>
                    </a:lnTo>
                    <a:lnTo>
                      <a:pt x="168" y="1569"/>
                    </a:lnTo>
                    <a:lnTo>
                      <a:pt x="161" y="1558"/>
                    </a:lnTo>
                    <a:lnTo>
                      <a:pt x="153" y="1544"/>
                    </a:lnTo>
                    <a:lnTo>
                      <a:pt x="142" y="1533"/>
                    </a:lnTo>
                    <a:lnTo>
                      <a:pt x="130" y="1521"/>
                    </a:lnTo>
                    <a:lnTo>
                      <a:pt x="119" y="1505"/>
                    </a:lnTo>
                    <a:lnTo>
                      <a:pt x="113" y="1497"/>
                    </a:lnTo>
                    <a:lnTo>
                      <a:pt x="107" y="1482"/>
                    </a:lnTo>
                    <a:lnTo>
                      <a:pt x="101" y="1472"/>
                    </a:lnTo>
                    <a:lnTo>
                      <a:pt x="94" y="1466"/>
                    </a:lnTo>
                    <a:lnTo>
                      <a:pt x="88" y="1455"/>
                    </a:lnTo>
                    <a:lnTo>
                      <a:pt x="85" y="1444"/>
                    </a:lnTo>
                    <a:lnTo>
                      <a:pt x="90" y="1435"/>
                    </a:lnTo>
                    <a:lnTo>
                      <a:pt x="94" y="1423"/>
                    </a:lnTo>
                    <a:lnTo>
                      <a:pt x="95" y="1411"/>
                    </a:lnTo>
                    <a:lnTo>
                      <a:pt x="96" y="1403"/>
                    </a:lnTo>
                    <a:lnTo>
                      <a:pt x="97" y="1395"/>
                    </a:lnTo>
                    <a:lnTo>
                      <a:pt x="104" y="1381"/>
                    </a:lnTo>
                    <a:lnTo>
                      <a:pt x="103" y="1373"/>
                    </a:lnTo>
                    <a:lnTo>
                      <a:pt x="99" y="1365"/>
                    </a:lnTo>
                    <a:lnTo>
                      <a:pt x="103" y="1358"/>
                    </a:lnTo>
                    <a:lnTo>
                      <a:pt x="108" y="1356"/>
                    </a:lnTo>
                    <a:lnTo>
                      <a:pt x="117" y="1355"/>
                    </a:lnTo>
                    <a:lnTo>
                      <a:pt x="130" y="1351"/>
                    </a:lnTo>
                    <a:lnTo>
                      <a:pt x="138" y="1346"/>
                    </a:lnTo>
                    <a:lnTo>
                      <a:pt x="147" y="1341"/>
                    </a:lnTo>
                    <a:lnTo>
                      <a:pt x="156" y="1331"/>
                    </a:lnTo>
                    <a:lnTo>
                      <a:pt x="166" y="1319"/>
                    </a:lnTo>
                    <a:lnTo>
                      <a:pt x="171" y="1305"/>
                    </a:lnTo>
                    <a:lnTo>
                      <a:pt x="171" y="1292"/>
                    </a:lnTo>
                    <a:lnTo>
                      <a:pt x="170" y="1282"/>
                    </a:lnTo>
                    <a:lnTo>
                      <a:pt x="166" y="1275"/>
                    </a:lnTo>
                    <a:lnTo>
                      <a:pt x="164" y="1266"/>
                    </a:lnTo>
                    <a:lnTo>
                      <a:pt x="166" y="1258"/>
                    </a:lnTo>
                    <a:lnTo>
                      <a:pt x="173" y="1254"/>
                    </a:lnTo>
                    <a:lnTo>
                      <a:pt x="182" y="1252"/>
                    </a:lnTo>
                    <a:lnTo>
                      <a:pt x="186" y="1245"/>
                    </a:lnTo>
                    <a:lnTo>
                      <a:pt x="191" y="1243"/>
                    </a:lnTo>
                    <a:lnTo>
                      <a:pt x="202" y="1246"/>
                    </a:lnTo>
                    <a:lnTo>
                      <a:pt x="210" y="1247"/>
                    </a:lnTo>
                    <a:lnTo>
                      <a:pt x="220" y="1246"/>
                    </a:lnTo>
                    <a:lnTo>
                      <a:pt x="231" y="1241"/>
                    </a:lnTo>
                    <a:lnTo>
                      <a:pt x="236" y="1237"/>
                    </a:lnTo>
                    <a:lnTo>
                      <a:pt x="243" y="1231"/>
                    </a:lnTo>
                    <a:lnTo>
                      <a:pt x="244" y="1225"/>
                    </a:lnTo>
                    <a:lnTo>
                      <a:pt x="240" y="1220"/>
                    </a:lnTo>
                    <a:lnTo>
                      <a:pt x="233" y="1220"/>
                    </a:lnTo>
                    <a:lnTo>
                      <a:pt x="229" y="1222"/>
                    </a:lnTo>
                    <a:lnTo>
                      <a:pt x="217" y="1222"/>
                    </a:lnTo>
                    <a:lnTo>
                      <a:pt x="211" y="1223"/>
                    </a:lnTo>
                    <a:lnTo>
                      <a:pt x="203" y="1224"/>
                    </a:lnTo>
                    <a:lnTo>
                      <a:pt x="197" y="1219"/>
                    </a:lnTo>
                    <a:lnTo>
                      <a:pt x="191" y="1213"/>
                    </a:lnTo>
                    <a:lnTo>
                      <a:pt x="188" y="1207"/>
                    </a:lnTo>
                    <a:lnTo>
                      <a:pt x="184" y="1203"/>
                    </a:lnTo>
                    <a:lnTo>
                      <a:pt x="178" y="1200"/>
                    </a:lnTo>
                    <a:lnTo>
                      <a:pt x="175" y="1198"/>
                    </a:lnTo>
                    <a:lnTo>
                      <a:pt x="165" y="1195"/>
                    </a:lnTo>
                    <a:lnTo>
                      <a:pt x="156" y="1191"/>
                    </a:lnTo>
                    <a:lnTo>
                      <a:pt x="150" y="1188"/>
                    </a:lnTo>
                    <a:lnTo>
                      <a:pt x="145" y="1179"/>
                    </a:lnTo>
                    <a:lnTo>
                      <a:pt x="149" y="1173"/>
                    </a:lnTo>
                    <a:lnTo>
                      <a:pt x="151" y="1164"/>
                    </a:lnTo>
                    <a:lnTo>
                      <a:pt x="146" y="1161"/>
                    </a:lnTo>
                    <a:lnTo>
                      <a:pt x="134" y="1160"/>
                    </a:lnTo>
                    <a:lnTo>
                      <a:pt x="133" y="1155"/>
                    </a:lnTo>
                    <a:lnTo>
                      <a:pt x="138" y="1152"/>
                    </a:lnTo>
                    <a:lnTo>
                      <a:pt x="147" y="1148"/>
                    </a:lnTo>
                    <a:lnTo>
                      <a:pt x="153" y="1148"/>
                    </a:lnTo>
                    <a:lnTo>
                      <a:pt x="159" y="1148"/>
                    </a:lnTo>
                    <a:lnTo>
                      <a:pt x="166" y="1149"/>
                    </a:lnTo>
                    <a:lnTo>
                      <a:pt x="170" y="1146"/>
                    </a:lnTo>
                    <a:lnTo>
                      <a:pt x="168" y="1140"/>
                    </a:lnTo>
                    <a:lnTo>
                      <a:pt x="155" y="1135"/>
                    </a:lnTo>
                    <a:lnTo>
                      <a:pt x="145" y="1132"/>
                    </a:lnTo>
                    <a:lnTo>
                      <a:pt x="139" y="1130"/>
                    </a:lnTo>
                    <a:lnTo>
                      <a:pt x="133" y="1128"/>
                    </a:lnTo>
                    <a:lnTo>
                      <a:pt x="124" y="1126"/>
                    </a:lnTo>
                    <a:lnTo>
                      <a:pt x="117" y="1123"/>
                    </a:lnTo>
                    <a:lnTo>
                      <a:pt x="111" y="1122"/>
                    </a:lnTo>
                    <a:lnTo>
                      <a:pt x="111" y="1117"/>
                    </a:lnTo>
                    <a:lnTo>
                      <a:pt x="113" y="1109"/>
                    </a:lnTo>
                    <a:lnTo>
                      <a:pt x="119" y="1105"/>
                    </a:lnTo>
                    <a:lnTo>
                      <a:pt x="125" y="1102"/>
                    </a:lnTo>
                    <a:lnTo>
                      <a:pt x="137" y="1099"/>
                    </a:lnTo>
                    <a:lnTo>
                      <a:pt x="144" y="1099"/>
                    </a:lnTo>
                    <a:lnTo>
                      <a:pt x="151" y="1092"/>
                    </a:lnTo>
                    <a:lnTo>
                      <a:pt x="160" y="1083"/>
                    </a:lnTo>
                    <a:lnTo>
                      <a:pt x="166" y="1082"/>
                    </a:lnTo>
                    <a:lnTo>
                      <a:pt x="167" y="1076"/>
                    </a:lnTo>
                    <a:lnTo>
                      <a:pt x="165" y="1071"/>
                    </a:lnTo>
                    <a:lnTo>
                      <a:pt x="158" y="1067"/>
                    </a:lnTo>
                    <a:lnTo>
                      <a:pt x="153" y="1063"/>
                    </a:lnTo>
                    <a:lnTo>
                      <a:pt x="148" y="1060"/>
                    </a:lnTo>
                    <a:lnTo>
                      <a:pt x="145" y="1054"/>
                    </a:lnTo>
                    <a:lnTo>
                      <a:pt x="149" y="1046"/>
                    </a:lnTo>
                    <a:lnTo>
                      <a:pt x="156" y="1043"/>
                    </a:lnTo>
                    <a:lnTo>
                      <a:pt x="160" y="1045"/>
                    </a:lnTo>
                    <a:lnTo>
                      <a:pt x="169" y="1049"/>
                    </a:lnTo>
                    <a:lnTo>
                      <a:pt x="175" y="1049"/>
                    </a:lnTo>
                    <a:lnTo>
                      <a:pt x="177" y="1047"/>
                    </a:lnTo>
                    <a:lnTo>
                      <a:pt x="181" y="1042"/>
                    </a:lnTo>
                    <a:lnTo>
                      <a:pt x="186" y="1041"/>
                    </a:lnTo>
                    <a:lnTo>
                      <a:pt x="191" y="1046"/>
                    </a:lnTo>
                    <a:lnTo>
                      <a:pt x="197" y="1049"/>
                    </a:lnTo>
                    <a:lnTo>
                      <a:pt x="201" y="1053"/>
                    </a:lnTo>
                    <a:lnTo>
                      <a:pt x="205" y="1058"/>
                    </a:lnTo>
                    <a:lnTo>
                      <a:pt x="210" y="1063"/>
                    </a:lnTo>
                    <a:lnTo>
                      <a:pt x="213" y="1068"/>
                    </a:lnTo>
                    <a:lnTo>
                      <a:pt x="219" y="1070"/>
                    </a:lnTo>
                    <a:lnTo>
                      <a:pt x="225" y="1069"/>
                    </a:lnTo>
                    <a:lnTo>
                      <a:pt x="233" y="1066"/>
                    </a:lnTo>
                    <a:lnTo>
                      <a:pt x="243" y="1066"/>
                    </a:lnTo>
                    <a:lnTo>
                      <a:pt x="249" y="1067"/>
                    </a:lnTo>
                    <a:lnTo>
                      <a:pt x="256" y="1063"/>
                    </a:lnTo>
                    <a:lnTo>
                      <a:pt x="261" y="1058"/>
                    </a:lnTo>
                    <a:lnTo>
                      <a:pt x="261" y="1047"/>
                    </a:lnTo>
                    <a:lnTo>
                      <a:pt x="259" y="1043"/>
                    </a:lnTo>
                    <a:lnTo>
                      <a:pt x="253" y="1037"/>
                    </a:lnTo>
                    <a:lnTo>
                      <a:pt x="254" y="1032"/>
                    </a:lnTo>
                    <a:lnTo>
                      <a:pt x="259" y="1029"/>
                    </a:lnTo>
                    <a:lnTo>
                      <a:pt x="265" y="1027"/>
                    </a:lnTo>
                    <a:lnTo>
                      <a:pt x="270" y="1023"/>
                    </a:lnTo>
                    <a:lnTo>
                      <a:pt x="267" y="1013"/>
                    </a:lnTo>
                    <a:lnTo>
                      <a:pt x="265" y="1010"/>
                    </a:lnTo>
                    <a:lnTo>
                      <a:pt x="260" y="1005"/>
                    </a:lnTo>
                    <a:lnTo>
                      <a:pt x="254" y="1001"/>
                    </a:lnTo>
                    <a:lnTo>
                      <a:pt x="251" y="993"/>
                    </a:lnTo>
                    <a:lnTo>
                      <a:pt x="242" y="992"/>
                    </a:lnTo>
                    <a:lnTo>
                      <a:pt x="234" y="988"/>
                    </a:lnTo>
                    <a:lnTo>
                      <a:pt x="231" y="981"/>
                    </a:lnTo>
                    <a:lnTo>
                      <a:pt x="231" y="967"/>
                    </a:lnTo>
                    <a:lnTo>
                      <a:pt x="233" y="957"/>
                    </a:lnTo>
                    <a:lnTo>
                      <a:pt x="237" y="947"/>
                    </a:lnTo>
                    <a:lnTo>
                      <a:pt x="242" y="940"/>
                    </a:lnTo>
                    <a:lnTo>
                      <a:pt x="249" y="934"/>
                    </a:lnTo>
                    <a:lnTo>
                      <a:pt x="258" y="930"/>
                    </a:lnTo>
                    <a:lnTo>
                      <a:pt x="267" y="930"/>
                    </a:lnTo>
                    <a:lnTo>
                      <a:pt x="275" y="933"/>
                    </a:lnTo>
                    <a:lnTo>
                      <a:pt x="280" y="936"/>
                    </a:lnTo>
                    <a:lnTo>
                      <a:pt x="291" y="940"/>
                    </a:lnTo>
                    <a:lnTo>
                      <a:pt x="295" y="942"/>
                    </a:lnTo>
                    <a:lnTo>
                      <a:pt x="299" y="947"/>
                    </a:lnTo>
                    <a:lnTo>
                      <a:pt x="304" y="951"/>
                    </a:lnTo>
                    <a:lnTo>
                      <a:pt x="306" y="960"/>
                    </a:lnTo>
                    <a:lnTo>
                      <a:pt x="311" y="964"/>
                    </a:lnTo>
                    <a:lnTo>
                      <a:pt x="320" y="960"/>
                    </a:lnTo>
                    <a:lnTo>
                      <a:pt x="323" y="953"/>
                    </a:lnTo>
                    <a:lnTo>
                      <a:pt x="330" y="945"/>
                    </a:lnTo>
                    <a:lnTo>
                      <a:pt x="337" y="939"/>
                    </a:lnTo>
                    <a:lnTo>
                      <a:pt x="345" y="934"/>
                    </a:lnTo>
                    <a:lnTo>
                      <a:pt x="362" y="927"/>
                    </a:lnTo>
                    <a:lnTo>
                      <a:pt x="369" y="929"/>
                    </a:lnTo>
                    <a:lnTo>
                      <a:pt x="375" y="931"/>
                    </a:lnTo>
                    <a:lnTo>
                      <a:pt x="379" y="936"/>
                    </a:lnTo>
                    <a:lnTo>
                      <a:pt x="384" y="939"/>
                    </a:lnTo>
                    <a:lnTo>
                      <a:pt x="389" y="941"/>
                    </a:lnTo>
                    <a:lnTo>
                      <a:pt x="393" y="934"/>
                    </a:lnTo>
                    <a:lnTo>
                      <a:pt x="394" y="927"/>
                    </a:lnTo>
                    <a:lnTo>
                      <a:pt x="391" y="920"/>
                    </a:lnTo>
                    <a:lnTo>
                      <a:pt x="383" y="915"/>
                    </a:lnTo>
                    <a:lnTo>
                      <a:pt x="377" y="914"/>
                    </a:lnTo>
                    <a:lnTo>
                      <a:pt x="371" y="908"/>
                    </a:lnTo>
                    <a:lnTo>
                      <a:pt x="369" y="902"/>
                    </a:lnTo>
                    <a:lnTo>
                      <a:pt x="373" y="898"/>
                    </a:lnTo>
                    <a:lnTo>
                      <a:pt x="380" y="895"/>
                    </a:lnTo>
                    <a:lnTo>
                      <a:pt x="392" y="895"/>
                    </a:lnTo>
                    <a:lnTo>
                      <a:pt x="402" y="893"/>
                    </a:lnTo>
                    <a:lnTo>
                      <a:pt x="411" y="893"/>
                    </a:lnTo>
                    <a:lnTo>
                      <a:pt x="411" y="885"/>
                    </a:lnTo>
                    <a:lnTo>
                      <a:pt x="407" y="881"/>
                    </a:lnTo>
                    <a:lnTo>
                      <a:pt x="403" y="877"/>
                    </a:lnTo>
                    <a:lnTo>
                      <a:pt x="405" y="874"/>
                    </a:lnTo>
                    <a:lnTo>
                      <a:pt x="412" y="870"/>
                    </a:lnTo>
                    <a:lnTo>
                      <a:pt x="418" y="867"/>
                    </a:lnTo>
                    <a:lnTo>
                      <a:pt x="429" y="858"/>
                    </a:lnTo>
                    <a:lnTo>
                      <a:pt x="439" y="851"/>
                    </a:lnTo>
                    <a:lnTo>
                      <a:pt x="444" y="843"/>
                    </a:lnTo>
                    <a:lnTo>
                      <a:pt x="447" y="835"/>
                    </a:lnTo>
                    <a:lnTo>
                      <a:pt x="451" y="828"/>
                    </a:lnTo>
                    <a:lnTo>
                      <a:pt x="453" y="819"/>
                    </a:lnTo>
                    <a:lnTo>
                      <a:pt x="454" y="809"/>
                    </a:lnTo>
                    <a:lnTo>
                      <a:pt x="451" y="798"/>
                    </a:lnTo>
                    <a:lnTo>
                      <a:pt x="460" y="793"/>
                    </a:lnTo>
                    <a:lnTo>
                      <a:pt x="462" y="786"/>
                    </a:lnTo>
                    <a:lnTo>
                      <a:pt x="468" y="778"/>
                    </a:lnTo>
                    <a:lnTo>
                      <a:pt x="475" y="773"/>
                    </a:lnTo>
                    <a:lnTo>
                      <a:pt x="485" y="769"/>
                    </a:lnTo>
                    <a:lnTo>
                      <a:pt x="494" y="760"/>
                    </a:lnTo>
                    <a:lnTo>
                      <a:pt x="507" y="754"/>
                    </a:lnTo>
                    <a:lnTo>
                      <a:pt x="511" y="746"/>
                    </a:lnTo>
                    <a:lnTo>
                      <a:pt x="516" y="739"/>
                    </a:lnTo>
                    <a:lnTo>
                      <a:pt x="518" y="736"/>
                    </a:lnTo>
                    <a:lnTo>
                      <a:pt x="522" y="740"/>
                    </a:lnTo>
                    <a:lnTo>
                      <a:pt x="525" y="743"/>
                    </a:lnTo>
                    <a:lnTo>
                      <a:pt x="529" y="746"/>
                    </a:lnTo>
                    <a:lnTo>
                      <a:pt x="536" y="745"/>
                    </a:lnTo>
                    <a:lnTo>
                      <a:pt x="539" y="738"/>
                    </a:lnTo>
                    <a:lnTo>
                      <a:pt x="539" y="728"/>
                    </a:lnTo>
                    <a:lnTo>
                      <a:pt x="539" y="720"/>
                    </a:lnTo>
                    <a:lnTo>
                      <a:pt x="540" y="714"/>
                    </a:lnTo>
                    <a:lnTo>
                      <a:pt x="540" y="705"/>
                    </a:lnTo>
                    <a:lnTo>
                      <a:pt x="546" y="702"/>
                    </a:lnTo>
                    <a:lnTo>
                      <a:pt x="552" y="702"/>
                    </a:lnTo>
                    <a:lnTo>
                      <a:pt x="563" y="704"/>
                    </a:lnTo>
                    <a:lnTo>
                      <a:pt x="564" y="694"/>
                    </a:lnTo>
                    <a:lnTo>
                      <a:pt x="564" y="685"/>
                    </a:lnTo>
                    <a:lnTo>
                      <a:pt x="565" y="679"/>
                    </a:lnTo>
                    <a:lnTo>
                      <a:pt x="569" y="675"/>
                    </a:lnTo>
                    <a:lnTo>
                      <a:pt x="580" y="671"/>
                    </a:lnTo>
                    <a:lnTo>
                      <a:pt x="590" y="667"/>
                    </a:lnTo>
                    <a:lnTo>
                      <a:pt x="607" y="657"/>
                    </a:lnTo>
                    <a:lnTo>
                      <a:pt x="612" y="653"/>
                    </a:lnTo>
                    <a:lnTo>
                      <a:pt x="620" y="642"/>
                    </a:lnTo>
                    <a:lnTo>
                      <a:pt x="623" y="631"/>
                    </a:lnTo>
                    <a:lnTo>
                      <a:pt x="621" y="623"/>
                    </a:lnTo>
                    <a:lnTo>
                      <a:pt x="620" y="616"/>
                    </a:lnTo>
                    <a:lnTo>
                      <a:pt x="620" y="607"/>
                    </a:lnTo>
                    <a:lnTo>
                      <a:pt x="625" y="602"/>
                    </a:lnTo>
                    <a:lnTo>
                      <a:pt x="631" y="598"/>
                    </a:lnTo>
                    <a:lnTo>
                      <a:pt x="637" y="598"/>
                    </a:lnTo>
                    <a:lnTo>
                      <a:pt x="641" y="600"/>
                    </a:lnTo>
                    <a:lnTo>
                      <a:pt x="644" y="603"/>
                    </a:lnTo>
                    <a:lnTo>
                      <a:pt x="648" y="605"/>
                    </a:lnTo>
                    <a:lnTo>
                      <a:pt x="652" y="606"/>
                    </a:lnTo>
                    <a:lnTo>
                      <a:pt x="660" y="610"/>
                    </a:lnTo>
                    <a:lnTo>
                      <a:pt x="665" y="612"/>
                    </a:lnTo>
                    <a:lnTo>
                      <a:pt x="669" y="607"/>
                    </a:lnTo>
                    <a:lnTo>
                      <a:pt x="670" y="600"/>
                    </a:lnTo>
                    <a:lnTo>
                      <a:pt x="678" y="602"/>
                    </a:lnTo>
                    <a:lnTo>
                      <a:pt x="682" y="601"/>
                    </a:lnTo>
                    <a:lnTo>
                      <a:pt x="683" y="596"/>
                    </a:lnTo>
                    <a:lnTo>
                      <a:pt x="687" y="596"/>
                    </a:lnTo>
                    <a:lnTo>
                      <a:pt x="689" y="598"/>
                    </a:lnTo>
                    <a:lnTo>
                      <a:pt x="695" y="602"/>
                    </a:lnTo>
                    <a:lnTo>
                      <a:pt x="699" y="603"/>
                    </a:lnTo>
                    <a:lnTo>
                      <a:pt x="706" y="604"/>
                    </a:lnTo>
                    <a:lnTo>
                      <a:pt x="710" y="600"/>
                    </a:lnTo>
                    <a:lnTo>
                      <a:pt x="716" y="589"/>
                    </a:lnTo>
                    <a:lnTo>
                      <a:pt x="716" y="582"/>
                    </a:lnTo>
                    <a:lnTo>
                      <a:pt x="721" y="575"/>
                    </a:lnTo>
                    <a:lnTo>
                      <a:pt x="730" y="575"/>
                    </a:lnTo>
                    <a:lnTo>
                      <a:pt x="738" y="573"/>
                    </a:lnTo>
                    <a:lnTo>
                      <a:pt x="744" y="572"/>
                    </a:lnTo>
                    <a:lnTo>
                      <a:pt x="749" y="573"/>
                    </a:lnTo>
                    <a:lnTo>
                      <a:pt x="754" y="576"/>
                    </a:lnTo>
                    <a:lnTo>
                      <a:pt x="756" y="580"/>
                    </a:lnTo>
                    <a:lnTo>
                      <a:pt x="758" y="584"/>
                    </a:lnTo>
                    <a:lnTo>
                      <a:pt x="763" y="591"/>
                    </a:lnTo>
                    <a:lnTo>
                      <a:pt x="766" y="601"/>
                    </a:lnTo>
                    <a:lnTo>
                      <a:pt x="769" y="605"/>
                    </a:lnTo>
                    <a:lnTo>
                      <a:pt x="771" y="613"/>
                    </a:lnTo>
                    <a:lnTo>
                      <a:pt x="772" y="617"/>
                    </a:lnTo>
                    <a:lnTo>
                      <a:pt x="774" y="62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 name="Freeform 659">
                <a:extLst>
                  <a:ext uri="{FF2B5EF4-FFF2-40B4-BE49-F238E27FC236}">
                    <a16:creationId xmlns:a16="http://schemas.microsoft.com/office/drawing/2014/main" id="{55409EB7-BE86-44B9-B837-B5BF923F7927}"/>
                  </a:ext>
                </a:extLst>
              </p:cNvPr>
              <p:cNvSpPr>
                <a:spLocks/>
              </p:cNvSpPr>
              <p:nvPr/>
            </p:nvSpPr>
            <p:spPr bwMode="auto">
              <a:xfrm>
                <a:off x="278" y="3097"/>
                <a:ext cx="30" cy="24"/>
              </a:xfrm>
              <a:custGeom>
                <a:avLst/>
                <a:gdLst>
                  <a:gd name="T0" fmla="*/ 56 w 56"/>
                  <a:gd name="T1" fmla="*/ 0 h 46"/>
                  <a:gd name="T2" fmla="*/ 56 w 56"/>
                  <a:gd name="T3" fmla="*/ 0 h 46"/>
                  <a:gd name="T4" fmla="*/ 20 w 56"/>
                  <a:gd name="T5" fmla="*/ 0 h 46"/>
                  <a:gd name="T6" fmla="*/ 17 w 56"/>
                  <a:gd name="T7" fmla="*/ 4 h 46"/>
                  <a:gd name="T8" fmla="*/ 16 w 56"/>
                  <a:gd name="T9" fmla="*/ 7 h 46"/>
                  <a:gd name="T10" fmla="*/ 14 w 56"/>
                  <a:gd name="T11" fmla="*/ 10 h 46"/>
                  <a:gd name="T12" fmla="*/ 12 w 56"/>
                  <a:gd name="T13" fmla="*/ 13 h 46"/>
                  <a:gd name="T14" fmla="*/ 9 w 56"/>
                  <a:gd name="T15" fmla="*/ 17 h 46"/>
                  <a:gd name="T16" fmla="*/ 7 w 56"/>
                  <a:gd name="T17" fmla="*/ 21 h 46"/>
                  <a:gd name="T18" fmla="*/ 4 w 56"/>
                  <a:gd name="T19" fmla="*/ 24 h 46"/>
                  <a:gd name="T20" fmla="*/ 1 w 56"/>
                  <a:gd name="T21" fmla="*/ 27 h 46"/>
                  <a:gd name="T22" fmla="*/ 0 w 56"/>
                  <a:gd name="T23" fmla="*/ 29 h 46"/>
                  <a:gd name="T24" fmla="*/ 0 w 56"/>
                  <a:gd name="T25" fmla="*/ 46 h 46"/>
                  <a:gd name="T26" fmla="*/ 6 w 56"/>
                  <a:gd name="T27" fmla="*/ 43 h 46"/>
                  <a:gd name="T28" fmla="*/ 13 w 56"/>
                  <a:gd name="T29" fmla="*/ 40 h 46"/>
                  <a:gd name="T30" fmla="*/ 19 w 56"/>
                  <a:gd name="T31" fmla="*/ 38 h 46"/>
                  <a:gd name="T32" fmla="*/ 26 w 56"/>
                  <a:gd name="T33" fmla="*/ 33 h 46"/>
                  <a:gd name="T34" fmla="*/ 33 w 56"/>
                  <a:gd name="T35" fmla="*/ 28 h 46"/>
                  <a:gd name="T36" fmla="*/ 38 w 56"/>
                  <a:gd name="T37" fmla="*/ 23 h 46"/>
                  <a:gd name="T38" fmla="*/ 43 w 56"/>
                  <a:gd name="T39" fmla="*/ 20 h 46"/>
                  <a:gd name="T40" fmla="*/ 48 w 56"/>
                  <a:gd name="T41" fmla="*/ 14 h 46"/>
                  <a:gd name="T42" fmla="*/ 53 w 56"/>
                  <a:gd name="T43" fmla="*/ 6 h 46"/>
                  <a:gd name="T44" fmla="*/ 56 w 56"/>
                  <a:gd name="T45" fmla="*/ 0 h 46"/>
                  <a:gd name="T46" fmla="*/ 56 w 56"/>
                  <a:gd name="T4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6">
                    <a:moveTo>
                      <a:pt x="56" y="0"/>
                    </a:moveTo>
                    <a:lnTo>
                      <a:pt x="56" y="0"/>
                    </a:lnTo>
                    <a:lnTo>
                      <a:pt x="20" y="0"/>
                    </a:lnTo>
                    <a:lnTo>
                      <a:pt x="17" y="4"/>
                    </a:lnTo>
                    <a:lnTo>
                      <a:pt x="16" y="7"/>
                    </a:lnTo>
                    <a:lnTo>
                      <a:pt x="14" y="10"/>
                    </a:lnTo>
                    <a:lnTo>
                      <a:pt x="12" y="13"/>
                    </a:lnTo>
                    <a:lnTo>
                      <a:pt x="9" y="17"/>
                    </a:lnTo>
                    <a:lnTo>
                      <a:pt x="7" y="21"/>
                    </a:lnTo>
                    <a:lnTo>
                      <a:pt x="4" y="24"/>
                    </a:lnTo>
                    <a:lnTo>
                      <a:pt x="1" y="27"/>
                    </a:lnTo>
                    <a:lnTo>
                      <a:pt x="0" y="29"/>
                    </a:lnTo>
                    <a:lnTo>
                      <a:pt x="0" y="46"/>
                    </a:lnTo>
                    <a:lnTo>
                      <a:pt x="6" y="43"/>
                    </a:lnTo>
                    <a:lnTo>
                      <a:pt x="13" y="40"/>
                    </a:lnTo>
                    <a:lnTo>
                      <a:pt x="19" y="38"/>
                    </a:lnTo>
                    <a:lnTo>
                      <a:pt x="26" y="33"/>
                    </a:lnTo>
                    <a:lnTo>
                      <a:pt x="33" y="28"/>
                    </a:lnTo>
                    <a:lnTo>
                      <a:pt x="38" y="23"/>
                    </a:lnTo>
                    <a:lnTo>
                      <a:pt x="43" y="20"/>
                    </a:lnTo>
                    <a:lnTo>
                      <a:pt x="48" y="14"/>
                    </a:lnTo>
                    <a:lnTo>
                      <a:pt x="53" y="6"/>
                    </a:lnTo>
                    <a:lnTo>
                      <a:pt x="56" y="0"/>
                    </a:lnTo>
                    <a:lnTo>
                      <a:pt x="5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69" name="Freeform 660">
                <a:extLst>
                  <a:ext uri="{FF2B5EF4-FFF2-40B4-BE49-F238E27FC236}">
                    <a16:creationId xmlns:a16="http://schemas.microsoft.com/office/drawing/2014/main" id="{20A2D314-C908-4CDB-AAAB-D61D1445B91A}"/>
                  </a:ext>
                </a:extLst>
              </p:cNvPr>
              <p:cNvSpPr>
                <a:spLocks/>
              </p:cNvSpPr>
              <p:nvPr/>
            </p:nvSpPr>
            <p:spPr bwMode="auto">
              <a:xfrm>
                <a:off x="278" y="3097"/>
                <a:ext cx="30" cy="24"/>
              </a:xfrm>
              <a:custGeom>
                <a:avLst/>
                <a:gdLst>
                  <a:gd name="T0" fmla="*/ 56 w 56"/>
                  <a:gd name="T1" fmla="*/ 0 h 46"/>
                  <a:gd name="T2" fmla="*/ 56 w 56"/>
                  <a:gd name="T3" fmla="*/ 0 h 46"/>
                  <a:gd name="T4" fmla="*/ 20 w 56"/>
                  <a:gd name="T5" fmla="*/ 0 h 46"/>
                  <a:gd name="T6" fmla="*/ 17 w 56"/>
                  <a:gd name="T7" fmla="*/ 4 h 46"/>
                  <a:gd name="T8" fmla="*/ 16 w 56"/>
                  <a:gd name="T9" fmla="*/ 7 h 46"/>
                  <a:gd name="T10" fmla="*/ 14 w 56"/>
                  <a:gd name="T11" fmla="*/ 10 h 46"/>
                  <a:gd name="T12" fmla="*/ 12 w 56"/>
                  <a:gd name="T13" fmla="*/ 13 h 46"/>
                  <a:gd name="T14" fmla="*/ 9 w 56"/>
                  <a:gd name="T15" fmla="*/ 17 h 46"/>
                  <a:gd name="T16" fmla="*/ 7 w 56"/>
                  <a:gd name="T17" fmla="*/ 21 h 46"/>
                  <a:gd name="T18" fmla="*/ 4 w 56"/>
                  <a:gd name="T19" fmla="*/ 24 h 46"/>
                  <a:gd name="T20" fmla="*/ 1 w 56"/>
                  <a:gd name="T21" fmla="*/ 27 h 46"/>
                  <a:gd name="T22" fmla="*/ 0 w 56"/>
                  <a:gd name="T23" fmla="*/ 29 h 46"/>
                  <a:gd name="T24" fmla="*/ 0 w 56"/>
                  <a:gd name="T25" fmla="*/ 46 h 46"/>
                  <a:gd name="T26" fmla="*/ 6 w 56"/>
                  <a:gd name="T27" fmla="*/ 43 h 46"/>
                  <a:gd name="T28" fmla="*/ 13 w 56"/>
                  <a:gd name="T29" fmla="*/ 40 h 46"/>
                  <a:gd name="T30" fmla="*/ 19 w 56"/>
                  <a:gd name="T31" fmla="*/ 38 h 46"/>
                  <a:gd name="T32" fmla="*/ 26 w 56"/>
                  <a:gd name="T33" fmla="*/ 33 h 46"/>
                  <a:gd name="T34" fmla="*/ 33 w 56"/>
                  <a:gd name="T35" fmla="*/ 28 h 46"/>
                  <a:gd name="T36" fmla="*/ 38 w 56"/>
                  <a:gd name="T37" fmla="*/ 23 h 46"/>
                  <a:gd name="T38" fmla="*/ 43 w 56"/>
                  <a:gd name="T39" fmla="*/ 20 h 46"/>
                  <a:gd name="T40" fmla="*/ 48 w 56"/>
                  <a:gd name="T41" fmla="*/ 14 h 46"/>
                  <a:gd name="T42" fmla="*/ 53 w 56"/>
                  <a:gd name="T43" fmla="*/ 6 h 46"/>
                  <a:gd name="T44" fmla="*/ 56 w 56"/>
                  <a:gd name="T45" fmla="*/ 0 h 46"/>
                  <a:gd name="T46" fmla="*/ 56 w 56"/>
                  <a:gd name="T4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 h="46">
                    <a:moveTo>
                      <a:pt x="56" y="0"/>
                    </a:moveTo>
                    <a:lnTo>
                      <a:pt x="56" y="0"/>
                    </a:lnTo>
                    <a:lnTo>
                      <a:pt x="20" y="0"/>
                    </a:lnTo>
                    <a:lnTo>
                      <a:pt x="17" y="4"/>
                    </a:lnTo>
                    <a:lnTo>
                      <a:pt x="16" y="7"/>
                    </a:lnTo>
                    <a:lnTo>
                      <a:pt x="14" y="10"/>
                    </a:lnTo>
                    <a:lnTo>
                      <a:pt x="12" y="13"/>
                    </a:lnTo>
                    <a:lnTo>
                      <a:pt x="9" y="17"/>
                    </a:lnTo>
                    <a:lnTo>
                      <a:pt x="7" y="21"/>
                    </a:lnTo>
                    <a:lnTo>
                      <a:pt x="4" y="24"/>
                    </a:lnTo>
                    <a:lnTo>
                      <a:pt x="1" y="27"/>
                    </a:lnTo>
                    <a:lnTo>
                      <a:pt x="0" y="29"/>
                    </a:lnTo>
                    <a:lnTo>
                      <a:pt x="0" y="46"/>
                    </a:lnTo>
                    <a:lnTo>
                      <a:pt x="6" y="43"/>
                    </a:lnTo>
                    <a:lnTo>
                      <a:pt x="13" y="40"/>
                    </a:lnTo>
                    <a:lnTo>
                      <a:pt x="19" y="38"/>
                    </a:lnTo>
                    <a:lnTo>
                      <a:pt x="26" y="33"/>
                    </a:lnTo>
                    <a:lnTo>
                      <a:pt x="33" y="28"/>
                    </a:lnTo>
                    <a:lnTo>
                      <a:pt x="38" y="23"/>
                    </a:lnTo>
                    <a:lnTo>
                      <a:pt x="43" y="20"/>
                    </a:lnTo>
                    <a:lnTo>
                      <a:pt x="48" y="14"/>
                    </a:lnTo>
                    <a:lnTo>
                      <a:pt x="53" y="6"/>
                    </a:lnTo>
                    <a:lnTo>
                      <a:pt x="56" y="0"/>
                    </a:lnTo>
                    <a:lnTo>
                      <a:pt x="5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 name="Freeform 661">
                <a:extLst>
                  <a:ext uri="{FF2B5EF4-FFF2-40B4-BE49-F238E27FC236}">
                    <a16:creationId xmlns:a16="http://schemas.microsoft.com/office/drawing/2014/main" id="{36C71FB2-0A4F-4FB6-99A8-079AB097230F}"/>
                  </a:ext>
                </a:extLst>
              </p:cNvPr>
              <p:cNvSpPr>
                <a:spLocks/>
              </p:cNvSpPr>
              <p:nvPr/>
            </p:nvSpPr>
            <p:spPr bwMode="auto">
              <a:xfrm>
                <a:off x="332" y="3153"/>
                <a:ext cx="37" cy="34"/>
              </a:xfrm>
              <a:custGeom>
                <a:avLst/>
                <a:gdLst>
                  <a:gd name="T0" fmla="*/ 16 w 69"/>
                  <a:gd name="T1" fmla="*/ 2 h 64"/>
                  <a:gd name="T2" fmla="*/ 16 w 69"/>
                  <a:gd name="T3" fmla="*/ 2 h 64"/>
                  <a:gd name="T4" fmla="*/ 13 w 69"/>
                  <a:gd name="T5" fmla="*/ 0 h 64"/>
                  <a:gd name="T6" fmla="*/ 9 w 69"/>
                  <a:gd name="T7" fmla="*/ 0 h 64"/>
                  <a:gd name="T8" fmla="*/ 5 w 69"/>
                  <a:gd name="T9" fmla="*/ 2 h 64"/>
                  <a:gd name="T10" fmla="*/ 3 w 69"/>
                  <a:gd name="T11" fmla="*/ 6 h 64"/>
                  <a:gd name="T12" fmla="*/ 1 w 69"/>
                  <a:gd name="T13" fmla="*/ 10 h 64"/>
                  <a:gd name="T14" fmla="*/ 1 w 69"/>
                  <a:gd name="T15" fmla="*/ 13 h 64"/>
                  <a:gd name="T16" fmla="*/ 1 w 69"/>
                  <a:gd name="T17" fmla="*/ 17 h 64"/>
                  <a:gd name="T18" fmla="*/ 1 w 69"/>
                  <a:gd name="T19" fmla="*/ 20 h 64"/>
                  <a:gd name="T20" fmla="*/ 1 w 69"/>
                  <a:gd name="T21" fmla="*/ 24 h 64"/>
                  <a:gd name="T22" fmla="*/ 0 w 69"/>
                  <a:gd name="T23" fmla="*/ 28 h 64"/>
                  <a:gd name="T24" fmla="*/ 2 w 69"/>
                  <a:gd name="T25" fmla="*/ 32 h 64"/>
                  <a:gd name="T26" fmla="*/ 3 w 69"/>
                  <a:gd name="T27" fmla="*/ 37 h 64"/>
                  <a:gd name="T28" fmla="*/ 4 w 69"/>
                  <a:gd name="T29" fmla="*/ 40 h 64"/>
                  <a:gd name="T30" fmla="*/ 5 w 69"/>
                  <a:gd name="T31" fmla="*/ 44 h 64"/>
                  <a:gd name="T32" fmla="*/ 5 w 69"/>
                  <a:gd name="T33" fmla="*/ 48 h 64"/>
                  <a:gd name="T34" fmla="*/ 5 w 69"/>
                  <a:gd name="T35" fmla="*/ 53 h 64"/>
                  <a:gd name="T36" fmla="*/ 3 w 69"/>
                  <a:gd name="T37" fmla="*/ 56 h 64"/>
                  <a:gd name="T38" fmla="*/ 1 w 69"/>
                  <a:gd name="T39" fmla="*/ 59 h 64"/>
                  <a:gd name="T40" fmla="*/ 2 w 69"/>
                  <a:gd name="T41" fmla="*/ 62 h 64"/>
                  <a:gd name="T42" fmla="*/ 5 w 69"/>
                  <a:gd name="T43" fmla="*/ 64 h 64"/>
                  <a:gd name="T44" fmla="*/ 9 w 69"/>
                  <a:gd name="T45" fmla="*/ 64 h 64"/>
                  <a:gd name="T46" fmla="*/ 14 w 69"/>
                  <a:gd name="T47" fmla="*/ 64 h 64"/>
                  <a:gd name="T48" fmla="*/ 18 w 69"/>
                  <a:gd name="T49" fmla="*/ 64 h 64"/>
                  <a:gd name="T50" fmla="*/ 24 w 69"/>
                  <a:gd name="T51" fmla="*/ 62 h 64"/>
                  <a:gd name="T52" fmla="*/ 30 w 69"/>
                  <a:gd name="T53" fmla="*/ 61 h 64"/>
                  <a:gd name="T54" fmla="*/ 35 w 69"/>
                  <a:gd name="T55" fmla="*/ 60 h 64"/>
                  <a:gd name="T56" fmla="*/ 39 w 69"/>
                  <a:gd name="T57" fmla="*/ 56 h 64"/>
                  <a:gd name="T58" fmla="*/ 43 w 69"/>
                  <a:gd name="T59" fmla="*/ 53 h 64"/>
                  <a:gd name="T60" fmla="*/ 48 w 69"/>
                  <a:gd name="T61" fmla="*/ 52 h 64"/>
                  <a:gd name="T62" fmla="*/ 54 w 69"/>
                  <a:gd name="T63" fmla="*/ 51 h 64"/>
                  <a:gd name="T64" fmla="*/ 58 w 69"/>
                  <a:gd name="T65" fmla="*/ 51 h 64"/>
                  <a:gd name="T66" fmla="*/ 63 w 69"/>
                  <a:gd name="T67" fmla="*/ 53 h 64"/>
                  <a:gd name="T68" fmla="*/ 65 w 69"/>
                  <a:gd name="T69" fmla="*/ 52 h 64"/>
                  <a:gd name="T70" fmla="*/ 69 w 69"/>
                  <a:gd name="T71" fmla="*/ 48 h 64"/>
                  <a:gd name="T72" fmla="*/ 69 w 69"/>
                  <a:gd name="T73" fmla="*/ 43 h 64"/>
                  <a:gd name="T74" fmla="*/ 69 w 69"/>
                  <a:gd name="T75" fmla="*/ 39 h 64"/>
                  <a:gd name="T76" fmla="*/ 69 w 69"/>
                  <a:gd name="T77" fmla="*/ 35 h 64"/>
                  <a:gd name="T78" fmla="*/ 66 w 69"/>
                  <a:gd name="T79" fmla="*/ 32 h 64"/>
                  <a:gd name="T80" fmla="*/ 63 w 69"/>
                  <a:gd name="T81" fmla="*/ 29 h 64"/>
                  <a:gd name="T82" fmla="*/ 58 w 69"/>
                  <a:gd name="T83" fmla="*/ 25 h 64"/>
                  <a:gd name="T84" fmla="*/ 54 w 69"/>
                  <a:gd name="T85" fmla="*/ 21 h 64"/>
                  <a:gd name="T86" fmla="*/ 52 w 69"/>
                  <a:gd name="T87" fmla="*/ 19 h 64"/>
                  <a:gd name="T88" fmla="*/ 52 w 69"/>
                  <a:gd name="T89" fmla="*/ 15 h 64"/>
                  <a:gd name="T90" fmla="*/ 50 w 69"/>
                  <a:gd name="T91" fmla="*/ 10 h 64"/>
                  <a:gd name="T92" fmla="*/ 47 w 69"/>
                  <a:gd name="T93" fmla="*/ 8 h 64"/>
                  <a:gd name="T94" fmla="*/ 43 w 69"/>
                  <a:gd name="T95" fmla="*/ 7 h 64"/>
                  <a:gd name="T96" fmla="*/ 37 w 69"/>
                  <a:gd name="T97" fmla="*/ 7 h 64"/>
                  <a:gd name="T98" fmla="*/ 34 w 69"/>
                  <a:gd name="T99" fmla="*/ 11 h 64"/>
                  <a:gd name="T100" fmla="*/ 30 w 69"/>
                  <a:gd name="T101" fmla="*/ 15 h 64"/>
                  <a:gd name="T102" fmla="*/ 26 w 69"/>
                  <a:gd name="T103" fmla="*/ 13 h 64"/>
                  <a:gd name="T104" fmla="*/ 21 w 69"/>
                  <a:gd name="T105" fmla="*/ 11 h 64"/>
                  <a:gd name="T106" fmla="*/ 18 w 69"/>
                  <a:gd name="T107" fmla="*/ 7 h 64"/>
                  <a:gd name="T108" fmla="*/ 16 w 69"/>
                  <a:gd name="T109" fmla="*/ 2 h 64"/>
                  <a:gd name="T110" fmla="*/ 16 w 69"/>
                  <a:gd name="T111" fmla="*/ 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4">
                    <a:moveTo>
                      <a:pt x="16" y="2"/>
                    </a:moveTo>
                    <a:lnTo>
                      <a:pt x="16" y="2"/>
                    </a:lnTo>
                    <a:lnTo>
                      <a:pt x="13" y="0"/>
                    </a:lnTo>
                    <a:lnTo>
                      <a:pt x="9" y="0"/>
                    </a:lnTo>
                    <a:lnTo>
                      <a:pt x="5" y="2"/>
                    </a:lnTo>
                    <a:lnTo>
                      <a:pt x="3" y="6"/>
                    </a:lnTo>
                    <a:lnTo>
                      <a:pt x="1" y="10"/>
                    </a:lnTo>
                    <a:lnTo>
                      <a:pt x="1" y="13"/>
                    </a:lnTo>
                    <a:lnTo>
                      <a:pt x="1" y="17"/>
                    </a:lnTo>
                    <a:lnTo>
                      <a:pt x="1" y="20"/>
                    </a:lnTo>
                    <a:lnTo>
                      <a:pt x="1" y="24"/>
                    </a:lnTo>
                    <a:lnTo>
                      <a:pt x="0" y="28"/>
                    </a:lnTo>
                    <a:lnTo>
                      <a:pt x="2" y="32"/>
                    </a:lnTo>
                    <a:lnTo>
                      <a:pt x="3" y="37"/>
                    </a:lnTo>
                    <a:lnTo>
                      <a:pt x="4" y="40"/>
                    </a:lnTo>
                    <a:lnTo>
                      <a:pt x="5" y="44"/>
                    </a:lnTo>
                    <a:lnTo>
                      <a:pt x="5" y="48"/>
                    </a:lnTo>
                    <a:lnTo>
                      <a:pt x="5" y="53"/>
                    </a:lnTo>
                    <a:lnTo>
                      <a:pt x="3" y="56"/>
                    </a:lnTo>
                    <a:lnTo>
                      <a:pt x="1" y="59"/>
                    </a:lnTo>
                    <a:lnTo>
                      <a:pt x="2" y="62"/>
                    </a:lnTo>
                    <a:lnTo>
                      <a:pt x="5" y="64"/>
                    </a:lnTo>
                    <a:lnTo>
                      <a:pt x="9" y="64"/>
                    </a:lnTo>
                    <a:lnTo>
                      <a:pt x="14" y="64"/>
                    </a:lnTo>
                    <a:lnTo>
                      <a:pt x="18" y="64"/>
                    </a:lnTo>
                    <a:lnTo>
                      <a:pt x="24" y="62"/>
                    </a:lnTo>
                    <a:lnTo>
                      <a:pt x="30" y="61"/>
                    </a:lnTo>
                    <a:lnTo>
                      <a:pt x="35" y="60"/>
                    </a:lnTo>
                    <a:lnTo>
                      <a:pt x="39" y="56"/>
                    </a:lnTo>
                    <a:lnTo>
                      <a:pt x="43" y="53"/>
                    </a:lnTo>
                    <a:lnTo>
                      <a:pt x="48" y="52"/>
                    </a:lnTo>
                    <a:lnTo>
                      <a:pt x="54" y="51"/>
                    </a:lnTo>
                    <a:lnTo>
                      <a:pt x="58" y="51"/>
                    </a:lnTo>
                    <a:lnTo>
                      <a:pt x="63" y="53"/>
                    </a:lnTo>
                    <a:lnTo>
                      <a:pt x="65" y="52"/>
                    </a:lnTo>
                    <a:lnTo>
                      <a:pt x="69" y="48"/>
                    </a:lnTo>
                    <a:lnTo>
                      <a:pt x="69" y="43"/>
                    </a:lnTo>
                    <a:lnTo>
                      <a:pt x="69" y="39"/>
                    </a:lnTo>
                    <a:lnTo>
                      <a:pt x="69" y="35"/>
                    </a:lnTo>
                    <a:lnTo>
                      <a:pt x="66" y="32"/>
                    </a:lnTo>
                    <a:lnTo>
                      <a:pt x="63" y="29"/>
                    </a:lnTo>
                    <a:lnTo>
                      <a:pt x="58" y="25"/>
                    </a:lnTo>
                    <a:lnTo>
                      <a:pt x="54" y="21"/>
                    </a:lnTo>
                    <a:lnTo>
                      <a:pt x="52" y="19"/>
                    </a:lnTo>
                    <a:lnTo>
                      <a:pt x="52" y="15"/>
                    </a:lnTo>
                    <a:lnTo>
                      <a:pt x="50" y="10"/>
                    </a:lnTo>
                    <a:lnTo>
                      <a:pt x="47" y="8"/>
                    </a:lnTo>
                    <a:lnTo>
                      <a:pt x="43" y="7"/>
                    </a:lnTo>
                    <a:lnTo>
                      <a:pt x="37" y="7"/>
                    </a:lnTo>
                    <a:lnTo>
                      <a:pt x="34" y="11"/>
                    </a:lnTo>
                    <a:lnTo>
                      <a:pt x="30" y="15"/>
                    </a:lnTo>
                    <a:lnTo>
                      <a:pt x="26" y="13"/>
                    </a:lnTo>
                    <a:lnTo>
                      <a:pt x="21" y="11"/>
                    </a:lnTo>
                    <a:lnTo>
                      <a:pt x="18" y="7"/>
                    </a:lnTo>
                    <a:lnTo>
                      <a:pt x="16" y="2"/>
                    </a:lnTo>
                    <a:lnTo>
                      <a:pt x="16" y="2"/>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1" name="Freeform 662">
                <a:extLst>
                  <a:ext uri="{FF2B5EF4-FFF2-40B4-BE49-F238E27FC236}">
                    <a16:creationId xmlns:a16="http://schemas.microsoft.com/office/drawing/2014/main" id="{BB9DFFE6-FB9B-4325-A54F-DB3842EBE950}"/>
                  </a:ext>
                </a:extLst>
              </p:cNvPr>
              <p:cNvSpPr>
                <a:spLocks/>
              </p:cNvSpPr>
              <p:nvPr/>
            </p:nvSpPr>
            <p:spPr bwMode="auto">
              <a:xfrm>
                <a:off x="332" y="3153"/>
                <a:ext cx="37" cy="34"/>
              </a:xfrm>
              <a:custGeom>
                <a:avLst/>
                <a:gdLst>
                  <a:gd name="T0" fmla="*/ 16 w 69"/>
                  <a:gd name="T1" fmla="*/ 2 h 64"/>
                  <a:gd name="T2" fmla="*/ 16 w 69"/>
                  <a:gd name="T3" fmla="*/ 2 h 64"/>
                  <a:gd name="T4" fmla="*/ 13 w 69"/>
                  <a:gd name="T5" fmla="*/ 0 h 64"/>
                  <a:gd name="T6" fmla="*/ 9 w 69"/>
                  <a:gd name="T7" fmla="*/ 0 h 64"/>
                  <a:gd name="T8" fmla="*/ 5 w 69"/>
                  <a:gd name="T9" fmla="*/ 2 h 64"/>
                  <a:gd name="T10" fmla="*/ 3 w 69"/>
                  <a:gd name="T11" fmla="*/ 6 h 64"/>
                  <a:gd name="T12" fmla="*/ 1 w 69"/>
                  <a:gd name="T13" fmla="*/ 10 h 64"/>
                  <a:gd name="T14" fmla="*/ 1 w 69"/>
                  <a:gd name="T15" fmla="*/ 13 h 64"/>
                  <a:gd name="T16" fmla="*/ 1 w 69"/>
                  <a:gd name="T17" fmla="*/ 17 h 64"/>
                  <a:gd name="T18" fmla="*/ 1 w 69"/>
                  <a:gd name="T19" fmla="*/ 20 h 64"/>
                  <a:gd name="T20" fmla="*/ 1 w 69"/>
                  <a:gd name="T21" fmla="*/ 24 h 64"/>
                  <a:gd name="T22" fmla="*/ 0 w 69"/>
                  <a:gd name="T23" fmla="*/ 28 h 64"/>
                  <a:gd name="T24" fmla="*/ 2 w 69"/>
                  <a:gd name="T25" fmla="*/ 32 h 64"/>
                  <a:gd name="T26" fmla="*/ 3 w 69"/>
                  <a:gd name="T27" fmla="*/ 37 h 64"/>
                  <a:gd name="T28" fmla="*/ 4 w 69"/>
                  <a:gd name="T29" fmla="*/ 40 h 64"/>
                  <a:gd name="T30" fmla="*/ 5 w 69"/>
                  <a:gd name="T31" fmla="*/ 44 h 64"/>
                  <a:gd name="T32" fmla="*/ 5 w 69"/>
                  <a:gd name="T33" fmla="*/ 48 h 64"/>
                  <a:gd name="T34" fmla="*/ 5 w 69"/>
                  <a:gd name="T35" fmla="*/ 53 h 64"/>
                  <a:gd name="T36" fmla="*/ 3 w 69"/>
                  <a:gd name="T37" fmla="*/ 56 h 64"/>
                  <a:gd name="T38" fmla="*/ 1 w 69"/>
                  <a:gd name="T39" fmla="*/ 59 h 64"/>
                  <a:gd name="T40" fmla="*/ 2 w 69"/>
                  <a:gd name="T41" fmla="*/ 62 h 64"/>
                  <a:gd name="T42" fmla="*/ 5 w 69"/>
                  <a:gd name="T43" fmla="*/ 64 h 64"/>
                  <a:gd name="T44" fmla="*/ 9 w 69"/>
                  <a:gd name="T45" fmla="*/ 64 h 64"/>
                  <a:gd name="T46" fmla="*/ 14 w 69"/>
                  <a:gd name="T47" fmla="*/ 64 h 64"/>
                  <a:gd name="T48" fmla="*/ 18 w 69"/>
                  <a:gd name="T49" fmla="*/ 64 h 64"/>
                  <a:gd name="T50" fmla="*/ 24 w 69"/>
                  <a:gd name="T51" fmla="*/ 62 h 64"/>
                  <a:gd name="T52" fmla="*/ 30 w 69"/>
                  <a:gd name="T53" fmla="*/ 61 h 64"/>
                  <a:gd name="T54" fmla="*/ 35 w 69"/>
                  <a:gd name="T55" fmla="*/ 60 h 64"/>
                  <a:gd name="T56" fmla="*/ 39 w 69"/>
                  <a:gd name="T57" fmla="*/ 56 h 64"/>
                  <a:gd name="T58" fmla="*/ 43 w 69"/>
                  <a:gd name="T59" fmla="*/ 53 h 64"/>
                  <a:gd name="T60" fmla="*/ 48 w 69"/>
                  <a:gd name="T61" fmla="*/ 52 h 64"/>
                  <a:gd name="T62" fmla="*/ 54 w 69"/>
                  <a:gd name="T63" fmla="*/ 51 h 64"/>
                  <a:gd name="T64" fmla="*/ 58 w 69"/>
                  <a:gd name="T65" fmla="*/ 51 h 64"/>
                  <a:gd name="T66" fmla="*/ 63 w 69"/>
                  <a:gd name="T67" fmla="*/ 53 h 64"/>
                  <a:gd name="T68" fmla="*/ 65 w 69"/>
                  <a:gd name="T69" fmla="*/ 52 h 64"/>
                  <a:gd name="T70" fmla="*/ 69 w 69"/>
                  <a:gd name="T71" fmla="*/ 48 h 64"/>
                  <a:gd name="T72" fmla="*/ 69 w 69"/>
                  <a:gd name="T73" fmla="*/ 43 h 64"/>
                  <a:gd name="T74" fmla="*/ 69 w 69"/>
                  <a:gd name="T75" fmla="*/ 39 h 64"/>
                  <a:gd name="T76" fmla="*/ 69 w 69"/>
                  <a:gd name="T77" fmla="*/ 35 h 64"/>
                  <a:gd name="T78" fmla="*/ 66 w 69"/>
                  <a:gd name="T79" fmla="*/ 32 h 64"/>
                  <a:gd name="T80" fmla="*/ 63 w 69"/>
                  <a:gd name="T81" fmla="*/ 29 h 64"/>
                  <a:gd name="T82" fmla="*/ 58 w 69"/>
                  <a:gd name="T83" fmla="*/ 25 h 64"/>
                  <a:gd name="T84" fmla="*/ 54 w 69"/>
                  <a:gd name="T85" fmla="*/ 21 h 64"/>
                  <a:gd name="T86" fmla="*/ 52 w 69"/>
                  <a:gd name="T87" fmla="*/ 19 h 64"/>
                  <a:gd name="T88" fmla="*/ 52 w 69"/>
                  <a:gd name="T89" fmla="*/ 15 h 64"/>
                  <a:gd name="T90" fmla="*/ 50 w 69"/>
                  <a:gd name="T91" fmla="*/ 10 h 64"/>
                  <a:gd name="T92" fmla="*/ 47 w 69"/>
                  <a:gd name="T93" fmla="*/ 8 h 64"/>
                  <a:gd name="T94" fmla="*/ 43 w 69"/>
                  <a:gd name="T95" fmla="*/ 7 h 64"/>
                  <a:gd name="T96" fmla="*/ 37 w 69"/>
                  <a:gd name="T97" fmla="*/ 7 h 64"/>
                  <a:gd name="T98" fmla="*/ 34 w 69"/>
                  <a:gd name="T99" fmla="*/ 11 h 64"/>
                  <a:gd name="T100" fmla="*/ 30 w 69"/>
                  <a:gd name="T101" fmla="*/ 15 h 64"/>
                  <a:gd name="T102" fmla="*/ 26 w 69"/>
                  <a:gd name="T103" fmla="*/ 13 h 64"/>
                  <a:gd name="T104" fmla="*/ 21 w 69"/>
                  <a:gd name="T105" fmla="*/ 11 h 64"/>
                  <a:gd name="T106" fmla="*/ 18 w 69"/>
                  <a:gd name="T107" fmla="*/ 7 h 64"/>
                  <a:gd name="T108" fmla="*/ 16 w 69"/>
                  <a:gd name="T109" fmla="*/ 2 h 64"/>
                  <a:gd name="T110" fmla="*/ 16 w 69"/>
                  <a:gd name="T111" fmla="*/ 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 h="64">
                    <a:moveTo>
                      <a:pt x="16" y="2"/>
                    </a:moveTo>
                    <a:lnTo>
                      <a:pt x="16" y="2"/>
                    </a:lnTo>
                    <a:lnTo>
                      <a:pt x="13" y="0"/>
                    </a:lnTo>
                    <a:lnTo>
                      <a:pt x="9" y="0"/>
                    </a:lnTo>
                    <a:lnTo>
                      <a:pt x="5" y="2"/>
                    </a:lnTo>
                    <a:lnTo>
                      <a:pt x="3" y="6"/>
                    </a:lnTo>
                    <a:lnTo>
                      <a:pt x="1" y="10"/>
                    </a:lnTo>
                    <a:lnTo>
                      <a:pt x="1" y="13"/>
                    </a:lnTo>
                    <a:lnTo>
                      <a:pt x="1" y="17"/>
                    </a:lnTo>
                    <a:lnTo>
                      <a:pt x="1" y="20"/>
                    </a:lnTo>
                    <a:lnTo>
                      <a:pt x="1" y="24"/>
                    </a:lnTo>
                    <a:lnTo>
                      <a:pt x="0" y="28"/>
                    </a:lnTo>
                    <a:lnTo>
                      <a:pt x="2" y="32"/>
                    </a:lnTo>
                    <a:lnTo>
                      <a:pt x="3" y="37"/>
                    </a:lnTo>
                    <a:lnTo>
                      <a:pt x="4" y="40"/>
                    </a:lnTo>
                    <a:lnTo>
                      <a:pt x="5" y="44"/>
                    </a:lnTo>
                    <a:lnTo>
                      <a:pt x="5" y="48"/>
                    </a:lnTo>
                    <a:lnTo>
                      <a:pt x="5" y="53"/>
                    </a:lnTo>
                    <a:lnTo>
                      <a:pt x="3" y="56"/>
                    </a:lnTo>
                    <a:lnTo>
                      <a:pt x="1" y="59"/>
                    </a:lnTo>
                    <a:lnTo>
                      <a:pt x="2" y="62"/>
                    </a:lnTo>
                    <a:lnTo>
                      <a:pt x="5" y="64"/>
                    </a:lnTo>
                    <a:lnTo>
                      <a:pt x="9" y="64"/>
                    </a:lnTo>
                    <a:lnTo>
                      <a:pt x="14" y="64"/>
                    </a:lnTo>
                    <a:lnTo>
                      <a:pt x="18" y="64"/>
                    </a:lnTo>
                    <a:lnTo>
                      <a:pt x="24" y="62"/>
                    </a:lnTo>
                    <a:lnTo>
                      <a:pt x="30" y="61"/>
                    </a:lnTo>
                    <a:lnTo>
                      <a:pt x="35" y="60"/>
                    </a:lnTo>
                    <a:lnTo>
                      <a:pt x="39" y="56"/>
                    </a:lnTo>
                    <a:lnTo>
                      <a:pt x="43" y="53"/>
                    </a:lnTo>
                    <a:lnTo>
                      <a:pt x="48" y="52"/>
                    </a:lnTo>
                    <a:lnTo>
                      <a:pt x="54" y="51"/>
                    </a:lnTo>
                    <a:lnTo>
                      <a:pt x="58" y="51"/>
                    </a:lnTo>
                    <a:lnTo>
                      <a:pt x="63" y="53"/>
                    </a:lnTo>
                    <a:lnTo>
                      <a:pt x="65" y="52"/>
                    </a:lnTo>
                    <a:lnTo>
                      <a:pt x="69" y="48"/>
                    </a:lnTo>
                    <a:lnTo>
                      <a:pt x="69" y="43"/>
                    </a:lnTo>
                    <a:lnTo>
                      <a:pt x="69" y="39"/>
                    </a:lnTo>
                    <a:lnTo>
                      <a:pt x="69" y="35"/>
                    </a:lnTo>
                    <a:lnTo>
                      <a:pt x="66" y="32"/>
                    </a:lnTo>
                    <a:lnTo>
                      <a:pt x="63" y="29"/>
                    </a:lnTo>
                    <a:lnTo>
                      <a:pt x="58" y="25"/>
                    </a:lnTo>
                    <a:lnTo>
                      <a:pt x="54" y="21"/>
                    </a:lnTo>
                    <a:lnTo>
                      <a:pt x="52" y="19"/>
                    </a:lnTo>
                    <a:lnTo>
                      <a:pt x="52" y="15"/>
                    </a:lnTo>
                    <a:lnTo>
                      <a:pt x="50" y="10"/>
                    </a:lnTo>
                    <a:lnTo>
                      <a:pt x="47" y="8"/>
                    </a:lnTo>
                    <a:lnTo>
                      <a:pt x="43" y="7"/>
                    </a:lnTo>
                    <a:lnTo>
                      <a:pt x="37" y="7"/>
                    </a:lnTo>
                    <a:lnTo>
                      <a:pt x="34" y="11"/>
                    </a:lnTo>
                    <a:lnTo>
                      <a:pt x="30" y="15"/>
                    </a:lnTo>
                    <a:lnTo>
                      <a:pt x="26" y="13"/>
                    </a:lnTo>
                    <a:lnTo>
                      <a:pt x="21" y="11"/>
                    </a:lnTo>
                    <a:lnTo>
                      <a:pt x="18" y="7"/>
                    </a:lnTo>
                    <a:lnTo>
                      <a:pt x="16" y="2"/>
                    </a:lnTo>
                    <a:lnTo>
                      <a:pt x="16" y="2"/>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 name="Freeform 663">
                <a:extLst>
                  <a:ext uri="{FF2B5EF4-FFF2-40B4-BE49-F238E27FC236}">
                    <a16:creationId xmlns:a16="http://schemas.microsoft.com/office/drawing/2014/main" id="{077C228D-66F9-4A14-84B7-A766B8A4D48F}"/>
                  </a:ext>
                </a:extLst>
              </p:cNvPr>
              <p:cNvSpPr>
                <a:spLocks/>
              </p:cNvSpPr>
              <p:nvPr/>
            </p:nvSpPr>
            <p:spPr bwMode="auto">
              <a:xfrm>
                <a:off x="484" y="3401"/>
                <a:ext cx="4" cy="5"/>
              </a:xfrm>
              <a:custGeom>
                <a:avLst/>
                <a:gdLst>
                  <a:gd name="T0" fmla="*/ 6 w 8"/>
                  <a:gd name="T1" fmla="*/ 0 h 8"/>
                  <a:gd name="T2" fmla="*/ 6 w 8"/>
                  <a:gd name="T3" fmla="*/ 0 h 8"/>
                  <a:gd name="T4" fmla="*/ 3 w 8"/>
                  <a:gd name="T5" fmla="*/ 0 h 8"/>
                  <a:gd name="T6" fmla="*/ 0 w 8"/>
                  <a:gd name="T7" fmla="*/ 1 h 8"/>
                  <a:gd name="T8" fmla="*/ 0 w 8"/>
                  <a:gd name="T9" fmla="*/ 4 h 8"/>
                  <a:gd name="T10" fmla="*/ 1 w 8"/>
                  <a:gd name="T11" fmla="*/ 7 h 8"/>
                  <a:gd name="T12" fmla="*/ 4 w 8"/>
                  <a:gd name="T13" fmla="*/ 8 h 8"/>
                  <a:gd name="T14" fmla="*/ 6 w 8"/>
                  <a:gd name="T15" fmla="*/ 8 h 8"/>
                  <a:gd name="T16" fmla="*/ 8 w 8"/>
                  <a:gd name="T17" fmla="*/ 5 h 8"/>
                  <a:gd name="T18" fmla="*/ 6 w 8"/>
                  <a:gd name="T19" fmla="*/ 0 h 8"/>
                  <a:gd name="T20" fmla="*/ 6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6" y="0"/>
                    </a:moveTo>
                    <a:lnTo>
                      <a:pt x="6" y="0"/>
                    </a:lnTo>
                    <a:lnTo>
                      <a:pt x="3" y="0"/>
                    </a:lnTo>
                    <a:lnTo>
                      <a:pt x="0" y="1"/>
                    </a:lnTo>
                    <a:lnTo>
                      <a:pt x="0" y="4"/>
                    </a:lnTo>
                    <a:lnTo>
                      <a:pt x="1" y="7"/>
                    </a:lnTo>
                    <a:lnTo>
                      <a:pt x="4" y="8"/>
                    </a:lnTo>
                    <a:lnTo>
                      <a:pt x="6" y="8"/>
                    </a:lnTo>
                    <a:lnTo>
                      <a:pt x="8" y="5"/>
                    </a:lnTo>
                    <a:lnTo>
                      <a:pt x="6" y="0"/>
                    </a:lnTo>
                    <a:lnTo>
                      <a:pt x="6"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3" name="Freeform 664">
                <a:extLst>
                  <a:ext uri="{FF2B5EF4-FFF2-40B4-BE49-F238E27FC236}">
                    <a16:creationId xmlns:a16="http://schemas.microsoft.com/office/drawing/2014/main" id="{FD8BE910-6BD6-452D-9872-DCDC4720168E}"/>
                  </a:ext>
                </a:extLst>
              </p:cNvPr>
              <p:cNvSpPr>
                <a:spLocks/>
              </p:cNvSpPr>
              <p:nvPr/>
            </p:nvSpPr>
            <p:spPr bwMode="auto">
              <a:xfrm>
                <a:off x="484" y="3401"/>
                <a:ext cx="4" cy="5"/>
              </a:xfrm>
              <a:custGeom>
                <a:avLst/>
                <a:gdLst>
                  <a:gd name="T0" fmla="*/ 6 w 8"/>
                  <a:gd name="T1" fmla="*/ 0 h 8"/>
                  <a:gd name="T2" fmla="*/ 6 w 8"/>
                  <a:gd name="T3" fmla="*/ 0 h 8"/>
                  <a:gd name="T4" fmla="*/ 3 w 8"/>
                  <a:gd name="T5" fmla="*/ 0 h 8"/>
                  <a:gd name="T6" fmla="*/ 0 w 8"/>
                  <a:gd name="T7" fmla="*/ 1 h 8"/>
                  <a:gd name="T8" fmla="*/ 0 w 8"/>
                  <a:gd name="T9" fmla="*/ 4 h 8"/>
                  <a:gd name="T10" fmla="*/ 1 w 8"/>
                  <a:gd name="T11" fmla="*/ 7 h 8"/>
                  <a:gd name="T12" fmla="*/ 4 w 8"/>
                  <a:gd name="T13" fmla="*/ 8 h 8"/>
                  <a:gd name="T14" fmla="*/ 6 w 8"/>
                  <a:gd name="T15" fmla="*/ 8 h 8"/>
                  <a:gd name="T16" fmla="*/ 8 w 8"/>
                  <a:gd name="T17" fmla="*/ 5 h 8"/>
                  <a:gd name="T18" fmla="*/ 6 w 8"/>
                  <a:gd name="T19" fmla="*/ 0 h 8"/>
                  <a:gd name="T20" fmla="*/ 6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6" y="0"/>
                    </a:moveTo>
                    <a:lnTo>
                      <a:pt x="6" y="0"/>
                    </a:lnTo>
                    <a:lnTo>
                      <a:pt x="3" y="0"/>
                    </a:lnTo>
                    <a:lnTo>
                      <a:pt x="0" y="1"/>
                    </a:lnTo>
                    <a:lnTo>
                      <a:pt x="0" y="4"/>
                    </a:lnTo>
                    <a:lnTo>
                      <a:pt x="1" y="7"/>
                    </a:lnTo>
                    <a:lnTo>
                      <a:pt x="4" y="8"/>
                    </a:lnTo>
                    <a:lnTo>
                      <a:pt x="6" y="8"/>
                    </a:lnTo>
                    <a:lnTo>
                      <a:pt x="8" y="5"/>
                    </a:lnTo>
                    <a:lnTo>
                      <a:pt x="6" y="0"/>
                    </a:lnTo>
                    <a:lnTo>
                      <a:pt x="6"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 name="Freeform 665">
                <a:extLst>
                  <a:ext uri="{FF2B5EF4-FFF2-40B4-BE49-F238E27FC236}">
                    <a16:creationId xmlns:a16="http://schemas.microsoft.com/office/drawing/2014/main" id="{6ECCBA2F-5CC6-41C1-B256-688BE72E5ACE}"/>
                  </a:ext>
                </a:extLst>
              </p:cNvPr>
              <p:cNvSpPr>
                <a:spLocks/>
              </p:cNvSpPr>
              <p:nvPr/>
            </p:nvSpPr>
            <p:spPr bwMode="auto">
              <a:xfrm>
                <a:off x="480" y="3405"/>
                <a:ext cx="4" cy="3"/>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7 h 7"/>
                  <a:gd name="T12" fmla="*/ 7 w 7"/>
                  <a:gd name="T13" fmla="*/ 5 h 7"/>
                  <a:gd name="T14" fmla="*/ 7 w 7"/>
                  <a:gd name="T15" fmla="*/ 2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7"/>
                    </a:lnTo>
                    <a:lnTo>
                      <a:pt x="7" y="5"/>
                    </a:lnTo>
                    <a:lnTo>
                      <a:pt x="7" y="2"/>
                    </a:lnTo>
                    <a:lnTo>
                      <a:pt x="2" y="0"/>
                    </a:lnTo>
                    <a:lnTo>
                      <a:pt x="2"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5" name="Freeform 666">
                <a:extLst>
                  <a:ext uri="{FF2B5EF4-FFF2-40B4-BE49-F238E27FC236}">
                    <a16:creationId xmlns:a16="http://schemas.microsoft.com/office/drawing/2014/main" id="{60CC35A4-1725-455B-A6A6-2CC078815FBE}"/>
                  </a:ext>
                </a:extLst>
              </p:cNvPr>
              <p:cNvSpPr>
                <a:spLocks/>
              </p:cNvSpPr>
              <p:nvPr/>
            </p:nvSpPr>
            <p:spPr bwMode="auto">
              <a:xfrm>
                <a:off x="480" y="3405"/>
                <a:ext cx="4" cy="3"/>
              </a:xfrm>
              <a:custGeom>
                <a:avLst/>
                <a:gdLst>
                  <a:gd name="T0" fmla="*/ 2 w 7"/>
                  <a:gd name="T1" fmla="*/ 0 h 7"/>
                  <a:gd name="T2" fmla="*/ 2 w 7"/>
                  <a:gd name="T3" fmla="*/ 0 h 7"/>
                  <a:gd name="T4" fmla="*/ 0 w 7"/>
                  <a:gd name="T5" fmla="*/ 3 h 7"/>
                  <a:gd name="T6" fmla="*/ 0 w 7"/>
                  <a:gd name="T7" fmla="*/ 6 h 7"/>
                  <a:gd name="T8" fmla="*/ 2 w 7"/>
                  <a:gd name="T9" fmla="*/ 7 h 7"/>
                  <a:gd name="T10" fmla="*/ 5 w 7"/>
                  <a:gd name="T11" fmla="*/ 7 h 7"/>
                  <a:gd name="T12" fmla="*/ 7 w 7"/>
                  <a:gd name="T13" fmla="*/ 5 h 7"/>
                  <a:gd name="T14" fmla="*/ 7 w 7"/>
                  <a:gd name="T15" fmla="*/ 2 h 7"/>
                  <a:gd name="T16" fmla="*/ 2 w 7"/>
                  <a:gd name="T17" fmla="*/ 0 h 7"/>
                  <a:gd name="T18" fmla="*/ 2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2" y="0"/>
                    </a:moveTo>
                    <a:lnTo>
                      <a:pt x="2" y="0"/>
                    </a:lnTo>
                    <a:lnTo>
                      <a:pt x="0" y="3"/>
                    </a:lnTo>
                    <a:lnTo>
                      <a:pt x="0" y="6"/>
                    </a:lnTo>
                    <a:lnTo>
                      <a:pt x="2" y="7"/>
                    </a:lnTo>
                    <a:lnTo>
                      <a:pt x="5" y="7"/>
                    </a:lnTo>
                    <a:lnTo>
                      <a:pt x="7" y="5"/>
                    </a:lnTo>
                    <a:lnTo>
                      <a:pt x="7" y="2"/>
                    </a:lnTo>
                    <a:lnTo>
                      <a:pt x="2" y="0"/>
                    </a:lnTo>
                    <a:lnTo>
                      <a:pt x="2"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 name="Freeform 667">
                <a:extLst>
                  <a:ext uri="{FF2B5EF4-FFF2-40B4-BE49-F238E27FC236}">
                    <a16:creationId xmlns:a16="http://schemas.microsoft.com/office/drawing/2014/main" id="{2360C652-22FF-492A-B114-BE33AD3CA81D}"/>
                  </a:ext>
                </a:extLst>
              </p:cNvPr>
              <p:cNvSpPr>
                <a:spLocks/>
              </p:cNvSpPr>
              <p:nvPr/>
            </p:nvSpPr>
            <p:spPr bwMode="auto">
              <a:xfrm>
                <a:off x="472" y="3407"/>
                <a:ext cx="4" cy="3"/>
              </a:xfrm>
              <a:custGeom>
                <a:avLst/>
                <a:gdLst>
                  <a:gd name="T0" fmla="*/ 5 w 8"/>
                  <a:gd name="T1" fmla="*/ 0 h 7"/>
                  <a:gd name="T2" fmla="*/ 5 w 8"/>
                  <a:gd name="T3" fmla="*/ 0 h 7"/>
                  <a:gd name="T4" fmla="*/ 2 w 8"/>
                  <a:gd name="T5" fmla="*/ 2 h 7"/>
                  <a:gd name="T6" fmla="*/ 0 w 8"/>
                  <a:gd name="T7" fmla="*/ 3 h 7"/>
                  <a:gd name="T8" fmla="*/ 1 w 8"/>
                  <a:gd name="T9" fmla="*/ 5 h 7"/>
                  <a:gd name="T10" fmla="*/ 3 w 8"/>
                  <a:gd name="T11" fmla="*/ 7 h 7"/>
                  <a:gd name="T12" fmla="*/ 6 w 8"/>
                  <a:gd name="T13" fmla="*/ 7 h 7"/>
                  <a:gd name="T14" fmla="*/ 7 w 8"/>
                  <a:gd name="T15" fmla="*/ 5 h 7"/>
                  <a:gd name="T16" fmla="*/ 8 w 8"/>
                  <a:gd name="T17" fmla="*/ 1 h 7"/>
                  <a:gd name="T18" fmla="*/ 8 w 8"/>
                  <a:gd name="T19" fmla="*/ 0 h 7"/>
                  <a:gd name="T20" fmla="*/ 5 w 8"/>
                  <a:gd name="T21" fmla="*/ 0 h 7"/>
                  <a:gd name="T22" fmla="*/ 5 w 8"/>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7">
                    <a:moveTo>
                      <a:pt x="5" y="0"/>
                    </a:moveTo>
                    <a:lnTo>
                      <a:pt x="5" y="0"/>
                    </a:lnTo>
                    <a:lnTo>
                      <a:pt x="2" y="2"/>
                    </a:lnTo>
                    <a:lnTo>
                      <a:pt x="0" y="3"/>
                    </a:lnTo>
                    <a:lnTo>
                      <a:pt x="1" y="5"/>
                    </a:lnTo>
                    <a:lnTo>
                      <a:pt x="3" y="7"/>
                    </a:lnTo>
                    <a:lnTo>
                      <a:pt x="6" y="7"/>
                    </a:lnTo>
                    <a:lnTo>
                      <a:pt x="7" y="5"/>
                    </a:lnTo>
                    <a:lnTo>
                      <a:pt x="8" y="1"/>
                    </a:lnTo>
                    <a:lnTo>
                      <a:pt x="8" y="0"/>
                    </a:lnTo>
                    <a:lnTo>
                      <a:pt x="5" y="0"/>
                    </a:lnTo>
                    <a:lnTo>
                      <a:pt x="5"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7" name="Freeform 668">
                <a:extLst>
                  <a:ext uri="{FF2B5EF4-FFF2-40B4-BE49-F238E27FC236}">
                    <a16:creationId xmlns:a16="http://schemas.microsoft.com/office/drawing/2014/main" id="{067DE7DA-FFD4-4CF5-A927-A4570B23F8C2}"/>
                  </a:ext>
                </a:extLst>
              </p:cNvPr>
              <p:cNvSpPr>
                <a:spLocks/>
              </p:cNvSpPr>
              <p:nvPr/>
            </p:nvSpPr>
            <p:spPr bwMode="auto">
              <a:xfrm>
                <a:off x="472" y="3407"/>
                <a:ext cx="4" cy="3"/>
              </a:xfrm>
              <a:custGeom>
                <a:avLst/>
                <a:gdLst>
                  <a:gd name="T0" fmla="*/ 5 w 8"/>
                  <a:gd name="T1" fmla="*/ 0 h 7"/>
                  <a:gd name="T2" fmla="*/ 5 w 8"/>
                  <a:gd name="T3" fmla="*/ 0 h 7"/>
                  <a:gd name="T4" fmla="*/ 2 w 8"/>
                  <a:gd name="T5" fmla="*/ 2 h 7"/>
                  <a:gd name="T6" fmla="*/ 0 w 8"/>
                  <a:gd name="T7" fmla="*/ 3 h 7"/>
                  <a:gd name="T8" fmla="*/ 1 w 8"/>
                  <a:gd name="T9" fmla="*/ 5 h 7"/>
                  <a:gd name="T10" fmla="*/ 3 w 8"/>
                  <a:gd name="T11" fmla="*/ 7 h 7"/>
                  <a:gd name="T12" fmla="*/ 6 w 8"/>
                  <a:gd name="T13" fmla="*/ 7 h 7"/>
                  <a:gd name="T14" fmla="*/ 7 w 8"/>
                  <a:gd name="T15" fmla="*/ 5 h 7"/>
                  <a:gd name="T16" fmla="*/ 8 w 8"/>
                  <a:gd name="T17" fmla="*/ 1 h 7"/>
                  <a:gd name="T18" fmla="*/ 8 w 8"/>
                  <a:gd name="T19" fmla="*/ 0 h 7"/>
                  <a:gd name="T20" fmla="*/ 5 w 8"/>
                  <a:gd name="T21" fmla="*/ 0 h 7"/>
                  <a:gd name="T22" fmla="*/ 5 w 8"/>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7">
                    <a:moveTo>
                      <a:pt x="5" y="0"/>
                    </a:moveTo>
                    <a:lnTo>
                      <a:pt x="5" y="0"/>
                    </a:lnTo>
                    <a:lnTo>
                      <a:pt x="2" y="2"/>
                    </a:lnTo>
                    <a:lnTo>
                      <a:pt x="0" y="3"/>
                    </a:lnTo>
                    <a:lnTo>
                      <a:pt x="1" y="5"/>
                    </a:lnTo>
                    <a:lnTo>
                      <a:pt x="3" y="7"/>
                    </a:lnTo>
                    <a:lnTo>
                      <a:pt x="6" y="7"/>
                    </a:lnTo>
                    <a:lnTo>
                      <a:pt x="7" y="5"/>
                    </a:lnTo>
                    <a:lnTo>
                      <a:pt x="8" y="1"/>
                    </a:lnTo>
                    <a:lnTo>
                      <a:pt x="8" y="0"/>
                    </a:lnTo>
                    <a:lnTo>
                      <a:pt x="5" y="0"/>
                    </a:lnTo>
                    <a:lnTo>
                      <a:pt x="5"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 name="Freeform 669">
                <a:extLst>
                  <a:ext uri="{FF2B5EF4-FFF2-40B4-BE49-F238E27FC236}">
                    <a16:creationId xmlns:a16="http://schemas.microsoft.com/office/drawing/2014/main" id="{ABA3E6C7-C800-41A6-A6A7-01A2908F6A2E}"/>
                  </a:ext>
                </a:extLst>
              </p:cNvPr>
              <p:cNvSpPr>
                <a:spLocks/>
              </p:cNvSpPr>
              <p:nvPr/>
            </p:nvSpPr>
            <p:spPr bwMode="auto">
              <a:xfrm>
                <a:off x="481" y="3414"/>
                <a:ext cx="7" cy="4"/>
              </a:xfrm>
              <a:custGeom>
                <a:avLst/>
                <a:gdLst>
                  <a:gd name="T0" fmla="*/ 7 w 13"/>
                  <a:gd name="T1" fmla="*/ 0 h 9"/>
                  <a:gd name="T2" fmla="*/ 7 w 13"/>
                  <a:gd name="T3" fmla="*/ 0 h 9"/>
                  <a:gd name="T4" fmla="*/ 4 w 13"/>
                  <a:gd name="T5" fmla="*/ 1 h 9"/>
                  <a:gd name="T6" fmla="*/ 0 w 13"/>
                  <a:gd name="T7" fmla="*/ 4 h 9"/>
                  <a:gd name="T8" fmla="*/ 0 w 13"/>
                  <a:gd name="T9" fmla="*/ 6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1"/>
                    </a:lnTo>
                    <a:lnTo>
                      <a:pt x="0" y="4"/>
                    </a:lnTo>
                    <a:lnTo>
                      <a:pt x="0" y="6"/>
                    </a:lnTo>
                    <a:lnTo>
                      <a:pt x="2" y="9"/>
                    </a:lnTo>
                    <a:lnTo>
                      <a:pt x="4" y="9"/>
                    </a:lnTo>
                    <a:lnTo>
                      <a:pt x="7" y="9"/>
                    </a:lnTo>
                    <a:lnTo>
                      <a:pt x="11" y="9"/>
                    </a:lnTo>
                    <a:lnTo>
                      <a:pt x="13" y="4"/>
                    </a:lnTo>
                    <a:lnTo>
                      <a:pt x="11" y="2"/>
                    </a:lnTo>
                    <a:lnTo>
                      <a:pt x="7" y="0"/>
                    </a:lnTo>
                    <a:lnTo>
                      <a:pt x="7" y="0"/>
                    </a:lnTo>
                    <a:close/>
                  </a:path>
                </a:pathLst>
              </a:custGeom>
              <a:solidFill>
                <a:srgbClr val="F1F1F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79" name="Freeform 670">
                <a:extLst>
                  <a:ext uri="{FF2B5EF4-FFF2-40B4-BE49-F238E27FC236}">
                    <a16:creationId xmlns:a16="http://schemas.microsoft.com/office/drawing/2014/main" id="{FC286F8E-6C10-4771-8179-5463EB364316}"/>
                  </a:ext>
                </a:extLst>
              </p:cNvPr>
              <p:cNvSpPr>
                <a:spLocks/>
              </p:cNvSpPr>
              <p:nvPr/>
            </p:nvSpPr>
            <p:spPr bwMode="auto">
              <a:xfrm>
                <a:off x="481" y="3414"/>
                <a:ext cx="7" cy="4"/>
              </a:xfrm>
              <a:custGeom>
                <a:avLst/>
                <a:gdLst>
                  <a:gd name="T0" fmla="*/ 7 w 13"/>
                  <a:gd name="T1" fmla="*/ 0 h 9"/>
                  <a:gd name="T2" fmla="*/ 7 w 13"/>
                  <a:gd name="T3" fmla="*/ 0 h 9"/>
                  <a:gd name="T4" fmla="*/ 4 w 13"/>
                  <a:gd name="T5" fmla="*/ 1 h 9"/>
                  <a:gd name="T6" fmla="*/ 0 w 13"/>
                  <a:gd name="T7" fmla="*/ 4 h 9"/>
                  <a:gd name="T8" fmla="*/ 0 w 13"/>
                  <a:gd name="T9" fmla="*/ 6 h 9"/>
                  <a:gd name="T10" fmla="*/ 2 w 13"/>
                  <a:gd name="T11" fmla="*/ 9 h 9"/>
                  <a:gd name="T12" fmla="*/ 4 w 13"/>
                  <a:gd name="T13" fmla="*/ 9 h 9"/>
                  <a:gd name="T14" fmla="*/ 7 w 13"/>
                  <a:gd name="T15" fmla="*/ 9 h 9"/>
                  <a:gd name="T16" fmla="*/ 11 w 13"/>
                  <a:gd name="T17" fmla="*/ 9 h 9"/>
                  <a:gd name="T18" fmla="*/ 13 w 13"/>
                  <a:gd name="T19" fmla="*/ 4 h 9"/>
                  <a:gd name="T20" fmla="*/ 11 w 13"/>
                  <a:gd name="T21" fmla="*/ 2 h 9"/>
                  <a:gd name="T22" fmla="*/ 7 w 13"/>
                  <a:gd name="T23" fmla="*/ 0 h 9"/>
                  <a:gd name="T24" fmla="*/ 7 w 13"/>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9">
                    <a:moveTo>
                      <a:pt x="7" y="0"/>
                    </a:moveTo>
                    <a:lnTo>
                      <a:pt x="7" y="0"/>
                    </a:lnTo>
                    <a:lnTo>
                      <a:pt x="4" y="1"/>
                    </a:lnTo>
                    <a:lnTo>
                      <a:pt x="0" y="4"/>
                    </a:lnTo>
                    <a:lnTo>
                      <a:pt x="0" y="6"/>
                    </a:lnTo>
                    <a:lnTo>
                      <a:pt x="2" y="9"/>
                    </a:lnTo>
                    <a:lnTo>
                      <a:pt x="4" y="9"/>
                    </a:lnTo>
                    <a:lnTo>
                      <a:pt x="7" y="9"/>
                    </a:lnTo>
                    <a:lnTo>
                      <a:pt x="11" y="9"/>
                    </a:lnTo>
                    <a:lnTo>
                      <a:pt x="13" y="4"/>
                    </a:lnTo>
                    <a:lnTo>
                      <a:pt x="11" y="2"/>
                    </a:lnTo>
                    <a:lnTo>
                      <a:pt x="7" y="0"/>
                    </a:lnTo>
                    <a:lnTo>
                      <a:pt x="7" y="0"/>
                    </a:lnTo>
                    <a:close/>
                  </a:path>
                </a:pathLst>
              </a:custGeom>
              <a:noFill/>
              <a:ln w="15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 name="Freeform 671">
                <a:extLst>
                  <a:ext uri="{FF2B5EF4-FFF2-40B4-BE49-F238E27FC236}">
                    <a16:creationId xmlns:a16="http://schemas.microsoft.com/office/drawing/2014/main" id="{3AE39AE6-C1A1-4998-9920-66068556034F}"/>
                  </a:ext>
                </a:extLst>
              </p:cNvPr>
              <p:cNvSpPr>
                <a:spLocks/>
              </p:cNvSpPr>
              <p:nvPr/>
            </p:nvSpPr>
            <p:spPr bwMode="auto">
              <a:xfrm>
                <a:off x="360"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 name="Freeform 672">
                <a:extLst>
                  <a:ext uri="{FF2B5EF4-FFF2-40B4-BE49-F238E27FC236}">
                    <a16:creationId xmlns:a16="http://schemas.microsoft.com/office/drawing/2014/main" id="{82FA7400-B717-4286-B2D3-C6B89EFB84E3}"/>
                  </a:ext>
                </a:extLst>
              </p:cNvPr>
              <p:cNvSpPr>
                <a:spLocks/>
              </p:cNvSpPr>
              <p:nvPr/>
            </p:nvSpPr>
            <p:spPr bwMode="auto">
              <a:xfrm>
                <a:off x="482"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 name="Freeform 673">
                <a:extLst>
                  <a:ext uri="{FF2B5EF4-FFF2-40B4-BE49-F238E27FC236}">
                    <a16:creationId xmlns:a16="http://schemas.microsoft.com/office/drawing/2014/main" id="{8D87EB19-7DC0-4B38-B148-47E0E2C7DA8D}"/>
                  </a:ext>
                </a:extLst>
              </p:cNvPr>
              <p:cNvSpPr>
                <a:spLocks/>
              </p:cNvSpPr>
              <p:nvPr/>
            </p:nvSpPr>
            <p:spPr bwMode="auto">
              <a:xfrm>
                <a:off x="605"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 name="Freeform 674">
                <a:extLst>
                  <a:ext uri="{FF2B5EF4-FFF2-40B4-BE49-F238E27FC236}">
                    <a16:creationId xmlns:a16="http://schemas.microsoft.com/office/drawing/2014/main" id="{BF666220-5D70-428E-B836-A1B587DE69C9}"/>
                  </a:ext>
                </a:extLst>
              </p:cNvPr>
              <p:cNvSpPr>
                <a:spLocks/>
              </p:cNvSpPr>
              <p:nvPr/>
            </p:nvSpPr>
            <p:spPr bwMode="auto">
              <a:xfrm>
                <a:off x="728"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 name="Freeform 675">
                <a:extLst>
                  <a:ext uri="{FF2B5EF4-FFF2-40B4-BE49-F238E27FC236}">
                    <a16:creationId xmlns:a16="http://schemas.microsoft.com/office/drawing/2014/main" id="{25E81AC8-1BC5-43C2-BC67-B67E5B290049}"/>
                  </a:ext>
                </a:extLst>
              </p:cNvPr>
              <p:cNvSpPr>
                <a:spLocks/>
              </p:cNvSpPr>
              <p:nvPr/>
            </p:nvSpPr>
            <p:spPr bwMode="auto">
              <a:xfrm>
                <a:off x="852"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 name="Freeform 676">
                <a:extLst>
                  <a:ext uri="{FF2B5EF4-FFF2-40B4-BE49-F238E27FC236}">
                    <a16:creationId xmlns:a16="http://schemas.microsoft.com/office/drawing/2014/main" id="{73A09458-435E-4192-ABF8-BF5A18ED2F56}"/>
                  </a:ext>
                </a:extLst>
              </p:cNvPr>
              <p:cNvSpPr>
                <a:spLocks/>
              </p:cNvSpPr>
              <p:nvPr/>
            </p:nvSpPr>
            <p:spPr bwMode="auto">
              <a:xfrm>
                <a:off x="975"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 name="Freeform 677">
                <a:extLst>
                  <a:ext uri="{FF2B5EF4-FFF2-40B4-BE49-F238E27FC236}">
                    <a16:creationId xmlns:a16="http://schemas.microsoft.com/office/drawing/2014/main" id="{E8AE2C1B-C530-45DC-84CC-C8FD60529AA3}"/>
                  </a:ext>
                </a:extLst>
              </p:cNvPr>
              <p:cNvSpPr>
                <a:spLocks/>
              </p:cNvSpPr>
              <p:nvPr/>
            </p:nvSpPr>
            <p:spPr bwMode="auto">
              <a:xfrm>
                <a:off x="1098" y="3097"/>
                <a:ext cx="0" cy="907"/>
              </a:xfrm>
              <a:custGeom>
                <a:avLst/>
                <a:gdLst>
                  <a:gd name="T0" fmla="*/ 1707 h 1707"/>
                  <a:gd name="T1" fmla="*/ 1707 h 1707"/>
                  <a:gd name="T2" fmla="*/ 0 h 1707"/>
                </a:gdLst>
                <a:ahLst/>
                <a:cxnLst>
                  <a:cxn ang="0">
                    <a:pos x="0" y="T0"/>
                  </a:cxn>
                  <a:cxn ang="0">
                    <a:pos x="0" y="T1"/>
                  </a:cxn>
                  <a:cxn ang="0">
                    <a:pos x="0" y="T2"/>
                  </a:cxn>
                </a:cxnLst>
                <a:rect l="0" t="0" r="r" b="b"/>
                <a:pathLst>
                  <a:path h="1707">
                    <a:moveTo>
                      <a:pt x="0" y="1707"/>
                    </a:moveTo>
                    <a:lnTo>
                      <a:pt x="0" y="1707"/>
                    </a:lnTo>
                    <a:lnTo>
                      <a:pt x="0"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 name="Freeform 678">
                <a:extLst>
                  <a:ext uri="{FF2B5EF4-FFF2-40B4-BE49-F238E27FC236}">
                    <a16:creationId xmlns:a16="http://schemas.microsoft.com/office/drawing/2014/main" id="{640EA640-7830-4F25-B340-2105DE7F3367}"/>
                  </a:ext>
                </a:extLst>
              </p:cNvPr>
              <p:cNvSpPr>
                <a:spLocks/>
              </p:cNvSpPr>
              <p:nvPr/>
            </p:nvSpPr>
            <p:spPr bwMode="auto">
              <a:xfrm>
                <a:off x="278" y="3937"/>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 name="Freeform 679">
                <a:extLst>
                  <a:ext uri="{FF2B5EF4-FFF2-40B4-BE49-F238E27FC236}">
                    <a16:creationId xmlns:a16="http://schemas.microsoft.com/office/drawing/2014/main" id="{FA9E6659-7CE1-4F69-AD2C-8F299F27594B}"/>
                  </a:ext>
                </a:extLst>
              </p:cNvPr>
              <p:cNvSpPr>
                <a:spLocks/>
              </p:cNvSpPr>
              <p:nvPr/>
            </p:nvSpPr>
            <p:spPr bwMode="auto">
              <a:xfrm>
                <a:off x="278" y="3790"/>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 name="Freeform 680">
                <a:extLst>
                  <a:ext uri="{FF2B5EF4-FFF2-40B4-BE49-F238E27FC236}">
                    <a16:creationId xmlns:a16="http://schemas.microsoft.com/office/drawing/2014/main" id="{EDB1759B-57E1-4386-890D-F0EF94185F22}"/>
                  </a:ext>
                </a:extLst>
              </p:cNvPr>
              <p:cNvSpPr>
                <a:spLocks/>
              </p:cNvSpPr>
              <p:nvPr/>
            </p:nvSpPr>
            <p:spPr bwMode="auto">
              <a:xfrm>
                <a:off x="278" y="3646"/>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 name="Freeform 681">
                <a:extLst>
                  <a:ext uri="{FF2B5EF4-FFF2-40B4-BE49-F238E27FC236}">
                    <a16:creationId xmlns:a16="http://schemas.microsoft.com/office/drawing/2014/main" id="{212B634A-1A2D-48A6-9600-5469922FA717}"/>
                  </a:ext>
                </a:extLst>
              </p:cNvPr>
              <p:cNvSpPr>
                <a:spLocks/>
              </p:cNvSpPr>
              <p:nvPr/>
            </p:nvSpPr>
            <p:spPr bwMode="auto">
              <a:xfrm>
                <a:off x="278" y="3505"/>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 name="Freeform 682">
                <a:extLst>
                  <a:ext uri="{FF2B5EF4-FFF2-40B4-BE49-F238E27FC236}">
                    <a16:creationId xmlns:a16="http://schemas.microsoft.com/office/drawing/2014/main" id="{4A7EBEC3-9BDA-4646-AF5D-DDBB8B1C257C}"/>
                  </a:ext>
                </a:extLst>
              </p:cNvPr>
              <p:cNvSpPr>
                <a:spLocks/>
              </p:cNvSpPr>
              <p:nvPr/>
            </p:nvSpPr>
            <p:spPr bwMode="auto">
              <a:xfrm>
                <a:off x="278" y="3365"/>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 name="Freeform 683">
                <a:extLst>
                  <a:ext uri="{FF2B5EF4-FFF2-40B4-BE49-F238E27FC236}">
                    <a16:creationId xmlns:a16="http://schemas.microsoft.com/office/drawing/2014/main" id="{D7D4E354-573F-416F-86BD-7C4CC7225ADC}"/>
                  </a:ext>
                </a:extLst>
              </p:cNvPr>
              <p:cNvSpPr>
                <a:spLocks/>
              </p:cNvSpPr>
              <p:nvPr/>
            </p:nvSpPr>
            <p:spPr bwMode="auto">
              <a:xfrm>
                <a:off x="278" y="3229"/>
                <a:ext cx="945" cy="0"/>
              </a:xfrm>
              <a:custGeom>
                <a:avLst/>
                <a:gdLst>
                  <a:gd name="T0" fmla="*/ 0 w 1779"/>
                  <a:gd name="T1" fmla="*/ 0 w 1779"/>
                  <a:gd name="T2" fmla="*/ 1779 w 1779"/>
                </a:gdLst>
                <a:ahLst/>
                <a:cxnLst>
                  <a:cxn ang="0">
                    <a:pos x="T0" y="0"/>
                  </a:cxn>
                  <a:cxn ang="0">
                    <a:pos x="T1" y="0"/>
                  </a:cxn>
                  <a:cxn ang="0">
                    <a:pos x="T2" y="0"/>
                  </a:cxn>
                </a:cxnLst>
                <a:rect l="0" t="0" r="r" b="b"/>
                <a:pathLst>
                  <a:path w="1779">
                    <a:moveTo>
                      <a:pt x="0" y="0"/>
                    </a:moveTo>
                    <a:lnTo>
                      <a:pt x="0" y="0"/>
                    </a:lnTo>
                    <a:lnTo>
                      <a:pt x="1779" y="0"/>
                    </a:lnTo>
                  </a:path>
                </a:pathLst>
              </a:custGeom>
              <a:noFill/>
              <a:ln w="1588" cap="flat">
                <a:solidFill>
                  <a:srgbClr val="333333"/>
                </a:solidFill>
                <a:prstDash val="solid"/>
                <a:bevel/>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 name="Freeform 684">
                <a:extLst>
                  <a:ext uri="{FF2B5EF4-FFF2-40B4-BE49-F238E27FC236}">
                    <a16:creationId xmlns:a16="http://schemas.microsoft.com/office/drawing/2014/main" id="{D2A5DC3E-BA96-411B-8013-F675C73E80BD}"/>
                  </a:ext>
                </a:extLst>
              </p:cNvPr>
              <p:cNvSpPr>
                <a:spLocks/>
              </p:cNvSpPr>
              <p:nvPr/>
            </p:nvSpPr>
            <p:spPr bwMode="auto">
              <a:xfrm>
                <a:off x="279" y="3097"/>
                <a:ext cx="942" cy="906"/>
              </a:xfrm>
              <a:custGeom>
                <a:avLst/>
                <a:gdLst>
                  <a:gd name="T0" fmla="*/ 0 w 1776"/>
                  <a:gd name="T1" fmla="*/ 0 h 1704"/>
                  <a:gd name="T2" fmla="*/ 0 w 1776"/>
                  <a:gd name="T3" fmla="*/ 0 h 1704"/>
                  <a:gd name="T4" fmla="*/ 1776 w 1776"/>
                  <a:gd name="T5" fmla="*/ 0 h 1704"/>
                  <a:gd name="T6" fmla="*/ 1776 w 1776"/>
                  <a:gd name="T7" fmla="*/ 1704 h 1704"/>
                  <a:gd name="T8" fmla="*/ 0 w 1776"/>
                  <a:gd name="T9" fmla="*/ 1704 h 1704"/>
                  <a:gd name="T10" fmla="*/ 0 w 1776"/>
                  <a:gd name="T11" fmla="*/ 0 h 1704"/>
                </a:gdLst>
                <a:ahLst/>
                <a:cxnLst>
                  <a:cxn ang="0">
                    <a:pos x="T0" y="T1"/>
                  </a:cxn>
                  <a:cxn ang="0">
                    <a:pos x="T2" y="T3"/>
                  </a:cxn>
                  <a:cxn ang="0">
                    <a:pos x="T4" y="T5"/>
                  </a:cxn>
                  <a:cxn ang="0">
                    <a:pos x="T6" y="T7"/>
                  </a:cxn>
                  <a:cxn ang="0">
                    <a:pos x="T8" y="T9"/>
                  </a:cxn>
                  <a:cxn ang="0">
                    <a:pos x="T10" y="T11"/>
                  </a:cxn>
                </a:cxnLst>
                <a:rect l="0" t="0" r="r" b="b"/>
                <a:pathLst>
                  <a:path w="1776" h="1704">
                    <a:moveTo>
                      <a:pt x="0" y="0"/>
                    </a:moveTo>
                    <a:lnTo>
                      <a:pt x="0" y="0"/>
                    </a:lnTo>
                    <a:lnTo>
                      <a:pt x="1776" y="0"/>
                    </a:lnTo>
                    <a:lnTo>
                      <a:pt x="1776" y="1704"/>
                    </a:lnTo>
                    <a:lnTo>
                      <a:pt x="0" y="1704"/>
                    </a:lnTo>
                    <a:lnTo>
                      <a:pt x="0" y="0"/>
                    </a:lnTo>
                    <a:close/>
                  </a:path>
                </a:pathLst>
              </a:custGeom>
              <a:noFill/>
              <a:ln w="6350"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 name="Rectangle 685">
                <a:extLst>
                  <a:ext uri="{FF2B5EF4-FFF2-40B4-BE49-F238E27FC236}">
                    <a16:creationId xmlns:a16="http://schemas.microsoft.com/office/drawing/2014/main" id="{23178132-08AE-40F7-8396-E725848C8027}"/>
                  </a:ext>
                </a:extLst>
              </p:cNvPr>
              <p:cNvSpPr>
                <a:spLocks noChangeArrowheads="1"/>
              </p:cNvSpPr>
              <p:nvPr/>
            </p:nvSpPr>
            <p:spPr bwMode="auto">
              <a:xfrm>
                <a:off x="1863" y="1472"/>
                <a:ext cx="23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FF"/>
                    </a:solidFill>
                    <a:effectLst/>
                    <a:latin typeface="Geneva"/>
                  </a:rPr>
                  <a:t>2840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5" name="Rectangle 686">
                <a:extLst>
                  <a:ext uri="{FF2B5EF4-FFF2-40B4-BE49-F238E27FC236}">
                    <a16:creationId xmlns:a16="http://schemas.microsoft.com/office/drawing/2014/main" id="{061155B5-4995-462A-AE60-FE235FA51272}"/>
                  </a:ext>
                </a:extLst>
              </p:cNvPr>
              <p:cNvSpPr>
                <a:spLocks noChangeArrowheads="1"/>
              </p:cNvSpPr>
              <p:nvPr/>
            </p:nvSpPr>
            <p:spPr bwMode="auto">
              <a:xfrm>
                <a:off x="1546" y="2601"/>
                <a:ext cx="186"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0000"/>
                    </a:solidFill>
                    <a:effectLst/>
                    <a:latin typeface="Geneva"/>
                  </a:rPr>
                  <a:t>109</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6" name="Rectangle 687">
                <a:extLst>
                  <a:ext uri="{FF2B5EF4-FFF2-40B4-BE49-F238E27FC236}">
                    <a16:creationId xmlns:a16="http://schemas.microsoft.com/office/drawing/2014/main" id="{A06C4413-379C-4B2E-9758-03B7CAD5EA02}"/>
                  </a:ext>
                </a:extLst>
              </p:cNvPr>
              <p:cNvSpPr>
                <a:spLocks noChangeArrowheads="1"/>
              </p:cNvSpPr>
              <p:nvPr/>
            </p:nvSpPr>
            <p:spPr bwMode="auto">
              <a:xfrm>
                <a:off x="2065" y="2133"/>
                <a:ext cx="186"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CB13"/>
                    </a:solidFill>
                    <a:effectLst/>
                    <a:latin typeface="Geneva"/>
                  </a:rPr>
                  <a:t>105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7" name="Rectangle 688">
                <a:extLst>
                  <a:ext uri="{FF2B5EF4-FFF2-40B4-BE49-F238E27FC236}">
                    <a16:creationId xmlns:a16="http://schemas.microsoft.com/office/drawing/2014/main" id="{5C1AF8A6-6ACF-4F96-A45C-1724F1049DA5}"/>
                  </a:ext>
                </a:extLst>
              </p:cNvPr>
              <p:cNvSpPr>
                <a:spLocks noChangeArrowheads="1"/>
              </p:cNvSpPr>
              <p:nvPr/>
            </p:nvSpPr>
            <p:spPr bwMode="auto">
              <a:xfrm>
                <a:off x="864" y="1906"/>
                <a:ext cx="23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Geneva"/>
                  </a:rPr>
                  <a:t>1986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8" name="Rectangle 689">
                <a:extLst>
                  <a:ext uri="{FF2B5EF4-FFF2-40B4-BE49-F238E27FC236}">
                    <a16:creationId xmlns:a16="http://schemas.microsoft.com/office/drawing/2014/main" id="{812F98E1-6404-4FC1-99A8-D20BC9FCD29D}"/>
                  </a:ext>
                </a:extLst>
              </p:cNvPr>
              <p:cNvSpPr>
                <a:spLocks noChangeArrowheads="1"/>
              </p:cNvSpPr>
              <p:nvPr/>
            </p:nvSpPr>
            <p:spPr bwMode="auto">
              <a:xfrm>
                <a:off x="864" y="2859"/>
                <a:ext cx="23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Geneva"/>
                  </a:rPr>
                  <a:t>2000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9" name="Rectangle 690">
                <a:extLst>
                  <a:ext uri="{FF2B5EF4-FFF2-40B4-BE49-F238E27FC236}">
                    <a16:creationId xmlns:a16="http://schemas.microsoft.com/office/drawing/2014/main" id="{D1EF0D93-F154-4DEF-AF51-C420613C9506}"/>
                  </a:ext>
                </a:extLst>
              </p:cNvPr>
              <p:cNvSpPr>
                <a:spLocks noChangeArrowheads="1"/>
              </p:cNvSpPr>
              <p:nvPr/>
            </p:nvSpPr>
            <p:spPr bwMode="auto">
              <a:xfrm>
                <a:off x="867" y="3820"/>
                <a:ext cx="23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Geneva"/>
                  </a:rPr>
                  <a:t>2007</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0" name="Rectangle 691">
                <a:extLst>
                  <a:ext uri="{FF2B5EF4-FFF2-40B4-BE49-F238E27FC236}">
                    <a16:creationId xmlns:a16="http://schemas.microsoft.com/office/drawing/2014/main" id="{8313DEF9-E751-43ED-92C4-59DAD8A957D0}"/>
                  </a:ext>
                </a:extLst>
              </p:cNvPr>
              <p:cNvSpPr>
                <a:spLocks noChangeArrowheads="1"/>
              </p:cNvSpPr>
              <p:nvPr/>
            </p:nvSpPr>
            <p:spPr bwMode="auto">
              <a:xfrm>
                <a:off x="3913" y="3857"/>
                <a:ext cx="23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0000"/>
                    </a:solidFill>
                    <a:effectLst/>
                    <a:latin typeface="Geneva"/>
                  </a:rPr>
                  <a:t>2007</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1" name="Rectangle 692">
                <a:extLst>
                  <a:ext uri="{FF2B5EF4-FFF2-40B4-BE49-F238E27FC236}">
                    <a16:creationId xmlns:a16="http://schemas.microsoft.com/office/drawing/2014/main" id="{ECE829B5-5F95-4FF2-95B2-BA7E9607D41F}"/>
                  </a:ext>
                </a:extLst>
              </p:cNvPr>
              <p:cNvSpPr>
                <a:spLocks noChangeArrowheads="1"/>
              </p:cNvSpPr>
              <p:nvPr/>
            </p:nvSpPr>
            <p:spPr bwMode="auto">
              <a:xfrm>
                <a:off x="2334" y="2656"/>
                <a:ext cx="37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Geneva"/>
                  </a:rPr>
                  <a:t>Larse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2" name="Rectangle 693">
                <a:extLst>
                  <a:ext uri="{FF2B5EF4-FFF2-40B4-BE49-F238E27FC236}">
                    <a16:creationId xmlns:a16="http://schemas.microsoft.com/office/drawing/2014/main" id="{D5B13AC4-E76C-441F-A8A8-1ECDAC5D27E2}"/>
                  </a:ext>
                </a:extLst>
              </p:cNvPr>
              <p:cNvSpPr>
                <a:spLocks noChangeArrowheads="1"/>
              </p:cNvSpPr>
              <p:nvPr/>
            </p:nvSpPr>
            <p:spPr bwMode="auto">
              <a:xfrm>
                <a:off x="2666" y="2656"/>
                <a:ext cx="24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Geneva"/>
                  </a:rPr>
                  <a:t>n 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3" name="Rectangle 694">
                <a:extLst>
                  <a:ext uri="{FF2B5EF4-FFF2-40B4-BE49-F238E27FC236}">
                    <a16:creationId xmlns:a16="http://schemas.microsoft.com/office/drawing/2014/main" id="{B2EBCF68-A4F4-41CF-AB39-F14E502C25F5}"/>
                  </a:ext>
                </a:extLst>
              </p:cNvPr>
              <p:cNvSpPr>
                <a:spLocks noChangeArrowheads="1"/>
              </p:cNvSpPr>
              <p:nvPr/>
            </p:nvSpPr>
            <p:spPr bwMode="auto">
              <a:xfrm>
                <a:off x="2023" y="3193"/>
                <a:ext cx="37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Geneva"/>
                  </a:rPr>
                  <a:t>Larse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4" name="Rectangle 695">
                <a:extLst>
                  <a:ext uri="{FF2B5EF4-FFF2-40B4-BE49-F238E27FC236}">
                    <a16:creationId xmlns:a16="http://schemas.microsoft.com/office/drawing/2014/main" id="{EB1C37A6-E8E3-4DEA-9279-DC1584DEC505}"/>
                  </a:ext>
                </a:extLst>
              </p:cNvPr>
              <p:cNvSpPr>
                <a:spLocks noChangeArrowheads="1"/>
              </p:cNvSpPr>
              <p:nvPr/>
            </p:nvSpPr>
            <p:spPr bwMode="auto">
              <a:xfrm>
                <a:off x="2356" y="3193"/>
                <a:ext cx="24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a:ln>
                      <a:noFill/>
                    </a:ln>
                    <a:solidFill>
                      <a:srgbClr val="000000"/>
                    </a:solidFill>
                    <a:effectLst/>
                    <a:latin typeface="Geneva"/>
                  </a:rPr>
                  <a:t>n B</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5" name="Rectangle 696">
                <a:extLst>
                  <a:ext uri="{FF2B5EF4-FFF2-40B4-BE49-F238E27FC236}">
                    <a16:creationId xmlns:a16="http://schemas.microsoft.com/office/drawing/2014/main" id="{875B60AE-2733-4E1E-9787-54A203FDD4BF}"/>
                  </a:ext>
                </a:extLst>
              </p:cNvPr>
              <p:cNvSpPr>
                <a:spLocks noChangeArrowheads="1"/>
              </p:cNvSpPr>
              <p:nvPr/>
            </p:nvSpPr>
            <p:spPr bwMode="auto">
              <a:xfrm>
                <a:off x="3584" y="2333"/>
                <a:ext cx="13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2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6" name="Rectangle 697">
                <a:extLst>
                  <a:ext uri="{FF2B5EF4-FFF2-40B4-BE49-F238E27FC236}">
                    <a16:creationId xmlns:a16="http://schemas.microsoft.com/office/drawing/2014/main" id="{66BD71DE-1BA7-4862-8687-881601FDFC73}"/>
                  </a:ext>
                </a:extLst>
              </p:cNvPr>
              <p:cNvSpPr>
                <a:spLocks noChangeArrowheads="1"/>
              </p:cNvSpPr>
              <p:nvPr/>
            </p:nvSpPr>
            <p:spPr bwMode="auto">
              <a:xfrm>
                <a:off x="3673" y="2333"/>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7" name="Rectangle 698">
                <a:extLst>
                  <a:ext uri="{FF2B5EF4-FFF2-40B4-BE49-F238E27FC236}">
                    <a16:creationId xmlns:a16="http://schemas.microsoft.com/office/drawing/2014/main" id="{39C5F308-A5B3-4FD6-8119-407072470E7E}"/>
                  </a:ext>
                </a:extLst>
              </p:cNvPr>
              <p:cNvSpPr>
                <a:spLocks noChangeArrowheads="1"/>
              </p:cNvSpPr>
              <p:nvPr/>
            </p:nvSpPr>
            <p:spPr bwMode="auto">
              <a:xfrm>
                <a:off x="3712" y="2333"/>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8" name="Rectangle 699">
                <a:extLst>
                  <a:ext uri="{FF2B5EF4-FFF2-40B4-BE49-F238E27FC236}">
                    <a16:creationId xmlns:a16="http://schemas.microsoft.com/office/drawing/2014/main" id="{F7DDA8D8-E0DA-4A57-9CD9-ADFC8DA42B0D}"/>
                  </a:ext>
                </a:extLst>
              </p:cNvPr>
              <p:cNvSpPr>
                <a:spLocks noChangeArrowheads="1"/>
              </p:cNvSpPr>
              <p:nvPr/>
            </p:nvSpPr>
            <p:spPr bwMode="auto">
              <a:xfrm>
                <a:off x="3769" y="2333"/>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9" name="Rectangle 700">
                <a:extLst>
                  <a:ext uri="{FF2B5EF4-FFF2-40B4-BE49-F238E27FC236}">
                    <a16:creationId xmlns:a16="http://schemas.microsoft.com/office/drawing/2014/main" id="{858E1DF8-5F90-4E44-9E65-9F7D026D26E4}"/>
                  </a:ext>
                </a:extLst>
              </p:cNvPr>
              <p:cNvSpPr>
                <a:spLocks noChangeArrowheads="1"/>
              </p:cNvSpPr>
              <p:nvPr/>
            </p:nvSpPr>
            <p:spPr bwMode="auto">
              <a:xfrm>
                <a:off x="3808" y="2333"/>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0" name="Rectangle 701">
                <a:extLst>
                  <a:ext uri="{FF2B5EF4-FFF2-40B4-BE49-F238E27FC236}">
                    <a16:creationId xmlns:a16="http://schemas.microsoft.com/office/drawing/2014/main" id="{BF13888B-4784-4D86-B19B-D72E9F361EAF}"/>
                  </a:ext>
                </a:extLst>
              </p:cNvPr>
              <p:cNvSpPr>
                <a:spLocks noChangeArrowheads="1"/>
              </p:cNvSpPr>
              <p:nvPr/>
            </p:nvSpPr>
            <p:spPr bwMode="auto">
              <a:xfrm>
                <a:off x="3864" y="2333"/>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1" name="Rectangle 702">
                <a:extLst>
                  <a:ext uri="{FF2B5EF4-FFF2-40B4-BE49-F238E27FC236}">
                    <a16:creationId xmlns:a16="http://schemas.microsoft.com/office/drawing/2014/main" id="{6E78FD61-DAB1-4665-A571-D3206EBB41E3}"/>
                  </a:ext>
                </a:extLst>
              </p:cNvPr>
              <p:cNvSpPr>
                <a:spLocks noChangeArrowheads="1"/>
              </p:cNvSpPr>
              <p:nvPr/>
            </p:nvSpPr>
            <p:spPr bwMode="auto">
              <a:xfrm>
                <a:off x="3903" y="2333"/>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2" name="Rectangle 703">
                <a:extLst>
                  <a:ext uri="{FF2B5EF4-FFF2-40B4-BE49-F238E27FC236}">
                    <a16:creationId xmlns:a16="http://schemas.microsoft.com/office/drawing/2014/main" id="{B85E2622-81F2-467D-AD29-4F4CC29F040E}"/>
                  </a:ext>
                </a:extLst>
              </p:cNvPr>
              <p:cNvSpPr>
                <a:spLocks noChangeArrowheads="1"/>
              </p:cNvSpPr>
              <p:nvPr/>
            </p:nvSpPr>
            <p:spPr bwMode="auto">
              <a:xfrm>
                <a:off x="3960" y="2333"/>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3" name="Rectangle 704">
                <a:extLst>
                  <a:ext uri="{FF2B5EF4-FFF2-40B4-BE49-F238E27FC236}">
                    <a16:creationId xmlns:a16="http://schemas.microsoft.com/office/drawing/2014/main" id="{2C9305C8-9483-49E8-BD1E-36D6CFA18731}"/>
                  </a:ext>
                </a:extLst>
              </p:cNvPr>
              <p:cNvSpPr>
                <a:spLocks noChangeArrowheads="1"/>
              </p:cNvSpPr>
              <p:nvPr/>
            </p:nvSpPr>
            <p:spPr bwMode="auto">
              <a:xfrm>
                <a:off x="4018" y="2333"/>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4" name="Rectangle 705">
                <a:extLst>
                  <a:ext uri="{FF2B5EF4-FFF2-40B4-BE49-F238E27FC236}">
                    <a16:creationId xmlns:a16="http://schemas.microsoft.com/office/drawing/2014/main" id="{76A9BBFE-FC21-4575-9F6A-3DC6AEA2FD3F}"/>
                  </a:ext>
                </a:extLst>
              </p:cNvPr>
              <p:cNvSpPr>
                <a:spLocks noChangeArrowheads="1"/>
              </p:cNvSpPr>
              <p:nvPr/>
            </p:nvSpPr>
            <p:spPr bwMode="auto">
              <a:xfrm>
                <a:off x="4071" y="2333"/>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5" name="Rectangle 706">
                <a:extLst>
                  <a:ext uri="{FF2B5EF4-FFF2-40B4-BE49-F238E27FC236}">
                    <a16:creationId xmlns:a16="http://schemas.microsoft.com/office/drawing/2014/main" id="{63A83391-D5E8-4FCC-9904-DD23B771C3F9}"/>
                  </a:ext>
                </a:extLst>
              </p:cNvPr>
              <p:cNvSpPr>
                <a:spLocks noChangeArrowheads="1"/>
              </p:cNvSpPr>
              <p:nvPr/>
            </p:nvSpPr>
            <p:spPr bwMode="auto">
              <a:xfrm>
                <a:off x="3584" y="2467"/>
                <a:ext cx="29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si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6" name="Rectangle 707">
                <a:extLst>
                  <a:ext uri="{FF2B5EF4-FFF2-40B4-BE49-F238E27FC236}">
                    <a16:creationId xmlns:a16="http://schemas.microsoft.com/office/drawing/2014/main" id="{5446B50A-87EE-4805-BA38-E14CA540DAC6}"/>
                  </a:ext>
                </a:extLst>
              </p:cNvPr>
              <p:cNvSpPr>
                <a:spLocks noChangeArrowheads="1"/>
              </p:cNvSpPr>
              <p:nvPr/>
            </p:nvSpPr>
            <p:spPr bwMode="auto">
              <a:xfrm>
                <a:off x="3856" y="2467"/>
                <a:ext cx="13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7" name="Rectangle 708">
                <a:extLst>
                  <a:ext uri="{FF2B5EF4-FFF2-40B4-BE49-F238E27FC236}">
                    <a16:creationId xmlns:a16="http://schemas.microsoft.com/office/drawing/2014/main" id="{43BC02E6-D2E0-44F3-9CC3-7C395DEAC1EC}"/>
                  </a:ext>
                </a:extLst>
              </p:cNvPr>
              <p:cNvSpPr>
                <a:spLocks noChangeArrowheads="1"/>
              </p:cNvSpPr>
              <p:nvPr/>
            </p:nvSpPr>
            <p:spPr bwMode="auto">
              <a:xfrm>
                <a:off x="3957" y="246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8" name="Freeform 709">
                <a:extLst>
                  <a:ext uri="{FF2B5EF4-FFF2-40B4-BE49-F238E27FC236}">
                    <a16:creationId xmlns:a16="http://schemas.microsoft.com/office/drawing/2014/main" id="{1B92D697-5537-404F-8516-F62383FFC372}"/>
                  </a:ext>
                </a:extLst>
              </p:cNvPr>
              <p:cNvSpPr>
                <a:spLocks/>
              </p:cNvSpPr>
              <p:nvPr/>
            </p:nvSpPr>
            <p:spPr bwMode="auto">
              <a:xfrm>
                <a:off x="4279" y="1169"/>
                <a:ext cx="1211" cy="930"/>
              </a:xfrm>
              <a:custGeom>
                <a:avLst/>
                <a:gdLst>
                  <a:gd name="T0" fmla="*/ 0 w 2281"/>
                  <a:gd name="T1" fmla="*/ 0 h 1750"/>
                  <a:gd name="T2" fmla="*/ 0 w 2281"/>
                  <a:gd name="T3" fmla="*/ 0 h 1750"/>
                  <a:gd name="T4" fmla="*/ 2281 w 2281"/>
                  <a:gd name="T5" fmla="*/ 0 h 1750"/>
                  <a:gd name="T6" fmla="*/ 2281 w 2281"/>
                  <a:gd name="T7" fmla="*/ 1750 h 1750"/>
                  <a:gd name="T8" fmla="*/ 0 w 2281"/>
                  <a:gd name="T9" fmla="*/ 1750 h 1750"/>
                  <a:gd name="T10" fmla="*/ 0 w 2281"/>
                  <a:gd name="T11" fmla="*/ 0 h 1750"/>
                </a:gdLst>
                <a:ahLst/>
                <a:cxnLst>
                  <a:cxn ang="0">
                    <a:pos x="T0" y="T1"/>
                  </a:cxn>
                  <a:cxn ang="0">
                    <a:pos x="T2" y="T3"/>
                  </a:cxn>
                  <a:cxn ang="0">
                    <a:pos x="T4" y="T5"/>
                  </a:cxn>
                  <a:cxn ang="0">
                    <a:pos x="T6" y="T7"/>
                  </a:cxn>
                  <a:cxn ang="0">
                    <a:pos x="T8" y="T9"/>
                  </a:cxn>
                  <a:cxn ang="0">
                    <a:pos x="T10" y="T11"/>
                  </a:cxn>
                </a:cxnLst>
                <a:rect l="0" t="0" r="r" b="b"/>
                <a:pathLst>
                  <a:path w="2281" h="1750">
                    <a:moveTo>
                      <a:pt x="0" y="0"/>
                    </a:moveTo>
                    <a:lnTo>
                      <a:pt x="0" y="0"/>
                    </a:lnTo>
                    <a:lnTo>
                      <a:pt x="2281" y="0"/>
                    </a:lnTo>
                    <a:lnTo>
                      <a:pt x="2281" y="1750"/>
                    </a:lnTo>
                    <a:lnTo>
                      <a:pt x="0" y="1750"/>
                    </a:lnTo>
                    <a:lnTo>
                      <a:pt x="0" y="0"/>
                    </a:lnTo>
                    <a:close/>
                  </a:path>
                </a:pathLst>
              </a:custGeom>
              <a:solidFill>
                <a:srgbClr val="FF4F2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pic>
            <p:nvPicPr>
              <p:cNvPr id="4806" name="Picture 710">
                <a:extLst>
                  <a:ext uri="{FF2B5EF4-FFF2-40B4-BE49-F238E27FC236}">
                    <a16:creationId xmlns:a16="http://schemas.microsoft.com/office/drawing/2014/main" id="{2BCE2966-572E-4491-80FD-1E07C72BA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9" y="1211"/>
                <a:ext cx="1131" cy="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 name="Rectangle 711">
                <a:extLst>
                  <a:ext uri="{FF2B5EF4-FFF2-40B4-BE49-F238E27FC236}">
                    <a16:creationId xmlns:a16="http://schemas.microsoft.com/office/drawing/2014/main" id="{4F8CD3CD-CDAF-488C-B89D-707A77F1D8E0}"/>
                  </a:ext>
                </a:extLst>
              </p:cNvPr>
              <p:cNvSpPr>
                <a:spLocks noChangeArrowheads="1"/>
              </p:cNvSpPr>
              <p:nvPr/>
            </p:nvSpPr>
            <p:spPr bwMode="auto">
              <a:xfrm>
                <a:off x="4353" y="1245"/>
                <a:ext cx="161"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17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0" name="Rectangle 712">
                <a:extLst>
                  <a:ext uri="{FF2B5EF4-FFF2-40B4-BE49-F238E27FC236}">
                    <a16:creationId xmlns:a16="http://schemas.microsoft.com/office/drawing/2014/main" id="{D155AB05-6544-47F6-8289-853FAAFE3A72}"/>
                  </a:ext>
                </a:extLst>
              </p:cNvPr>
              <p:cNvSpPr>
                <a:spLocks noChangeArrowheads="1"/>
              </p:cNvSpPr>
              <p:nvPr/>
            </p:nvSpPr>
            <p:spPr bwMode="auto">
              <a:xfrm>
                <a:off x="4495" y="1245"/>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1" name="Rectangle 713">
                <a:extLst>
                  <a:ext uri="{FF2B5EF4-FFF2-40B4-BE49-F238E27FC236}">
                    <a16:creationId xmlns:a16="http://schemas.microsoft.com/office/drawing/2014/main" id="{8E26FFD1-3E87-4372-AC11-13397E0DA333}"/>
                  </a:ext>
                </a:extLst>
              </p:cNvPr>
              <p:cNvSpPr>
                <a:spLocks noChangeArrowheads="1"/>
              </p:cNvSpPr>
              <p:nvPr/>
            </p:nvSpPr>
            <p:spPr bwMode="auto">
              <a:xfrm>
                <a:off x="4546" y="1245"/>
                <a:ext cx="186"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eep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2" name="Rectangle 714">
                <a:extLst>
                  <a:ext uri="{FF2B5EF4-FFF2-40B4-BE49-F238E27FC236}">
                    <a16:creationId xmlns:a16="http://schemas.microsoft.com/office/drawing/2014/main" id="{A8371678-1B64-4F84-BE30-1504BF574E42}"/>
                  </a:ext>
                </a:extLst>
              </p:cNvPr>
              <p:cNvSpPr>
                <a:spLocks noChangeArrowheads="1"/>
              </p:cNvSpPr>
              <p:nvPr/>
            </p:nvSpPr>
            <p:spPr bwMode="auto">
              <a:xfrm>
                <a:off x="4695" y="1245"/>
                <a:ext cx="11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3" name="Rectangle 715">
                <a:extLst>
                  <a:ext uri="{FF2B5EF4-FFF2-40B4-BE49-F238E27FC236}">
                    <a16:creationId xmlns:a16="http://schemas.microsoft.com/office/drawing/2014/main" id="{33418DE7-8DEC-4BD0-B632-0C6181131DA2}"/>
                  </a:ext>
                </a:extLst>
              </p:cNvPr>
              <p:cNvSpPr>
                <a:spLocks noChangeArrowheads="1"/>
              </p:cNvSpPr>
              <p:nvPr/>
            </p:nvSpPr>
            <p:spPr bwMode="auto">
              <a:xfrm>
                <a:off x="4770" y="1245"/>
                <a:ext cx="13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ea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4" name="Rectangle 716">
                <a:extLst>
                  <a:ext uri="{FF2B5EF4-FFF2-40B4-BE49-F238E27FC236}">
                    <a16:creationId xmlns:a16="http://schemas.microsoft.com/office/drawing/2014/main" id="{61787483-B5E5-4544-A23E-54F742252255}"/>
                  </a:ext>
                </a:extLst>
              </p:cNvPr>
              <p:cNvSpPr>
                <a:spLocks noChangeArrowheads="1"/>
              </p:cNvSpPr>
              <p:nvPr/>
            </p:nvSpPr>
            <p:spPr bwMode="auto">
              <a:xfrm>
                <a:off x="4866" y="1245"/>
                <a:ext cx="6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5" name="Rectangle 717">
                <a:extLst>
                  <a:ext uri="{FF2B5EF4-FFF2-40B4-BE49-F238E27FC236}">
                    <a16:creationId xmlns:a16="http://schemas.microsoft.com/office/drawing/2014/main" id="{8BC2D501-95E6-42A0-A887-34A95C05BEAA}"/>
                  </a:ext>
                </a:extLst>
              </p:cNvPr>
              <p:cNvSpPr>
                <a:spLocks noChangeArrowheads="1"/>
              </p:cNvSpPr>
              <p:nvPr/>
            </p:nvSpPr>
            <p:spPr bwMode="auto">
              <a:xfrm>
                <a:off x="4895" y="1245"/>
                <a:ext cx="6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6" name="Rectangle 718">
                <a:extLst>
                  <a:ext uri="{FF2B5EF4-FFF2-40B4-BE49-F238E27FC236}">
                    <a16:creationId xmlns:a16="http://schemas.microsoft.com/office/drawing/2014/main" id="{A57CD21E-CC55-4EA4-A0B1-C91B5EFE6642}"/>
                  </a:ext>
                </a:extLst>
              </p:cNvPr>
              <p:cNvSpPr>
                <a:spLocks noChangeArrowheads="1"/>
              </p:cNvSpPr>
              <p:nvPr/>
            </p:nvSpPr>
            <p:spPr bwMode="auto">
              <a:xfrm>
                <a:off x="4932" y="1245"/>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7" name="Rectangle 719">
                <a:extLst>
                  <a:ext uri="{FF2B5EF4-FFF2-40B4-BE49-F238E27FC236}">
                    <a16:creationId xmlns:a16="http://schemas.microsoft.com/office/drawing/2014/main" id="{785D8107-F3EA-41D0-99EF-836843596F82}"/>
                  </a:ext>
                </a:extLst>
              </p:cNvPr>
              <p:cNvSpPr>
                <a:spLocks noChangeArrowheads="1"/>
              </p:cNvSpPr>
              <p:nvPr/>
            </p:nvSpPr>
            <p:spPr bwMode="auto">
              <a:xfrm>
                <a:off x="4979" y="1245"/>
                <a:ext cx="8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x</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8" name="Rectangle 720">
                <a:extLst>
                  <a:ext uri="{FF2B5EF4-FFF2-40B4-BE49-F238E27FC236}">
                    <a16:creationId xmlns:a16="http://schemas.microsoft.com/office/drawing/2014/main" id="{B54BB5EC-0E4D-41CA-8839-A9A66E8AB89C}"/>
                  </a:ext>
                </a:extLst>
              </p:cNvPr>
              <p:cNvSpPr>
                <a:spLocks noChangeArrowheads="1"/>
              </p:cNvSpPr>
              <p:nvPr/>
            </p:nvSpPr>
            <p:spPr bwMode="auto">
              <a:xfrm>
                <a:off x="5025" y="1245"/>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FF4F2B"/>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9" name="Freeform 721">
                <a:extLst>
                  <a:ext uri="{FF2B5EF4-FFF2-40B4-BE49-F238E27FC236}">
                    <a16:creationId xmlns:a16="http://schemas.microsoft.com/office/drawing/2014/main" id="{FA1B8ABB-8495-4334-83B9-DE2F6C8755D4}"/>
                  </a:ext>
                </a:extLst>
              </p:cNvPr>
              <p:cNvSpPr>
                <a:spLocks/>
              </p:cNvSpPr>
              <p:nvPr/>
            </p:nvSpPr>
            <p:spPr bwMode="auto">
              <a:xfrm>
                <a:off x="4279" y="2124"/>
                <a:ext cx="1211" cy="930"/>
              </a:xfrm>
              <a:custGeom>
                <a:avLst/>
                <a:gdLst>
                  <a:gd name="T0" fmla="*/ 0 w 2281"/>
                  <a:gd name="T1" fmla="*/ 0 h 1750"/>
                  <a:gd name="T2" fmla="*/ 0 w 2281"/>
                  <a:gd name="T3" fmla="*/ 0 h 1750"/>
                  <a:gd name="T4" fmla="*/ 2281 w 2281"/>
                  <a:gd name="T5" fmla="*/ 0 h 1750"/>
                  <a:gd name="T6" fmla="*/ 2281 w 2281"/>
                  <a:gd name="T7" fmla="*/ 1750 h 1750"/>
                  <a:gd name="T8" fmla="*/ 0 w 2281"/>
                  <a:gd name="T9" fmla="*/ 1750 h 1750"/>
                  <a:gd name="T10" fmla="*/ 0 w 2281"/>
                  <a:gd name="T11" fmla="*/ 0 h 1750"/>
                </a:gdLst>
                <a:ahLst/>
                <a:cxnLst>
                  <a:cxn ang="0">
                    <a:pos x="T0" y="T1"/>
                  </a:cxn>
                  <a:cxn ang="0">
                    <a:pos x="T2" y="T3"/>
                  </a:cxn>
                  <a:cxn ang="0">
                    <a:pos x="T4" y="T5"/>
                  </a:cxn>
                  <a:cxn ang="0">
                    <a:pos x="T6" y="T7"/>
                  </a:cxn>
                  <a:cxn ang="0">
                    <a:pos x="T8" y="T9"/>
                  </a:cxn>
                  <a:cxn ang="0">
                    <a:pos x="T10" y="T11"/>
                  </a:cxn>
                </a:cxnLst>
                <a:rect l="0" t="0" r="r" b="b"/>
                <a:pathLst>
                  <a:path w="2281" h="1750">
                    <a:moveTo>
                      <a:pt x="0" y="0"/>
                    </a:moveTo>
                    <a:lnTo>
                      <a:pt x="0" y="0"/>
                    </a:lnTo>
                    <a:lnTo>
                      <a:pt x="2281" y="0"/>
                    </a:lnTo>
                    <a:lnTo>
                      <a:pt x="2281" y="1750"/>
                    </a:lnTo>
                    <a:lnTo>
                      <a:pt x="0" y="1750"/>
                    </a:lnTo>
                    <a:lnTo>
                      <a:pt x="0" y="0"/>
                    </a:lnTo>
                    <a:close/>
                  </a:path>
                </a:pathLst>
              </a:custGeom>
              <a:solidFill>
                <a:srgbClr val="008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pic>
            <p:nvPicPr>
              <p:cNvPr id="4818" name="Picture 722">
                <a:extLst>
                  <a:ext uri="{FF2B5EF4-FFF2-40B4-BE49-F238E27FC236}">
                    <a16:creationId xmlns:a16="http://schemas.microsoft.com/office/drawing/2014/main" id="{8B436E70-D8DC-414A-B19E-EFB6A6D1E7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9" y="2163"/>
                <a:ext cx="1131" cy="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 name="Rectangle 723">
                <a:extLst>
                  <a:ext uri="{FF2B5EF4-FFF2-40B4-BE49-F238E27FC236}">
                    <a16:creationId xmlns:a16="http://schemas.microsoft.com/office/drawing/2014/main" id="{6FE7F419-627A-4A16-B2AF-992C7D3E637D}"/>
                  </a:ext>
                </a:extLst>
              </p:cNvPr>
              <p:cNvSpPr>
                <a:spLocks noChangeArrowheads="1"/>
              </p:cNvSpPr>
              <p:nvPr/>
            </p:nvSpPr>
            <p:spPr bwMode="auto">
              <a:xfrm>
                <a:off x="4353" y="2191"/>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1" name="Rectangle 724">
                <a:extLst>
                  <a:ext uri="{FF2B5EF4-FFF2-40B4-BE49-F238E27FC236}">
                    <a16:creationId xmlns:a16="http://schemas.microsoft.com/office/drawing/2014/main" id="{53A61902-ED0F-4330-81EF-5CCCC902A775}"/>
                  </a:ext>
                </a:extLst>
              </p:cNvPr>
              <p:cNvSpPr>
                <a:spLocks noChangeArrowheads="1"/>
              </p:cNvSpPr>
              <p:nvPr/>
            </p:nvSpPr>
            <p:spPr bwMode="auto">
              <a:xfrm>
                <a:off x="4410" y="2191"/>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2" name="Rectangle 725">
                <a:extLst>
                  <a:ext uri="{FF2B5EF4-FFF2-40B4-BE49-F238E27FC236}">
                    <a16:creationId xmlns:a16="http://schemas.microsoft.com/office/drawing/2014/main" id="{AF044BF8-F93C-4485-91DA-8B6F6F6625C6}"/>
                  </a:ext>
                </a:extLst>
              </p:cNvPr>
              <p:cNvSpPr>
                <a:spLocks noChangeArrowheads="1"/>
              </p:cNvSpPr>
              <p:nvPr/>
            </p:nvSpPr>
            <p:spPr bwMode="auto">
              <a:xfrm>
                <a:off x="4467" y="2191"/>
                <a:ext cx="6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3" name="Rectangle 726">
                <a:extLst>
                  <a:ext uri="{FF2B5EF4-FFF2-40B4-BE49-F238E27FC236}">
                    <a16:creationId xmlns:a16="http://schemas.microsoft.com/office/drawing/2014/main" id="{3065C396-4D1B-411F-88BF-196208533FF9}"/>
                  </a:ext>
                </a:extLst>
              </p:cNvPr>
              <p:cNvSpPr>
                <a:spLocks noChangeArrowheads="1"/>
              </p:cNvSpPr>
              <p:nvPr/>
            </p:nvSpPr>
            <p:spPr bwMode="auto">
              <a:xfrm>
                <a:off x="4495" y="2191"/>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4" name="Rectangle 727">
                <a:extLst>
                  <a:ext uri="{FF2B5EF4-FFF2-40B4-BE49-F238E27FC236}">
                    <a16:creationId xmlns:a16="http://schemas.microsoft.com/office/drawing/2014/main" id="{92EF2F64-9C68-4BD6-AC89-D4353553BBC0}"/>
                  </a:ext>
                </a:extLst>
              </p:cNvPr>
              <p:cNvSpPr>
                <a:spLocks noChangeArrowheads="1"/>
              </p:cNvSpPr>
              <p:nvPr/>
            </p:nvSpPr>
            <p:spPr bwMode="auto">
              <a:xfrm>
                <a:off x="4546" y="2191"/>
                <a:ext cx="59"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5" name="Rectangle 728">
                <a:extLst>
                  <a:ext uri="{FF2B5EF4-FFF2-40B4-BE49-F238E27FC236}">
                    <a16:creationId xmlns:a16="http://schemas.microsoft.com/office/drawing/2014/main" id="{C8234C62-4276-4415-95AE-55E306C64FDC}"/>
                  </a:ext>
                </a:extLst>
              </p:cNvPr>
              <p:cNvSpPr>
                <a:spLocks noChangeArrowheads="1"/>
              </p:cNvSpPr>
              <p:nvPr/>
            </p:nvSpPr>
            <p:spPr bwMode="auto">
              <a:xfrm>
                <a:off x="4566" y="2191"/>
                <a:ext cx="13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on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6" name="Rectangle 729">
                <a:extLst>
                  <a:ext uri="{FF2B5EF4-FFF2-40B4-BE49-F238E27FC236}">
                    <a16:creationId xmlns:a16="http://schemas.microsoft.com/office/drawing/2014/main" id="{5D8A6E04-948C-43D0-95A2-FF36FF2D9BD0}"/>
                  </a:ext>
                </a:extLst>
              </p:cNvPr>
              <p:cNvSpPr>
                <a:spLocks noChangeArrowheads="1"/>
              </p:cNvSpPr>
              <p:nvPr/>
            </p:nvSpPr>
            <p:spPr bwMode="auto">
              <a:xfrm>
                <a:off x="4667" y="2191"/>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7" name="Rectangle 730">
                <a:extLst>
                  <a:ext uri="{FF2B5EF4-FFF2-40B4-BE49-F238E27FC236}">
                    <a16:creationId xmlns:a16="http://schemas.microsoft.com/office/drawing/2014/main" id="{E087BCD3-9FB7-4342-807F-61CB1E06427B}"/>
                  </a:ext>
                </a:extLst>
              </p:cNvPr>
              <p:cNvSpPr>
                <a:spLocks noChangeArrowheads="1"/>
              </p:cNvSpPr>
              <p:nvPr/>
            </p:nvSpPr>
            <p:spPr bwMode="auto">
              <a:xfrm>
                <a:off x="4716" y="2191"/>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8" name="Rectangle 731">
                <a:extLst>
                  <a:ext uri="{FF2B5EF4-FFF2-40B4-BE49-F238E27FC236}">
                    <a16:creationId xmlns:a16="http://schemas.microsoft.com/office/drawing/2014/main" id="{E08CCCE3-74C2-45FA-8519-5ED50EF9F02B}"/>
                  </a:ext>
                </a:extLst>
              </p:cNvPr>
              <p:cNvSpPr>
                <a:spLocks noChangeArrowheads="1"/>
              </p:cNvSpPr>
              <p:nvPr/>
            </p:nvSpPr>
            <p:spPr bwMode="auto">
              <a:xfrm>
                <a:off x="4765" y="2191"/>
                <a:ext cx="6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9" name="Rectangle 732">
                <a:extLst>
                  <a:ext uri="{FF2B5EF4-FFF2-40B4-BE49-F238E27FC236}">
                    <a16:creationId xmlns:a16="http://schemas.microsoft.com/office/drawing/2014/main" id="{F5AB7E54-28E6-4559-B12A-4A9838F55277}"/>
                  </a:ext>
                </a:extLst>
              </p:cNvPr>
              <p:cNvSpPr>
                <a:spLocks noChangeArrowheads="1"/>
              </p:cNvSpPr>
              <p:nvPr/>
            </p:nvSpPr>
            <p:spPr bwMode="auto">
              <a:xfrm>
                <a:off x="4797" y="2191"/>
                <a:ext cx="83"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80FF"/>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0" name="Freeform 733">
                <a:extLst>
                  <a:ext uri="{FF2B5EF4-FFF2-40B4-BE49-F238E27FC236}">
                    <a16:creationId xmlns:a16="http://schemas.microsoft.com/office/drawing/2014/main" id="{0F90C18C-DC53-481E-B77A-9D0BBFE350C0}"/>
                  </a:ext>
                </a:extLst>
              </p:cNvPr>
              <p:cNvSpPr>
                <a:spLocks/>
              </p:cNvSpPr>
              <p:nvPr/>
            </p:nvSpPr>
            <p:spPr bwMode="auto">
              <a:xfrm>
                <a:off x="4279" y="3080"/>
                <a:ext cx="1211" cy="929"/>
              </a:xfrm>
              <a:custGeom>
                <a:avLst/>
                <a:gdLst>
                  <a:gd name="T0" fmla="*/ 0 w 2281"/>
                  <a:gd name="T1" fmla="*/ 0 h 1749"/>
                  <a:gd name="T2" fmla="*/ 0 w 2281"/>
                  <a:gd name="T3" fmla="*/ 0 h 1749"/>
                  <a:gd name="T4" fmla="*/ 2281 w 2281"/>
                  <a:gd name="T5" fmla="*/ 0 h 1749"/>
                  <a:gd name="T6" fmla="*/ 2281 w 2281"/>
                  <a:gd name="T7" fmla="*/ 1749 h 1749"/>
                  <a:gd name="T8" fmla="*/ 0 w 2281"/>
                  <a:gd name="T9" fmla="*/ 1749 h 1749"/>
                  <a:gd name="T10" fmla="*/ 0 w 2281"/>
                  <a:gd name="T11" fmla="*/ 0 h 1749"/>
                </a:gdLst>
                <a:ahLst/>
                <a:cxnLst>
                  <a:cxn ang="0">
                    <a:pos x="T0" y="T1"/>
                  </a:cxn>
                  <a:cxn ang="0">
                    <a:pos x="T2" y="T3"/>
                  </a:cxn>
                  <a:cxn ang="0">
                    <a:pos x="T4" y="T5"/>
                  </a:cxn>
                  <a:cxn ang="0">
                    <a:pos x="T6" y="T7"/>
                  </a:cxn>
                  <a:cxn ang="0">
                    <a:pos x="T8" y="T9"/>
                  </a:cxn>
                  <a:cxn ang="0">
                    <a:pos x="T10" y="T11"/>
                  </a:cxn>
                </a:cxnLst>
                <a:rect l="0" t="0" r="r" b="b"/>
                <a:pathLst>
                  <a:path w="2281" h="1749">
                    <a:moveTo>
                      <a:pt x="0" y="0"/>
                    </a:moveTo>
                    <a:lnTo>
                      <a:pt x="0" y="0"/>
                    </a:lnTo>
                    <a:lnTo>
                      <a:pt x="2281" y="0"/>
                    </a:lnTo>
                    <a:lnTo>
                      <a:pt x="2281" y="1749"/>
                    </a:lnTo>
                    <a:lnTo>
                      <a:pt x="0" y="1749"/>
                    </a:lnTo>
                    <a:lnTo>
                      <a:pt x="0" y="0"/>
                    </a:lnTo>
                    <a:close/>
                  </a:path>
                </a:pathLst>
              </a:custGeom>
              <a:solidFill>
                <a:srgbClr val="00D91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pic>
            <p:nvPicPr>
              <p:cNvPr id="4830" name="Picture 734">
                <a:extLst>
                  <a:ext uri="{FF2B5EF4-FFF2-40B4-BE49-F238E27FC236}">
                    <a16:creationId xmlns:a16="http://schemas.microsoft.com/office/drawing/2014/main" id="{170EA827-07A8-4340-BFF5-AB615427E9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4" y="3122"/>
                <a:ext cx="1127"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 name="Rectangle 735">
                <a:extLst>
                  <a:ext uri="{FF2B5EF4-FFF2-40B4-BE49-F238E27FC236}">
                    <a16:creationId xmlns:a16="http://schemas.microsoft.com/office/drawing/2014/main" id="{6EE1E87C-248D-4DFE-9B95-369866063185}"/>
                  </a:ext>
                </a:extLst>
              </p:cNvPr>
              <p:cNvSpPr>
                <a:spLocks noChangeArrowheads="1"/>
              </p:cNvSpPr>
              <p:nvPr/>
            </p:nvSpPr>
            <p:spPr bwMode="auto">
              <a:xfrm>
                <a:off x="4384" y="3158"/>
                <a:ext cx="11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1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2" name="Rectangle 736">
                <a:extLst>
                  <a:ext uri="{FF2B5EF4-FFF2-40B4-BE49-F238E27FC236}">
                    <a16:creationId xmlns:a16="http://schemas.microsoft.com/office/drawing/2014/main" id="{631D499D-E547-4CC8-A308-3567D06579DF}"/>
                  </a:ext>
                </a:extLst>
              </p:cNvPr>
              <p:cNvSpPr>
                <a:spLocks noChangeArrowheads="1"/>
              </p:cNvSpPr>
              <p:nvPr/>
            </p:nvSpPr>
            <p:spPr bwMode="auto">
              <a:xfrm>
                <a:off x="4469" y="3158"/>
                <a:ext cx="10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in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3" name="Rectangle 737">
                <a:extLst>
                  <a:ext uri="{FF2B5EF4-FFF2-40B4-BE49-F238E27FC236}">
                    <a16:creationId xmlns:a16="http://schemas.microsoft.com/office/drawing/2014/main" id="{505BA0FA-8300-4BD0-B523-D904940C921E}"/>
                  </a:ext>
                </a:extLst>
              </p:cNvPr>
              <p:cNvSpPr>
                <a:spLocks noChangeArrowheads="1"/>
              </p:cNvSpPr>
              <p:nvPr/>
            </p:nvSpPr>
            <p:spPr bwMode="auto">
              <a:xfrm>
                <a:off x="4538" y="3158"/>
                <a:ext cx="82"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v</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4" name="Rectangle 738">
                <a:extLst>
                  <a:ext uri="{FF2B5EF4-FFF2-40B4-BE49-F238E27FC236}">
                    <a16:creationId xmlns:a16="http://schemas.microsoft.com/office/drawing/2014/main" id="{8D016D9D-7851-4A91-994F-25B8A5F72E27}"/>
                  </a:ext>
                </a:extLst>
              </p:cNvPr>
              <p:cNvSpPr>
                <a:spLocks noChangeArrowheads="1"/>
              </p:cNvSpPr>
              <p:nvPr/>
            </p:nvSpPr>
            <p:spPr bwMode="auto">
              <a:xfrm>
                <a:off x="4586" y="3158"/>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5" name="Rectangle 739">
                <a:extLst>
                  <a:ext uri="{FF2B5EF4-FFF2-40B4-BE49-F238E27FC236}">
                    <a16:creationId xmlns:a16="http://schemas.microsoft.com/office/drawing/2014/main" id="{A3A8EEF0-96C4-42CA-ABF9-2DB1136BBC74}"/>
                  </a:ext>
                </a:extLst>
              </p:cNvPr>
              <p:cNvSpPr>
                <a:spLocks noChangeArrowheads="1"/>
              </p:cNvSpPr>
              <p:nvPr/>
            </p:nvSpPr>
            <p:spPr bwMode="auto">
              <a:xfrm>
                <a:off x="4633" y="3158"/>
                <a:ext cx="88"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6" name="Rectangle 740">
                <a:extLst>
                  <a:ext uri="{FF2B5EF4-FFF2-40B4-BE49-F238E27FC236}">
                    <a16:creationId xmlns:a16="http://schemas.microsoft.com/office/drawing/2014/main" id="{E117DAD8-C841-46F0-A3B9-44B8D2EBDD96}"/>
                  </a:ext>
                </a:extLst>
              </p:cNvPr>
              <p:cNvSpPr>
                <a:spLocks noChangeArrowheads="1"/>
              </p:cNvSpPr>
              <p:nvPr/>
            </p:nvSpPr>
            <p:spPr bwMode="auto">
              <a:xfrm>
                <a:off x="4684" y="3158"/>
                <a:ext cx="117"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a:ln>
                      <a:noFill/>
                    </a:ln>
                    <a:solidFill>
                      <a:srgbClr val="00D913"/>
                    </a:solidFill>
                    <a:effectLst/>
                    <a:latin typeface="Geneva"/>
                  </a:rPr>
                  <a:t>er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7" name="Rectangle 741">
                <a:extLst>
                  <a:ext uri="{FF2B5EF4-FFF2-40B4-BE49-F238E27FC236}">
                    <a16:creationId xmlns:a16="http://schemas.microsoft.com/office/drawing/2014/main" id="{2153F343-53BE-4053-BC2E-5F08026A5035}"/>
                  </a:ext>
                </a:extLst>
              </p:cNvPr>
              <p:cNvSpPr>
                <a:spLocks noChangeArrowheads="1"/>
              </p:cNvSpPr>
              <p:nvPr/>
            </p:nvSpPr>
            <p:spPr bwMode="auto">
              <a:xfrm>
                <a:off x="4062" y="1549"/>
                <a:ext cx="16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900" b="0" i="0" u="none" strike="noStrike" cap="none" normalizeH="0" baseline="0">
                    <a:ln>
                      <a:noFill/>
                    </a:ln>
                    <a:solidFill>
                      <a:srgbClr val="000000"/>
                    </a:solidFill>
                    <a:effectLst/>
                    <a:latin typeface="Geneva"/>
                  </a:rPr>
                  <a:t>-64°</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0" name="Rectangle 742">
                <a:extLst>
                  <a:ext uri="{FF2B5EF4-FFF2-40B4-BE49-F238E27FC236}">
                    <a16:creationId xmlns:a16="http://schemas.microsoft.com/office/drawing/2014/main" id="{A0683E25-74AA-4C3C-A01B-A3E80B83D7B1}"/>
                  </a:ext>
                </a:extLst>
              </p:cNvPr>
              <p:cNvSpPr>
                <a:spLocks noChangeArrowheads="1"/>
              </p:cNvSpPr>
              <p:nvPr/>
            </p:nvSpPr>
            <p:spPr bwMode="auto">
              <a:xfrm>
                <a:off x="4062" y="3298"/>
                <a:ext cx="16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900" b="0" i="0" u="none" strike="noStrike" cap="none" normalizeH="0" baseline="0">
                    <a:ln>
                      <a:noFill/>
                    </a:ln>
                    <a:solidFill>
                      <a:srgbClr val="000000"/>
                    </a:solidFill>
                    <a:effectLst/>
                    <a:latin typeface="Geneva"/>
                  </a:rPr>
                  <a:t>-66°</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1" name="Rectangle 743">
                <a:extLst>
                  <a:ext uri="{FF2B5EF4-FFF2-40B4-BE49-F238E27FC236}">
                    <a16:creationId xmlns:a16="http://schemas.microsoft.com/office/drawing/2014/main" id="{F37D3CBD-033A-4BA2-8D92-462A81BE4F1B}"/>
                  </a:ext>
                </a:extLst>
              </p:cNvPr>
              <p:cNvSpPr>
                <a:spLocks noChangeArrowheads="1"/>
              </p:cNvSpPr>
              <p:nvPr/>
            </p:nvSpPr>
            <p:spPr bwMode="auto">
              <a:xfrm>
                <a:off x="2236" y="3911"/>
                <a:ext cx="16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900" b="0" i="0" u="none" strike="noStrike" cap="none" normalizeH="0" baseline="0">
                    <a:ln>
                      <a:noFill/>
                    </a:ln>
                    <a:solidFill>
                      <a:srgbClr val="000000"/>
                    </a:solidFill>
                    <a:effectLst/>
                    <a:latin typeface="Geneva"/>
                  </a:rPr>
                  <a:t>-60°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2" name="Rectangle 744">
                <a:extLst>
                  <a:ext uri="{FF2B5EF4-FFF2-40B4-BE49-F238E27FC236}">
                    <a16:creationId xmlns:a16="http://schemas.microsoft.com/office/drawing/2014/main" id="{C0788BA5-FA0E-40BE-BFD9-DCE8E52BE62F}"/>
                  </a:ext>
                </a:extLst>
              </p:cNvPr>
              <p:cNvSpPr>
                <a:spLocks noChangeArrowheads="1"/>
              </p:cNvSpPr>
              <p:nvPr/>
            </p:nvSpPr>
            <p:spPr bwMode="auto">
              <a:xfrm>
                <a:off x="3005" y="3911"/>
                <a:ext cx="16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900" b="0" i="0" u="none" strike="noStrike" cap="none" normalizeH="0" baseline="0">
                    <a:ln>
                      <a:noFill/>
                    </a:ln>
                    <a:solidFill>
                      <a:srgbClr val="000000"/>
                    </a:solidFill>
                    <a:effectLst/>
                    <a:latin typeface="Geneva"/>
                  </a:rPr>
                  <a:t>-58°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3" name="Rectangle 745">
                <a:extLst>
                  <a:ext uri="{FF2B5EF4-FFF2-40B4-BE49-F238E27FC236}">
                    <a16:creationId xmlns:a16="http://schemas.microsoft.com/office/drawing/2014/main" id="{2146EE65-F282-42A2-8AC5-C896BADE272D}"/>
                  </a:ext>
                </a:extLst>
              </p:cNvPr>
              <p:cNvSpPr>
                <a:spLocks noChangeArrowheads="1"/>
              </p:cNvSpPr>
              <p:nvPr/>
            </p:nvSpPr>
            <p:spPr bwMode="auto">
              <a:xfrm>
                <a:off x="413" y="819"/>
                <a:ext cx="589"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Geneva"/>
                  </a:rPr>
                  <a:t>Larsen</a:t>
                </a:r>
                <a:br>
                  <a:rPr kumimoji="0" lang="de-DE" altLang="de-DE" sz="1200" b="0" i="0" u="none" strike="noStrike" cap="none" normalizeH="0" baseline="0" dirty="0">
                    <a:ln>
                      <a:noFill/>
                    </a:ln>
                    <a:solidFill>
                      <a:srgbClr val="000000"/>
                    </a:solidFill>
                    <a:effectLst/>
                    <a:latin typeface="Geneva"/>
                  </a:rPr>
                </a:br>
                <a:r>
                  <a:rPr kumimoji="0" lang="de-DE" altLang="de-DE" sz="1200" b="0" i="0" u="none" strike="noStrike" cap="none" normalizeH="0" baseline="0" dirty="0">
                    <a:ln>
                      <a:noFill/>
                    </a:ln>
                    <a:solidFill>
                      <a:srgbClr val="000000"/>
                    </a:solidFill>
                    <a:effectLst/>
                    <a:latin typeface="Geneva"/>
                  </a:rPr>
                  <a:t>Ice </a:t>
                </a:r>
                <a:r>
                  <a:rPr kumimoji="0" lang="de-DE" altLang="de-DE" sz="1200" b="0" i="0" u="none" strike="noStrike" cap="none" normalizeH="0" baseline="0" dirty="0" err="1">
                    <a:ln>
                      <a:noFill/>
                    </a:ln>
                    <a:solidFill>
                      <a:srgbClr val="000000"/>
                    </a:solidFill>
                    <a:effectLst/>
                    <a:latin typeface="Geneva"/>
                  </a:rPr>
                  <a:t>Shelves</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807" name="Rectangle 748">
                <a:extLst>
                  <a:ext uri="{FF2B5EF4-FFF2-40B4-BE49-F238E27FC236}">
                    <a16:creationId xmlns:a16="http://schemas.microsoft.com/office/drawing/2014/main" id="{4D58E5D9-11FA-4A53-B8E2-4A3DCB784774}"/>
                  </a:ext>
                </a:extLst>
              </p:cNvPr>
              <p:cNvSpPr>
                <a:spLocks noChangeArrowheads="1"/>
              </p:cNvSpPr>
              <p:nvPr/>
            </p:nvSpPr>
            <p:spPr bwMode="auto">
              <a:xfrm>
                <a:off x="1335"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8" name="Rectangle 749">
                <a:extLst>
                  <a:ext uri="{FF2B5EF4-FFF2-40B4-BE49-F238E27FC236}">
                    <a16:creationId xmlns:a16="http://schemas.microsoft.com/office/drawing/2014/main" id="{B6114BD0-DB93-46F8-9946-7340066A483F}"/>
                  </a:ext>
                </a:extLst>
              </p:cNvPr>
              <p:cNvSpPr>
                <a:spLocks noChangeArrowheads="1"/>
              </p:cNvSpPr>
              <p:nvPr/>
            </p:nvSpPr>
            <p:spPr bwMode="auto">
              <a:xfrm>
                <a:off x="1368"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09" name="Rectangle 750">
                <a:extLst>
                  <a:ext uri="{FF2B5EF4-FFF2-40B4-BE49-F238E27FC236}">
                    <a16:creationId xmlns:a16="http://schemas.microsoft.com/office/drawing/2014/main" id="{A6575CF2-E1DA-48BA-BD8B-E764F05ABD4B}"/>
                  </a:ext>
                </a:extLst>
              </p:cNvPr>
              <p:cNvSpPr>
                <a:spLocks noChangeArrowheads="1"/>
              </p:cNvSpPr>
              <p:nvPr/>
            </p:nvSpPr>
            <p:spPr bwMode="auto">
              <a:xfrm>
                <a:off x="1401"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0" name="Rectangle 751">
                <a:extLst>
                  <a:ext uri="{FF2B5EF4-FFF2-40B4-BE49-F238E27FC236}">
                    <a16:creationId xmlns:a16="http://schemas.microsoft.com/office/drawing/2014/main" id="{022BB617-D5B9-49F8-989A-428FD7DDB628}"/>
                  </a:ext>
                </a:extLst>
              </p:cNvPr>
              <p:cNvSpPr>
                <a:spLocks noChangeArrowheads="1"/>
              </p:cNvSpPr>
              <p:nvPr/>
            </p:nvSpPr>
            <p:spPr bwMode="auto">
              <a:xfrm>
                <a:off x="1434"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1" name="Rectangle 752">
                <a:extLst>
                  <a:ext uri="{FF2B5EF4-FFF2-40B4-BE49-F238E27FC236}">
                    <a16:creationId xmlns:a16="http://schemas.microsoft.com/office/drawing/2014/main" id="{F4BBE081-E94F-4517-A2A6-573527682091}"/>
                  </a:ext>
                </a:extLst>
              </p:cNvPr>
              <p:cNvSpPr>
                <a:spLocks noChangeArrowheads="1"/>
              </p:cNvSpPr>
              <p:nvPr/>
            </p:nvSpPr>
            <p:spPr bwMode="auto">
              <a:xfrm>
                <a:off x="1467"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2" name="Rectangle 753">
                <a:extLst>
                  <a:ext uri="{FF2B5EF4-FFF2-40B4-BE49-F238E27FC236}">
                    <a16:creationId xmlns:a16="http://schemas.microsoft.com/office/drawing/2014/main" id="{4E6B070A-1A50-4492-99A7-BB885E558859}"/>
                  </a:ext>
                </a:extLst>
              </p:cNvPr>
              <p:cNvSpPr>
                <a:spLocks noChangeArrowheads="1"/>
              </p:cNvSpPr>
              <p:nvPr/>
            </p:nvSpPr>
            <p:spPr bwMode="auto">
              <a:xfrm>
                <a:off x="1500"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3" name="Rectangle 754">
                <a:extLst>
                  <a:ext uri="{FF2B5EF4-FFF2-40B4-BE49-F238E27FC236}">
                    <a16:creationId xmlns:a16="http://schemas.microsoft.com/office/drawing/2014/main" id="{76D14887-A6C8-4532-994A-6023E438942B}"/>
                  </a:ext>
                </a:extLst>
              </p:cNvPr>
              <p:cNvSpPr>
                <a:spLocks noChangeArrowheads="1"/>
              </p:cNvSpPr>
              <p:nvPr/>
            </p:nvSpPr>
            <p:spPr bwMode="auto">
              <a:xfrm>
                <a:off x="1533"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4" name="Rectangle 755">
                <a:extLst>
                  <a:ext uri="{FF2B5EF4-FFF2-40B4-BE49-F238E27FC236}">
                    <a16:creationId xmlns:a16="http://schemas.microsoft.com/office/drawing/2014/main" id="{A107A4E7-00E3-400D-AA0A-FCB74D01DBB4}"/>
                  </a:ext>
                </a:extLst>
              </p:cNvPr>
              <p:cNvSpPr>
                <a:spLocks noChangeArrowheads="1"/>
              </p:cNvSpPr>
              <p:nvPr/>
            </p:nvSpPr>
            <p:spPr bwMode="auto">
              <a:xfrm>
                <a:off x="1566"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5" name="Rectangle 756">
                <a:extLst>
                  <a:ext uri="{FF2B5EF4-FFF2-40B4-BE49-F238E27FC236}">
                    <a16:creationId xmlns:a16="http://schemas.microsoft.com/office/drawing/2014/main" id="{2494EAC0-D036-47FE-9A85-6473B1CF3DA5}"/>
                  </a:ext>
                </a:extLst>
              </p:cNvPr>
              <p:cNvSpPr>
                <a:spLocks noChangeArrowheads="1"/>
              </p:cNvSpPr>
              <p:nvPr/>
            </p:nvSpPr>
            <p:spPr bwMode="auto">
              <a:xfrm>
                <a:off x="1599"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6" name="Rectangle 757">
                <a:extLst>
                  <a:ext uri="{FF2B5EF4-FFF2-40B4-BE49-F238E27FC236}">
                    <a16:creationId xmlns:a16="http://schemas.microsoft.com/office/drawing/2014/main" id="{1D97303B-F3B8-4AE7-BBED-FB2A0A064C5A}"/>
                  </a:ext>
                </a:extLst>
              </p:cNvPr>
              <p:cNvSpPr>
                <a:spLocks noChangeArrowheads="1"/>
              </p:cNvSpPr>
              <p:nvPr/>
            </p:nvSpPr>
            <p:spPr bwMode="auto">
              <a:xfrm>
                <a:off x="1632"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7" name="Rectangle 758">
                <a:extLst>
                  <a:ext uri="{FF2B5EF4-FFF2-40B4-BE49-F238E27FC236}">
                    <a16:creationId xmlns:a16="http://schemas.microsoft.com/office/drawing/2014/main" id="{0CC1340A-EBA3-42DB-AA0F-C5CCE9BA2677}"/>
                  </a:ext>
                </a:extLst>
              </p:cNvPr>
              <p:cNvSpPr>
                <a:spLocks noChangeArrowheads="1"/>
              </p:cNvSpPr>
              <p:nvPr/>
            </p:nvSpPr>
            <p:spPr bwMode="auto">
              <a:xfrm>
                <a:off x="1665"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19" name="Rectangle 759">
                <a:extLst>
                  <a:ext uri="{FF2B5EF4-FFF2-40B4-BE49-F238E27FC236}">
                    <a16:creationId xmlns:a16="http://schemas.microsoft.com/office/drawing/2014/main" id="{F958CD1B-F7A5-40D1-9727-6561F2A7C0E8}"/>
                  </a:ext>
                </a:extLst>
              </p:cNvPr>
              <p:cNvSpPr>
                <a:spLocks noChangeArrowheads="1"/>
              </p:cNvSpPr>
              <p:nvPr/>
            </p:nvSpPr>
            <p:spPr bwMode="auto">
              <a:xfrm>
                <a:off x="1699"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0" name="Rectangle 760">
                <a:extLst>
                  <a:ext uri="{FF2B5EF4-FFF2-40B4-BE49-F238E27FC236}">
                    <a16:creationId xmlns:a16="http://schemas.microsoft.com/office/drawing/2014/main" id="{C4595562-DB91-45E9-9DC9-2D2593881021}"/>
                  </a:ext>
                </a:extLst>
              </p:cNvPr>
              <p:cNvSpPr>
                <a:spLocks noChangeArrowheads="1"/>
              </p:cNvSpPr>
              <p:nvPr/>
            </p:nvSpPr>
            <p:spPr bwMode="auto">
              <a:xfrm>
                <a:off x="1731"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1" name="Rectangle 761">
                <a:extLst>
                  <a:ext uri="{FF2B5EF4-FFF2-40B4-BE49-F238E27FC236}">
                    <a16:creationId xmlns:a16="http://schemas.microsoft.com/office/drawing/2014/main" id="{B2BB52A2-F428-45C6-BBB5-75DA44077DE2}"/>
                  </a:ext>
                </a:extLst>
              </p:cNvPr>
              <p:cNvSpPr>
                <a:spLocks noChangeArrowheads="1"/>
              </p:cNvSpPr>
              <p:nvPr/>
            </p:nvSpPr>
            <p:spPr bwMode="auto">
              <a:xfrm>
                <a:off x="1764"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2" name="Rectangle 762">
                <a:extLst>
                  <a:ext uri="{FF2B5EF4-FFF2-40B4-BE49-F238E27FC236}">
                    <a16:creationId xmlns:a16="http://schemas.microsoft.com/office/drawing/2014/main" id="{A9F27096-1804-40D5-BCA3-C1CDD9A53A82}"/>
                  </a:ext>
                </a:extLst>
              </p:cNvPr>
              <p:cNvSpPr>
                <a:spLocks noChangeArrowheads="1"/>
              </p:cNvSpPr>
              <p:nvPr/>
            </p:nvSpPr>
            <p:spPr bwMode="auto">
              <a:xfrm>
                <a:off x="1797"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3" name="Rectangle 763">
                <a:extLst>
                  <a:ext uri="{FF2B5EF4-FFF2-40B4-BE49-F238E27FC236}">
                    <a16:creationId xmlns:a16="http://schemas.microsoft.com/office/drawing/2014/main" id="{B205DA6F-5F43-43E8-A4F4-D913CD25AD6E}"/>
                  </a:ext>
                </a:extLst>
              </p:cNvPr>
              <p:cNvSpPr>
                <a:spLocks noChangeArrowheads="1"/>
              </p:cNvSpPr>
              <p:nvPr/>
            </p:nvSpPr>
            <p:spPr bwMode="auto">
              <a:xfrm>
                <a:off x="1831"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4" name="Rectangle 764">
                <a:extLst>
                  <a:ext uri="{FF2B5EF4-FFF2-40B4-BE49-F238E27FC236}">
                    <a16:creationId xmlns:a16="http://schemas.microsoft.com/office/drawing/2014/main" id="{82A79DDD-F1F6-4651-9515-3856E0CA13DC}"/>
                  </a:ext>
                </a:extLst>
              </p:cNvPr>
              <p:cNvSpPr>
                <a:spLocks noChangeArrowheads="1"/>
              </p:cNvSpPr>
              <p:nvPr/>
            </p:nvSpPr>
            <p:spPr bwMode="auto">
              <a:xfrm>
                <a:off x="1864"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5" name="Rectangle 765">
                <a:extLst>
                  <a:ext uri="{FF2B5EF4-FFF2-40B4-BE49-F238E27FC236}">
                    <a16:creationId xmlns:a16="http://schemas.microsoft.com/office/drawing/2014/main" id="{3DB7EED5-6E15-4DEA-8BE2-3775532C937D}"/>
                  </a:ext>
                </a:extLst>
              </p:cNvPr>
              <p:cNvSpPr>
                <a:spLocks noChangeArrowheads="1"/>
              </p:cNvSpPr>
              <p:nvPr/>
            </p:nvSpPr>
            <p:spPr bwMode="auto">
              <a:xfrm>
                <a:off x="1897"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6" name="Rectangle 766">
                <a:extLst>
                  <a:ext uri="{FF2B5EF4-FFF2-40B4-BE49-F238E27FC236}">
                    <a16:creationId xmlns:a16="http://schemas.microsoft.com/office/drawing/2014/main" id="{5A17726D-DE45-462E-A715-B47D62F17C06}"/>
                  </a:ext>
                </a:extLst>
              </p:cNvPr>
              <p:cNvSpPr>
                <a:spLocks noChangeArrowheads="1"/>
              </p:cNvSpPr>
              <p:nvPr/>
            </p:nvSpPr>
            <p:spPr bwMode="auto">
              <a:xfrm>
                <a:off x="1929"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7" name="Rectangle 767">
                <a:extLst>
                  <a:ext uri="{FF2B5EF4-FFF2-40B4-BE49-F238E27FC236}">
                    <a16:creationId xmlns:a16="http://schemas.microsoft.com/office/drawing/2014/main" id="{1E13F5B2-4E98-4675-9D24-7B62F7F859AA}"/>
                  </a:ext>
                </a:extLst>
              </p:cNvPr>
              <p:cNvSpPr>
                <a:spLocks noChangeArrowheads="1"/>
              </p:cNvSpPr>
              <p:nvPr/>
            </p:nvSpPr>
            <p:spPr bwMode="auto">
              <a:xfrm>
                <a:off x="1963"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8" name="Rectangle 768">
                <a:extLst>
                  <a:ext uri="{FF2B5EF4-FFF2-40B4-BE49-F238E27FC236}">
                    <a16:creationId xmlns:a16="http://schemas.microsoft.com/office/drawing/2014/main" id="{D80D0773-0B5C-45F8-97A9-39C17F945B2D}"/>
                  </a:ext>
                </a:extLst>
              </p:cNvPr>
              <p:cNvSpPr>
                <a:spLocks noChangeArrowheads="1"/>
              </p:cNvSpPr>
              <p:nvPr/>
            </p:nvSpPr>
            <p:spPr bwMode="auto">
              <a:xfrm>
                <a:off x="1996"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29" name="Rectangle 769">
                <a:extLst>
                  <a:ext uri="{FF2B5EF4-FFF2-40B4-BE49-F238E27FC236}">
                    <a16:creationId xmlns:a16="http://schemas.microsoft.com/office/drawing/2014/main" id="{94861A06-7307-4323-89C5-F353206FBC9B}"/>
                  </a:ext>
                </a:extLst>
              </p:cNvPr>
              <p:cNvSpPr>
                <a:spLocks noChangeArrowheads="1"/>
              </p:cNvSpPr>
              <p:nvPr/>
            </p:nvSpPr>
            <p:spPr bwMode="auto">
              <a:xfrm>
                <a:off x="2029"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1" name="Rectangle 770">
                <a:extLst>
                  <a:ext uri="{FF2B5EF4-FFF2-40B4-BE49-F238E27FC236}">
                    <a16:creationId xmlns:a16="http://schemas.microsoft.com/office/drawing/2014/main" id="{36585650-FA06-4ED5-96E9-8BCB8FCB4076}"/>
                  </a:ext>
                </a:extLst>
              </p:cNvPr>
              <p:cNvSpPr>
                <a:spLocks noChangeArrowheads="1"/>
              </p:cNvSpPr>
              <p:nvPr/>
            </p:nvSpPr>
            <p:spPr bwMode="auto">
              <a:xfrm>
                <a:off x="2062"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2" name="Rectangle 771">
                <a:extLst>
                  <a:ext uri="{FF2B5EF4-FFF2-40B4-BE49-F238E27FC236}">
                    <a16:creationId xmlns:a16="http://schemas.microsoft.com/office/drawing/2014/main" id="{6022540A-53C9-4515-ADE4-45F929AAB7F0}"/>
                  </a:ext>
                </a:extLst>
              </p:cNvPr>
              <p:cNvSpPr>
                <a:spLocks noChangeArrowheads="1"/>
              </p:cNvSpPr>
              <p:nvPr/>
            </p:nvSpPr>
            <p:spPr bwMode="auto">
              <a:xfrm>
                <a:off x="2095"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3" name="Rectangle 772">
                <a:extLst>
                  <a:ext uri="{FF2B5EF4-FFF2-40B4-BE49-F238E27FC236}">
                    <a16:creationId xmlns:a16="http://schemas.microsoft.com/office/drawing/2014/main" id="{A78C5961-FA55-4772-8659-3E460F0D6D66}"/>
                  </a:ext>
                </a:extLst>
              </p:cNvPr>
              <p:cNvSpPr>
                <a:spLocks noChangeArrowheads="1"/>
              </p:cNvSpPr>
              <p:nvPr/>
            </p:nvSpPr>
            <p:spPr bwMode="auto">
              <a:xfrm>
                <a:off x="2128"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4" name="Rectangle 773">
                <a:extLst>
                  <a:ext uri="{FF2B5EF4-FFF2-40B4-BE49-F238E27FC236}">
                    <a16:creationId xmlns:a16="http://schemas.microsoft.com/office/drawing/2014/main" id="{6ED5779F-1BA6-42DE-9319-0FE36649A1C9}"/>
                  </a:ext>
                </a:extLst>
              </p:cNvPr>
              <p:cNvSpPr>
                <a:spLocks noChangeArrowheads="1"/>
              </p:cNvSpPr>
              <p:nvPr/>
            </p:nvSpPr>
            <p:spPr bwMode="auto">
              <a:xfrm>
                <a:off x="2161"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5" name="Rectangle 774">
                <a:extLst>
                  <a:ext uri="{FF2B5EF4-FFF2-40B4-BE49-F238E27FC236}">
                    <a16:creationId xmlns:a16="http://schemas.microsoft.com/office/drawing/2014/main" id="{5E325264-5472-4200-AAED-3C22E71A88F3}"/>
                  </a:ext>
                </a:extLst>
              </p:cNvPr>
              <p:cNvSpPr>
                <a:spLocks noChangeArrowheads="1"/>
              </p:cNvSpPr>
              <p:nvPr/>
            </p:nvSpPr>
            <p:spPr bwMode="auto">
              <a:xfrm>
                <a:off x="2194"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6" name="Rectangle 775">
                <a:extLst>
                  <a:ext uri="{FF2B5EF4-FFF2-40B4-BE49-F238E27FC236}">
                    <a16:creationId xmlns:a16="http://schemas.microsoft.com/office/drawing/2014/main" id="{B65654ED-CDAE-4729-A55E-7D96AB665485}"/>
                  </a:ext>
                </a:extLst>
              </p:cNvPr>
              <p:cNvSpPr>
                <a:spLocks noChangeArrowheads="1"/>
              </p:cNvSpPr>
              <p:nvPr/>
            </p:nvSpPr>
            <p:spPr bwMode="auto">
              <a:xfrm>
                <a:off x="2227"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7" name="Rectangle 776">
                <a:extLst>
                  <a:ext uri="{FF2B5EF4-FFF2-40B4-BE49-F238E27FC236}">
                    <a16:creationId xmlns:a16="http://schemas.microsoft.com/office/drawing/2014/main" id="{84AE2AB8-F32F-42D8-B54B-32D7F6B621EE}"/>
                  </a:ext>
                </a:extLst>
              </p:cNvPr>
              <p:cNvSpPr>
                <a:spLocks noChangeArrowheads="1"/>
              </p:cNvSpPr>
              <p:nvPr/>
            </p:nvSpPr>
            <p:spPr bwMode="auto">
              <a:xfrm>
                <a:off x="2260"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8" name="Rectangle 777">
                <a:extLst>
                  <a:ext uri="{FF2B5EF4-FFF2-40B4-BE49-F238E27FC236}">
                    <a16:creationId xmlns:a16="http://schemas.microsoft.com/office/drawing/2014/main" id="{476A89EA-CC12-45E9-BFB6-07AAEC04AD9F}"/>
                  </a:ext>
                </a:extLst>
              </p:cNvPr>
              <p:cNvSpPr>
                <a:spLocks noChangeArrowheads="1"/>
              </p:cNvSpPr>
              <p:nvPr/>
            </p:nvSpPr>
            <p:spPr bwMode="auto">
              <a:xfrm>
                <a:off x="2293"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39" name="Rectangle 778">
                <a:extLst>
                  <a:ext uri="{FF2B5EF4-FFF2-40B4-BE49-F238E27FC236}">
                    <a16:creationId xmlns:a16="http://schemas.microsoft.com/office/drawing/2014/main" id="{9ACF212B-5C34-4101-9234-058F44B2473B}"/>
                  </a:ext>
                </a:extLst>
              </p:cNvPr>
              <p:cNvSpPr>
                <a:spLocks noChangeArrowheads="1"/>
              </p:cNvSpPr>
              <p:nvPr/>
            </p:nvSpPr>
            <p:spPr bwMode="auto">
              <a:xfrm>
                <a:off x="2326"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0" name="Rectangle 779">
                <a:extLst>
                  <a:ext uri="{FF2B5EF4-FFF2-40B4-BE49-F238E27FC236}">
                    <a16:creationId xmlns:a16="http://schemas.microsoft.com/office/drawing/2014/main" id="{C33C2B34-B110-4894-AC67-2D43622E9909}"/>
                  </a:ext>
                </a:extLst>
              </p:cNvPr>
              <p:cNvSpPr>
                <a:spLocks noChangeArrowheads="1"/>
              </p:cNvSpPr>
              <p:nvPr/>
            </p:nvSpPr>
            <p:spPr bwMode="auto">
              <a:xfrm>
                <a:off x="2359"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1" name="Rectangle 780">
                <a:extLst>
                  <a:ext uri="{FF2B5EF4-FFF2-40B4-BE49-F238E27FC236}">
                    <a16:creationId xmlns:a16="http://schemas.microsoft.com/office/drawing/2014/main" id="{BB155A78-B9E0-44DF-84E6-3A950B173341}"/>
                  </a:ext>
                </a:extLst>
              </p:cNvPr>
              <p:cNvSpPr>
                <a:spLocks noChangeArrowheads="1"/>
              </p:cNvSpPr>
              <p:nvPr/>
            </p:nvSpPr>
            <p:spPr bwMode="auto">
              <a:xfrm>
                <a:off x="2392" y="865"/>
                <a:ext cx="11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2" name="Rectangle 781">
                <a:extLst>
                  <a:ext uri="{FF2B5EF4-FFF2-40B4-BE49-F238E27FC236}">
                    <a16:creationId xmlns:a16="http://schemas.microsoft.com/office/drawing/2014/main" id="{740C7760-8B3C-4F66-93E6-DC838F51834C}"/>
                  </a:ext>
                </a:extLst>
              </p:cNvPr>
              <p:cNvSpPr>
                <a:spLocks noChangeArrowheads="1"/>
              </p:cNvSpPr>
              <p:nvPr/>
            </p:nvSpPr>
            <p:spPr bwMode="auto">
              <a:xfrm>
                <a:off x="2464"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b</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3" name="Rectangle 782">
                <a:extLst>
                  <a:ext uri="{FF2B5EF4-FFF2-40B4-BE49-F238E27FC236}">
                    <a16:creationId xmlns:a16="http://schemas.microsoft.com/office/drawing/2014/main" id="{9B9FC64E-659F-441E-ABE6-C02E3680490B}"/>
                  </a:ext>
                </a:extLst>
              </p:cNvPr>
              <p:cNvSpPr>
                <a:spLocks noChangeArrowheads="1"/>
              </p:cNvSpPr>
              <p:nvPr/>
            </p:nvSpPr>
            <p:spPr bwMode="auto">
              <a:xfrm>
                <a:off x="2525"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4" name="Rectangle 783">
                <a:extLst>
                  <a:ext uri="{FF2B5EF4-FFF2-40B4-BE49-F238E27FC236}">
                    <a16:creationId xmlns:a16="http://schemas.microsoft.com/office/drawing/2014/main" id="{6A76875F-4E60-45F7-9CD5-19EC8E40042D}"/>
                  </a:ext>
                </a:extLst>
              </p:cNvPr>
              <p:cNvSpPr>
                <a:spLocks noChangeArrowheads="1"/>
              </p:cNvSpPr>
              <p:nvPr/>
            </p:nvSpPr>
            <p:spPr bwMode="auto">
              <a:xfrm>
                <a:off x="2583"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5" name="Rectangle 784">
                <a:extLst>
                  <a:ext uri="{FF2B5EF4-FFF2-40B4-BE49-F238E27FC236}">
                    <a16:creationId xmlns:a16="http://schemas.microsoft.com/office/drawing/2014/main" id="{AB1547E5-6570-4F99-A260-9F609DFF3728}"/>
                  </a:ext>
                </a:extLst>
              </p:cNvPr>
              <p:cNvSpPr>
                <a:spLocks noChangeArrowheads="1"/>
              </p:cNvSpPr>
              <p:nvPr/>
            </p:nvSpPr>
            <p:spPr bwMode="auto">
              <a:xfrm>
                <a:off x="2640"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6" name="Rectangle 785">
                <a:extLst>
                  <a:ext uri="{FF2B5EF4-FFF2-40B4-BE49-F238E27FC236}">
                    <a16:creationId xmlns:a16="http://schemas.microsoft.com/office/drawing/2014/main" id="{F48AE86C-1EA1-4599-A184-88AE2A28060B}"/>
                  </a:ext>
                </a:extLst>
              </p:cNvPr>
              <p:cNvSpPr>
                <a:spLocks noChangeArrowheads="1"/>
              </p:cNvSpPr>
              <p:nvPr/>
            </p:nvSpPr>
            <p:spPr bwMode="auto">
              <a:xfrm>
                <a:off x="2700"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7" name="Rectangle 786">
                <a:extLst>
                  <a:ext uri="{FF2B5EF4-FFF2-40B4-BE49-F238E27FC236}">
                    <a16:creationId xmlns:a16="http://schemas.microsoft.com/office/drawing/2014/main" id="{49F84252-97DA-4F4A-8350-3B4D5DED034D}"/>
                  </a:ext>
                </a:extLst>
              </p:cNvPr>
              <p:cNvSpPr>
                <a:spLocks noChangeArrowheads="1"/>
              </p:cNvSpPr>
              <p:nvPr/>
            </p:nvSpPr>
            <p:spPr bwMode="auto">
              <a:xfrm>
                <a:off x="2755"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8" name="Rectangle 787">
                <a:extLst>
                  <a:ext uri="{FF2B5EF4-FFF2-40B4-BE49-F238E27FC236}">
                    <a16:creationId xmlns:a16="http://schemas.microsoft.com/office/drawing/2014/main" id="{EAB3EA6F-F1C5-496C-8E01-594BC54EC5DD}"/>
                  </a:ext>
                </a:extLst>
              </p:cNvPr>
              <p:cNvSpPr>
                <a:spLocks noChangeArrowheads="1"/>
              </p:cNvSpPr>
              <p:nvPr/>
            </p:nvSpPr>
            <p:spPr bwMode="auto">
              <a:xfrm>
                <a:off x="2813" y="865"/>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49" name="Rectangle 788">
                <a:extLst>
                  <a:ext uri="{FF2B5EF4-FFF2-40B4-BE49-F238E27FC236}">
                    <a16:creationId xmlns:a16="http://schemas.microsoft.com/office/drawing/2014/main" id="{C99516C2-DED4-469E-B39D-675B0B2F562F}"/>
                  </a:ext>
                </a:extLst>
              </p:cNvPr>
              <p:cNvSpPr>
                <a:spLocks noChangeArrowheads="1"/>
              </p:cNvSpPr>
              <p:nvPr/>
            </p:nvSpPr>
            <p:spPr bwMode="auto">
              <a:xfrm>
                <a:off x="2867" y="865"/>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0" name="Rectangle 789">
                <a:extLst>
                  <a:ext uri="{FF2B5EF4-FFF2-40B4-BE49-F238E27FC236}">
                    <a16:creationId xmlns:a16="http://schemas.microsoft.com/office/drawing/2014/main" id="{ECC30B1A-6625-4E30-9AEA-4DDEE8CAB5C6}"/>
                  </a:ext>
                </a:extLst>
              </p:cNvPr>
              <p:cNvSpPr>
                <a:spLocks noChangeArrowheads="1"/>
              </p:cNvSpPr>
              <p:nvPr/>
            </p:nvSpPr>
            <p:spPr bwMode="auto">
              <a:xfrm>
                <a:off x="2923" y="865"/>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1" name="Rectangle 790">
                <a:extLst>
                  <a:ext uri="{FF2B5EF4-FFF2-40B4-BE49-F238E27FC236}">
                    <a16:creationId xmlns:a16="http://schemas.microsoft.com/office/drawing/2014/main" id="{68862CDE-DCAA-4C58-B9F1-2D244F09E1A9}"/>
                  </a:ext>
                </a:extLst>
              </p:cNvPr>
              <p:cNvSpPr>
                <a:spLocks noChangeArrowheads="1"/>
              </p:cNvSpPr>
              <p:nvPr/>
            </p:nvSpPr>
            <p:spPr bwMode="auto">
              <a:xfrm>
                <a:off x="2974" y="865"/>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2" name="Rectangle 791">
                <a:extLst>
                  <a:ext uri="{FF2B5EF4-FFF2-40B4-BE49-F238E27FC236}">
                    <a16:creationId xmlns:a16="http://schemas.microsoft.com/office/drawing/2014/main" id="{52990D18-D77A-43B7-ABF3-D49EF79151D8}"/>
                  </a:ext>
                </a:extLst>
              </p:cNvPr>
              <p:cNvSpPr>
                <a:spLocks noChangeArrowheads="1"/>
              </p:cNvSpPr>
              <p:nvPr/>
            </p:nvSpPr>
            <p:spPr bwMode="auto">
              <a:xfrm>
                <a:off x="3007" y="865"/>
                <a:ext cx="13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of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3" name="Rectangle 792">
                <a:extLst>
                  <a:ext uri="{FF2B5EF4-FFF2-40B4-BE49-F238E27FC236}">
                    <a16:creationId xmlns:a16="http://schemas.microsoft.com/office/drawing/2014/main" id="{294D041F-CC13-4B96-BB1B-065EDCF1A5AB}"/>
                  </a:ext>
                </a:extLst>
              </p:cNvPr>
              <p:cNvSpPr>
                <a:spLocks noChangeArrowheads="1"/>
              </p:cNvSpPr>
              <p:nvPr/>
            </p:nvSpPr>
            <p:spPr bwMode="auto">
              <a:xfrm>
                <a:off x="133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4" name="Rectangle 793">
                <a:extLst>
                  <a:ext uri="{FF2B5EF4-FFF2-40B4-BE49-F238E27FC236}">
                    <a16:creationId xmlns:a16="http://schemas.microsoft.com/office/drawing/2014/main" id="{6D24CF10-912D-42BE-9C02-EDDBD031823F}"/>
                  </a:ext>
                </a:extLst>
              </p:cNvPr>
              <p:cNvSpPr>
                <a:spLocks noChangeArrowheads="1"/>
              </p:cNvSpPr>
              <p:nvPr/>
            </p:nvSpPr>
            <p:spPr bwMode="auto">
              <a:xfrm>
                <a:off x="1394"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5" name="Rectangle 794">
                <a:extLst>
                  <a:ext uri="{FF2B5EF4-FFF2-40B4-BE49-F238E27FC236}">
                    <a16:creationId xmlns:a16="http://schemas.microsoft.com/office/drawing/2014/main" id="{3FCDB72B-40A3-4383-8DE9-89F4D95E9C3F}"/>
                  </a:ext>
                </a:extLst>
              </p:cNvPr>
              <p:cNvSpPr>
                <a:spLocks noChangeArrowheads="1"/>
              </p:cNvSpPr>
              <p:nvPr/>
            </p:nvSpPr>
            <p:spPr bwMode="auto">
              <a:xfrm>
                <a:off x="1452"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6" name="Rectangle 795">
                <a:extLst>
                  <a:ext uri="{FF2B5EF4-FFF2-40B4-BE49-F238E27FC236}">
                    <a16:creationId xmlns:a16="http://schemas.microsoft.com/office/drawing/2014/main" id="{A627BEA1-8C66-4E59-9914-24E2385E8F45}"/>
                  </a:ext>
                </a:extLst>
              </p:cNvPr>
              <p:cNvSpPr>
                <a:spLocks noChangeArrowheads="1"/>
              </p:cNvSpPr>
              <p:nvPr/>
            </p:nvSpPr>
            <p:spPr bwMode="auto">
              <a:xfrm>
                <a:off x="1509"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7" name="Rectangle 796">
                <a:extLst>
                  <a:ext uri="{FF2B5EF4-FFF2-40B4-BE49-F238E27FC236}">
                    <a16:creationId xmlns:a16="http://schemas.microsoft.com/office/drawing/2014/main" id="{3688C6CC-F9E3-4F91-ADD5-EF9C641FEE5C}"/>
                  </a:ext>
                </a:extLst>
              </p:cNvPr>
              <p:cNvSpPr>
                <a:spLocks noChangeArrowheads="1"/>
              </p:cNvSpPr>
              <p:nvPr/>
            </p:nvSpPr>
            <p:spPr bwMode="auto">
              <a:xfrm>
                <a:off x="1569" y="1007"/>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8" name="Rectangle 797">
                <a:extLst>
                  <a:ext uri="{FF2B5EF4-FFF2-40B4-BE49-F238E27FC236}">
                    <a16:creationId xmlns:a16="http://schemas.microsoft.com/office/drawing/2014/main" id="{D4EBEF7C-9EDE-41A3-A5B9-E7EA3B9CC3D5}"/>
                  </a:ext>
                </a:extLst>
              </p:cNvPr>
              <p:cNvSpPr>
                <a:spLocks noChangeArrowheads="1"/>
              </p:cNvSpPr>
              <p:nvPr/>
            </p:nvSpPr>
            <p:spPr bwMode="auto">
              <a:xfrm>
                <a:off x="1606" y="100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59" name="Rectangle 798">
                <a:extLst>
                  <a:ext uri="{FF2B5EF4-FFF2-40B4-BE49-F238E27FC236}">
                    <a16:creationId xmlns:a16="http://schemas.microsoft.com/office/drawing/2014/main" id="{4C7B01E2-4A5A-4DBB-A795-3F4F28F8F817}"/>
                  </a:ext>
                </a:extLst>
              </p:cNvPr>
              <p:cNvSpPr>
                <a:spLocks noChangeArrowheads="1"/>
              </p:cNvSpPr>
              <p:nvPr/>
            </p:nvSpPr>
            <p:spPr bwMode="auto">
              <a:xfrm>
                <a:off x="1656"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0" name="Rectangle 799">
                <a:extLst>
                  <a:ext uri="{FF2B5EF4-FFF2-40B4-BE49-F238E27FC236}">
                    <a16:creationId xmlns:a16="http://schemas.microsoft.com/office/drawing/2014/main" id="{020F4B17-8938-40B0-AA08-BE6A8EF656A9}"/>
                  </a:ext>
                </a:extLst>
              </p:cNvPr>
              <p:cNvSpPr>
                <a:spLocks noChangeArrowheads="1"/>
              </p:cNvSpPr>
              <p:nvPr/>
            </p:nvSpPr>
            <p:spPr bwMode="auto">
              <a:xfrm>
                <a:off x="1713"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1" name="Rectangle 800">
                <a:extLst>
                  <a:ext uri="{FF2B5EF4-FFF2-40B4-BE49-F238E27FC236}">
                    <a16:creationId xmlns:a16="http://schemas.microsoft.com/office/drawing/2014/main" id="{B4809289-1EFF-4B98-A7A6-B49DEB1E6039}"/>
                  </a:ext>
                </a:extLst>
              </p:cNvPr>
              <p:cNvSpPr>
                <a:spLocks noChangeArrowheads="1"/>
              </p:cNvSpPr>
              <p:nvPr/>
            </p:nvSpPr>
            <p:spPr bwMode="auto">
              <a:xfrm>
                <a:off x="1767"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2" name="Rectangle 801">
                <a:extLst>
                  <a:ext uri="{FF2B5EF4-FFF2-40B4-BE49-F238E27FC236}">
                    <a16:creationId xmlns:a16="http://schemas.microsoft.com/office/drawing/2014/main" id="{57724489-A8A0-4BFB-81EB-B809F713FBA9}"/>
                  </a:ext>
                </a:extLst>
              </p:cNvPr>
              <p:cNvSpPr>
                <a:spLocks noChangeArrowheads="1"/>
              </p:cNvSpPr>
              <p:nvPr/>
            </p:nvSpPr>
            <p:spPr bwMode="auto">
              <a:xfrm>
                <a:off x="1799"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3" name="Rectangle 802">
                <a:extLst>
                  <a:ext uri="{FF2B5EF4-FFF2-40B4-BE49-F238E27FC236}">
                    <a16:creationId xmlns:a16="http://schemas.microsoft.com/office/drawing/2014/main" id="{002C6F61-E7B4-47A2-A8A8-F172116D7814}"/>
                  </a:ext>
                </a:extLst>
              </p:cNvPr>
              <p:cNvSpPr>
                <a:spLocks noChangeArrowheads="1"/>
              </p:cNvSpPr>
              <p:nvPr/>
            </p:nvSpPr>
            <p:spPr bwMode="auto">
              <a:xfrm>
                <a:off x="1843"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4" name="Rectangle 803">
                <a:extLst>
                  <a:ext uri="{FF2B5EF4-FFF2-40B4-BE49-F238E27FC236}">
                    <a16:creationId xmlns:a16="http://schemas.microsoft.com/office/drawing/2014/main" id="{FD660186-7090-457D-9870-5273D38EA588}"/>
                  </a:ext>
                </a:extLst>
              </p:cNvPr>
              <p:cNvSpPr>
                <a:spLocks noChangeArrowheads="1"/>
              </p:cNvSpPr>
              <p:nvPr/>
            </p:nvSpPr>
            <p:spPr bwMode="auto">
              <a:xfrm>
                <a:off x="1898" y="1007"/>
                <a:ext cx="97"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x</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5" name="Rectangle 804">
                <a:extLst>
                  <a:ext uri="{FF2B5EF4-FFF2-40B4-BE49-F238E27FC236}">
                    <a16:creationId xmlns:a16="http://schemas.microsoft.com/office/drawing/2014/main" id="{36330818-6B65-4F6A-AD36-B6632F6AB3DD}"/>
                  </a:ext>
                </a:extLst>
              </p:cNvPr>
              <p:cNvSpPr>
                <a:spLocks noChangeArrowheads="1"/>
              </p:cNvSpPr>
              <p:nvPr/>
            </p:nvSpPr>
            <p:spPr bwMode="auto">
              <a:xfrm>
                <a:off x="1950"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6" name="Rectangle 805">
                <a:extLst>
                  <a:ext uri="{FF2B5EF4-FFF2-40B4-BE49-F238E27FC236}">
                    <a16:creationId xmlns:a16="http://schemas.microsoft.com/office/drawing/2014/main" id="{867155D5-1A44-4CE1-9E53-2905D5692F7E}"/>
                  </a:ext>
                </a:extLst>
              </p:cNvPr>
              <p:cNvSpPr>
                <a:spLocks noChangeArrowheads="1"/>
              </p:cNvSpPr>
              <p:nvPr/>
            </p:nvSpPr>
            <p:spPr bwMode="auto">
              <a:xfrm>
                <a:off x="2005"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7" name="Rectangle 806">
                <a:extLst>
                  <a:ext uri="{FF2B5EF4-FFF2-40B4-BE49-F238E27FC236}">
                    <a16:creationId xmlns:a16="http://schemas.microsoft.com/office/drawing/2014/main" id="{A4649CAE-407C-4025-8A92-264F5D94138A}"/>
                  </a:ext>
                </a:extLst>
              </p:cNvPr>
              <p:cNvSpPr>
                <a:spLocks noChangeArrowheads="1"/>
              </p:cNvSpPr>
              <p:nvPr/>
            </p:nvSpPr>
            <p:spPr bwMode="auto">
              <a:xfrm>
                <a:off x="2034"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68" name="Rectangle 807">
                <a:extLst>
                  <a:ext uri="{FF2B5EF4-FFF2-40B4-BE49-F238E27FC236}">
                    <a16:creationId xmlns:a16="http://schemas.microsoft.com/office/drawing/2014/main" id="{4985137E-7A8D-4B0A-8305-A05D58148478}"/>
                  </a:ext>
                </a:extLst>
              </p:cNvPr>
              <p:cNvSpPr>
                <a:spLocks noChangeArrowheads="1"/>
              </p:cNvSpPr>
              <p:nvPr/>
            </p:nvSpPr>
            <p:spPr bwMode="auto">
              <a:xfrm>
                <a:off x="2066"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grpSp>
        <p:grpSp>
          <p:nvGrpSpPr>
            <p:cNvPr id="12" name="Group 1009">
              <a:extLst>
                <a:ext uri="{FF2B5EF4-FFF2-40B4-BE49-F238E27FC236}">
                  <a16:creationId xmlns:a16="http://schemas.microsoft.com/office/drawing/2014/main" id="{0174B2FD-7194-44AB-8A93-C167717DC3BE}"/>
                </a:ext>
              </a:extLst>
            </p:cNvPr>
            <p:cNvGrpSpPr>
              <a:grpSpLocks/>
            </p:cNvGrpSpPr>
            <p:nvPr/>
          </p:nvGrpSpPr>
          <p:grpSpPr bwMode="auto">
            <a:xfrm>
              <a:off x="1285" y="865"/>
              <a:ext cx="4000" cy="3252"/>
              <a:chOff x="1285" y="865"/>
              <a:chExt cx="4000" cy="3252"/>
            </a:xfrm>
          </p:grpSpPr>
          <p:sp>
            <p:nvSpPr>
              <p:cNvPr id="117" name="Rectangle 809">
                <a:extLst>
                  <a:ext uri="{FF2B5EF4-FFF2-40B4-BE49-F238E27FC236}">
                    <a16:creationId xmlns:a16="http://schemas.microsoft.com/office/drawing/2014/main" id="{1ECE1FF5-C30F-4770-9050-16258E13BE96}"/>
                  </a:ext>
                </a:extLst>
              </p:cNvPr>
              <p:cNvSpPr>
                <a:spLocks noChangeArrowheads="1"/>
              </p:cNvSpPr>
              <p:nvPr/>
            </p:nvSpPr>
            <p:spPr bwMode="auto">
              <a:xfrm>
                <a:off x="2121" y="100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8" name="Rectangle 810">
                <a:extLst>
                  <a:ext uri="{FF2B5EF4-FFF2-40B4-BE49-F238E27FC236}">
                    <a16:creationId xmlns:a16="http://schemas.microsoft.com/office/drawing/2014/main" id="{3E930FEC-7BDE-4A01-A209-FACEA3003BE1}"/>
                  </a:ext>
                </a:extLst>
              </p:cNvPr>
              <p:cNvSpPr>
                <a:spLocks noChangeArrowheads="1"/>
              </p:cNvSpPr>
              <p:nvPr/>
            </p:nvSpPr>
            <p:spPr bwMode="auto">
              <a:xfrm>
                <a:off x="2171" y="100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9" name="Rectangle 811">
                <a:extLst>
                  <a:ext uri="{FF2B5EF4-FFF2-40B4-BE49-F238E27FC236}">
                    <a16:creationId xmlns:a16="http://schemas.microsoft.com/office/drawing/2014/main" id="{CC548B5B-57BE-4D37-92BC-18352C70C39B}"/>
                  </a:ext>
                </a:extLst>
              </p:cNvPr>
              <p:cNvSpPr>
                <a:spLocks noChangeArrowheads="1"/>
              </p:cNvSpPr>
              <p:nvPr/>
            </p:nvSpPr>
            <p:spPr bwMode="auto">
              <a:xfrm>
                <a:off x="2221"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0" name="Rectangle 812">
                <a:extLst>
                  <a:ext uri="{FF2B5EF4-FFF2-40B4-BE49-F238E27FC236}">
                    <a16:creationId xmlns:a16="http://schemas.microsoft.com/office/drawing/2014/main" id="{15A9DE59-46A1-459D-9CB9-588A8A411971}"/>
                  </a:ext>
                </a:extLst>
              </p:cNvPr>
              <p:cNvSpPr>
                <a:spLocks noChangeArrowheads="1"/>
              </p:cNvSpPr>
              <p:nvPr/>
            </p:nvSpPr>
            <p:spPr bwMode="auto">
              <a:xfrm>
                <a:off x="2279" y="1007"/>
                <a:ext cx="19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me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1" name="Rectangle 813">
                <a:extLst>
                  <a:ext uri="{FF2B5EF4-FFF2-40B4-BE49-F238E27FC236}">
                    <a16:creationId xmlns:a16="http://schemas.microsoft.com/office/drawing/2014/main" id="{AD78B532-4C51-4656-BF09-3EEF8B7F9CEA}"/>
                  </a:ext>
                </a:extLst>
              </p:cNvPr>
              <p:cNvSpPr>
                <a:spLocks noChangeArrowheads="1"/>
              </p:cNvSpPr>
              <p:nvPr/>
            </p:nvSpPr>
            <p:spPr bwMode="auto">
              <a:xfrm>
                <a:off x="242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2" name="Rectangle 814">
                <a:extLst>
                  <a:ext uri="{FF2B5EF4-FFF2-40B4-BE49-F238E27FC236}">
                    <a16:creationId xmlns:a16="http://schemas.microsoft.com/office/drawing/2014/main" id="{3DF5A246-E87E-49E6-B42C-BA60859150DB}"/>
                  </a:ext>
                </a:extLst>
              </p:cNvPr>
              <p:cNvSpPr>
                <a:spLocks noChangeArrowheads="1"/>
              </p:cNvSpPr>
              <p:nvPr/>
            </p:nvSpPr>
            <p:spPr bwMode="auto">
              <a:xfrm>
                <a:off x="2484"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3" name="Rectangle 815">
                <a:extLst>
                  <a:ext uri="{FF2B5EF4-FFF2-40B4-BE49-F238E27FC236}">
                    <a16:creationId xmlns:a16="http://schemas.microsoft.com/office/drawing/2014/main" id="{D685BAA5-7BF5-4B2C-8747-E8F28D6E71D6}"/>
                  </a:ext>
                </a:extLst>
              </p:cNvPr>
              <p:cNvSpPr>
                <a:spLocks noChangeArrowheads="1"/>
              </p:cNvSpPr>
              <p:nvPr/>
            </p:nvSpPr>
            <p:spPr bwMode="auto">
              <a:xfrm>
                <a:off x="251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4" name="Rectangle 816">
                <a:extLst>
                  <a:ext uri="{FF2B5EF4-FFF2-40B4-BE49-F238E27FC236}">
                    <a16:creationId xmlns:a16="http://schemas.microsoft.com/office/drawing/2014/main" id="{F348B856-1E66-4D43-BDF2-BC700A278976}"/>
                  </a:ext>
                </a:extLst>
              </p:cNvPr>
              <p:cNvSpPr>
                <a:spLocks noChangeArrowheads="1"/>
              </p:cNvSpPr>
              <p:nvPr/>
            </p:nvSpPr>
            <p:spPr bwMode="auto">
              <a:xfrm>
                <a:off x="2575" y="1007"/>
                <a:ext cx="6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5" name="Rectangle 817">
                <a:extLst>
                  <a:ext uri="{FF2B5EF4-FFF2-40B4-BE49-F238E27FC236}">
                    <a16:creationId xmlns:a16="http://schemas.microsoft.com/office/drawing/2014/main" id="{CE201167-1325-4F8B-982E-BBF4FE5955F8}"/>
                  </a:ext>
                </a:extLst>
              </p:cNvPr>
              <p:cNvSpPr>
                <a:spLocks noChangeArrowheads="1"/>
              </p:cNvSpPr>
              <p:nvPr/>
            </p:nvSpPr>
            <p:spPr bwMode="auto">
              <a:xfrm>
                <a:off x="2598" y="1007"/>
                <a:ext cx="162"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on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6" name="Rectangle 818">
                <a:extLst>
                  <a:ext uri="{FF2B5EF4-FFF2-40B4-BE49-F238E27FC236}">
                    <a16:creationId xmlns:a16="http://schemas.microsoft.com/office/drawing/2014/main" id="{1B90B20D-1E39-41B8-9F86-453D3BF9ADE9}"/>
                  </a:ext>
                </a:extLst>
              </p:cNvPr>
              <p:cNvSpPr>
                <a:spLocks noChangeArrowheads="1"/>
              </p:cNvSpPr>
              <p:nvPr/>
            </p:nvSpPr>
            <p:spPr bwMode="auto">
              <a:xfrm>
                <a:off x="2716"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7" name="Rectangle 819">
                <a:extLst>
                  <a:ext uri="{FF2B5EF4-FFF2-40B4-BE49-F238E27FC236}">
                    <a16:creationId xmlns:a16="http://schemas.microsoft.com/office/drawing/2014/main" id="{5EF743BA-D14E-4EC1-8B41-715665900EB1}"/>
                  </a:ext>
                </a:extLst>
              </p:cNvPr>
              <p:cNvSpPr>
                <a:spLocks noChangeArrowheads="1"/>
              </p:cNvSpPr>
              <p:nvPr/>
            </p:nvSpPr>
            <p:spPr bwMode="auto">
              <a:xfrm>
                <a:off x="2773"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8" name="Rectangle 820">
                <a:extLst>
                  <a:ext uri="{FF2B5EF4-FFF2-40B4-BE49-F238E27FC236}">
                    <a16:creationId xmlns:a16="http://schemas.microsoft.com/office/drawing/2014/main" id="{C6F4584E-D35B-4BC5-971D-F3E8716B226E}"/>
                  </a:ext>
                </a:extLst>
              </p:cNvPr>
              <p:cNvSpPr>
                <a:spLocks noChangeArrowheads="1"/>
              </p:cNvSpPr>
              <p:nvPr/>
            </p:nvSpPr>
            <p:spPr bwMode="auto">
              <a:xfrm>
                <a:off x="2830" y="1007"/>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29" name="Rectangle 821">
                <a:extLst>
                  <a:ext uri="{FF2B5EF4-FFF2-40B4-BE49-F238E27FC236}">
                    <a16:creationId xmlns:a16="http://schemas.microsoft.com/office/drawing/2014/main" id="{85CBE249-AE0C-45EE-A7AB-E734C002BD83}"/>
                  </a:ext>
                </a:extLst>
              </p:cNvPr>
              <p:cNvSpPr>
                <a:spLocks noChangeArrowheads="1"/>
              </p:cNvSpPr>
              <p:nvPr/>
            </p:nvSpPr>
            <p:spPr bwMode="auto">
              <a:xfrm>
                <a:off x="2868" y="100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0" name="Rectangle 822">
                <a:extLst>
                  <a:ext uri="{FF2B5EF4-FFF2-40B4-BE49-F238E27FC236}">
                    <a16:creationId xmlns:a16="http://schemas.microsoft.com/office/drawing/2014/main" id="{5371FEDA-ACE8-43DF-9DF9-49968FD890B1}"/>
                  </a:ext>
                </a:extLst>
              </p:cNvPr>
              <p:cNvSpPr>
                <a:spLocks noChangeArrowheads="1"/>
              </p:cNvSpPr>
              <p:nvPr/>
            </p:nvSpPr>
            <p:spPr bwMode="auto">
              <a:xfrm>
                <a:off x="2919"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1" name="Rectangle 823">
                <a:extLst>
                  <a:ext uri="{FF2B5EF4-FFF2-40B4-BE49-F238E27FC236}">
                    <a16:creationId xmlns:a16="http://schemas.microsoft.com/office/drawing/2014/main" id="{CF74B45B-9317-4FD3-8B60-8C574163BF8D}"/>
                  </a:ext>
                </a:extLst>
              </p:cNvPr>
              <p:cNvSpPr>
                <a:spLocks noChangeArrowheads="1"/>
              </p:cNvSpPr>
              <p:nvPr/>
            </p:nvSpPr>
            <p:spPr bwMode="auto">
              <a:xfrm>
                <a:off x="2948"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2" name="Rectangle 824">
                <a:extLst>
                  <a:ext uri="{FF2B5EF4-FFF2-40B4-BE49-F238E27FC236}">
                    <a16:creationId xmlns:a16="http://schemas.microsoft.com/office/drawing/2014/main" id="{1B163C6F-5D4C-4175-9A6F-74D5D329B5A5}"/>
                  </a:ext>
                </a:extLst>
              </p:cNvPr>
              <p:cNvSpPr>
                <a:spLocks noChangeArrowheads="1"/>
              </p:cNvSpPr>
              <p:nvPr/>
            </p:nvSpPr>
            <p:spPr bwMode="auto">
              <a:xfrm>
                <a:off x="2980"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3" name="Rectangle 825">
                <a:extLst>
                  <a:ext uri="{FF2B5EF4-FFF2-40B4-BE49-F238E27FC236}">
                    <a16:creationId xmlns:a16="http://schemas.microsoft.com/office/drawing/2014/main" id="{612A89DB-AE90-489B-805D-E9BD3A605CC6}"/>
                  </a:ext>
                </a:extLst>
              </p:cNvPr>
              <p:cNvSpPr>
                <a:spLocks noChangeArrowheads="1"/>
              </p:cNvSpPr>
              <p:nvPr/>
            </p:nvSpPr>
            <p:spPr bwMode="auto">
              <a:xfrm>
                <a:off x="3034"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4" name="Rectangle 826">
                <a:extLst>
                  <a:ext uri="{FF2B5EF4-FFF2-40B4-BE49-F238E27FC236}">
                    <a16:creationId xmlns:a16="http://schemas.microsoft.com/office/drawing/2014/main" id="{938586B8-3199-4634-B20A-A8E6E8929251}"/>
                  </a:ext>
                </a:extLst>
              </p:cNvPr>
              <p:cNvSpPr>
                <a:spLocks noChangeArrowheads="1"/>
              </p:cNvSpPr>
              <p:nvPr/>
            </p:nvSpPr>
            <p:spPr bwMode="auto">
              <a:xfrm>
                <a:off x="3092"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5" name="Rectangle 827">
                <a:extLst>
                  <a:ext uri="{FF2B5EF4-FFF2-40B4-BE49-F238E27FC236}">
                    <a16:creationId xmlns:a16="http://schemas.microsoft.com/office/drawing/2014/main" id="{54B1F180-849F-45B3-97C4-04C286E1619D}"/>
                  </a:ext>
                </a:extLst>
              </p:cNvPr>
              <p:cNvSpPr>
                <a:spLocks noChangeArrowheads="1"/>
              </p:cNvSpPr>
              <p:nvPr/>
            </p:nvSpPr>
            <p:spPr bwMode="auto">
              <a:xfrm>
                <a:off x="3151"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6" name="Rectangle 828">
                <a:extLst>
                  <a:ext uri="{FF2B5EF4-FFF2-40B4-BE49-F238E27FC236}">
                    <a16:creationId xmlns:a16="http://schemas.microsoft.com/office/drawing/2014/main" id="{C3D66A26-1C12-4F62-9101-33BEF2D06EB4}"/>
                  </a:ext>
                </a:extLst>
              </p:cNvPr>
              <p:cNvSpPr>
                <a:spLocks noChangeArrowheads="1"/>
              </p:cNvSpPr>
              <p:nvPr/>
            </p:nvSpPr>
            <p:spPr bwMode="auto">
              <a:xfrm>
                <a:off x="3183" y="1007"/>
                <a:ext cx="6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7" name="Rectangle 829">
                <a:extLst>
                  <a:ext uri="{FF2B5EF4-FFF2-40B4-BE49-F238E27FC236}">
                    <a16:creationId xmlns:a16="http://schemas.microsoft.com/office/drawing/2014/main" id="{D78146FA-DF0B-4146-BD46-F862598356DF}"/>
                  </a:ext>
                </a:extLst>
              </p:cNvPr>
              <p:cNvSpPr>
                <a:spLocks noChangeArrowheads="1"/>
              </p:cNvSpPr>
              <p:nvPr/>
            </p:nvSpPr>
            <p:spPr bwMode="auto">
              <a:xfrm>
                <a:off x="3206"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8" name="Rectangle 830">
                <a:extLst>
                  <a:ext uri="{FF2B5EF4-FFF2-40B4-BE49-F238E27FC236}">
                    <a16:creationId xmlns:a16="http://schemas.microsoft.com/office/drawing/2014/main" id="{CBCEA8EE-89BE-4F85-A668-E91796175DA5}"/>
                  </a:ext>
                </a:extLst>
              </p:cNvPr>
              <p:cNvSpPr>
                <a:spLocks noChangeArrowheads="1"/>
              </p:cNvSpPr>
              <p:nvPr/>
            </p:nvSpPr>
            <p:spPr bwMode="auto">
              <a:xfrm>
                <a:off x="3264" y="1007"/>
                <a:ext cx="97"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v</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39" name="Rectangle 831">
                <a:extLst>
                  <a:ext uri="{FF2B5EF4-FFF2-40B4-BE49-F238E27FC236}">
                    <a16:creationId xmlns:a16="http://schemas.microsoft.com/office/drawing/2014/main" id="{27B89FC2-0E74-4FC0-8859-0D83983F8192}"/>
                  </a:ext>
                </a:extLst>
              </p:cNvPr>
              <p:cNvSpPr>
                <a:spLocks noChangeArrowheads="1"/>
              </p:cNvSpPr>
              <p:nvPr/>
            </p:nvSpPr>
            <p:spPr bwMode="auto">
              <a:xfrm>
                <a:off x="3320"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0" name="Rectangle 832">
                <a:extLst>
                  <a:ext uri="{FF2B5EF4-FFF2-40B4-BE49-F238E27FC236}">
                    <a16:creationId xmlns:a16="http://schemas.microsoft.com/office/drawing/2014/main" id="{A0B8BE84-3FC4-4C22-81AF-E223BDF705F1}"/>
                  </a:ext>
                </a:extLst>
              </p:cNvPr>
              <p:cNvSpPr>
                <a:spLocks noChangeArrowheads="1"/>
              </p:cNvSpPr>
              <p:nvPr/>
            </p:nvSpPr>
            <p:spPr bwMode="auto">
              <a:xfrm>
                <a:off x="337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1" name="Rectangle 833">
                <a:extLst>
                  <a:ext uri="{FF2B5EF4-FFF2-40B4-BE49-F238E27FC236}">
                    <a16:creationId xmlns:a16="http://schemas.microsoft.com/office/drawing/2014/main" id="{79C2DFB2-B568-4994-9A00-0A25FDB45FD3}"/>
                  </a:ext>
                </a:extLst>
              </p:cNvPr>
              <p:cNvSpPr>
                <a:spLocks noChangeArrowheads="1"/>
              </p:cNvSpPr>
              <p:nvPr/>
            </p:nvSpPr>
            <p:spPr bwMode="auto">
              <a:xfrm>
                <a:off x="343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2" name="Rectangle 834">
                <a:extLst>
                  <a:ext uri="{FF2B5EF4-FFF2-40B4-BE49-F238E27FC236}">
                    <a16:creationId xmlns:a16="http://schemas.microsoft.com/office/drawing/2014/main" id="{C24F6309-6707-46CE-BD81-5314EAF0CC72}"/>
                  </a:ext>
                </a:extLst>
              </p:cNvPr>
              <p:cNvSpPr>
                <a:spLocks noChangeArrowheads="1"/>
              </p:cNvSpPr>
              <p:nvPr/>
            </p:nvSpPr>
            <p:spPr bwMode="auto">
              <a:xfrm>
                <a:off x="3491" y="1007"/>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3" name="Rectangle 835">
                <a:extLst>
                  <a:ext uri="{FF2B5EF4-FFF2-40B4-BE49-F238E27FC236}">
                    <a16:creationId xmlns:a16="http://schemas.microsoft.com/office/drawing/2014/main" id="{DB897953-0A01-4D3B-98E7-54FD39833C24}"/>
                  </a:ext>
                </a:extLst>
              </p:cNvPr>
              <p:cNvSpPr>
                <a:spLocks noChangeArrowheads="1"/>
              </p:cNvSpPr>
              <p:nvPr/>
            </p:nvSpPr>
            <p:spPr bwMode="auto">
              <a:xfrm>
                <a:off x="3530" y="1007"/>
                <a:ext cx="98"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4" name="Rectangle 836">
                <a:extLst>
                  <a:ext uri="{FF2B5EF4-FFF2-40B4-BE49-F238E27FC236}">
                    <a16:creationId xmlns:a16="http://schemas.microsoft.com/office/drawing/2014/main" id="{296434DF-EF8F-43B5-8B6B-CD1C79CEE27E}"/>
                  </a:ext>
                </a:extLst>
              </p:cNvPr>
              <p:cNvSpPr>
                <a:spLocks noChangeArrowheads="1"/>
              </p:cNvSpPr>
              <p:nvPr/>
            </p:nvSpPr>
            <p:spPr bwMode="auto">
              <a:xfrm>
                <a:off x="3579"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5" name="Rectangle 837">
                <a:extLst>
                  <a:ext uri="{FF2B5EF4-FFF2-40B4-BE49-F238E27FC236}">
                    <a16:creationId xmlns:a16="http://schemas.microsoft.com/office/drawing/2014/main" id="{E7075DB6-0A31-4B0A-A0AF-F8C16ABECF0B}"/>
                  </a:ext>
                </a:extLst>
              </p:cNvPr>
              <p:cNvSpPr>
                <a:spLocks noChangeArrowheads="1"/>
              </p:cNvSpPr>
              <p:nvPr/>
            </p:nvSpPr>
            <p:spPr bwMode="auto">
              <a:xfrm>
                <a:off x="3611" y="1007"/>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6" name="Rectangle 838">
                <a:extLst>
                  <a:ext uri="{FF2B5EF4-FFF2-40B4-BE49-F238E27FC236}">
                    <a16:creationId xmlns:a16="http://schemas.microsoft.com/office/drawing/2014/main" id="{31DF908B-40FD-43F1-8E12-4C1DCB50C049}"/>
                  </a:ext>
                </a:extLst>
              </p:cNvPr>
              <p:cNvSpPr>
                <a:spLocks noChangeArrowheads="1"/>
              </p:cNvSpPr>
              <p:nvPr/>
            </p:nvSpPr>
            <p:spPr bwMode="auto">
              <a:xfrm>
                <a:off x="3655"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7" name="Rectangle 839">
                <a:extLst>
                  <a:ext uri="{FF2B5EF4-FFF2-40B4-BE49-F238E27FC236}">
                    <a16:creationId xmlns:a16="http://schemas.microsoft.com/office/drawing/2014/main" id="{1FC3C0C3-5ACA-4D19-9081-5EF7C5FD9D4A}"/>
                  </a:ext>
                </a:extLst>
              </p:cNvPr>
              <p:cNvSpPr>
                <a:spLocks noChangeArrowheads="1"/>
              </p:cNvSpPr>
              <p:nvPr/>
            </p:nvSpPr>
            <p:spPr bwMode="auto">
              <a:xfrm>
                <a:off x="3713" y="1007"/>
                <a:ext cx="75"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8" name="Rectangle 840">
                <a:extLst>
                  <a:ext uri="{FF2B5EF4-FFF2-40B4-BE49-F238E27FC236}">
                    <a16:creationId xmlns:a16="http://schemas.microsoft.com/office/drawing/2014/main" id="{2FDC94CF-7531-429D-AAD7-F49BB12E6594}"/>
                  </a:ext>
                </a:extLst>
              </p:cNvPr>
              <p:cNvSpPr>
                <a:spLocks noChangeArrowheads="1"/>
              </p:cNvSpPr>
              <p:nvPr/>
            </p:nvSpPr>
            <p:spPr bwMode="auto">
              <a:xfrm>
                <a:off x="3766"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9" name="Rectangle 841">
                <a:extLst>
                  <a:ext uri="{FF2B5EF4-FFF2-40B4-BE49-F238E27FC236}">
                    <a16:creationId xmlns:a16="http://schemas.microsoft.com/office/drawing/2014/main" id="{8E290485-18C8-4B6E-8347-8C2AE63EE9C0}"/>
                  </a:ext>
                </a:extLst>
              </p:cNvPr>
              <p:cNvSpPr>
                <a:spLocks noChangeArrowheads="1"/>
              </p:cNvSpPr>
              <p:nvPr/>
            </p:nvSpPr>
            <p:spPr bwMode="auto">
              <a:xfrm>
                <a:off x="3832"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0" name="Rectangle 842">
                <a:extLst>
                  <a:ext uri="{FF2B5EF4-FFF2-40B4-BE49-F238E27FC236}">
                    <a16:creationId xmlns:a16="http://schemas.microsoft.com/office/drawing/2014/main" id="{FBF862E8-3DF6-461D-A7EF-44C0B90B4175}"/>
                  </a:ext>
                </a:extLst>
              </p:cNvPr>
              <p:cNvSpPr>
                <a:spLocks noChangeArrowheads="1"/>
              </p:cNvSpPr>
              <p:nvPr/>
            </p:nvSpPr>
            <p:spPr bwMode="auto">
              <a:xfrm>
                <a:off x="3898" y="1007"/>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1" name="Rectangle 843">
                <a:extLst>
                  <a:ext uri="{FF2B5EF4-FFF2-40B4-BE49-F238E27FC236}">
                    <a16:creationId xmlns:a16="http://schemas.microsoft.com/office/drawing/2014/main" id="{E52F3B14-AD16-4BE8-A077-09D2E210EE8E}"/>
                  </a:ext>
                </a:extLst>
              </p:cNvPr>
              <p:cNvSpPr>
                <a:spLocks noChangeArrowheads="1"/>
              </p:cNvSpPr>
              <p:nvPr/>
            </p:nvSpPr>
            <p:spPr bwMode="auto">
              <a:xfrm>
                <a:off x="3964" y="1007"/>
                <a:ext cx="133"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m</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2" name="Rectangle 844">
                <a:extLst>
                  <a:ext uri="{FF2B5EF4-FFF2-40B4-BE49-F238E27FC236}">
                    <a16:creationId xmlns:a16="http://schemas.microsoft.com/office/drawing/2014/main" id="{D70D91D0-3908-4A98-84CD-611D2E3D66CD}"/>
                  </a:ext>
                </a:extLst>
              </p:cNvPr>
              <p:cNvSpPr>
                <a:spLocks noChangeArrowheads="1"/>
              </p:cNvSpPr>
              <p:nvPr/>
            </p:nvSpPr>
            <p:spPr bwMode="auto">
              <a:xfrm>
                <a:off x="4053" y="996"/>
                <a:ext cx="7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900" b="0" i="0" u="none" strike="noStrike" cap="none" normalizeH="0" baseline="0">
                    <a:ln>
                      <a:noFill/>
                    </a:ln>
                    <a:solidFill>
                      <a:srgbClr val="000000"/>
                    </a:solidFill>
                    <a:effectLst/>
                    <a:latin typeface="Geneva"/>
                  </a:rPr>
                  <a:t>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3" name="Rectangle 845">
                <a:extLst>
                  <a:ext uri="{FF2B5EF4-FFF2-40B4-BE49-F238E27FC236}">
                    <a16:creationId xmlns:a16="http://schemas.microsoft.com/office/drawing/2014/main" id="{974A62CB-1A9F-4702-914F-BCB15117498E}"/>
                  </a:ext>
                </a:extLst>
              </p:cNvPr>
              <p:cNvSpPr>
                <a:spLocks noChangeArrowheads="1"/>
              </p:cNvSpPr>
              <p:nvPr/>
            </p:nvSpPr>
            <p:spPr bwMode="auto">
              <a:xfrm>
                <a:off x="4100" y="1007"/>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4" name="Rectangle 846">
                <a:extLst>
                  <a:ext uri="{FF2B5EF4-FFF2-40B4-BE49-F238E27FC236}">
                    <a16:creationId xmlns:a16="http://schemas.microsoft.com/office/drawing/2014/main" id="{DE5E42BD-34DD-4910-9132-FCC88386E209}"/>
                  </a:ext>
                </a:extLst>
              </p:cNvPr>
              <p:cNvSpPr>
                <a:spLocks noChangeArrowheads="1"/>
              </p:cNvSpPr>
              <p:nvPr/>
            </p:nvSpPr>
            <p:spPr bwMode="auto">
              <a:xfrm>
                <a:off x="4524" y="865"/>
                <a:ext cx="202"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Ke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5" name="Rectangle 847">
                <a:extLst>
                  <a:ext uri="{FF2B5EF4-FFF2-40B4-BE49-F238E27FC236}">
                    <a16:creationId xmlns:a16="http://schemas.microsoft.com/office/drawing/2014/main" id="{EE4460D1-CF02-44F5-96FB-53CE9DA463E4}"/>
                  </a:ext>
                </a:extLst>
              </p:cNvPr>
              <p:cNvSpPr>
                <a:spLocks noChangeArrowheads="1"/>
              </p:cNvSpPr>
              <p:nvPr/>
            </p:nvSpPr>
            <p:spPr bwMode="auto">
              <a:xfrm>
                <a:off x="4680" y="865"/>
                <a:ext cx="97"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y</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6" name="Rectangle 848">
                <a:extLst>
                  <a:ext uri="{FF2B5EF4-FFF2-40B4-BE49-F238E27FC236}">
                    <a16:creationId xmlns:a16="http://schemas.microsoft.com/office/drawing/2014/main" id="{155B6A91-232E-40DD-BA68-EDA833AA0F33}"/>
                  </a:ext>
                </a:extLst>
              </p:cNvPr>
              <p:cNvSpPr>
                <a:spLocks noChangeArrowheads="1"/>
              </p:cNvSpPr>
              <p:nvPr/>
            </p:nvSpPr>
            <p:spPr bwMode="auto">
              <a:xfrm>
                <a:off x="4736" y="865"/>
                <a:ext cx="27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 taxa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7" name="Rectangle 849">
                <a:extLst>
                  <a:ext uri="{FF2B5EF4-FFF2-40B4-BE49-F238E27FC236}">
                    <a16:creationId xmlns:a16="http://schemas.microsoft.com/office/drawing/2014/main" id="{288DD2B1-2DD3-45D5-B86E-68765EC26501}"/>
                  </a:ext>
                </a:extLst>
              </p:cNvPr>
              <p:cNvSpPr>
                <a:spLocks noChangeArrowheads="1"/>
              </p:cNvSpPr>
              <p:nvPr/>
            </p:nvSpPr>
            <p:spPr bwMode="auto">
              <a:xfrm>
                <a:off x="4524" y="1000"/>
                <a:ext cx="189"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(ex</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8" name="Rectangle 850">
                <a:extLst>
                  <a:ext uri="{FF2B5EF4-FFF2-40B4-BE49-F238E27FC236}">
                    <a16:creationId xmlns:a16="http://schemas.microsoft.com/office/drawing/2014/main" id="{46DE46E2-1C05-49C8-811C-E3DC6C209122}"/>
                  </a:ext>
                </a:extLst>
              </p:cNvPr>
              <p:cNvSpPr>
                <a:spLocks noChangeArrowheads="1"/>
              </p:cNvSpPr>
              <p:nvPr/>
            </p:nvSpPr>
            <p:spPr bwMode="auto">
              <a:xfrm>
                <a:off x="4673" y="1000"/>
                <a:ext cx="10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9" name="Rectangle 851">
                <a:extLst>
                  <a:ext uri="{FF2B5EF4-FFF2-40B4-BE49-F238E27FC236}">
                    <a16:creationId xmlns:a16="http://schemas.microsoft.com/office/drawing/2014/main" id="{62D968B7-065E-4B03-B51F-432040378EB1}"/>
                  </a:ext>
                </a:extLst>
              </p:cNvPr>
              <p:cNvSpPr>
                <a:spLocks noChangeArrowheads="1"/>
              </p:cNvSpPr>
              <p:nvPr/>
            </p:nvSpPr>
            <p:spPr bwMode="auto">
              <a:xfrm>
                <a:off x="4726" y="1000"/>
                <a:ext cx="324"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mples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0" name="Rectangle 852">
                <a:extLst>
                  <a:ext uri="{FF2B5EF4-FFF2-40B4-BE49-F238E27FC236}">
                    <a16:creationId xmlns:a16="http://schemas.microsoft.com/office/drawing/2014/main" id="{2BA55729-343F-4557-9CB7-3A6CC093D541}"/>
                  </a:ext>
                </a:extLst>
              </p:cNvPr>
              <p:cNvSpPr>
                <a:spLocks noChangeArrowheads="1"/>
              </p:cNvSpPr>
              <p:nvPr/>
            </p:nvSpPr>
            <p:spPr bwMode="auto">
              <a:xfrm>
                <a:off x="4996" y="1000"/>
                <a:ext cx="81"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1" name="Rectangle 853">
                <a:extLst>
                  <a:ext uri="{FF2B5EF4-FFF2-40B4-BE49-F238E27FC236}">
                    <a16:creationId xmlns:a16="http://schemas.microsoft.com/office/drawing/2014/main" id="{63EB3D9E-3A1C-4C6F-BC11-22C9F0A3EC58}"/>
                  </a:ext>
                </a:extLst>
              </p:cNvPr>
              <p:cNvSpPr>
                <a:spLocks noChangeArrowheads="1"/>
              </p:cNvSpPr>
              <p:nvPr/>
            </p:nvSpPr>
            <p:spPr bwMode="auto">
              <a:xfrm>
                <a:off x="1285" y="4031"/>
                <a:ext cx="7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G</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2" name="Rectangle 854">
                <a:extLst>
                  <a:ext uri="{FF2B5EF4-FFF2-40B4-BE49-F238E27FC236}">
                    <a16:creationId xmlns:a16="http://schemas.microsoft.com/office/drawing/2014/main" id="{024D9DC5-B186-4148-AFA5-DE0EC1262F88}"/>
                  </a:ext>
                </a:extLst>
              </p:cNvPr>
              <p:cNvSpPr>
                <a:spLocks noChangeArrowheads="1"/>
              </p:cNvSpPr>
              <p:nvPr/>
            </p:nvSpPr>
            <p:spPr bwMode="auto">
              <a:xfrm>
                <a:off x="1328"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3" name="Rectangle 855">
                <a:extLst>
                  <a:ext uri="{FF2B5EF4-FFF2-40B4-BE49-F238E27FC236}">
                    <a16:creationId xmlns:a16="http://schemas.microsoft.com/office/drawing/2014/main" id="{0E9B0ADC-3DFB-4A0D-9726-CCE542B68321}"/>
                  </a:ext>
                </a:extLst>
              </p:cNvPr>
              <p:cNvSpPr>
                <a:spLocks noChangeArrowheads="1"/>
              </p:cNvSpPr>
              <p:nvPr/>
            </p:nvSpPr>
            <p:spPr bwMode="auto">
              <a:xfrm>
                <a:off x="136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4" name="Rectangle 856">
                <a:extLst>
                  <a:ext uri="{FF2B5EF4-FFF2-40B4-BE49-F238E27FC236}">
                    <a16:creationId xmlns:a16="http://schemas.microsoft.com/office/drawing/2014/main" id="{CCE65AC0-BC5F-4AB0-8147-88A6683233B7}"/>
                  </a:ext>
                </a:extLst>
              </p:cNvPr>
              <p:cNvSpPr>
                <a:spLocks noChangeArrowheads="1"/>
              </p:cNvSpPr>
              <p:nvPr/>
            </p:nvSpPr>
            <p:spPr bwMode="auto">
              <a:xfrm>
                <a:off x="139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5" name="Rectangle 857">
                <a:extLst>
                  <a:ext uri="{FF2B5EF4-FFF2-40B4-BE49-F238E27FC236}">
                    <a16:creationId xmlns:a16="http://schemas.microsoft.com/office/drawing/2014/main" id="{66343794-4FCF-4ED9-821C-BA951D6601B5}"/>
                  </a:ext>
                </a:extLst>
              </p:cNvPr>
              <p:cNvSpPr>
                <a:spLocks noChangeArrowheads="1"/>
              </p:cNvSpPr>
              <p:nvPr/>
            </p:nvSpPr>
            <p:spPr bwMode="auto">
              <a:xfrm>
                <a:off x="142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6" name="Rectangle 858">
                <a:extLst>
                  <a:ext uri="{FF2B5EF4-FFF2-40B4-BE49-F238E27FC236}">
                    <a16:creationId xmlns:a16="http://schemas.microsoft.com/office/drawing/2014/main" id="{8FD6D36C-4C4F-425B-B9BA-6E05A2D68ADA}"/>
                  </a:ext>
                </a:extLst>
              </p:cNvPr>
              <p:cNvSpPr>
                <a:spLocks noChangeArrowheads="1"/>
              </p:cNvSpPr>
              <p:nvPr/>
            </p:nvSpPr>
            <p:spPr bwMode="auto">
              <a:xfrm>
                <a:off x="1442"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7" name="Rectangle 859">
                <a:extLst>
                  <a:ext uri="{FF2B5EF4-FFF2-40B4-BE49-F238E27FC236}">
                    <a16:creationId xmlns:a16="http://schemas.microsoft.com/office/drawing/2014/main" id="{8BA09762-219C-4C2F-95DA-C29370282D74}"/>
                  </a:ext>
                </a:extLst>
              </p:cNvPr>
              <p:cNvSpPr>
                <a:spLocks noChangeArrowheads="1"/>
              </p:cNvSpPr>
              <p:nvPr/>
            </p:nvSpPr>
            <p:spPr bwMode="auto">
              <a:xfrm>
                <a:off x="147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8" name="Rectangle 860">
                <a:extLst>
                  <a:ext uri="{FF2B5EF4-FFF2-40B4-BE49-F238E27FC236}">
                    <a16:creationId xmlns:a16="http://schemas.microsoft.com/office/drawing/2014/main" id="{6BB0EE06-723E-492B-B91D-279DE98B29C2}"/>
                  </a:ext>
                </a:extLst>
              </p:cNvPr>
              <p:cNvSpPr>
                <a:spLocks noChangeArrowheads="1"/>
              </p:cNvSpPr>
              <p:nvPr/>
            </p:nvSpPr>
            <p:spPr bwMode="auto">
              <a:xfrm>
                <a:off x="150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9" name="Rectangle 861">
                <a:extLst>
                  <a:ext uri="{FF2B5EF4-FFF2-40B4-BE49-F238E27FC236}">
                    <a16:creationId xmlns:a16="http://schemas.microsoft.com/office/drawing/2014/main" id="{D4390895-19F2-4182-A89C-CFEEF250C8D8}"/>
                  </a:ext>
                </a:extLst>
              </p:cNvPr>
              <p:cNvSpPr>
                <a:spLocks noChangeArrowheads="1"/>
              </p:cNvSpPr>
              <p:nvPr/>
            </p:nvSpPr>
            <p:spPr bwMode="auto">
              <a:xfrm>
                <a:off x="1528"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0" name="Rectangle 862">
                <a:extLst>
                  <a:ext uri="{FF2B5EF4-FFF2-40B4-BE49-F238E27FC236}">
                    <a16:creationId xmlns:a16="http://schemas.microsoft.com/office/drawing/2014/main" id="{812694F3-A85C-4187-B7A0-8C80EC8733B8}"/>
                  </a:ext>
                </a:extLst>
              </p:cNvPr>
              <p:cNvSpPr>
                <a:spLocks noChangeArrowheads="1"/>
              </p:cNvSpPr>
              <p:nvPr/>
            </p:nvSpPr>
            <p:spPr bwMode="auto">
              <a:xfrm>
                <a:off x="1564" y="4031"/>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l</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1" name="Rectangle 863">
                <a:extLst>
                  <a:ext uri="{FF2B5EF4-FFF2-40B4-BE49-F238E27FC236}">
                    <a16:creationId xmlns:a16="http://schemas.microsoft.com/office/drawing/2014/main" id="{87A2F70F-EE56-4203-867E-41696292002E}"/>
                  </a:ext>
                </a:extLst>
              </p:cNvPr>
              <p:cNvSpPr>
                <a:spLocks noChangeArrowheads="1"/>
              </p:cNvSpPr>
              <p:nvPr/>
            </p:nvSpPr>
            <p:spPr bwMode="auto">
              <a:xfrm>
                <a:off x="157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2" name="Rectangle 864">
                <a:extLst>
                  <a:ext uri="{FF2B5EF4-FFF2-40B4-BE49-F238E27FC236}">
                    <a16:creationId xmlns:a16="http://schemas.microsoft.com/office/drawing/2014/main" id="{23C1E55D-632C-41BC-963B-CC7EABF8BA02}"/>
                  </a:ext>
                </a:extLst>
              </p:cNvPr>
              <p:cNvSpPr>
                <a:spLocks noChangeArrowheads="1"/>
              </p:cNvSpPr>
              <p:nvPr/>
            </p:nvSpPr>
            <p:spPr bwMode="auto">
              <a:xfrm>
                <a:off x="159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3" name="Rectangle 865">
                <a:extLst>
                  <a:ext uri="{FF2B5EF4-FFF2-40B4-BE49-F238E27FC236}">
                    <a16:creationId xmlns:a16="http://schemas.microsoft.com/office/drawing/2014/main" id="{A9AF69D7-90CA-4517-8E90-BEA33A59F631}"/>
                  </a:ext>
                </a:extLst>
              </p:cNvPr>
              <p:cNvSpPr>
                <a:spLocks noChangeArrowheads="1"/>
              </p:cNvSpPr>
              <p:nvPr/>
            </p:nvSpPr>
            <p:spPr bwMode="auto">
              <a:xfrm>
                <a:off x="1619"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2</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4" name="Rectangle 866">
                <a:extLst>
                  <a:ext uri="{FF2B5EF4-FFF2-40B4-BE49-F238E27FC236}">
                    <a16:creationId xmlns:a16="http://schemas.microsoft.com/office/drawing/2014/main" id="{E18B718E-7EE0-47E3-BC07-BD1D942E56BB}"/>
                  </a:ext>
                </a:extLst>
              </p:cNvPr>
              <p:cNvSpPr>
                <a:spLocks noChangeArrowheads="1"/>
              </p:cNvSpPr>
              <p:nvPr/>
            </p:nvSpPr>
            <p:spPr bwMode="auto">
              <a:xfrm>
                <a:off x="1661"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0</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5" name="Rectangle 867">
                <a:extLst>
                  <a:ext uri="{FF2B5EF4-FFF2-40B4-BE49-F238E27FC236}">
                    <a16:creationId xmlns:a16="http://schemas.microsoft.com/office/drawing/2014/main" id="{426DB3A5-4350-4240-969B-D70193811A64}"/>
                  </a:ext>
                </a:extLst>
              </p:cNvPr>
              <p:cNvSpPr>
                <a:spLocks noChangeArrowheads="1"/>
              </p:cNvSpPr>
              <p:nvPr/>
            </p:nvSpPr>
            <p:spPr bwMode="auto">
              <a:xfrm>
                <a:off x="1704"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6" name="Rectangle 868">
                <a:extLst>
                  <a:ext uri="{FF2B5EF4-FFF2-40B4-BE49-F238E27FC236}">
                    <a16:creationId xmlns:a16="http://schemas.microsoft.com/office/drawing/2014/main" id="{73E650DA-1A5A-4AF0-A7BC-1AB1FFA97953}"/>
                  </a:ext>
                </a:extLst>
              </p:cNvPr>
              <p:cNvSpPr>
                <a:spLocks noChangeArrowheads="1"/>
              </p:cNvSpPr>
              <p:nvPr/>
            </p:nvSpPr>
            <p:spPr bwMode="auto">
              <a:xfrm>
                <a:off x="1746"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1</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7" name="Rectangle 869">
                <a:extLst>
                  <a:ext uri="{FF2B5EF4-FFF2-40B4-BE49-F238E27FC236}">
                    <a16:creationId xmlns:a16="http://schemas.microsoft.com/office/drawing/2014/main" id="{D1709979-CC93-4166-8FB2-B68ECEB090BE}"/>
                  </a:ext>
                </a:extLst>
              </p:cNvPr>
              <p:cNvSpPr>
                <a:spLocks noChangeArrowheads="1"/>
              </p:cNvSpPr>
              <p:nvPr/>
            </p:nvSpPr>
            <p:spPr bwMode="auto">
              <a:xfrm>
                <a:off x="178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8" name="Rectangle 870">
                <a:extLst>
                  <a:ext uri="{FF2B5EF4-FFF2-40B4-BE49-F238E27FC236}">
                    <a16:creationId xmlns:a16="http://schemas.microsoft.com/office/drawing/2014/main" id="{320B6A4D-FA1E-4912-A1A9-A33554214C9D}"/>
                  </a:ext>
                </a:extLst>
              </p:cNvPr>
              <p:cNvSpPr>
                <a:spLocks noChangeArrowheads="1"/>
              </p:cNvSpPr>
              <p:nvPr/>
            </p:nvSpPr>
            <p:spPr bwMode="auto">
              <a:xfrm>
                <a:off x="180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9" name="Rectangle 871">
                <a:extLst>
                  <a:ext uri="{FF2B5EF4-FFF2-40B4-BE49-F238E27FC236}">
                    <a16:creationId xmlns:a16="http://schemas.microsoft.com/office/drawing/2014/main" id="{6828362C-C617-4F81-859C-124E561EF990}"/>
                  </a:ext>
                </a:extLst>
              </p:cNvPr>
              <p:cNvSpPr>
                <a:spLocks noChangeArrowheads="1"/>
              </p:cNvSpPr>
              <p:nvPr/>
            </p:nvSpPr>
            <p:spPr bwMode="auto">
              <a:xfrm>
                <a:off x="1830" y="4031"/>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0" name="Rectangle 872">
                <a:extLst>
                  <a:ext uri="{FF2B5EF4-FFF2-40B4-BE49-F238E27FC236}">
                    <a16:creationId xmlns:a16="http://schemas.microsoft.com/office/drawing/2014/main" id="{673B34FA-FC9C-495E-A41F-EA45D00BBC28}"/>
                  </a:ext>
                </a:extLst>
              </p:cNvPr>
              <p:cNvSpPr>
                <a:spLocks noChangeArrowheads="1"/>
              </p:cNvSpPr>
              <p:nvPr/>
            </p:nvSpPr>
            <p:spPr bwMode="auto">
              <a:xfrm>
                <a:off x="1874" y="4031"/>
                <a:ext cx="13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SR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1" name="Rectangle 873">
                <a:extLst>
                  <a:ext uri="{FF2B5EF4-FFF2-40B4-BE49-F238E27FC236}">
                    <a16:creationId xmlns:a16="http://schemas.microsoft.com/office/drawing/2014/main" id="{2298073B-655C-4173-9578-B0E942FA72D1}"/>
                  </a:ext>
                </a:extLst>
              </p:cNvPr>
              <p:cNvSpPr>
                <a:spLocks noChangeArrowheads="1"/>
              </p:cNvSpPr>
              <p:nvPr/>
            </p:nvSpPr>
            <p:spPr bwMode="auto">
              <a:xfrm>
                <a:off x="197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2" name="Rectangle 874">
                <a:extLst>
                  <a:ext uri="{FF2B5EF4-FFF2-40B4-BE49-F238E27FC236}">
                    <a16:creationId xmlns:a16="http://schemas.microsoft.com/office/drawing/2014/main" id="{4CDD3471-9C84-4C16-8ADE-0BF5528A2ECC}"/>
                  </a:ext>
                </a:extLst>
              </p:cNvPr>
              <p:cNvSpPr>
                <a:spLocks noChangeArrowheads="1"/>
              </p:cNvSpPr>
              <p:nvPr/>
            </p:nvSpPr>
            <p:spPr bwMode="auto">
              <a:xfrm>
                <a:off x="198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3" name="Rectangle 875">
                <a:extLst>
                  <a:ext uri="{FF2B5EF4-FFF2-40B4-BE49-F238E27FC236}">
                    <a16:creationId xmlns:a16="http://schemas.microsoft.com/office/drawing/2014/main" id="{4193357F-0273-4E19-B33E-8808396A05BA}"/>
                  </a:ext>
                </a:extLst>
              </p:cNvPr>
              <p:cNvSpPr>
                <a:spLocks noChangeArrowheads="1"/>
              </p:cNvSpPr>
              <p:nvPr/>
            </p:nvSpPr>
            <p:spPr bwMode="auto">
              <a:xfrm>
                <a:off x="200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4" name="Rectangle 876">
                <a:extLst>
                  <a:ext uri="{FF2B5EF4-FFF2-40B4-BE49-F238E27FC236}">
                    <a16:creationId xmlns:a16="http://schemas.microsoft.com/office/drawing/2014/main" id="{75790B63-9A3A-461B-99F8-23E52F279C2A}"/>
                  </a:ext>
                </a:extLst>
              </p:cNvPr>
              <p:cNvSpPr>
                <a:spLocks noChangeArrowheads="1"/>
              </p:cNvSpPr>
              <p:nvPr/>
            </p:nvSpPr>
            <p:spPr bwMode="auto">
              <a:xfrm>
                <a:off x="2024"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5</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5" name="Rectangle 877">
                <a:extLst>
                  <a:ext uri="{FF2B5EF4-FFF2-40B4-BE49-F238E27FC236}">
                    <a16:creationId xmlns:a16="http://schemas.microsoft.com/office/drawing/2014/main" id="{5160F4AD-FF3A-40DB-A886-767944E0C3D9}"/>
                  </a:ext>
                </a:extLst>
              </p:cNvPr>
              <p:cNvSpPr>
                <a:spLocks noChangeArrowheads="1"/>
              </p:cNvSpPr>
              <p:nvPr/>
            </p:nvSpPr>
            <p:spPr bwMode="auto">
              <a:xfrm>
                <a:off x="2067"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8</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6" name="Rectangle 878">
                <a:extLst>
                  <a:ext uri="{FF2B5EF4-FFF2-40B4-BE49-F238E27FC236}">
                    <a16:creationId xmlns:a16="http://schemas.microsoft.com/office/drawing/2014/main" id="{8385C286-602A-41EC-99D6-248394DB76E9}"/>
                  </a:ext>
                </a:extLst>
              </p:cNvPr>
              <p:cNvSpPr>
                <a:spLocks noChangeArrowheads="1"/>
              </p:cNvSpPr>
              <p:nvPr/>
            </p:nvSpPr>
            <p:spPr bwMode="auto">
              <a:xfrm>
                <a:off x="210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7" name="Rectangle 879">
                <a:extLst>
                  <a:ext uri="{FF2B5EF4-FFF2-40B4-BE49-F238E27FC236}">
                    <a16:creationId xmlns:a16="http://schemas.microsoft.com/office/drawing/2014/main" id="{34B8D32A-4C52-4653-8544-23D72745A34C}"/>
                  </a:ext>
                </a:extLst>
              </p:cNvPr>
              <p:cNvSpPr>
                <a:spLocks noChangeArrowheads="1"/>
              </p:cNvSpPr>
              <p:nvPr/>
            </p:nvSpPr>
            <p:spPr bwMode="auto">
              <a:xfrm>
                <a:off x="212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8" name="Rectangle 880">
                <a:extLst>
                  <a:ext uri="{FF2B5EF4-FFF2-40B4-BE49-F238E27FC236}">
                    <a16:creationId xmlns:a16="http://schemas.microsoft.com/office/drawing/2014/main" id="{389BB6E6-B347-4571-8ECC-8EEF07221C52}"/>
                  </a:ext>
                </a:extLst>
              </p:cNvPr>
              <p:cNvSpPr>
                <a:spLocks noChangeArrowheads="1"/>
              </p:cNvSpPr>
              <p:nvPr/>
            </p:nvSpPr>
            <p:spPr bwMode="auto">
              <a:xfrm>
                <a:off x="215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9" name="Rectangle 881">
                <a:extLst>
                  <a:ext uri="{FF2B5EF4-FFF2-40B4-BE49-F238E27FC236}">
                    <a16:creationId xmlns:a16="http://schemas.microsoft.com/office/drawing/2014/main" id="{6F661C70-76A7-4F93-BF8E-3669C982F3D3}"/>
                  </a:ext>
                </a:extLst>
              </p:cNvPr>
              <p:cNvSpPr>
                <a:spLocks noChangeArrowheads="1"/>
              </p:cNvSpPr>
              <p:nvPr/>
            </p:nvSpPr>
            <p:spPr bwMode="auto">
              <a:xfrm>
                <a:off x="217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0" name="Rectangle 882">
                <a:extLst>
                  <a:ext uri="{FF2B5EF4-FFF2-40B4-BE49-F238E27FC236}">
                    <a16:creationId xmlns:a16="http://schemas.microsoft.com/office/drawing/2014/main" id="{DDC2CCE1-F971-403D-A5E1-0B3794E18807}"/>
                  </a:ext>
                </a:extLst>
              </p:cNvPr>
              <p:cNvSpPr>
                <a:spLocks noChangeArrowheads="1"/>
              </p:cNvSpPr>
              <p:nvPr/>
            </p:nvSpPr>
            <p:spPr bwMode="auto">
              <a:xfrm>
                <a:off x="219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1" name="Rectangle 883">
                <a:extLst>
                  <a:ext uri="{FF2B5EF4-FFF2-40B4-BE49-F238E27FC236}">
                    <a16:creationId xmlns:a16="http://schemas.microsoft.com/office/drawing/2014/main" id="{2688DDA9-6ABE-44CC-A65A-35509B63E765}"/>
                  </a:ext>
                </a:extLst>
              </p:cNvPr>
              <p:cNvSpPr>
                <a:spLocks noChangeArrowheads="1"/>
              </p:cNvSpPr>
              <p:nvPr/>
            </p:nvSpPr>
            <p:spPr bwMode="auto">
              <a:xfrm>
                <a:off x="221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2" name="Rectangle 884">
                <a:extLst>
                  <a:ext uri="{FF2B5EF4-FFF2-40B4-BE49-F238E27FC236}">
                    <a16:creationId xmlns:a16="http://schemas.microsoft.com/office/drawing/2014/main" id="{AAFC8093-05C0-4BA1-9A33-354C41F67A94}"/>
                  </a:ext>
                </a:extLst>
              </p:cNvPr>
              <p:cNvSpPr>
                <a:spLocks noChangeArrowheads="1"/>
              </p:cNvSpPr>
              <p:nvPr/>
            </p:nvSpPr>
            <p:spPr bwMode="auto">
              <a:xfrm>
                <a:off x="223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3" name="Rectangle 885">
                <a:extLst>
                  <a:ext uri="{FF2B5EF4-FFF2-40B4-BE49-F238E27FC236}">
                    <a16:creationId xmlns:a16="http://schemas.microsoft.com/office/drawing/2014/main" id="{ABE39954-6D79-42DD-9B34-2F2C70770AAE}"/>
                  </a:ext>
                </a:extLst>
              </p:cNvPr>
              <p:cNvSpPr>
                <a:spLocks noChangeArrowheads="1"/>
              </p:cNvSpPr>
              <p:nvPr/>
            </p:nvSpPr>
            <p:spPr bwMode="auto">
              <a:xfrm>
                <a:off x="225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4" name="Rectangle 886">
                <a:extLst>
                  <a:ext uri="{FF2B5EF4-FFF2-40B4-BE49-F238E27FC236}">
                    <a16:creationId xmlns:a16="http://schemas.microsoft.com/office/drawing/2014/main" id="{68D08CCB-4AA7-48DF-AB06-3D3C77201F8C}"/>
                  </a:ext>
                </a:extLst>
              </p:cNvPr>
              <p:cNvSpPr>
                <a:spLocks noChangeArrowheads="1"/>
              </p:cNvSpPr>
              <p:nvPr/>
            </p:nvSpPr>
            <p:spPr bwMode="auto">
              <a:xfrm>
                <a:off x="227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5" name="Rectangle 887">
                <a:extLst>
                  <a:ext uri="{FF2B5EF4-FFF2-40B4-BE49-F238E27FC236}">
                    <a16:creationId xmlns:a16="http://schemas.microsoft.com/office/drawing/2014/main" id="{8DCE6CAB-36BE-4E66-8C15-72C08984A1A1}"/>
                  </a:ext>
                </a:extLst>
              </p:cNvPr>
              <p:cNvSpPr>
                <a:spLocks noChangeArrowheads="1"/>
              </p:cNvSpPr>
              <p:nvPr/>
            </p:nvSpPr>
            <p:spPr bwMode="auto">
              <a:xfrm>
                <a:off x="229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6" name="Rectangle 888">
                <a:extLst>
                  <a:ext uri="{FF2B5EF4-FFF2-40B4-BE49-F238E27FC236}">
                    <a16:creationId xmlns:a16="http://schemas.microsoft.com/office/drawing/2014/main" id="{8F4C280D-A667-4068-BB4C-9571B4D0DF0C}"/>
                  </a:ext>
                </a:extLst>
              </p:cNvPr>
              <p:cNvSpPr>
                <a:spLocks noChangeArrowheads="1"/>
              </p:cNvSpPr>
              <p:nvPr/>
            </p:nvSpPr>
            <p:spPr bwMode="auto">
              <a:xfrm>
                <a:off x="232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7" name="Rectangle 889">
                <a:extLst>
                  <a:ext uri="{FF2B5EF4-FFF2-40B4-BE49-F238E27FC236}">
                    <a16:creationId xmlns:a16="http://schemas.microsoft.com/office/drawing/2014/main" id="{167DEF59-4894-494C-A631-49E64BD4E765}"/>
                  </a:ext>
                </a:extLst>
              </p:cNvPr>
              <p:cNvSpPr>
                <a:spLocks noChangeArrowheads="1"/>
              </p:cNvSpPr>
              <p:nvPr/>
            </p:nvSpPr>
            <p:spPr bwMode="auto">
              <a:xfrm>
                <a:off x="234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8" name="Rectangle 890">
                <a:extLst>
                  <a:ext uri="{FF2B5EF4-FFF2-40B4-BE49-F238E27FC236}">
                    <a16:creationId xmlns:a16="http://schemas.microsoft.com/office/drawing/2014/main" id="{FB911CE0-0BD2-4CFC-8DA3-79246980C937}"/>
                  </a:ext>
                </a:extLst>
              </p:cNvPr>
              <p:cNvSpPr>
                <a:spLocks noChangeArrowheads="1"/>
              </p:cNvSpPr>
              <p:nvPr/>
            </p:nvSpPr>
            <p:spPr bwMode="auto">
              <a:xfrm>
                <a:off x="236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9" name="Rectangle 891">
                <a:extLst>
                  <a:ext uri="{FF2B5EF4-FFF2-40B4-BE49-F238E27FC236}">
                    <a16:creationId xmlns:a16="http://schemas.microsoft.com/office/drawing/2014/main" id="{98B65E40-AE43-4A3B-8723-6E13EACF9C3A}"/>
                  </a:ext>
                </a:extLst>
              </p:cNvPr>
              <p:cNvSpPr>
                <a:spLocks noChangeArrowheads="1"/>
              </p:cNvSpPr>
              <p:nvPr/>
            </p:nvSpPr>
            <p:spPr bwMode="auto">
              <a:xfrm>
                <a:off x="238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0" name="Rectangle 892">
                <a:extLst>
                  <a:ext uri="{FF2B5EF4-FFF2-40B4-BE49-F238E27FC236}">
                    <a16:creationId xmlns:a16="http://schemas.microsoft.com/office/drawing/2014/main" id="{8D3F863C-2102-4EF0-B76A-8027FFAEF44A}"/>
                  </a:ext>
                </a:extLst>
              </p:cNvPr>
              <p:cNvSpPr>
                <a:spLocks noChangeArrowheads="1"/>
              </p:cNvSpPr>
              <p:nvPr/>
            </p:nvSpPr>
            <p:spPr bwMode="auto">
              <a:xfrm>
                <a:off x="240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1" name="Rectangle 893">
                <a:extLst>
                  <a:ext uri="{FF2B5EF4-FFF2-40B4-BE49-F238E27FC236}">
                    <a16:creationId xmlns:a16="http://schemas.microsoft.com/office/drawing/2014/main" id="{CEF2B4AD-7847-47B9-ACE4-5167AC4140D5}"/>
                  </a:ext>
                </a:extLst>
              </p:cNvPr>
              <p:cNvSpPr>
                <a:spLocks noChangeArrowheads="1"/>
              </p:cNvSpPr>
              <p:nvPr/>
            </p:nvSpPr>
            <p:spPr bwMode="auto">
              <a:xfrm>
                <a:off x="242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2" name="Rectangle 894">
                <a:extLst>
                  <a:ext uri="{FF2B5EF4-FFF2-40B4-BE49-F238E27FC236}">
                    <a16:creationId xmlns:a16="http://schemas.microsoft.com/office/drawing/2014/main" id="{90932A72-2A9F-4EA6-A3A6-06E4ACD83245}"/>
                  </a:ext>
                </a:extLst>
              </p:cNvPr>
              <p:cNvSpPr>
                <a:spLocks noChangeArrowheads="1"/>
              </p:cNvSpPr>
              <p:nvPr/>
            </p:nvSpPr>
            <p:spPr bwMode="auto">
              <a:xfrm>
                <a:off x="244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3" name="Rectangle 895">
                <a:extLst>
                  <a:ext uri="{FF2B5EF4-FFF2-40B4-BE49-F238E27FC236}">
                    <a16:creationId xmlns:a16="http://schemas.microsoft.com/office/drawing/2014/main" id="{EE9FECE2-DE5F-4913-AE4F-188BD268AB8B}"/>
                  </a:ext>
                </a:extLst>
              </p:cNvPr>
              <p:cNvSpPr>
                <a:spLocks noChangeArrowheads="1"/>
              </p:cNvSpPr>
              <p:nvPr/>
            </p:nvSpPr>
            <p:spPr bwMode="auto">
              <a:xfrm>
                <a:off x="246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4" name="Rectangle 896">
                <a:extLst>
                  <a:ext uri="{FF2B5EF4-FFF2-40B4-BE49-F238E27FC236}">
                    <a16:creationId xmlns:a16="http://schemas.microsoft.com/office/drawing/2014/main" id="{9B383358-C34D-4A8B-B7A2-4B440C1FAD3D}"/>
                  </a:ext>
                </a:extLst>
              </p:cNvPr>
              <p:cNvSpPr>
                <a:spLocks noChangeArrowheads="1"/>
              </p:cNvSpPr>
              <p:nvPr/>
            </p:nvSpPr>
            <p:spPr bwMode="auto">
              <a:xfrm>
                <a:off x="249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5" name="Rectangle 897">
                <a:extLst>
                  <a:ext uri="{FF2B5EF4-FFF2-40B4-BE49-F238E27FC236}">
                    <a16:creationId xmlns:a16="http://schemas.microsoft.com/office/drawing/2014/main" id="{4184466B-5900-4C52-AF3E-98F0A75255F9}"/>
                  </a:ext>
                </a:extLst>
              </p:cNvPr>
              <p:cNvSpPr>
                <a:spLocks noChangeArrowheads="1"/>
              </p:cNvSpPr>
              <p:nvPr/>
            </p:nvSpPr>
            <p:spPr bwMode="auto">
              <a:xfrm>
                <a:off x="251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6" name="Rectangle 898">
                <a:extLst>
                  <a:ext uri="{FF2B5EF4-FFF2-40B4-BE49-F238E27FC236}">
                    <a16:creationId xmlns:a16="http://schemas.microsoft.com/office/drawing/2014/main" id="{AE48FBDA-EF2A-483C-88FF-F8B0CE2B1262}"/>
                  </a:ext>
                </a:extLst>
              </p:cNvPr>
              <p:cNvSpPr>
                <a:spLocks noChangeArrowheads="1"/>
              </p:cNvSpPr>
              <p:nvPr/>
            </p:nvSpPr>
            <p:spPr bwMode="auto">
              <a:xfrm>
                <a:off x="253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7" name="Rectangle 899">
                <a:extLst>
                  <a:ext uri="{FF2B5EF4-FFF2-40B4-BE49-F238E27FC236}">
                    <a16:creationId xmlns:a16="http://schemas.microsoft.com/office/drawing/2014/main" id="{EA33FF53-FF2E-45DB-B40D-89945587FD8C}"/>
                  </a:ext>
                </a:extLst>
              </p:cNvPr>
              <p:cNvSpPr>
                <a:spLocks noChangeArrowheads="1"/>
              </p:cNvSpPr>
              <p:nvPr/>
            </p:nvSpPr>
            <p:spPr bwMode="auto">
              <a:xfrm>
                <a:off x="255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8" name="Rectangle 900">
                <a:extLst>
                  <a:ext uri="{FF2B5EF4-FFF2-40B4-BE49-F238E27FC236}">
                    <a16:creationId xmlns:a16="http://schemas.microsoft.com/office/drawing/2014/main" id="{CD5D11A7-604C-413D-9083-5290DD96B894}"/>
                  </a:ext>
                </a:extLst>
              </p:cNvPr>
              <p:cNvSpPr>
                <a:spLocks noChangeArrowheads="1"/>
              </p:cNvSpPr>
              <p:nvPr/>
            </p:nvSpPr>
            <p:spPr bwMode="auto">
              <a:xfrm>
                <a:off x="257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9" name="Rectangle 901">
                <a:extLst>
                  <a:ext uri="{FF2B5EF4-FFF2-40B4-BE49-F238E27FC236}">
                    <a16:creationId xmlns:a16="http://schemas.microsoft.com/office/drawing/2014/main" id="{CE4CC40D-8E23-41D7-A0CA-E8BFECBE35B9}"/>
                  </a:ext>
                </a:extLst>
              </p:cNvPr>
              <p:cNvSpPr>
                <a:spLocks noChangeArrowheads="1"/>
              </p:cNvSpPr>
              <p:nvPr/>
            </p:nvSpPr>
            <p:spPr bwMode="auto">
              <a:xfrm>
                <a:off x="259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0" name="Rectangle 902">
                <a:extLst>
                  <a:ext uri="{FF2B5EF4-FFF2-40B4-BE49-F238E27FC236}">
                    <a16:creationId xmlns:a16="http://schemas.microsoft.com/office/drawing/2014/main" id="{0086D833-C2D2-4178-89FA-41DDC419B544}"/>
                  </a:ext>
                </a:extLst>
              </p:cNvPr>
              <p:cNvSpPr>
                <a:spLocks noChangeArrowheads="1"/>
              </p:cNvSpPr>
              <p:nvPr/>
            </p:nvSpPr>
            <p:spPr bwMode="auto">
              <a:xfrm>
                <a:off x="261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1" name="Rectangle 903">
                <a:extLst>
                  <a:ext uri="{FF2B5EF4-FFF2-40B4-BE49-F238E27FC236}">
                    <a16:creationId xmlns:a16="http://schemas.microsoft.com/office/drawing/2014/main" id="{0443B7DB-423A-4918-8DA3-ADDF520D2D22}"/>
                  </a:ext>
                </a:extLst>
              </p:cNvPr>
              <p:cNvSpPr>
                <a:spLocks noChangeArrowheads="1"/>
              </p:cNvSpPr>
              <p:nvPr/>
            </p:nvSpPr>
            <p:spPr bwMode="auto">
              <a:xfrm>
                <a:off x="263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2" name="Rectangle 904">
                <a:extLst>
                  <a:ext uri="{FF2B5EF4-FFF2-40B4-BE49-F238E27FC236}">
                    <a16:creationId xmlns:a16="http://schemas.microsoft.com/office/drawing/2014/main" id="{EF9D886C-F291-4C9C-A94E-1191ED956BCB}"/>
                  </a:ext>
                </a:extLst>
              </p:cNvPr>
              <p:cNvSpPr>
                <a:spLocks noChangeArrowheads="1"/>
              </p:cNvSpPr>
              <p:nvPr/>
            </p:nvSpPr>
            <p:spPr bwMode="auto">
              <a:xfrm>
                <a:off x="266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3" name="Rectangle 905">
                <a:extLst>
                  <a:ext uri="{FF2B5EF4-FFF2-40B4-BE49-F238E27FC236}">
                    <a16:creationId xmlns:a16="http://schemas.microsoft.com/office/drawing/2014/main" id="{DBCB76F7-7F7B-4B2E-AD27-070C6178239D}"/>
                  </a:ext>
                </a:extLst>
              </p:cNvPr>
              <p:cNvSpPr>
                <a:spLocks noChangeArrowheads="1"/>
              </p:cNvSpPr>
              <p:nvPr/>
            </p:nvSpPr>
            <p:spPr bwMode="auto">
              <a:xfrm>
                <a:off x="268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4" name="Rectangle 906">
                <a:extLst>
                  <a:ext uri="{FF2B5EF4-FFF2-40B4-BE49-F238E27FC236}">
                    <a16:creationId xmlns:a16="http://schemas.microsoft.com/office/drawing/2014/main" id="{D6E47165-5CAB-449E-A7C0-D1DE3DBF9691}"/>
                  </a:ext>
                </a:extLst>
              </p:cNvPr>
              <p:cNvSpPr>
                <a:spLocks noChangeArrowheads="1"/>
              </p:cNvSpPr>
              <p:nvPr/>
            </p:nvSpPr>
            <p:spPr bwMode="auto">
              <a:xfrm>
                <a:off x="270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5" name="Rectangle 907">
                <a:extLst>
                  <a:ext uri="{FF2B5EF4-FFF2-40B4-BE49-F238E27FC236}">
                    <a16:creationId xmlns:a16="http://schemas.microsoft.com/office/drawing/2014/main" id="{E8F28C39-1B5D-484E-8145-486311EDBCBD}"/>
                  </a:ext>
                </a:extLst>
              </p:cNvPr>
              <p:cNvSpPr>
                <a:spLocks noChangeArrowheads="1"/>
              </p:cNvSpPr>
              <p:nvPr/>
            </p:nvSpPr>
            <p:spPr bwMode="auto">
              <a:xfrm>
                <a:off x="272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6" name="Rectangle 908">
                <a:extLst>
                  <a:ext uri="{FF2B5EF4-FFF2-40B4-BE49-F238E27FC236}">
                    <a16:creationId xmlns:a16="http://schemas.microsoft.com/office/drawing/2014/main" id="{03F6E09D-8F94-453A-9110-EE82359760FA}"/>
                  </a:ext>
                </a:extLst>
              </p:cNvPr>
              <p:cNvSpPr>
                <a:spLocks noChangeArrowheads="1"/>
              </p:cNvSpPr>
              <p:nvPr/>
            </p:nvSpPr>
            <p:spPr bwMode="auto">
              <a:xfrm>
                <a:off x="274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7" name="Rectangle 909">
                <a:extLst>
                  <a:ext uri="{FF2B5EF4-FFF2-40B4-BE49-F238E27FC236}">
                    <a16:creationId xmlns:a16="http://schemas.microsoft.com/office/drawing/2014/main" id="{712B95AB-F6BA-424F-BF36-22304966B045}"/>
                  </a:ext>
                </a:extLst>
              </p:cNvPr>
              <p:cNvSpPr>
                <a:spLocks noChangeArrowheads="1"/>
              </p:cNvSpPr>
              <p:nvPr/>
            </p:nvSpPr>
            <p:spPr bwMode="auto">
              <a:xfrm>
                <a:off x="276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8" name="Rectangle 910">
                <a:extLst>
                  <a:ext uri="{FF2B5EF4-FFF2-40B4-BE49-F238E27FC236}">
                    <a16:creationId xmlns:a16="http://schemas.microsoft.com/office/drawing/2014/main" id="{3090A91B-A670-4AE9-94FC-438635355D07}"/>
                  </a:ext>
                </a:extLst>
              </p:cNvPr>
              <p:cNvSpPr>
                <a:spLocks noChangeArrowheads="1"/>
              </p:cNvSpPr>
              <p:nvPr/>
            </p:nvSpPr>
            <p:spPr bwMode="auto">
              <a:xfrm>
                <a:off x="278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9" name="Rectangle 911">
                <a:extLst>
                  <a:ext uri="{FF2B5EF4-FFF2-40B4-BE49-F238E27FC236}">
                    <a16:creationId xmlns:a16="http://schemas.microsoft.com/office/drawing/2014/main" id="{732A369E-0E22-4FCC-8E1F-D2835A57D823}"/>
                  </a:ext>
                </a:extLst>
              </p:cNvPr>
              <p:cNvSpPr>
                <a:spLocks noChangeArrowheads="1"/>
              </p:cNvSpPr>
              <p:nvPr/>
            </p:nvSpPr>
            <p:spPr bwMode="auto">
              <a:xfrm>
                <a:off x="280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0" name="Rectangle 912">
                <a:extLst>
                  <a:ext uri="{FF2B5EF4-FFF2-40B4-BE49-F238E27FC236}">
                    <a16:creationId xmlns:a16="http://schemas.microsoft.com/office/drawing/2014/main" id="{A4D80FCF-D33B-47A4-9362-EA9C06F614BC}"/>
                  </a:ext>
                </a:extLst>
              </p:cNvPr>
              <p:cNvSpPr>
                <a:spLocks noChangeArrowheads="1"/>
              </p:cNvSpPr>
              <p:nvPr/>
            </p:nvSpPr>
            <p:spPr bwMode="auto">
              <a:xfrm>
                <a:off x="283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1" name="Rectangle 913">
                <a:extLst>
                  <a:ext uri="{FF2B5EF4-FFF2-40B4-BE49-F238E27FC236}">
                    <a16:creationId xmlns:a16="http://schemas.microsoft.com/office/drawing/2014/main" id="{8C4E8255-15BC-4A8C-B767-608DEDB06219}"/>
                  </a:ext>
                </a:extLst>
              </p:cNvPr>
              <p:cNvSpPr>
                <a:spLocks noChangeArrowheads="1"/>
              </p:cNvSpPr>
              <p:nvPr/>
            </p:nvSpPr>
            <p:spPr bwMode="auto">
              <a:xfrm>
                <a:off x="285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2" name="Rectangle 914">
                <a:extLst>
                  <a:ext uri="{FF2B5EF4-FFF2-40B4-BE49-F238E27FC236}">
                    <a16:creationId xmlns:a16="http://schemas.microsoft.com/office/drawing/2014/main" id="{203C18C3-8DBD-4920-BA39-EBA5D1249F6A}"/>
                  </a:ext>
                </a:extLst>
              </p:cNvPr>
              <p:cNvSpPr>
                <a:spLocks noChangeArrowheads="1"/>
              </p:cNvSpPr>
              <p:nvPr/>
            </p:nvSpPr>
            <p:spPr bwMode="auto">
              <a:xfrm>
                <a:off x="287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3" name="Rectangle 915">
                <a:extLst>
                  <a:ext uri="{FF2B5EF4-FFF2-40B4-BE49-F238E27FC236}">
                    <a16:creationId xmlns:a16="http://schemas.microsoft.com/office/drawing/2014/main" id="{660C788D-0A5D-4446-B73B-D76656CB4855}"/>
                  </a:ext>
                </a:extLst>
              </p:cNvPr>
              <p:cNvSpPr>
                <a:spLocks noChangeArrowheads="1"/>
              </p:cNvSpPr>
              <p:nvPr/>
            </p:nvSpPr>
            <p:spPr bwMode="auto">
              <a:xfrm>
                <a:off x="289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4" name="Rectangle 916">
                <a:extLst>
                  <a:ext uri="{FF2B5EF4-FFF2-40B4-BE49-F238E27FC236}">
                    <a16:creationId xmlns:a16="http://schemas.microsoft.com/office/drawing/2014/main" id="{FCB85FF2-0027-4758-93D0-F701DC04EF46}"/>
                  </a:ext>
                </a:extLst>
              </p:cNvPr>
              <p:cNvSpPr>
                <a:spLocks noChangeArrowheads="1"/>
              </p:cNvSpPr>
              <p:nvPr/>
            </p:nvSpPr>
            <p:spPr bwMode="auto">
              <a:xfrm>
                <a:off x="291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5" name="Rectangle 917">
                <a:extLst>
                  <a:ext uri="{FF2B5EF4-FFF2-40B4-BE49-F238E27FC236}">
                    <a16:creationId xmlns:a16="http://schemas.microsoft.com/office/drawing/2014/main" id="{2ECB9ED7-C2F0-46D6-8815-ABAB5AC225F3}"/>
                  </a:ext>
                </a:extLst>
              </p:cNvPr>
              <p:cNvSpPr>
                <a:spLocks noChangeArrowheads="1"/>
              </p:cNvSpPr>
              <p:nvPr/>
            </p:nvSpPr>
            <p:spPr bwMode="auto">
              <a:xfrm>
                <a:off x="293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6" name="Rectangle 918">
                <a:extLst>
                  <a:ext uri="{FF2B5EF4-FFF2-40B4-BE49-F238E27FC236}">
                    <a16:creationId xmlns:a16="http://schemas.microsoft.com/office/drawing/2014/main" id="{A371EB83-6925-40D9-B26F-4AF8280A90F4}"/>
                  </a:ext>
                </a:extLst>
              </p:cNvPr>
              <p:cNvSpPr>
                <a:spLocks noChangeArrowheads="1"/>
              </p:cNvSpPr>
              <p:nvPr/>
            </p:nvSpPr>
            <p:spPr bwMode="auto">
              <a:xfrm>
                <a:off x="295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7" name="Rectangle 919">
                <a:extLst>
                  <a:ext uri="{FF2B5EF4-FFF2-40B4-BE49-F238E27FC236}">
                    <a16:creationId xmlns:a16="http://schemas.microsoft.com/office/drawing/2014/main" id="{094965E5-81E4-4B32-B8A9-ECE8F9D8D195}"/>
                  </a:ext>
                </a:extLst>
              </p:cNvPr>
              <p:cNvSpPr>
                <a:spLocks noChangeArrowheads="1"/>
              </p:cNvSpPr>
              <p:nvPr/>
            </p:nvSpPr>
            <p:spPr bwMode="auto">
              <a:xfrm>
                <a:off x="297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8" name="Rectangle 920">
                <a:extLst>
                  <a:ext uri="{FF2B5EF4-FFF2-40B4-BE49-F238E27FC236}">
                    <a16:creationId xmlns:a16="http://schemas.microsoft.com/office/drawing/2014/main" id="{5AEE962A-FE3D-46AE-8C09-40A4B050C344}"/>
                  </a:ext>
                </a:extLst>
              </p:cNvPr>
              <p:cNvSpPr>
                <a:spLocks noChangeArrowheads="1"/>
              </p:cNvSpPr>
              <p:nvPr/>
            </p:nvSpPr>
            <p:spPr bwMode="auto">
              <a:xfrm>
                <a:off x="300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9" name="Rectangle 921">
                <a:extLst>
                  <a:ext uri="{FF2B5EF4-FFF2-40B4-BE49-F238E27FC236}">
                    <a16:creationId xmlns:a16="http://schemas.microsoft.com/office/drawing/2014/main" id="{30C7E58E-F81F-4CAE-9C23-0E3807260204}"/>
                  </a:ext>
                </a:extLst>
              </p:cNvPr>
              <p:cNvSpPr>
                <a:spLocks noChangeArrowheads="1"/>
              </p:cNvSpPr>
              <p:nvPr/>
            </p:nvSpPr>
            <p:spPr bwMode="auto">
              <a:xfrm>
                <a:off x="302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0" name="Rectangle 922">
                <a:extLst>
                  <a:ext uri="{FF2B5EF4-FFF2-40B4-BE49-F238E27FC236}">
                    <a16:creationId xmlns:a16="http://schemas.microsoft.com/office/drawing/2014/main" id="{580B1459-0FF6-4D00-B14F-C3038F290FED}"/>
                  </a:ext>
                </a:extLst>
              </p:cNvPr>
              <p:cNvSpPr>
                <a:spLocks noChangeArrowheads="1"/>
              </p:cNvSpPr>
              <p:nvPr/>
            </p:nvSpPr>
            <p:spPr bwMode="auto">
              <a:xfrm>
                <a:off x="304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1" name="Rectangle 923">
                <a:extLst>
                  <a:ext uri="{FF2B5EF4-FFF2-40B4-BE49-F238E27FC236}">
                    <a16:creationId xmlns:a16="http://schemas.microsoft.com/office/drawing/2014/main" id="{665CFDB6-3C1B-41C1-B6D6-249FC96E5C33}"/>
                  </a:ext>
                </a:extLst>
              </p:cNvPr>
              <p:cNvSpPr>
                <a:spLocks noChangeArrowheads="1"/>
              </p:cNvSpPr>
              <p:nvPr/>
            </p:nvSpPr>
            <p:spPr bwMode="auto">
              <a:xfrm>
                <a:off x="306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2" name="Rectangle 924">
                <a:extLst>
                  <a:ext uri="{FF2B5EF4-FFF2-40B4-BE49-F238E27FC236}">
                    <a16:creationId xmlns:a16="http://schemas.microsoft.com/office/drawing/2014/main" id="{0EF5D002-F1D6-4433-8A78-12711BAB9307}"/>
                  </a:ext>
                </a:extLst>
              </p:cNvPr>
              <p:cNvSpPr>
                <a:spLocks noChangeArrowheads="1"/>
              </p:cNvSpPr>
              <p:nvPr/>
            </p:nvSpPr>
            <p:spPr bwMode="auto">
              <a:xfrm>
                <a:off x="308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3" name="Rectangle 925">
                <a:extLst>
                  <a:ext uri="{FF2B5EF4-FFF2-40B4-BE49-F238E27FC236}">
                    <a16:creationId xmlns:a16="http://schemas.microsoft.com/office/drawing/2014/main" id="{04F64AB8-19BD-4847-8007-B9F1E5759012}"/>
                  </a:ext>
                </a:extLst>
              </p:cNvPr>
              <p:cNvSpPr>
                <a:spLocks noChangeArrowheads="1"/>
              </p:cNvSpPr>
              <p:nvPr/>
            </p:nvSpPr>
            <p:spPr bwMode="auto">
              <a:xfrm>
                <a:off x="310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4" name="Rectangle 926">
                <a:extLst>
                  <a:ext uri="{FF2B5EF4-FFF2-40B4-BE49-F238E27FC236}">
                    <a16:creationId xmlns:a16="http://schemas.microsoft.com/office/drawing/2014/main" id="{6E2C9833-1F2F-4A44-9E7E-7778F7F12783}"/>
                  </a:ext>
                </a:extLst>
              </p:cNvPr>
              <p:cNvSpPr>
                <a:spLocks noChangeArrowheads="1"/>
              </p:cNvSpPr>
              <p:nvPr/>
            </p:nvSpPr>
            <p:spPr bwMode="auto">
              <a:xfrm>
                <a:off x="312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5" name="Rectangle 927">
                <a:extLst>
                  <a:ext uri="{FF2B5EF4-FFF2-40B4-BE49-F238E27FC236}">
                    <a16:creationId xmlns:a16="http://schemas.microsoft.com/office/drawing/2014/main" id="{60F9EA33-F4C5-44BF-9D49-922E2620F60F}"/>
                  </a:ext>
                </a:extLst>
              </p:cNvPr>
              <p:cNvSpPr>
                <a:spLocks noChangeArrowheads="1"/>
              </p:cNvSpPr>
              <p:nvPr/>
            </p:nvSpPr>
            <p:spPr bwMode="auto">
              <a:xfrm>
                <a:off x="314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6" name="Rectangle 928">
                <a:extLst>
                  <a:ext uri="{FF2B5EF4-FFF2-40B4-BE49-F238E27FC236}">
                    <a16:creationId xmlns:a16="http://schemas.microsoft.com/office/drawing/2014/main" id="{6474A1B4-419F-42E3-BF09-D5519922BD5E}"/>
                  </a:ext>
                </a:extLst>
              </p:cNvPr>
              <p:cNvSpPr>
                <a:spLocks noChangeArrowheads="1"/>
              </p:cNvSpPr>
              <p:nvPr/>
            </p:nvSpPr>
            <p:spPr bwMode="auto">
              <a:xfrm>
                <a:off x="317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7" name="Rectangle 929">
                <a:extLst>
                  <a:ext uri="{FF2B5EF4-FFF2-40B4-BE49-F238E27FC236}">
                    <a16:creationId xmlns:a16="http://schemas.microsoft.com/office/drawing/2014/main" id="{2DF60024-9456-4CB0-AD7D-D111FA5B9CB4}"/>
                  </a:ext>
                </a:extLst>
              </p:cNvPr>
              <p:cNvSpPr>
                <a:spLocks noChangeArrowheads="1"/>
              </p:cNvSpPr>
              <p:nvPr/>
            </p:nvSpPr>
            <p:spPr bwMode="auto">
              <a:xfrm>
                <a:off x="319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8" name="Rectangle 930">
                <a:extLst>
                  <a:ext uri="{FF2B5EF4-FFF2-40B4-BE49-F238E27FC236}">
                    <a16:creationId xmlns:a16="http://schemas.microsoft.com/office/drawing/2014/main" id="{D43F0F2D-9857-4356-9679-C93F02F1E558}"/>
                  </a:ext>
                </a:extLst>
              </p:cNvPr>
              <p:cNvSpPr>
                <a:spLocks noChangeArrowheads="1"/>
              </p:cNvSpPr>
              <p:nvPr/>
            </p:nvSpPr>
            <p:spPr bwMode="auto">
              <a:xfrm>
                <a:off x="321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9" name="Rectangle 931">
                <a:extLst>
                  <a:ext uri="{FF2B5EF4-FFF2-40B4-BE49-F238E27FC236}">
                    <a16:creationId xmlns:a16="http://schemas.microsoft.com/office/drawing/2014/main" id="{9AA8F805-9630-4FB7-AB9C-5BE5781CCF1A}"/>
                  </a:ext>
                </a:extLst>
              </p:cNvPr>
              <p:cNvSpPr>
                <a:spLocks noChangeArrowheads="1"/>
              </p:cNvSpPr>
              <p:nvPr/>
            </p:nvSpPr>
            <p:spPr bwMode="auto">
              <a:xfrm>
                <a:off x="323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0" name="Rectangle 932">
                <a:extLst>
                  <a:ext uri="{FF2B5EF4-FFF2-40B4-BE49-F238E27FC236}">
                    <a16:creationId xmlns:a16="http://schemas.microsoft.com/office/drawing/2014/main" id="{96DEA15B-A835-4B0C-B911-F30DFB4D0DC1}"/>
                  </a:ext>
                </a:extLst>
              </p:cNvPr>
              <p:cNvSpPr>
                <a:spLocks noChangeArrowheads="1"/>
              </p:cNvSpPr>
              <p:nvPr/>
            </p:nvSpPr>
            <p:spPr bwMode="auto">
              <a:xfrm>
                <a:off x="325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1" name="Rectangle 933">
                <a:extLst>
                  <a:ext uri="{FF2B5EF4-FFF2-40B4-BE49-F238E27FC236}">
                    <a16:creationId xmlns:a16="http://schemas.microsoft.com/office/drawing/2014/main" id="{BEDF3AA0-2E24-4176-A87D-B3D99B22D4D1}"/>
                  </a:ext>
                </a:extLst>
              </p:cNvPr>
              <p:cNvSpPr>
                <a:spLocks noChangeArrowheads="1"/>
              </p:cNvSpPr>
              <p:nvPr/>
            </p:nvSpPr>
            <p:spPr bwMode="auto">
              <a:xfrm>
                <a:off x="327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2" name="Rectangle 934">
                <a:extLst>
                  <a:ext uri="{FF2B5EF4-FFF2-40B4-BE49-F238E27FC236}">
                    <a16:creationId xmlns:a16="http://schemas.microsoft.com/office/drawing/2014/main" id="{2DD7AE8A-29E6-4B45-BA86-A2251DCE3109}"/>
                  </a:ext>
                </a:extLst>
              </p:cNvPr>
              <p:cNvSpPr>
                <a:spLocks noChangeArrowheads="1"/>
              </p:cNvSpPr>
              <p:nvPr/>
            </p:nvSpPr>
            <p:spPr bwMode="auto">
              <a:xfrm>
                <a:off x="329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3" name="Rectangle 935">
                <a:extLst>
                  <a:ext uri="{FF2B5EF4-FFF2-40B4-BE49-F238E27FC236}">
                    <a16:creationId xmlns:a16="http://schemas.microsoft.com/office/drawing/2014/main" id="{282A0F8D-6CD2-48BD-917B-1E0135198368}"/>
                  </a:ext>
                </a:extLst>
              </p:cNvPr>
              <p:cNvSpPr>
                <a:spLocks noChangeArrowheads="1"/>
              </p:cNvSpPr>
              <p:nvPr/>
            </p:nvSpPr>
            <p:spPr bwMode="auto">
              <a:xfrm>
                <a:off x="331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4" name="Rectangle 936">
                <a:extLst>
                  <a:ext uri="{FF2B5EF4-FFF2-40B4-BE49-F238E27FC236}">
                    <a16:creationId xmlns:a16="http://schemas.microsoft.com/office/drawing/2014/main" id="{CBDEE175-A0A8-4C13-B9A4-53AF84919695}"/>
                  </a:ext>
                </a:extLst>
              </p:cNvPr>
              <p:cNvSpPr>
                <a:spLocks noChangeArrowheads="1"/>
              </p:cNvSpPr>
              <p:nvPr/>
            </p:nvSpPr>
            <p:spPr bwMode="auto">
              <a:xfrm>
                <a:off x="334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5" name="Rectangle 937">
                <a:extLst>
                  <a:ext uri="{FF2B5EF4-FFF2-40B4-BE49-F238E27FC236}">
                    <a16:creationId xmlns:a16="http://schemas.microsoft.com/office/drawing/2014/main" id="{36C4B990-481B-401A-A17D-84BB64115627}"/>
                  </a:ext>
                </a:extLst>
              </p:cNvPr>
              <p:cNvSpPr>
                <a:spLocks noChangeArrowheads="1"/>
              </p:cNvSpPr>
              <p:nvPr/>
            </p:nvSpPr>
            <p:spPr bwMode="auto">
              <a:xfrm>
                <a:off x="336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6" name="Rectangle 938">
                <a:extLst>
                  <a:ext uri="{FF2B5EF4-FFF2-40B4-BE49-F238E27FC236}">
                    <a16:creationId xmlns:a16="http://schemas.microsoft.com/office/drawing/2014/main" id="{9FA7DFEB-CC2F-47D5-904B-967D7AEA501F}"/>
                  </a:ext>
                </a:extLst>
              </p:cNvPr>
              <p:cNvSpPr>
                <a:spLocks noChangeArrowheads="1"/>
              </p:cNvSpPr>
              <p:nvPr/>
            </p:nvSpPr>
            <p:spPr bwMode="auto">
              <a:xfrm>
                <a:off x="338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7" name="Rectangle 939">
                <a:extLst>
                  <a:ext uri="{FF2B5EF4-FFF2-40B4-BE49-F238E27FC236}">
                    <a16:creationId xmlns:a16="http://schemas.microsoft.com/office/drawing/2014/main" id="{3DC3A0C7-D4AC-4C29-93BB-97F4587B404F}"/>
                  </a:ext>
                </a:extLst>
              </p:cNvPr>
              <p:cNvSpPr>
                <a:spLocks noChangeArrowheads="1"/>
              </p:cNvSpPr>
              <p:nvPr/>
            </p:nvSpPr>
            <p:spPr bwMode="auto">
              <a:xfrm>
                <a:off x="340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8" name="Rectangle 940">
                <a:extLst>
                  <a:ext uri="{FF2B5EF4-FFF2-40B4-BE49-F238E27FC236}">
                    <a16:creationId xmlns:a16="http://schemas.microsoft.com/office/drawing/2014/main" id="{BED6CA68-28CB-4460-B93D-6661B427CB9C}"/>
                  </a:ext>
                </a:extLst>
              </p:cNvPr>
              <p:cNvSpPr>
                <a:spLocks noChangeArrowheads="1"/>
              </p:cNvSpPr>
              <p:nvPr/>
            </p:nvSpPr>
            <p:spPr bwMode="auto">
              <a:xfrm>
                <a:off x="342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9" name="Rectangle 941">
                <a:extLst>
                  <a:ext uri="{FF2B5EF4-FFF2-40B4-BE49-F238E27FC236}">
                    <a16:creationId xmlns:a16="http://schemas.microsoft.com/office/drawing/2014/main" id="{C1462E68-7146-4B82-B89E-EBB38DD2B78B}"/>
                  </a:ext>
                </a:extLst>
              </p:cNvPr>
              <p:cNvSpPr>
                <a:spLocks noChangeArrowheads="1"/>
              </p:cNvSpPr>
              <p:nvPr/>
            </p:nvSpPr>
            <p:spPr bwMode="auto">
              <a:xfrm>
                <a:off x="344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0" name="Rectangle 942">
                <a:extLst>
                  <a:ext uri="{FF2B5EF4-FFF2-40B4-BE49-F238E27FC236}">
                    <a16:creationId xmlns:a16="http://schemas.microsoft.com/office/drawing/2014/main" id="{78A39804-977E-429B-A917-4A85752FC299}"/>
                  </a:ext>
                </a:extLst>
              </p:cNvPr>
              <p:cNvSpPr>
                <a:spLocks noChangeArrowheads="1"/>
              </p:cNvSpPr>
              <p:nvPr/>
            </p:nvSpPr>
            <p:spPr bwMode="auto">
              <a:xfrm>
                <a:off x="346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1" name="Rectangle 943">
                <a:extLst>
                  <a:ext uri="{FF2B5EF4-FFF2-40B4-BE49-F238E27FC236}">
                    <a16:creationId xmlns:a16="http://schemas.microsoft.com/office/drawing/2014/main" id="{2D8EE319-5CAC-4853-B1FC-BDE9901EE7B3}"/>
                  </a:ext>
                </a:extLst>
              </p:cNvPr>
              <p:cNvSpPr>
                <a:spLocks noChangeArrowheads="1"/>
              </p:cNvSpPr>
              <p:nvPr/>
            </p:nvSpPr>
            <p:spPr bwMode="auto">
              <a:xfrm>
                <a:off x="348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2" name="Rectangle 944">
                <a:extLst>
                  <a:ext uri="{FF2B5EF4-FFF2-40B4-BE49-F238E27FC236}">
                    <a16:creationId xmlns:a16="http://schemas.microsoft.com/office/drawing/2014/main" id="{2BD128B9-13B6-4CDD-AE99-8B257C01BFEB}"/>
                  </a:ext>
                </a:extLst>
              </p:cNvPr>
              <p:cNvSpPr>
                <a:spLocks noChangeArrowheads="1"/>
              </p:cNvSpPr>
              <p:nvPr/>
            </p:nvSpPr>
            <p:spPr bwMode="auto">
              <a:xfrm>
                <a:off x="350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3" name="Rectangle 945">
                <a:extLst>
                  <a:ext uri="{FF2B5EF4-FFF2-40B4-BE49-F238E27FC236}">
                    <a16:creationId xmlns:a16="http://schemas.microsoft.com/office/drawing/2014/main" id="{B36A9D0E-3AAA-408A-A5A0-EE36D09FF86E}"/>
                  </a:ext>
                </a:extLst>
              </p:cNvPr>
              <p:cNvSpPr>
                <a:spLocks noChangeArrowheads="1"/>
              </p:cNvSpPr>
              <p:nvPr/>
            </p:nvSpPr>
            <p:spPr bwMode="auto">
              <a:xfrm>
                <a:off x="353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4" name="Rectangle 946">
                <a:extLst>
                  <a:ext uri="{FF2B5EF4-FFF2-40B4-BE49-F238E27FC236}">
                    <a16:creationId xmlns:a16="http://schemas.microsoft.com/office/drawing/2014/main" id="{9C6F5A34-9D96-4CA4-9CCD-A68E7A775DD3}"/>
                  </a:ext>
                </a:extLst>
              </p:cNvPr>
              <p:cNvSpPr>
                <a:spLocks noChangeArrowheads="1"/>
              </p:cNvSpPr>
              <p:nvPr/>
            </p:nvSpPr>
            <p:spPr bwMode="auto">
              <a:xfrm>
                <a:off x="355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5" name="Rectangle 947">
                <a:extLst>
                  <a:ext uri="{FF2B5EF4-FFF2-40B4-BE49-F238E27FC236}">
                    <a16:creationId xmlns:a16="http://schemas.microsoft.com/office/drawing/2014/main" id="{88015D51-15C8-4DA0-BFFD-A3012B212891}"/>
                  </a:ext>
                </a:extLst>
              </p:cNvPr>
              <p:cNvSpPr>
                <a:spLocks noChangeArrowheads="1"/>
              </p:cNvSpPr>
              <p:nvPr/>
            </p:nvSpPr>
            <p:spPr bwMode="auto">
              <a:xfrm>
                <a:off x="357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6" name="Rectangle 948">
                <a:extLst>
                  <a:ext uri="{FF2B5EF4-FFF2-40B4-BE49-F238E27FC236}">
                    <a16:creationId xmlns:a16="http://schemas.microsoft.com/office/drawing/2014/main" id="{A877A691-BDF6-4DE3-9C41-E967B14FE5AF}"/>
                  </a:ext>
                </a:extLst>
              </p:cNvPr>
              <p:cNvSpPr>
                <a:spLocks noChangeArrowheads="1"/>
              </p:cNvSpPr>
              <p:nvPr/>
            </p:nvSpPr>
            <p:spPr bwMode="auto">
              <a:xfrm>
                <a:off x="359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7" name="Rectangle 949">
                <a:extLst>
                  <a:ext uri="{FF2B5EF4-FFF2-40B4-BE49-F238E27FC236}">
                    <a16:creationId xmlns:a16="http://schemas.microsoft.com/office/drawing/2014/main" id="{4B557D40-9715-4508-8419-B54461779FA4}"/>
                  </a:ext>
                </a:extLst>
              </p:cNvPr>
              <p:cNvSpPr>
                <a:spLocks noChangeArrowheads="1"/>
              </p:cNvSpPr>
              <p:nvPr/>
            </p:nvSpPr>
            <p:spPr bwMode="auto">
              <a:xfrm>
                <a:off x="361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8" name="Rectangle 950">
                <a:extLst>
                  <a:ext uri="{FF2B5EF4-FFF2-40B4-BE49-F238E27FC236}">
                    <a16:creationId xmlns:a16="http://schemas.microsoft.com/office/drawing/2014/main" id="{342CB950-0D9B-40A6-A286-C79983B5569C}"/>
                  </a:ext>
                </a:extLst>
              </p:cNvPr>
              <p:cNvSpPr>
                <a:spLocks noChangeArrowheads="1"/>
              </p:cNvSpPr>
              <p:nvPr/>
            </p:nvSpPr>
            <p:spPr bwMode="auto">
              <a:xfrm>
                <a:off x="363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9" name="Rectangle 951">
                <a:extLst>
                  <a:ext uri="{FF2B5EF4-FFF2-40B4-BE49-F238E27FC236}">
                    <a16:creationId xmlns:a16="http://schemas.microsoft.com/office/drawing/2014/main" id="{38BF3581-2C53-40AC-802E-CA902DDD6D78}"/>
                  </a:ext>
                </a:extLst>
              </p:cNvPr>
              <p:cNvSpPr>
                <a:spLocks noChangeArrowheads="1"/>
              </p:cNvSpPr>
              <p:nvPr/>
            </p:nvSpPr>
            <p:spPr bwMode="auto">
              <a:xfrm>
                <a:off x="365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0" name="Rectangle 952">
                <a:extLst>
                  <a:ext uri="{FF2B5EF4-FFF2-40B4-BE49-F238E27FC236}">
                    <a16:creationId xmlns:a16="http://schemas.microsoft.com/office/drawing/2014/main" id="{9ED5CCDC-46E2-469A-A14A-36108C7D0C86}"/>
                  </a:ext>
                </a:extLst>
              </p:cNvPr>
              <p:cNvSpPr>
                <a:spLocks noChangeArrowheads="1"/>
              </p:cNvSpPr>
              <p:nvPr/>
            </p:nvSpPr>
            <p:spPr bwMode="auto">
              <a:xfrm>
                <a:off x="367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1" name="Rectangle 953">
                <a:extLst>
                  <a:ext uri="{FF2B5EF4-FFF2-40B4-BE49-F238E27FC236}">
                    <a16:creationId xmlns:a16="http://schemas.microsoft.com/office/drawing/2014/main" id="{B94A15B2-9C95-4C89-9CF4-F85B18028DEE}"/>
                  </a:ext>
                </a:extLst>
              </p:cNvPr>
              <p:cNvSpPr>
                <a:spLocks noChangeArrowheads="1"/>
              </p:cNvSpPr>
              <p:nvPr/>
            </p:nvSpPr>
            <p:spPr bwMode="auto">
              <a:xfrm>
                <a:off x="370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2" name="Rectangle 954">
                <a:extLst>
                  <a:ext uri="{FF2B5EF4-FFF2-40B4-BE49-F238E27FC236}">
                    <a16:creationId xmlns:a16="http://schemas.microsoft.com/office/drawing/2014/main" id="{A61600EA-00E3-4890-AB86-6BF980557FEF}"/>
                  </a:ext>
                </a:extLst>
              </p:cNvPr>
              <p:cNvSpPr>
                <a:spLocks noChangeArrowheads="1"/>
              </p:cNvSpPr>
              <p:nvPr/>
            </p:nvSpPr>
            <p:spPr bwMode="auto">
              <a:xfrm>
                <a:off x="372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3" name="Rectangle 955">
                <a:extLst>
                  <a:ext uri="{FF2B5EF4-FFF2-40B4-BE49-F238E27FC236}">
                    <a16:creationId xmlns:a16="http://schemas.microsoft.com/office/drawing/2014/main" id="{ED3C8ED9-A512-44BA-B5F0-87F6463D58F0}"/>
                  </a:ext>
                </a:extLst>
              </p:cNvPr>
              <p:cNvSpPr>
                <a:spLocks noChangeArrowheads="1"/>
              </p:cNvSpPr>
              <p:nvPr/>
            </p:nvSpPr>
            <p:spPr bwMode="auto">
              <a:xfrm>
                <a:off x="374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4" name="Rectangle 956">
                <a:extLst>
                  <a:ext uri="{FF2B5EF4-FFF2-40B4-BE49-F238E27FC236}">
                    <a16:creationId xmlns:a16="http://schemas.microsoft.com/office/drawing/2014/main" id="{CC6F0BE0-418D-45E8-A16F-5261337C45DE}"/>
                  </a:ext>
                </a:extLst>
              </p:cNvPr>
              <p:cNvSpPr>
                <a:spLocks noChangeArrowheads="1"/>
              </p:cNvSpPr>
              <p:nvPr/>
            </p:nvSpPr>
            <p:spPr bwMode="auto">
              <a:xfrm>
                <a:off x="376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5" name="Rectangle 957">
                <a:extLst>
                  <a:ext uri="{FF2B5EF4-FFF2-40B4-BE49-F238E27FC236}">
                    <a16:creationId xmlns:a16="http://schemas.microsoft.com/office/drawing/2014/main" id="{80F8EC6C-B0A2-424F-B295-F0A478B71772}"/>
                  </a:ext>
                </a:extLst>
              </p:cNvPr>
              <p:cNvSpPr>
                <a:spLocks noChangeArrowheads="1"/>
              </p:cNvSpPr>
              <p:nvPr/>
            </p:nvSpPr>
            <p:spPr bwMode="auto">
              <a:xfrm>
                <a:off x="378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6" name="Rectangle 958">
                <a:extLst>
                  <a:ext uri="{FF2B5EF4-FFF2-40B4-BE49-F238E27FC236}">
                    <a16:creationId xmlns:a16="http://schemas.microsoft.com/office/drawing/2014/main" id="{66E2C776-BFF8-41EE-BBC3-541E2B13E967}"/>
                  </a:ext>
                </a:extLst>
              </p:cNvPr>
              <p:cNvSpPr>
                <a:spLocks noChangeArrowheads="1"/>
              </p:cNvSpPr>
              <p:nvPr/>
            </p:nvSpPr>
            <p:spPr bwMode="auto">
              <a:xfrm>
                <a:off x="380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7" name="Rectangle 959">
                <a:extLst>
                  <a:ext uri="{FF2B5EF4-FFF2-40B4-BE49-F238E27FC236}">
                    <a16:creationId xmlns:a16="http://schemas.microsoft.com/office/drawing/2014/main" id="{4F43DEDC-B39B-45A2-96AE-1BFA3BD32637}"/>
                  </a:ext>
                </a:extLst>
              </p:cNvPr>
              <p:cNvSpPr>
                <a:spLocks noChangeArrowheads="1"/>
              </p:cNvSpPr>
              <p:nvPr/>
            </p:nvSpPr>
            <p:spPr bwMode="auto">
              <a:xfrm>
                <a:off x="382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8" name="Rectangle 960">
                <a:extLst>
                  <a:ext uri="{FF2B5EF4-FFF2-40B4-BE49-F238E27FC236}">
                    <a16:creationId xmlns:a16="http://schemas.microsoft.com/office/drawing/2014/main" id="{047BBC21-AC84-4E77-81E3-E8184AF11F02}"/>
                  </a:ext>
                </a:extLst>
              </p:cNvPr>
              <p:cNvSpPr>
                <a:spLocks noChangeArrowheads="1"/>
              </p:cNvSpPr>
              <p:nvPr/>
            </p:nvSpPr>
            <p:spPr bwMode="auto">
              <a:xfrm>
                <a:off x="384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9" name="Rectangle 961">
                <a:extLst>
                  <a:ext uri="{FF2B5EF4-FFF2-40B4-BE49-F238E27FC236}">
                    <a16:creationId xmlns:a16="http://schemas.microsoft.com/office/drawing/2014/main" id="{BEEBE742-74C1-40A6-AD63-09671706ACAD}"/>
                  </a:ext>
                </a:extLst>
              </p:cNvPr>
              <p:cNvSpPr>
                <a:spLocks noChangeArrowheads="1"/>
              </p:cNvSpPr>
              <p:nvPr/>
            </p:nvSpPr>
            <p:spPr bwMode="auto">
              <a:xfrm>
                <a:off x="387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0" name="Rectangle 962">
                <a:extLst>
                  <a:ext uri="{FF2B5EF4-FFF2-40B4-BE49-F238E27FC236}">
                    <a16:creationId xmlns:a16="http://schemas.microsoft.com/office/drawing/2014/main" id="{1ADEE1AE-CD75-4881-AC99-20CB3C75099E}"/>
                  </a:ext>
                </a:extLst>
              </p:cNvPr>
              <p:cNvSpPr>
                <a:spLocks noChangeArrowheads="1"/>
              </p:cNvSpPr>
              <p:nvPr/>
            </p:nvSpPr>
            <p:spPr bwMode="auto">
              <a:xfrm>
                <a:off x="389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1" name="Rectangle 963">
                <a:extLst>
                  <a:ext uri="{FF2B5EF4-FFF2-40B4-BE49-F238E27FC236}">
                    <a16:creationId xmlns:a16="http://schemas.microsoft.com/office/drawing/2014/main" id="{36E6E2ED-91D5-4292-924E-FAC2481E5762}"/>
                  </a:ext>
                </a:extLst>
              </p:cNvPr>
              <p:cNvSpPr>
                <a:spLocks noChangeArrowheads="1"/>
              </p:cNvSpPr>
              <p:nvPr/>
            </p:nvSpPr>
            <p:spPr bwMode="auto">
              <a:xfrm>
                <a:off x="391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2" name="Rectangle 964">
                <a:extLst>
                  <a:ext uri="{FF2B5EF4-FFF2-40B4-BE49-F238E27FC236}">
                    <a16:creationId xmlns:a16="http://schemas.microsoft.com/office/drawing/2014/main" id="{FA90C4AD-140A-46ED-97F3-906BFCF046C7}"/>
                  </a:ext>
                </a:extLst>
              </p:cNvPr>
              <p:cNvSpPr>
                <a:spLocks noChangeArrowheads="1"/>
              </p:cNvSpPr>
              <p:nvPr/>
            </p:nvSpPr>
            <p:spPr bwMode="auto">
              <a:xfrm>
                <a:off x="393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3" name="Rectangle 965">
                <a:extLst>
                  <a:ext uri="{FF2B5EF4-FFF2-40B4-BE49-F238E27FC236}">
                    <a16:creationId xmlns:a16="http://schemas.microsoft.com/office/drawing/2014/main" id="{B61D5713-E3D9-44BE-9190-4E812C9C3E88}"/>
                  </a:ext>
                </a:extLst>
              </p:cNvPr>
              <p:cNvSpPr>
                <a:spLocks noChangeArrowheads="1"/>
              </p:cNvSpPr>
              <p:nvPr/>
            </p:nvSpPr>
            <p:spPr bwMode="auto">
              <a:xfrm>
                <a:off x="395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4" name="Rectangle 966">
                <a:extLst>
                  <a:ext uri="{FF2B5EF4-FFF2-40B4-BE49-F238E27FC236}">
                    <a16:creationId xmlns:a16="http://schemas.microsoft.com/office/drawing/2014/main" id="{CE2F70D9-7327-456C-8A11-DCA2FD89EEC7}"/>
                  </a:ext>
                </a:extLst>
              </p:cNvPr>
              <p:cNvSpPr>
                <a:spLocks noChangeArrowheads="1"/>
              </p:cNvSpPr>
              <p:nvPr/>
            </p:nvSpPr>
            <p:spPr bwMode="auto">
              <a:xfrm>
                <a:off x="397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5" name="Rectangle 967">
                <a:extLst>
                  <a:ext uri="{FF2B5EF4-FFF2-40B4-BE49-F238E27FC236}">
                    <a16:creationId xmlns:a16="http://schemas.microsoft.com/office/drawing/2014/main" id="{811CC508-83FD-4618-A9F5-0635DDE43499}"/>
                  </a:ext>
                </a:extLst>
              </p:cNvPr>
              <p:cNvSpPr>
                <a:spLocks noChangeArrowheads="1"/>
              </p:cNvSpPr>
              <p:nvPr/>
            </p:nvSpPr>
            <p:spPr bwMode="auto">
              <a:xfrm>
                <a:off x="399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6" name="Rectangle 968">
                <a:extLst>
                  <a:ext uri="{FF2B5EF4-FFF2-40B4-BE49-F238E27FC236}">
                    <a16:creationId xmlns:a16="http://schemas.microsoft.com/office/drawing/2014/main" id="{3FACC1C7-9107-40C8-B8B0-5EF3F2D01E02}"/>
                  </a:ext>
                </a:extLst>
              </p:cNvPr>
              <p:cNvSpPr>
                <a:spLocks noChangeArrowheads="1"/>
              </p:cNvSpPr>
              <p:nvPr/>
            </p:nvSpPr>
            <p:spPr bwMode="auto">
              <a:xfrm>
                <a:off x="401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7" name="Rectangle 969">
                <a:extLst>
                  <a:ext uri="{FF2B5EF4-FFF2-40B4-BE49-F238E27FC236}">
                    <a16:creationId xmlns:a16="http://schemas.microsoft.com/office/drawing/2014/main" id="{16115F05-1882-4BB8-8FEB-CCE2EC8EE315}"/>
                  </a:ext>
                </a:extLst>
              </p:cNvPr>
              <p:cNvSpPr>
                <a:spLocks noChangeArrowheads="1"/>
              </p:cNvSpPr>
              <p:nvPr/>
            </p:nvSpPr>
            <p:spPr bwMode="auto">
              <a:xfrm>
                <a:off x="4041"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8" name="Rectangle 970">
                <a:extLst>
                  <a:ext uri="{FF2B5EF4-FFF2-40B4-BE49-F238E27FC236}">
                    <a16:creationId xmlns:a16="http://schemas.microsoft.com/office/drawing/2014/main" id="{F3C83577-4C20-43E4-B5EE-A88452D5B614}"/>
                  </a:ext>
                </a:extLst>
              </p:cNvPr>
              <p:cNvSpPr>
                <a:spLocks noChangeArrowheads="1"/>
              </p:cNvSpPr>
              <p:nvPr/>
            </p:nvSpPr>
            <p:spPr bwMode="auto">
              <a:xfrm>
                <a:off x="406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9" name="Rectangle 971">
                <a:extLst>
                  <a:ext uri="{FF2B5EF4-FFF2-40B4-BE49-F238E27FC236}">
                    <a16:creationId xmlns:a16="http://schemas.microsoft.com/office/drawing/2014/main" id="{F33B8C32-7489-4203-9D83-3E3016E76701}"/>
                  </a:ext>
                </a:extLst>
              </p:cNvPr>
              <p:cNvSpPr>
                <a:spLocks noChangeArrowheads="1"/>
              </p:cNvSpPr>
              <p:nvPr/>
            </p:nvSpPr>
            <p:spPr bwMode="auto">
              <a:xfrm>
                <a:off x="408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0" name="Rectangle 972">
                <a:extLst>
                  <a:ext uri="{FF2B5EF4-FFF2-40B4-BE49-F238E27FC236}">
                    <a16:creationId xmlns:a16="http://schemas.microsoft.com/office/drawing/2014/main" id="{FED47E69-F56E-4018-8BA0-5CE1DB682521}"/>
                  </a:ext>
                </a:extLst>
              </p:cNvPr>
              <p:cNvSpPr>
                <a:spLocks noChangeArrowheads="1"/>
              </p:cNvSpPr>
              <p:nvPr/>
            </p:nvSpPr>
            <p:spPr bwMode="auto">
              <a:xfrm>
                <a:off x="410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1" name="Rectangle 973">
                <a:extLst>
                  <a:ext uri="{FF2B5EF4-FFF2-40B4-BE49-F238E27FC236}">
                    <a16:creationId xmlns:a16="http://schemas.microsoft.com/office/drawing/2014/main" id="{77823A4F-1FAB-4847-9708-A79B91EC4DE2}"/>
                  </a:ext>
                </a:extLst>
              </p:cNvPr>
              <p:cNvSpPr>
                <a:spLocks noChangeArrowheads="1"/>
              </p:cNvSpPr>
              <p:nvPr/>
            </p:nvSpPr>
            <p:spPr bwMode="auto">
              <a:xfrm>
                <a:off x="4126"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2" name="Rectangle 974">
                <a:extLst>
                  <a:ext uri="{FF2B5EF4-FFF2-40B4-BE49-F238E27FC236}">
                    <a16:creationId xmlns:a16="http://schemas.microsoft.com/office/drawing/2014/main" id="{A37BFB79-9B7D-41BC-B990-3EA52335AF88}"/>
                  </a:ext>
                </a:extLst>
              </p:cNvPr>
              <p:cNvSpPr>
                <a:spLocks noChangeArrowheads="1"/>
              </p:cNvSpPr>
              <p:nvPr/>
            </p:nvSpPr>
            <p:spPr bwMode="auto">
              <a:xfrm>
                <a:off x="414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3" name="Rectangle 975">
                <a:extLst>
                  <a:ext uri="{FF2B5EF4-FFF2-40B4-BE49-F238E27FC236}">
                    <a16:creationId xmlns:a16="http://schemas.microsoft.com/office/drawing/2014/main" id="{39B8F788-D882-464D-9D81-6085A9B39222}"/>
                  </a:ext>
                </a:extLst>
              </p:cNvPr>
              <p:cNvSpPr>
                <a:spLocks noChangeArrowheads="1"/>
              </p:cNvSpPr>
              <p:nvPr/>
            </p:nvSpPr>
            <p:spPr bwMode="auto">
              <a:xfrm>
                <a:off x="4168"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4" name="Rectangle 976">
                <a:extLst>
                  <a:ext uri="{FF2B5EF4-FFF2-40B4-BE49-F238E27FC236}">
                    <a16:creationId xmlns:a16="http://schemas.microsoft.com/office/drawing/2014/main" id="{4FC7F9DA-E8FB-4E50-A8C5-1F80FB19F1A0}"/>
                  </a:ext>
                </a:extLst>
              </p:cNvPr>
              <p:cNvSpPr>
                <a:spLocks noChangeArrowheads="1"/>
              </p:cNvSpPr>
              <p:nvPr/>
            </p:nvSpPr>
            <p:spPr bwMode="auto">
              <a:xfrm>
                <a:off x="418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5" name="Rectangle 977">
                <a:extLst>
                  <a:ext uri="{FF2B5EF4-FFF2-40B4-BE49-F238E27FC236}">
                    <a16:creationId xmlns:a16="http://schemas.microsoft.com/office/drawing/2014/main" id="{FFD4C539-0557-4945-87BB-44BC1108F130}"/>
                  </a:ext>
                </a:extLst>
              </p:cNvPr>
              <p:cNvSpPr>
                <a:spLocks noChangeArrowheads="1"/>
              </p:cNvSpPr>
              <p:nvPr/>
            </p:nvSpPr>
            <p:spPr bwMode="auto">
              <a:xfrm>
                <a:off x="421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6" name="Rectangle 978">
                <a:extLst>
                  <a:ext uri="{FF2B5EF4-FFF2-40B4-BE49-F238E27FC236}">
                    <a16:creationId xmlns:a16="http://schemas.microsoft.com/office/drawing/2014/main" id="{0BF0907F-042C-4E54-B538-ADD667B201A8}"/>
                  </a:ext>
                </a:extLst>
              </p:cNvPr>
              <p:cNvSpPr>
                <a:spLocks noChangeArrowheads="1"/>
              </p:cNvSpPr>
              <p:nvPr/>
            </p:nvSpPr>
            <p:spPr bwMode="auto">
              <a:xfrm>
                <a:off x="423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7" name="Rectangle 979">
                <a:extLst>
                  <a:ext uri="{FF2B5EF4-FFF2-40B4-BE49-F238E27FC236}">
                    <a16:creationId xmlns:a16="http://schemas.microsoft.com/office/drawing/2014/main" id="{74F5A08A-824D-4A8A-AE46-6DA5137BD35C}"/>
                  </a:ext>
                </a:extLst>
              </p:cNvPr>
              <p:cNvSpPr>
                <a:spLocks noChangeArrowheads="1"/>
              </p:cNvSpPr>
              <p:nvPr/>
            </p:nvSpPr>
            <p:spPr bwMode="auto">
              <a:xfrm>
                <a:off x="425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8" name="Rectangle 980">
                <a:extLst>
                  <a:ext uri="{FF2B5EF4-FFF2-40B4-BE49-F238E27FC236}">
                    <a16:creationId xmlns:a16="http://schemas.microsoft.com/office/drawing/2014/main" id="{4BBB472C-4FB8-4A50-B284-98E3ECD0EC89}"/>
                  </a:ext>
                </a:extLst>
              </p:cNvPr>
              <p:cNvSpPr>
                <a:spLocks noChangeArrowheads="1"/>
              </p:cNvSpPr>
              <p:nvPr/>
            </p:nvSpPr>
            <p:spPr bwMode="auto">
              <a:xfrm>
                <a:off x="4274" y="4031"/>
                <a:ext cx="7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9" name="Rectangle 981">
                <a:extLst>
                  <a:ext uri="{FF2B5EF4-FFF2-40B4-BE49-F238E27FC236}">
                    <a16:creationId xmlns:a16="http://schemas.microsoft.com/office/drawing/2014/main" id="{3233B8FA-F154-41C1-8366-A22E85BB2E5A}"/>
                  </a:ext>
                </a:extLst>
              </p:cNvPr>
              <p:cNvSpPr>
                <a:spLocks noChangeArrowheads="1"/>
              </p:cNvSpPr>
              <p:nvPr/>
            </p:nvSpPr>
            <p:spPr bwMode="auto">
              <a:xfrm>
                <a:off x="433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0" name="Rectangle 982">
                <a:extLst>
                  <a:ext uri="{FF2B5EF4-FFF2-40B4-BE49-F238E27FC236}">
                    <a16:creationId xmlns:a16="http://schemas.microsoft.com/office/drawing/2014/main" id="{DBD60586-25FC-41B5-A710-8EAAC7487165}"/>
                  </a:ext>
                </a:extLst>
              </p:cNvPr>
              <p:cNvSpPr>
                <a:spLocks noChangeArrowheads="1"/>
              </p:cNvSpPr>
              <p:nvPr/>
            </p:nvSpPr>
            <p:spPr bwMode="auto">
              <a:xfrm>
                <a:off x="4351" y="4031"/>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J</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1" name="Rectangle 983">
                <a:extLst>
                  <a:ext uri="{FF2B5EF4-FFF2-40B4-BE49-F238E27FC236}">
                    <a16:creationId xmlns:a16="http://schemas.microsoft.com/office/drawing/2014/main" id="{D3F66319-CD9A-4CFB-B944-5192FA18A495}"/>
                  </a:ext>
                </a:extLst>
              </p:cNvPr>
              <p:cNvSpPr>
                <a:spLocks noChangeArrowheads="1"/>
              </p:cNvSpPr>
              <p:nvPr/>
            </p:nvSpPr>
            <p:spPr bwMode="auto">
              <a:xfrm>
                <a:off x="438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2" name="Rectangle 984">
                <a:extLst>
                  <a:ext uri="{FF2B5EF4-FFF2-40B4-BE49-F238E27FC236}">
                    <a16:creationId xmlns:a16="http://schemas.microsoft.com/office/drawing/2014/main" id="{A4C9A375-AE74-4982-A778-5E227BFC0BB4}"/>
                  </a:ext>
                </a:extLst>
              </p:cNvPr>
              <p:cNvSpPr>
                <a:spLocks noChangeArrowheads="1"/>
              </p:cNvSpPr>
              <p:nvPr/>
            </p:nvSpPr>
            <p:spPr bwMode="auto">
              <a:xfrm>
                <a:off x="440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3" name="Rectangle 985">
                <a:extLst>
                  <a:ext uri="{FF2B5EF4-FFF2-40B4-BE49-F238E27FC236}">
                    <a16:creationId xmlns:a16="http://schemas.microsoft.com/office/drawing/2014/main" id="{8BC6D504-5529-4E15-BC90-388B5F25A144}"/>
                  </a:ext>
                </a:extLst>
              </p:cNvPr>
              <p:cNvSpPr>
                <a:spLocks noChangeArrowheads="1"/>
              </p:cNvSpPr>
              <p:nvPr/>
            </p:nvSpPr>
            <p:spPr bwMode="auto">
              <a:xfrm>
                <a:off x="4423" y="4031"/>
                <a:ext cx="7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G</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4" name="Rectangle 986">
                <a:extLst>
                  <a:ext uri="{FF2B5EF4-FFF2-40B4-BE49-F238E27FC236}">
                    <a16:creationId xmlns:a16="http://schemas.microsoft.com/office/drawing/2014/main" id="{9CB10505-B94A-4E61-827A-7E4887E93CED}"/>
                  </a:ext>
                </a:extLst>
              </p:cNvPr>
              <p:cNvSpPr>
                <a:spLocks noChangeArrowheads="1"/>
              </p:cNvSpPr>
              <p:nvPr/>
            </p:nvSpPr>
            <p:spPr bwMode="auto">
              <a:xfrm>
                <a:off x="4466"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5" name="Rectangle 987">
                <a:extLst>
                  <a:ext uri="{FF2B5EF4-FFF2-40B4-BE49-F238E27FC236}">
                    <a16:creationId xmlns:a16="http://schemas.microsoft.com/office/drawing/2014/main" id="{B0449722-D580-42A4-89DB-105F0D04996F}"/>
                  </a:ext>
                </a:extLst>
              </p:cNvPr>
              <p:cNvSpPr>
                <a:spLocks noChangeArrowheads="1"/>
              </p:cNvSpPr>
              <p:nvPr/>
            </p:nvSpPr>
            <p:spPr bwMode="auto">
              <a:xfrm>
                <a:off x="450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6" name="Rectangle 988">
                <a:extLst>
                  <a:ext uri="{FF2B5EF4-FFF2-40B4-BE49-F238E27FC236}">
                    <a16:creationId xmlns:a16="http://schemas.microsoft.com/office/drawing/2014/main" id="{A4CF6CF7-1202-4CDE-8387-DA076ED53110}"/>
                  </a:ext>
                </a:extLst>
              </p:cNvPr>
              <p:cNvSpPr>
                <a:spLocks noChangeArrowheads="1"/>
              </p:cNvSpPr>
              <p:nvPr/>
            </p:nvSpPr>
            <p:spPr bwMode="auto">
              <a:xfrm>
                <a:off x="453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7" name="Rectangle 989">
                <a:extLst>
                  <a:ext uri="{FF2B5EF4-FFF2-40B4-BE49-F238E27FC236}">
                    <a16:creationId xmlns:a16="http://schemas.microsoft.com/office/drawing/2014/main" id="{FFFF9D11-85A9-44DD-A24F-B8743AB74108}"/>
                  </a:ext>
                </a:extLst>
              </p:cNvPr>
              <p:cNvSpPr>
                <a:spLocks noChangeArrowheads="1"/>
              </p:cNvSpPr>
              <p:nvPr/>
            </p:nvSpPr>
            <p:spPr bwMode="auto">
              <a:xfrm>
                <a:off x="4560"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8" name="Rectangle 990">
                <a:extLst>
                  <a:ext uri="{FF2B5EF4-FFF2-40B4-BE49-F238E27FC236}">
                    <a16:creationId xmlns:a16="http://schemas.microsoft.com/office/drawing/2014/main" id="{FB1DF640-C910-479F-BEC7-7BE0A6D3D9F0}"/>
                  </a:ext>
                </a:extLst>
              </p:cNvPr>
              <p:cNvSpPr>
                <a:spLocks noChangeArrowheads="1"/>
              </p:cNvSpPr>
              <p:nvPr/>
            </p:nvSpPr>
            <p:spPr bwMode="auto">
              <a:xfrm>
                <a:off x="4579"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9" name="Rectangle 991">
                <a:extLst>
                  <a:ext uri="{FF2B5EF4-FFF2-40B4-BE49-F238E27FC236}">
                    <a16:creationId xmlns:a16="http://schemas.microsoft.com/office/drawing/2014/main" id="{1324E8CC-FFF0-4598-9FE1-9B1E12855569}"/>
                  </a:ext>
                </a:extLst>
              </p:cNvPr>
              <p:cNvSpPr>
                <a:spLocks noChangeArrowheads="1"/>
              </p:cNvSpPr>
              <p:nvPr/>
            </p:nvSpPr>
            <p:spPr bwMode="auto">
              <a:xfrm>
                <a:off x="4600" y="4031"/>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0" name="Rectangle 992">
                <a:extLst>
                  <a:ext uri="{FF2B5EF4-FFF2-40B4-BE49-F238E27FC236}">
                    <a16:creationId xmlns:a16="http://schemas.microsoft.com/office/drawing/2014/main" id="{62DB7A9D-24CA-44E5-ABD5-62BB056F710F}"/>
                  </a:ext>
                </a:extLst>
              </p:cNvPr>
              <p:cNvSpPr>
                <a:spLocks noChangeArrowheads="1"/>
              </p:cNvSpPr>
              <p:nvPr/>
            </p:nvSpPr>
            <p:spPr bwMode="auto">
              <a:xfrm>
                <a:off x="4647" y="4031"/>
                <a:ext cx="9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W</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1" name="Rectangle 993">
                <a:extLst>
                  <a:ext uri="{FF2B5EF4-FFF2-40B4-BE49-F238E27FC236}">
                    <a16:creationId xmlns:a16="http://schemas.microsoft.com/office/drawing/2014/main" id="{910403E3-D271-4B50-B81A-E1224790060D}"/>
                  </a:ext>
                </a:extLst>
              </p:cNvPr>
              <p:cNvSpPr>
                <a:spLocks noChangeArrowheads="1"/>
              </p:cNvSpPr>
              <p:nvPr/>
            </p:nvSpPr>
            <p:spPr bwMode="auto">
              <a:xfrm>
                <a:off x="4707"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2" name="Rectangle 994">
                <a:extLst>
                  <a:ext uri="{FF2B5EF4-FFF2-40B4-BE49-F238E27FC236}">
                    <a16:creationId xmlns:a16="http://schemas.microsoft.com/office/drawing/2014/main" id="{FADCB462-1C09-4B83-9D3E-4BD756441DF1}"/>
                  </a:ext>
                </a:extLst>
              </p:cNvPr>
              <p:cNvSpPr>
                <a:spLocks noChangeArrowheads="1"/>
              </p:cNvSpPr>
              <p:nvPr/>
            </p:nvSpPr>
            <p:spPr bwMode="auto">
              <a:xfrm>
                <a:off x="4722"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3" name="Rectangle 995">
                <a:extLst>
                  <a:ext uri="{FF2B5EF4-FFF2-40B4-BE49-F238E27FC236}">
                    <a16:creationId xmlns:a16="http://schemas.microsoft.com/office/drawing/2014/main" id="{7C7DE100-B3F7-426E-A46B-274BFFBAD79A}"/>
                  </a:ext>
                </a:extLst>
              </p:cNvPr>
              <p:cNvSpPr>
                <a:spLocks noChangeArrowheads="1"/>
              </p:cNvSpPr>
              <p:nvPr/>
            </p:nvSpPr>
            <p:spPr bwMode="auto">
              <a:xfrm>
                <a:off x="4757" y="4031"/>
                <a:ext cx="8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M</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4" name="Rectangle 996">
                <a:extLst>
                  <a:ext uri="{FF2B5EF4-FFF2-40B4-BE49-F238E27FC236}">
                    <a16:creationId xmlns:a16="http://schemas.microsoft.com/office/drawing/2014/main" id="{892777B1-AEC8-4877-AC50-E12B9877E0DB}"/>
                  </a:ext>
                </a:extLst>
              </p:cNvPr>
              <p:cNvSpPr>
                <a:spLocks noChangeArrowheads="1"/>
              </p:cNvSpPr>
              <p:nvPr/>
            </p:nvSpPr>
            <p:spPr bwMode="auto">
              <a:xfrm>
                <a:off x="4806" y="4031"/>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5" name="Rectangle 997">
                <a:extLst>
                  <a:ext uri="{FF2B5EF4-FFF2-40B4-BE49-F238E27FC236}">
                    <a16:creationId xmlns:a16="http://schemas.microsoft.com/office/drawing/2014/main" id="{8FB0F2C9-64E1-4E4F-9041-3056286C8765}"/>
                  </a:ext>
                </a:extLst>
              </p:cNvPr>
              <p:cNvSpPr>
                <a:spLocks noChangeArrowheads="1"/>
              </p:cNvSpPr>
              <p:nvPr/>
            </p:nvSpPr>
            <p:spPr bwMode="auto">
              <a:xfrm>
                <a:off x="4853" y="4031"/>
                <a:ext cx="12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6" name="Rectangle 998">
                <a:extLst>
                  <a:ext uri="{FF2B5EF4-FFF2-40B4-BE49-F238E27FC236}">
                    <a16:creationId xmlns:a16="http://schemas.microsoft.com/office/drawing/2014/main" id="{14B9B0BB-F8BC-495D-AA42-ED855A7C2188}"/>
                  </a:ext>
                </a:extLst>
              </p:cNvPr>
              <p:cNvSpPr>
                <a:spLocks noChangeArrowheads="1"/>
              </p:cNvSpPr>
              <p:nvPr/>
            </p:nvSpPr>
            <p:spPr bwMode="auto">
              <a:xfrm>
                <a:off x="4934" y="4031"/>
                <a:ext cx="8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M</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7" name="Rectangle 999">
                <a:extLst>
                  <a:ext uri="{FF2B5EF4-FFF2-40B4-BE49-F238E27FC236}">
                    <a16:creationId xmlns:a16="http://schemas.microsoft.com/office/drawing/2014/main" id="{826DF0E9-71F7-46B6-92AA-5087F9572599}"/>
                  </a:ext>
                </a:extLst>
              </p:cNvPr>
              <p:cNvSpPr>
                <a:spLocks noChangeArrowheads="1"/>
              </p:cNvSpPr>
              <p:nvPr/>
            </p:nvSpPr>
            <p:spPr bwMode="auto">
              <a:xfrm>
                <a:off x="4984"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8" name="Rectangle 1000">
                <a:extLst>
                  <a:ext uri="{FF2B5EF4-FFF2-40B4-BE49-F238E27FC236}">
                    <a16:creationId xmlns:a16="http://schemas.microsoft.com/office/drawing/2014/main" id="{DBCCE77C-CC81-416E-9D95-9FC124BC9B0C}"/>
                  </a:ext>
                </a:extLst>
              </p:cNvPr>
              <p:cNvSpPr>
                <a:spLocks noChangeArrowheads="1"/>
              </p:cNvSpPr>
              <p:nvPr/>
            </p:nvSpPr>
            <p:spPr bwMode="auto">
              <a:xfrm>
                <a:off x="5003"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9" name="Rectangle 1001">
                <a:extLst>
                  <a:ext uri="{FF2B5EF4-FFF2-40B4-BE49-F238E27FC236}">
                    <a16:creationId xmlns:a16="http://schemas.microsoft.com/office/drawing/2014/main" id="{F89A1DD3-D25E-4FD3-A148-D18E13406BCA}"/>
                  </a:ext>
                </a:extLst>
              </p:cNvPr>
              <p:cNvSpPr>
                <a:spLocks noChangeArrowheads="1"/>
              </p:cNvSpPr>
              <p:nvPr/>
            </p:nvSpPr>
            <p:spPr bwMode="auto">
              <a:xfrm>
                <a:off x="5025" y="4031"/>
                <a:ext cx="7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0" name="Rectangle 1002">
                <a:extLst>
                  <a:ext uri="{FF2B5EF4-FFF2-40B4-BE49-F238E27FC236}">
                    <a16:creationId xmlns:a16="http://schemas.microsoft.com/office/drawing/2014/main" id="{AE38A1A6-6FE0-438B-A1AF-6BFFB8B2D7A1}"/>
                  </a:ext>
                </a:extLst>
              </p:cNvPr>
              <p:cNvSpPr>
                <a:spLocks noChangeArrowheads="1"/>
              </p:cNvSpPr>
              <p:nvPr/>
            </p:nvSpPr>
            <p:spPr bwMode="auto">
              <a:xfrm>
                <a:off x="5067"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1" name="Rectangle 1003">
                <a:extLst>
                  <a:ext uri="{FF2B5EF4-FFF2-40B4-BE49-F238E27FC236}">
                    <a16:creationId xmlns:a16="http://schemas.microsoft.com/office/drawing/2014/main" id="{6F71E137-C099-42C1-B1CD-A32C4A2399A9}"/>
                  </a:ext>
                </a:extLst>
              </p:cNvPr>
              <p:cNvSpPr>
                <a:spLocks noChangeArrowheads="1"/>
              </p:cNvSpPr>
              <p:nvPr/>
            </p:nvSpPr>
            <p:spPr bwMode="auto">
              <a:xfrm>
                <a:off x="5104" y="4031"/>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2" name="Rectangle 1004">
                <a:extLst>
                  <a:ext uri="{FF2B5EF4-FFF2-40B4-BE49-F238E27FC236}">
                    <a16:creationId xmlns:a16="http://schemas.microsoft.com/office/drawing/2014/main" id="{E8A10770-BB7F-4886-A948-462EAA4A4BD8}"/>
                  </a:ext>
                </a:extLst>
              </p:cNvPr>
              <p:cNvSpPr>
                <a:spLocks noChangeArrowheads="1"/>
              </p:cNvSpPr>
              <p:nvPr/>
            </p:nvSpPr>
            <p:spPr bwMode="auto">
              <a:xfrm>
                <a:off x="5120" y="4031"/>
                <a:ext cx="6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v</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3" name="Rectangle 1005">
                <a:extLst>
                  <a:ext uri="{FF2B5EF4-FFF2-40B4-BE49-F238E27FC236}">
                    <a16:creationId xmlns:a16="http://schemas.microsoft.com/office/drawing/2014/main" id="{ACEAEF79-AD1B-4C50-873F-CDF9909B0329}"/>
                  </a:ext>
                </a:extLst>
              </p:cNvPr>
              <p:cNvSpPr>
                <a:spLocks noChangeArrowheads="1"/>
              </p:cNvSpPr>
              <p:nvPr/>
            </p:nvSpPr>
            <p:spPr bwMode="auto">
              <a:xfrm>
                <a:off x="515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4" name="Rectangle 1006">
                <a:extLst>
                  <a:ext uri="{FF2B5EF4-FFF2-40B4-BE49-F238E27FC236}">
                    <a16:creationId xmlns:a16="http://schemas.microsoft.com/office/drawing/2014/main" id="{2B01F304-94F7-40F6-A818-F7410AD04CC2}"/>
                  </a:ext>
                </a:extLst>
              </p:cNvPr>
              <p:cNvSpPr>
                <a:spLocks noChangeArrowheads="1"/>
              </p:cNvSpPr>
              <p:nvPr/>
            </p:nvSpPr>
            <p:spPr bwMode="auto">
              <a:xfrm>
                <a:off x="5175" y="4031"/>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5" name="Rectangle 1007">
                <a:extLst>
                  <a:ext uri="{FF2B5EF4-FFF2-40B4-BE49-F238E27FC236}">
                    <a16:creationId xmlns:a16="http://schemas.microsoft.com/office/drawing/2014/main" id="{C20B9509-76E4-40FF-AB26-037D2FB94D1C}"/>
                  </a:ext>
                </a:extLst>
              </p:cNvPr>
              <p:cNvSpPr>
                <a:spLocks noChangeArrowheads="1"/>
              </p:cNvSpPr>
              <p:nvPr/>
            </p:nvSpPr>
            <p:spPr bwMode="auto">
              <a:xfrm>
                <a:off x="5196" y="4031"/>
                <a:ext cx="71"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B</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6" name="Rectangle 1008">
                <a:extLst>
                  <a:ext uri="{FF2B5EF4-FFF2-40B4-BE49-F238E27FC236}">
                    <a16:creationId xmlns:a16="http://schemas.microsoft.com/office/drawing/2014/main" id="{FE646FB1-1D02-474E-9BE3-9C7B08DF9CA9}"/>
                  </a:ext>
                </a:extLst>
              </p:cNvPr>
              <p:cNvSpPr>
                <a:spLocks noChangeArrowheads="1"/>
              </p:cNvSpPr>
              <p:nvPr/>
            </p:nvSpPr>
            <p:spPr bwMode="auto">
              <a:xfrm>
                <a:off x="5236" y="4031"/>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grpSp>
        <p:sp>
          <p:nvSpPr>
            <p:cNvPr id="13" name="Rectangle 1010">
              <a:extLst>
                <a:ext uri="{FF2B5EF4-FFF2-40B4-BE49-F238E27FC236}">
                  <a16:creationId xmlns:a16="http://schemas.microsoft.com/office/drawing/2014/main" id="{37AB5013-F87E-4240-B792-F637BEBB83BE}"/>
                </a:ext>
              </a:extLst>
            </p:cNvPr>
            <p:cNvSpPr>
              <a:spLocks noChangeArrowheads="1"/>
            </p:cNvSpPr>
            <p:nvPr/>
          </p:nvSpPr>
          <p:spPr bwMode="auto">
            <a:xfrm>
              <a:off x="5261"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4" name="Rectangle 1011">
              <a:extLst>
                <a:ext uri="{FF2B5EF4-FFF2-40B4-BE49-F238E27FC236}">
                  <a16:creationId xmlns:a16="http://schemas.microsoft.com/office/drawing/2014/main" id="{B0E7D2E0-930A-456A-AE7D-C6EE008E30AC}"/>
                </a:ext>
              </a:extLst>
            </p:cNvPr>
            <p:cNvSpPr>
              <a:spLocks noChangeArrowheads="1"/>
            </p:cNvSpPr>
            <p:nvPr/>
          </p:nvSpPr>
          <p:spPr bwMode="auto">
            <a:xfrm>
              <a:off x="5297" y="4031"/>
              <a:ext cx="11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me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5" name="Rectangle 1012">
              <a:extLst>
                <a:ext uri="{FF2B5EF4-FFF2-40B4-BE49-F238E27FC236}">
                  <a16:creationId xmlns:a16="http://schemas.microsoft.com/office/drawing/2014/main" id="{47FD7EB6-324A-48BF-9C9E-C476AD5D12FD}"/>
                </a:ext>
              </a:extLst>
            </p:cNvPr>
            <p:cNvSpPr>
              <a:spLocks noChangeArrowheads="1"/>
            </p:cNvSpPr>
            <p:nvPr/>
          </p:nvSpPr>
          <p:spPr bwMode="auto">
            <a:xfrm>
              <a:off x="5391"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6" name="Rectangle 1013">
              <a:extLst>
                <a:ext uri="{FF2B5EF4-FFF2-40B4-BE49-F238E27FC236}">
                  <a16:creationId xmlns:a16="http://schemas.microsoft.com/office/drawing/2014/main" id="{AF120BE1-6DF8-4497-BAEF-BC5F2D976334}"/>
                </a:ext>
              </a:extLst>
            </p:cNvPr>
            <p:cNvSpPr>
              <a:spLocks noChangeArrowheads="1"/>
            </p:cNvSpPr>
            <p:nvPr/>
          </p:nvSpPr>
          <p:spPr bwMode="auto">
            <a:xfrm>
              <a:off x="5428" y="4031"/>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8" name="Rectangle 1014">
              <a:extLst>
                <a:ext uri="{FF2B5EF4-FFF2-40B4-BE49-F238E27FC236}">
                  <a16:creationId xmlns:a16="http://schemas.microsoft.com/office/drawing/2014/main" id="{633AAE2B-58FD-4933-9878-5E1DED4A22AE}"/>
                </a:ext>
              </a:extLst>
            </p:cNvPr>
            <p:cNvSpPr>
              <a:spLocks noChangeArrowheads="1"/>
            </p:cNvSpPr>
            <p:nvPr/>
          </p:nvSpPr>
          <p:spPr bwMode="auto">
            <a:xfrm>
              <a:off x="2404"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9" name="Rectangle 1015">
              <a:extLst>
                <a:ext uri="{FF2B5EF4-FFF2-40B4-BE49-F238E27FC236}">
                  <a16:creationId xmlns:a16="http://schemas.microsoft.com/office/drawing/2014/main" id="{A4AB2691-09B2-4777-9E94-3F6EC38F1941}"/>
                </a:ext>
              </a:extLst>
            </p:cNvPr>
            <p:cNvSpPr>
              <a:spLocks noChangeArrowheads="1"/>
            </p:cNvSpPr>
            <p:nvPr/>
          </p:nvSpPr>
          <p:spPr bwMode="auto">
            <a:xfrm>
              <a:off x="2439"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b</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0" name="Rectangle 1016">
              <a:extLst>
                <a:ext uri="{FF2B5EF4-FFF2-40B4-BE49-F238E27FC236}">
                  <a16:creationId xmlns:a16="http://schemas.microsoft.com/office/drawing/2014/main" id="{6F907F0E-F421-4035-8A8F-52ACF7E9AE48}"/>
                </a:ext>
              </a:extLst>
            </p:cNvPr>
            <p:cNvSpPr>
              <a:spLocks noChangeArrowheads="1"/>
            </p:cNvSpPr>
            <p:nvPr/>
          </p:nvSpPr>
          <p:spPr bwMode="auto">
            <a:xfrm>
              <a:off x="2478"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1" name="Rectangle 1017">
              <a:extLst>
                <a:ext uri="{FF2B5EF4-FFF2-40B4-BE49-F238E27FC236}">
                  <a16:creationId xmlns:a16="http://schemas.microsoft.com/office/drawing/2014/main" id="{BA42E2EA-803D-4A0A-8958-78E9E46DC1D8}"/>
                </a:ext>
              </a:extLst>
            </p:cNvPr>
            <p:cNvSpPr>
              <a:spLocks noChangeArrowheads="1"/>
            </p:cNvSpPr>
            <p:nvPr/>
          </p:nvSpPr>
          <p:spPr bwMode="auto">
            <a:xfrm>
              <a:off x="2515"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2" name="Rectangle 1018">
              <a:extLst>
                <a:ext uri="{FF2B5EF4-FFF2-40B4-BE49-F238E27FC236}">
                  <a16:creationId xmlns:a16="http://schemas.microsoft.com/office/drawing/2014/main" id="{4E750F95-FF2B-4A64-A60A-6809870E4A3A}"/>
                </a:ext>
              </a:extLst>
            </p:cNvPr>
            <p:cNvSpPr>
              <a:spLocks noChangeArrowheads="1"/>
            </p:cNvSpPr>
            <p:nvPr/>
          </p:nvSpPr>
          <p:spPr bwMode="auto">
            <a:xfrm>
              <a:off x="2553"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3" name="Rectangle 1019">
              <a:extLst>
                <a:ext uri="{FF2B5EF4-FFF2-40B4-BE49-F238E27FC236}">
                  <a16:creationId xmlns:a16="http://schemas.microsoft.com/office/drawing/2014/main" id="{87A25C4B-70E0-4D56-9D10-C905A306A6A5}"/>
                </a:ext>
              </a:extLst>
            </p:cNvPr>
            <p:cNvSpPr>
              <a:spLocks noChangeArrowheads="1"/>
            </p:cNvSpPr>
            <p:nvPr/>
          </p:nvSpPr>
          <p:spPr bwMode="auto">
            <a:xfrm>
              <a:off x="2591"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4" name="Rectangle 1020">
              <a:extLst>
                <a:ext uri="{FF2B5EF4-FFF2-40B4-BE49-F238E27FC236}">
                  <a16:creationId xmlns:a16="http://schemas.microsoft.com/office/drawing/2014/main" id="{4554E16F-A715-491C-B260-5F2AD7481EEB}"/>
                </a:ext>
              </a:extLst>
            </p:cNvPr>
            <p:cNvSpPr>
              <a:spLocks noChangeArrowheads="1"/>
            </p:cNvSpPr>
            <p:nvPr/>
          </p:nvSpPr>
          <p:spPr bwMode="auto">
            <a:xfrm>
              <a:off x="2626"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5" name="Rectangle 1021">
              <a:extLst>
                <a:ext uri="{FF2B5EF4-FFF2-40B4-BE49-F238E27FC236}">
                  <a16:creationId xmlns:a16="http://schemas.microsoft.com/office/drawing/2014/main" id="{AA16C441-5704-4A1A-AE67-7AB5D8D03675}"/>
                </a:ext>
              </a:extLst>
            </p:cNvPr>
            <p:cNvSpPr>
              <a:spLocks noChangeArrowheads="1"/>
            </p:cNvSpPr>
            <p:nvPr/>
          </p:nvSpPr>
          <p:spPr bwMode="auto">
            <a:xfrm>
              <a:off x="2663"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6" name="Rectangle 1022">
              <a:extLst>
                <a:ext uri="{FF2B5EF4-FFF2-40B4-BE49-F238E27FC236}">
                  <a16:creationId xmlns:a16="http://schemas.microsoft.com/office/drawing/2014/main" id="{CA05032D-F0C4-48A4-A9F2-824E0247715C}"/>
                </a:ext>
              </a:extLst>
            </p:cNvPr>
            <p:cNvSpPr>
              <a:spLocks noChangeArrowheads="1"/>
            </p:cNvSpPr>
            <p:nvPr/>
          </p:nvSpPr>
          <p:spPr bwMode="auto">
            <a:xfrm>
              <a:off x="2698"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7" name="Rectangle 1023">
              <a:extLst>
                <a:ext uri="{FF2B5EF4-FFF2-40B4-BE49-F238E27FC236}">
                  <a16:creationId xmlns:a16="http://schemas.microsoft.com/office/drawing/2014/main" id="{DFBE3357-A537-49B1-B198-AA2645FC3BBD}"/>
                </a:ext>
              </a:extLst>
            </p:cNvPr>
            <p:cNvSpPr>
              <a:spLocks noChangeArrowheads="1"/>
            </p:cNvSpPr>
            <p:nvPr/>
          </p:nvSpPr>
          <p:spPr bwMode="auto">
            <a:xfrm>
              <a:off x="2735"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8" name="Rectangle 1024">
              <a:extLst>
                <a:ext uri="{FF2B5EF4-FFF2-40B4-BE49-F238E27FC236}">
                  <a16:creationId xmlns:a16="http://schemas.microsoft.com/office/drawing/2014/main" id="{293DBDFA-6D87-4E40-8EA1-ECDF134E7E9A}"/>
                </a:ext>
              </a:extLst>
            </p:cNvPr>
            <p:cNvSpPr>
              <a:spLocks noChangeArrowheads="1"/>
            </p:cNvSpPr>
            <p:nvPr/>
          </p:nvSpPr>
          <p:spPr bwMode="auto">
            <a:xfrm>
              <a:off x="2767"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29" name="Rectangle 1025">
              <a:extLst>
                <a:ext uri="{FF2B5EF4-FFF2-40B4-BE49-F238E27FC236}">
                  <a16:creationId xmlns:a16="http://schemas.microsoft.com/office/drawing/2014/main" id="{BBE8D38A-F667-4AA2-8DD2-A46E195EB024}"/>
                </a:ext>
              </a:extLst>
            </p:cNvPr>
            <p:cNvSpPr>
              <a:spLocks noChangeArrowheads="1"/>
            </p:cNvSpPr>
            <p:nvPr/>
          </p:nvSpPr>
          <p:spPr bwMode="auto">
            <a:xfrm>
              <a:off x="2788"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0" name="Rectangle 1026">
              <a:extLst>
                <a:ext uri="{FF2B5EF4-FFF2-40B4-BE49-F238E27FC236}">
                  <a16:creationId xmlns:a16="http://schemas.microsoft.com/office/drawing/2014/main" id="{C2A9FFDC-4758-4205-B96B-C41882FA34A3}"/>
                </a:ext>
              </a:extLst>
            </p:cNvPr>
            <p:cNvSpPr>
              <a:spLocks noChangeArrowheads="1"/>
            </p:cNvSpPr>
            <p:nvPr/>
          </p:nvSpPr>
          <p:spPr bwMode="auto">
            <a:xfrm>
              <a:off x="2821"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1" name="Rectangle 1027">
              <a:extLst>
                <a:ext uri="{FF2B5EF4-FFF2-40B4-BE49-F238E27FC236}">
                  <a16:creationId xmlns:a16="http://schemas.microsoft.com/office/drawing/2014/main" id="{C3023ECC-3093-4BC9-837B-A74CED9E3704}"/>
                </a:ext>
              </a:extLst>
            </p:cNvPr>
            <p:cNvSpPr>
              <a:spLocks noChangeArrowheads="1"/>
            </p:cNvSpPr>
            <p:nvPr/>
          </p:nvSpPr>
          <p:spPr bwMode="auto">
            <a:xfrm>
              <a:off x="2856"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2" name="Rectangle 1028">
              <a:extLst>
                <a:ext uri="{FF2B5EF4-FFF2-40B4-BE49-F238E27FC236}">
                  <a16:creationId xmlns:a16="http://schemas.microsoft.com/office/drawing/2014/main" id="{651B37C0-BDC2-4A45-827C-0A88E3D8A84C}"/>
                </a:ext>
              </a:extLst>
            </p:cNvPr>
            <p:cNvSpPr>
              <a:spLocks noChangeArrowheads="1"/>
            </p:cNvSpPr>
            <p:nvPr/>
          </p:nvSpPr>
          <p:spPr bwMode="auto">
            <a:xfrm>
              <a:off x="2891" y="3613"/>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l</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3" name="Rectangle 1029">
              <a:extLst>
                <a:ext uri="{FF2B5EF4-FFF2-40B4-BE49-F238E27FC236}">
                  <a16:creationId xmlns:a16="http://schemas.microsoft.com/office/drawing/2014/main" id="{363960A7-75F8-4C8E-8B78-94526ECEF3B6}"/>
                </a:ext>
              </a:extLst>
            </p:cNvPr>
            <p:cNvSpPr>
              <a:spLocks noChangeArrowheads="1"/>
            </p:cNvSpPr>
            <p:nvPr/>
          </p:nvSpPr>
          <p:spPr bwMode="auto">
            <a:xfrm>
              <a:off x="2905"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4" name="Rectangle 1030">
              <a:extLst>
                <a:ext uri="{FF2B5EF4-FFF2-40B4-BE49-F238E27FC236}">
                  <a16:creationId xmlns:a16="http://schemas.microsoft.com/office/drawing/2014/main" id="{CD03F9A4-0C2F-42D9-9E25-AE7C17CB6A44}"/>
                </a:ext>
              </a:extLst>
            </p:cNvPr>
            <p:cNvSpPr>
              <a:spLocks noChangeArrowheads="1"/>
            </p:cNvSpPr>
            <p:nvPr/>
          </p:nvSpPr>
          <p:spPr bwMode="auto">
            <a:xfrm>
              <a:off x="2942"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5" name="Rectangle 1031">
              <a:extLst>
                <a:ext uri="{FF2B5EF4-FFF2-40B4-BE49-F238E27FC236}">
                  <a16:creationId xmlns:a16="http://schemas.microsoft.com/office/drawing/2014/main" id="{AC76B2DE-9D8F-4481-AFC7-3AB936019012}"/>
                </a:ext>
              </a:extLst>
            </p:cNvPr>
            <p:cNvSpPr>
              <a:spLocks noChangeArrowheads="1"/>
            </p:cNvSpPr>
            <p:nvPr/>
          </p:nvSpPr>
          <p:spPr bwMode="auto">
            <a:xfrm>
              <a:off x="2974"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6" name="Rectangle 1032">
              <a:extLst>
                <a:ext uri="{FF2B5EF4-FFF2-40B4-BE49-F238E27FC236}">
                  <a16:creationId xmlns:a16="http://schemas.microsoft.com/office/drawing/2014/main" id="{74E70FE6-3964-4B20-80CB-08456DFBADAC}"/>
                </a:ext>
              </a:extLst>
            </p:cNvPr>
            <p:cNvSpPr>
              <a:spLocks noChangeArrowheads="1"/>
            </p:cNvSpPr>
            <p:nvPr/>
          </p:nvSpPr>
          <p:spPr bwMode="auto">
            <a:xfrm>
              <a:off x="2996"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7" name="Rectangle 1033">
              <a:extLst>
                <a:ext uri="{FF2B5EF4-FFF2-40B4-BE49-F238E27FC236}">
                  <a16:creationId xmlns:a16="http://schemas.microsoft.com/office/drawing/2014/main" id="{25F00B75-185A-448A-906C-8A5829E83BF7}"/>
                </a:ext>
              </a:extLst>
            </p:cNvPr>
            <p:cNvSpPr>
              <a:spLocks noChangeArrowheads="1"/>
            </p:cNvSpPr>
            <p:nvPr/>
          </p:nvSpPr>
          <p:spPr bwMode="auto">
            <a:xfrm>
              <a:off x="3031" y="3613"/>
              <a:ext cx="15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omp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8" name="Rectangle 1034">
              <a:extLst>
                <a:ext uri="{FF2B5EF4-FFF2-40B4-BE49-F238E27FC236}">
                  <a16:creationId xmlns:a16="http://schemas.microsoft.com/office/drawing/2014/main" id="{E9E6CC08-AD3F-4638-92D9-7AC0FB0AC668}"/>
                </a:ext>
              </a:extLst>
            </p:cNvPr>
            <p:cNvSpPr>
              <a:spLocks noChangeArrowheads="1"/>
            </p:cNvSpPr>
            <p:nvPr/>
          </p:nvSpPr>
          <p:spPr bwMode="auto">
            <a:xfrm>
              <a:off x="3164"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39" name="Rectangle 1035">
              <a:extLst>
                <a:ext uri="{FF2B5EF4-FFF2-40B4-BE49-F238E27FC236}">
                  <a16:creationId xmlns:a16="http://schemas.microsoft.com/office/drawing/2014/main" id="{E8F9D8C5-CEBF-4AE0-98A5-152FD22313E4}"/>
                </a:ext>
              </a:extLst>
            </p:cNvPr>
            <p:cNvSpPr>
              <a:spLocks noChangeArrowheads="1"/>
            </p:cNvSpPr>
            <p:nvPr/>
          </p:nvSpPr>
          <p:spPr bwMode="auto">
            <a:xfrm>
              <a:off x="3199" y="3613"/>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0" name="Rectangle 1036">
              <a:extLst>
                <a:ext uri="{FF2B5EF4-FFF2-40B4-BE49-F238E27FC236}">
                  <a16:creationId xmlns:a16="http://schemas.microsoft.com/office/drawing/2014/main" id="{CFB7AFB9-DA16-42C0-9785-46A51275A3A5}"/>
                </a:ext>
              </a:extLst>
            </p:cNvPr>
            <p:cNvSpPr>
              <a:spLocks noChangeArrowheads="1"/>
            </p:cNvSpPr>
            <p:nvPr/>
          </p:nvSpPr>
          <p:spPr bwMode="auto">
            <a:xfrm>
              <a:off x="3224"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1" name="Rectangle 1037">
              <a:extLst>
                <a:ext uri="{FF2B5EF4-FFF2-40B4-BE49-F238E27FC236}">
                  <a16:creationId xmlns:a16="http://schemas.microsoft.com/office/drawing/2014/main" id="{8DB48F76-65A8-4EF0-8648-CC4D18AAB309}"/>
                </a:ext>
              </a:extLst>
            </p:cNvPr>
            <p:cNvSpPr>
              <a:spLocks noChangeArrowheads="1"/>
            </p:cNvSpPr>
            <p:nvPr/>
          </p:nvSpPr>
          <p:spPr bwMode="auto">
            <a:xfrm>
              <a:off x="3259"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b</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2" name="Rectangle 1038">
              <a:extLst>
                <a:ext uri="{FF2B5EF4-FFF2-40B4-BE49-F238E27FC236}">
                  <a16:creationId xmlns:a16="http://schemas.microsoft.com/office/drawing/2014/main" id="{4052F5EF-E391-4CBE-A311-EE0C4654ABC9}"/>
                </a:ext>
              </a:extLst>
            </p:cNvPr>
            <p:cNvSpPr>
              <a:spLocks noChangeArrowheads="1"/>
            </p:cNvSpPr>
            <p:nvPr/>
          </p:nvSpPr>
          <p:spPr bwMode="auto">
            <a:xfrm>
              <a:off x="3298" y="3613"/>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l</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3" name="Rectangle 1039">
              <a:extLst>
                <a:ext uri="{FF2B5EF4-FFF2-40B4-BE49-F238E27FC236}">
                  <a16:creationId xmlns:a16="http://schemas.microsoft.com/office/drawing/2014/main" id="{D36AE748-6B54-43F3-96B5-1D0F821A039F}"/>
                </a:ext>
              </a:extLst>
            </p:cNvPr>
            <p:cNvSpPr>
              <a:spLocks noChangeArrowheads="1"/>
            </p:cNvSpPr>
            <p:nvPr/>
          </p:nvSpPr>
          <p:spPr bwMode="auto">
            <a:xfrm>
              <a:off x="3314"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4" name="Rectangle 1040">
              <a:extLst>
                <a:ext uri="{FF2B5EF4-FFF2-40B4-BE49-F238E27FC236}">
                  <a16:creationId xmlns:a16="http://schemas.microsoft.com/office/drawing/2014/main" id="{ABD08AD1-230D-4852-9967-B38AAD4D1CD1}"/>
                </a:ext>
              </a:extLst>
            </p:cNvPr>
            <p:cNvSpPr>
              <a:spLocks noChangeArrowheads="1"/>
            </p:cNvSpPr>
            <p:nvPr/>
          </p:nvSpPr>
          <p:spPr bwMode="auto">
            <a:xfrm>
              <a:off x="3350"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5" name="Rectangle 1041">
              <a:extLst>
                <a:ext uri="{FF2B5EF4-FFF2-40B4-BE49-F238E27FC236}">
                  <a16:creationId xmlns:a16="http://schemas.microsoft.com/office/drawing/2014/main" id="{DACE2607-FC0B-453D-826C-B6ABCB325EB6}"/>
                </a:ext>
              </a:extLst>
            </p:cNvPr>
            <p:cNvSpPr>
              <a:spLocks noChangeArrowheads="1"/>
            </p:cNvSpPr>
            <p:nvPr/>
          </p:nvSpPr>
          <p:spPr bwMode="auto">
            <a:xfrm>
              <a:off x="3371" y="3613"/>
              <a:ext cx="10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6" name="Rectangle 1042">
              <a:extLst>
                <a:ext uri="{FF2B5EF4-FFF2-40B4-BE49-F238E27FC236}">
                  <a16:creationId xmlns:a16="http://schemas.microsoft.com/office/drawing/2014/main" id="{3725609A-4C1D-4B3C-B9E5-44CD11E857ED}"/>
                </a:ext>
              </a:extLst>
            </p:cNvPr>
            <p:cNvSpPr>
              <a:spLocks noChangeArrowheads="1"/>
            </p:cNvSpPr>
            <p:nvPr/>
          </p:nvSpPr>
          <p:spPr bwMode="auto">
            <a:xfrm>
              <a:off x="3447" y="3613"/>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l</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7" name="Rectangle 1043">
              <a:extLst>
                <a:ext uri="{FF2B5EF4-FFF2-40B4-BE49-F238E27FC236}">
                  <a16:creationId xmlns:a16="http://schemas.microsoft.com/office/drawing/2014/main" id="{6DF43A29-85A0-42A7-8EA7-48D30003F47B}"/>
                </a:ext>
              </a:extLst>
            </p:cNvPr>
            <p:cNvSpPr>
              <a:spLocks noChangeArrowheads="1"/>
            </p:cNvSpPr>
            <p:nvPr/>
          </p:nvSpPr>
          <p:spPr bwMode="auto">
            <a:xfrm>
              <a:off x="3462" y="3613"/>
              <a:ext cx="5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y</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8" name="Rectangle 1044">
              <a:extLst>
                <a:ext uri="{FF2B5EF4-FFF2-40B4-BE49-F238E27FC236}">
                  <a16:creationId xmlns:a16="http://schemas.microsoft.com/office/drawing/2014/main" id="{A791AE3F-E7C9-4DC7-B5C5-4328C6EA0862}"/>
                </a:ext>
              </a:extLst>
            </p:cNvPr>
            <p:cNvSpPr>
              <a:spLocks noChangeArrowheads="1"/>
            </p:cNvSpPr>
            <p:nvPr/>
          </p:nvSpPr>
          <p:spPr bwMode="auto">
            <a:xfrm>
              <a:off x="3498"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49" name="Rectangle 1045">
              <a:extLst>
                <a:ext uri="{FF2B5EF4-FFF2-40B4-BE49-F238E27FC236}">
                  <a16:creationId xmlns:a16="http://schemas.microsoft.com/office/drawing/2014/main" id="{D24ED153-F20F-4E79-8025-A52123DFDF44}"/>
                </a:ext>
              </a:extLst>
            </p:cNvPr>
            <p:cNvSpPr>
              <a:spLocks noChangeArrowheads="1"/>
            </p:cNvSpPr>
            <p:nvPr/>
          </p:nvSpPr>
          <p:spPr bwMode="auto">
            <a:xfrm>
              <a:off x="3519" y="3613"/>
              <a:ext cx="7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w</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0" name="Rectangle 1046">
              <a:extLst>
                <a:ext uri="{FF2B5EF4-FFF2-40B4-BE49-F238E27FC236}">
                  <a16:creationId xmlns:a16="http://schemas.microsoft.com/office/drawing/2014/main" id="{4BDA9D6A-9584-4545-A22B-1A899C658AAE}"/>
                </a:ext>
              </a:extLst>
            </p:cNvPr>
            <p:cNvSpPr>
              <a:spLocks noChangeArrowheads="1"/>
            </p:cNvSpPr>
            <p:nvPr/>
          </p:nvSpPr>
          <p:spPr bwMode="auto">
            <a:xfrm>
              <a:off x="3569" y="3613"/>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1" name="Rectangle 1047">
              <a:extLst>
                <a:ext uri="{FF2B5EF4-FFF2-40B4-BE49-F238E27FC236}">
                  <a16:creationId xmlns:a16="http://schemas.microsoft.com/office/drawing/2014/main" id="{1EE3336F-B48E-410F-BDE2-BDA20F0902DC}"/>
                </a:ext>
              </a:extLst>
            </p:cNvPr>
            <p:cNvSpPr>
              <a:spLocks noChangeArrowheads="1"/>
            </p:cNvSpPr>
            <p:nvPr/>
          </p:nvSpPr>
          <p:spPr bwMode="auto">
            <a:xfrm>
              <a:off x="3584"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2" name="Rectangle 1048">
              <a:extLst>
                <a:ext uri="{FF2B5EF4-FFF2-40B4-BE49-F238E27FC236}">
                  <a16:creationId xmlns:a16="http://schemas.microsoft.com/office/drawing/2014/main" id="{F93F2C15-7B53-45B1-B3FD-D59FAEF89F1F}"/>
                </a:ext>
              </a:extLst>
            </p:cNvPr>
            <p:cNvSpPr>
              <a:spLocks noChangeArrowheads="1"/>
            </p:cNvSpPr>
            <p:nvPr/>
          </p:nvSpPr>
          <p:spPr bwMode="auto">
            <a:xfrm>
              <a:off x="3612"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h</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3" name="Rectangle 1049">
              <a:extLst>
                <a:ext uri="{FF2B5EF4-FFF2-40B4-BE49-F238E27FC236}">
                  <a16:creationId xmlns:a16="http://schemas.microsoft.com/office/drawing/2014/main" id="{1D578844-8960-441A-A6AD-EFEFE13354D3}"/>
                </a:ext>
              </a:extLst>
            </p:cNvPr>
            <p:cNvSpPr>
              <a:spLocks noChangeArrowheads="1"/>
            </p:cNvSpPr>
            <p:nvPr/>
          </p:nvSpPr>
          <p:spPr bwMode="auto">
            <a:xfrm>
              <a:off x="3649" y="3613"/>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4" name="Rectangle 1050">
              <a:extLst>
                <a:ext uri="{FF2B5EF4-FFF2-40B4-BE49-F238E27FC236}">
                  <a16:creationId xmlns:a16="http://schemas.microsoft.com/office/drawing/2014/main" id="{ACD90644-7720-403F-AABA-1A933B5F2939}"/>
                </a:ext>
              </a:extLst>
            </p:cNvPr>
            <p:cNvSpPr>
              <a:spLocks noChangeArrowheads="1"/>
            </p:cNvSpPr>
            <p:nvPr/>
          </p:nvSpPr>
          <p:spPr bwMode="auto">
            <a:xfrm>
              <a:off x="3664"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5" name="Rectangle 1051">
              <a:extLst>
                <a:ext uri="{FF2B5EF4-FFF2-40B4-BE49-F238E27FC236}">
                  <a16:creationId xmlns:a16="http://schemas.microsoft.com/office/drawing/2014/main" id="{7A048072-83E4-4ADA-AE3F-EDDCC1E4F236}"/>
                </a:ext>
              </a:extLst>
            </p:cNvPr>
            <p:cNvSpPr>
              <a:spLocks noChangeArrowheads="1"/>
            </p:cNvSpPr>
            <p:nvPr/>
          </p:nvSpPr>
          <p:spPr bwMode="auto">
            <a:xfrm>
              <a:off x="3702"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6" name="Rectangle 1052">
              <a:extLst>
                <a:ext uri="{FF2B5EF4-FFF2-40B4-BE49-F238E27FC236}">
                  <a16:creationId xmlns:a16="http://schemas.microsoft.com/office/drawing/2014/main" id="{47D2ADA0-2574-4E84-A187-CA9ACCDEBFBB}"/>
                </a:ext>
              </a:extLst>
            </p:cNvPr>
            <p:cNvSpPr>
              <a:spLocks noChangeArrowheads="1"/>
            </p:cNvSpPr>
            <p:nvPr/>
          </p:nvSpPr>
          <p:spPr bwMode="auto">
            <a:xfrm>
              <a:off x="3723"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g</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7" name="Rectangle 1053">
              <a:extLst>
                <a:ext uri="{FF2B5EF4-FFF2-40B4-BE49-F238E27FC236}">
                  <a16:creationId xmlns:a16="http://schemas.microsoft.com/office/drawing/2014/main" id="{F0725AC2-1BAE-46E7-A31C-41EC556D2A8F}"/>
                </a:ext>
              </a:extLst>
            </p:cNvPr>
            <p:cNvSpPr>
              <a:spLocks noChangeArrowheads="1"/>
            </p:cNvSpPr>
            <p:nvPr/>
          </p:nvSpPr>
          <p:spPr bwMode="auto">
            <a:xfrm>
              <a:off x="3762" y="3613"/>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8" name="Rectangle 1054">
              <a:extLst>
                <a:ext uri="{FF2B5EF4-FFF2-40B4-BE49-F238E27FC236}">
                  <a16:creationId xmlns:a16="http://schemas.microsoft.com/office/drawing/2014/main" id="{16D5CF0E-C7D6-40CA-AFED-F46695254C0F}"/>
                </a:ext>
              </a:extLst>
            </p:cNvPr>
            <p:cNvSpPr>
              <a:spLocks noChangeArrowheads="1"/>
            </p:cNvSpPr>
            <p:nvPr/>
          </p:nvSpPr>
          <p:spPr bwMode="auto">
            <a:xfrm>
              <a:off x="3786" y="3613"/>
              <a:ext cx="10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9" name="Rectangle 1055">
              <a:extLst>
                <a:ext uri="{FF2B5EF4-FFF2-40B4-BE49-F238E27FC236}">
                  <a16:creationId xmlns:a16="http://schemas.microsoft.com/office/drawing/2014/main" id="{7D998FDA-87A5-48BB-87C4-D6443D329AD9}"/>
                </a:ext>
              </a:extLst>
            </p:cNvPr>
            <p:cNvSpPr>
              <a:spLocks noChangeArrowheads="1"/>
            </p:cNvSpPr>
            <p:nvPr/>
          </p:nvSpPr>
          <p:spPr bwMode="auto">
            <a:xfrm>
              <a:off x="3862" y="3613"/>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0" name="Rectangle 1056">
              <a:extLst>
                <a:ext uri="{FF2B5EF4-FFF2-40B4-BE49-F238E27FC236}">
                  <a16:creationId xmlns:a16="http://schemas.microsoft.com/office/drawing/2014/main" id="{AA74033E-D833-46FC-B915-BF705893EF57}"/>
                </a:ext>
              </a:extLst>
            </p:cNvPr>
            <p:cNvSpPr>
              <a:spLocks noChangeArrowheads="1"/>
            </p:cNvSpPr>
            <p:nvPr/>
          </p:nvSpPr>
          <p:spPr bwMode="auto">
            <a:xfrm>
              <a:off x="3901" y="3613"/>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1" name="Rectangle 1057">
              <a:extLst>
                <a:ext uri="{FF2B5EF4-FFF2-40B4-BE49-F238E27FC236}">
                  <a16:creationId xmlns:a16="http://schemas.microsoft.com/office/drawing/2014/main" id="{0C906787-DCE8-4C3C-9BD6-3367990108F6}"/>
                </a:ext>
              </a:extLst>
            </p:cNvPr>
            <p:cNvSpPr>
              <a:spLocks noChangeArrowheads="1"/>
            </p:cNvSpPr>
            <p:nvPr/>
          </p:nvSpPr>
          <p:spPr bwMode="auto">
            <a:xfrm>
              <a:off x="3933" y="3613"/>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2" name="Rectangle 1058">
              <a:extLst>
                <a:ext uri="{FF2B5EF4-FFF2-40B4-BE49-F238E27FC236}">
                  <a16:creationId xmlns:a16="http://schemas.microsoft.com/office/drawing/2014/main" id="{CD04F5BD-A308-4BC3-97FC-F6FBAFCCF66F}"/>
                </a:ext>
              </a:extLst>
            </p:cNvPr>
            <p:cNvSpPr>
              <a:spLocks noChangeArrowheads="1"/>
            </p:cNvSpPr>
            <p:nvPr/>
          </p:nvSpPr>
          <p:spPr bwMode="auto">
            <a:xfrm>
              <a:off x="2404"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3" name="Rectangle 1059">
              <a:extLst>
                <a:ext uri="{FF2B5EF4-FFF2-40B4-BE49-F238E27FC236}">
                  <a16:creationId xmlns:a16="http://schemas.microsoft.com/office/drawing/2014/main" id="{78C8EAAA-9A0A-4457-86FC-DAE0FE9C5168}"/>
                </a:ext>
              </a:extLst>
            </p:cNvPr>
            <p:cNvSpPr>
              <a:spLocks noChangeArrowheads="1"/>
            </p:cNvSpPr>
            <p:nvPr/>
          </p:nvSpPr>
          <p:spPr bwMode="auto">
            <a:xfrm>
              <a:off x="2442"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4" name="Rectangle 1060">
              <a:extLst>
                <a:ext uri="{FF2B5EF4-FFF2-40B4-BE49-F238E27FC236}">
                  <a16:creationId xmlns:a16="http://schemas.microsoft.com/office/drawing/2014/main" id="{01D3BFC8-4A84-4D2E-8747-2B0BA1171028}"/>
                </a:ext>
              </a:extLst>
            </p:cNvPr>
            <p:cNvSpPr>
              <a:spLocks noChangeArrowheads="1"/>
            </p:cNvSpPr>
            <p:nvPr/>
          </p:nvSpPr>
          <p:spPr bwMode="auto">
            <a:xfrm>
              <a:off x="2458"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5" name="Rectangle 1061">
              <a:extLst>
                <a:ext uri="{FF2B5EF4-FFF2-40B4-BE49-F238E27FC236}">
                  <a16:creationId xmlns:a16="http://schemas.microsoft.com/office/drawing/2014/main" id="{777F2C82-C656-469C-85BE-00665F0B880C}"/>
                </a:ext>
              </a:extLst>
            </p:cNvPr>
            <p:cNvSpPr>
              <a:spLocks noChangeArrowheads="1"/>
            </p:cNvSpPr>
            <p:nvPr/>
          </p:nvSpPr>
          <p:spPr bwMode="auto">
            <a:xfrm>
              <a:off x="2482"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6" name="Rectangle 1062">
              <a:extLst>
                <a:ext uri="{FF2B5EF4-FFF2-40B4-BE49-F238E27FC236}">
                  <a16:creationId xmlns:a16="http://schemas.microsoft.com/office/drawing/2014/main" id="{C1BB4213-D00C-4A93-8787-C3432576B9F1}"/>
                </a:ext>
              </a:extLst>
            </p:cNvPr>
            <p:cNvSpPr>
              <a:spLocks noChangeArrowheads="1"/>
            </p:cNvSpPr>
            <p:nvPr/>
          </p:nvSpPr>
          <p:spPr bwMode="auto">
            <a:xfrm>
              <a:off x="2507"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7" name="Rectangle 1063">
              <a:extLst>
                <a:ext uri="{FF2B5EF4-FFF2-40B4-BE49-F238E27FC236}">
                  <a16:creationId xmlns:a16="http://schemas.microsoft.com/office/drawing/2014/main" id="{B360E4B3-613C-4BBA-AF35-CECC4B0EE0BD}"/>
                </a:ext>
              </a:extLst>
            </p:cNvPr>
            <p:cNvSpPr>
              <a:spLocks noChangeArrowheads="1"/>
            </p:cNvSpPr>
            <p:nvPr/>
          </p:nvSpPr>
          <p:spPr bwMode="auto">
            <a:xfrm>
              <a:off x="2543" y="369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8" name="Rectangle 1064">
              <a:extLst>
                <a:ext uri="{FF2B5EF4-FFF2-40B4-BE49-F238E27FC236}">
                  <a16:creationId xmlns:a16="http://schemas.microsoft.com/office/drawing/2014/main" id="{C9191810-765A-418E-AC5D-D13E24DBE1B7}"/>
                </a:ext>
              </a:extLst>
            </p:cNvPr>
            <p:cNvSpPr>
              <a:spLocks noChangeArrowheads="1"/>
            </p:cNvSpPr>
            <p:nvPr/>
          </p:nvSpPr>
          <p:spPr bwMode="auto">
            <a:xfrm>
              <a:off x="2568"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69" name="Rectangle 1065">
              <a:extLst>
                <a:ext uri="{FF2B5EF4-FFF2-40B4-BE49-F238E27FC236}">
                  <a16:creationId xmlns:a16="http://schemas.microsoft.com/office/drawing/2014/main" id="{65233F0A-2D02-4DCE-8A4F-69284550E89E}"/>
                </a:ext>
              </a:extLst>
            </p:cNvPr>
            <p:cNvSpPr>
              <a:spLocks noChangeArrowheads="1"/>
            </p:cNvSpPr>
            <p:nvPr/>
          </p:nvSpPr>
          <p:spPr bwMode="auto">
            <a:xfrm>
              <a:off x="2605"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0" name="Rectangle 1066">
              <a:extLst>
                <a:ext uri="{FF2B5EF4-FFF2-40B4-BE49-F238E27FC236}">
                  <a16:creationId xmlns:a16="http://schemas.microsoft.com/office/drawing/2014/main" id="{12763495-832C-4471-AEAC-3DEFCEA7CF30}"/>
                </a:ext>
              </a:extLst>
            </p:cNvPr>
            <p:cNvSpPr>
              <a:spLocks noChangeArrowheads="1"/>
            </p:cNvSpPr>
            <p:nvPr/>
          </p:nvSpPr>
          <p:spPr bwMode="auto">
            <a:xfrm>
              <a:off x="2642"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1" name="Rectangle 1067">
              <a:extLst>
                <a:ext uri="{FF2B5EF4-FFF2-40B4-BE49-F238E27FC236}">
                  <a16:creationId xmlns:a16="http://schemas.microsoft.com/office/drawing/2014/main" id="{4C8CCCB3-827A-4772-B522-9EA5FCA05863}"/>
                </a:ext>
              </a:extLst>
            </p:cNvPr>
            <p:cNvSpPr>
              <a:spLocks noChangeArrowheads="1"/>
            </p:cNvSpPr>
            <p:nvPr/>
          </p:nvSpPr>
          <p:spPr bwMode="auto">
            <a:xfrm>
              <a:off x="2670"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2" name="Rectangle 1068">
              <a:extLst>
                <a:ext uri="{FF2B5EF4-FFF2-40B4-BE49-F238E27FC236}">
                  <a16:creationId xmlns:a16="http://schemas.microsoft.com/office/drawing/2014/main" id="{868C176D-DF4F-444A-A4AA-E0A8CB61B677}"/>
                </a:ext>
              </a:extLst>
            </p:cNvPr>
            <p:cNvSpPr>
              <a:spLocks noChangeArrowheads="1"/>
            </p:cNvSpPr>
            <p:nvPr/>
          </p:nvSpPr>
          <p:spPr bwMode="auto">
            <a:xfrm>
              <a:off x="2690"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3" name="Rectangle 1069">
              <a:extLst>
                <a:ext uri="{FF2B5EF4-FFF2-40B4-BE49-F238E27FC236}">
                  <a16:creationId xmlns:a16="http://schemas.microsoft.com/office/drawing/2014/main" id="{5F21207B-1C0A-412A-9590-1C0621EFAA02}"/>
                </a:ext>
              </a:extLst>
            </p:cNvPr>
            <p:cNvSpPr>
              <a:spLocks noChangeArrowheads="1"/>
            </p:cNvSpPr>
            <p:nvPr/>
          </p:nvSpPr>
          <p:spPr bwMode="auto">
            <a:xfrm>
              <a:off x="2725" y="3698"/>
              <a:ext cx="7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ol</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4" name="Rectangle 1070">
              <a:extLst>
                <a:ext uri="{FF2B5EF4-FFF2-40B4-BE49-F238E27FC236}">
                  <a16:creationId xmlns:a16="http://schemas.microsoft.com/office/drawing/2014/main" id="{72E2CDD7-0C93-4F0C-814C-CBDC47ABDCF1}"/>
                </a:ext>
              </a:extLst>
            </p:cNvPr>
            <p:cNvSpPr>
              <a:spLocks noChangeArrowheads="1"/>
            </p:cNvSpPr>
            <p:nvPr/>
          </p:nvSpPr>
          <p:spPr bwMode="auto">
            <a:xfrm>
              <a:off x="2779" y="3698"/>
              <a:ext cx="10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5" name="Rectangle 1071">
              <a:extLst>
                <a:ext uri="{FF2B5EF4-FFF2-40B4-BE49-F238E27FC236}">
                  <a16:creationId xmlns:a16="http://schemas.microsoft.com/office/drawing/2014/main" id="{7A1BB4AD-249A-404C-B4A7-4A82A3C47933}"/>
                </a:ext>
              </a:extLst>
            </p:cNvPr>
            <p:cNvSpPr>
              <a:spLocks noChangeArrowheads="1"/>
            </p:cNvSpPr>
            <p:nvPr/>
          </p:nvSpPr>
          <p:spPr bwMode="auto">
            <a:xfrm>
              <a:off x="2854" y="369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6" name="Rectangle 1072">
              <a:extLst>
                <a:ext uri="{FF2B5EF4-FFF2-40B4-BE49-F238E27FC236}">
                  <a16:creationId xmlns:a16="http://schemas.microsoft.com/office/drawing/2014/main" id="{858686CA-94B6-42A3-8A13-A77C75EE25A1}"/>
                </a:ext>
              </a:extLst>
            </p:cNvPr>
            <p:cNvSpPr>
              <a:spLocks noChangeArrowheads="1"/>
            </p:cNvSpPr>
            <p:nvPr/>
          </p:nvSpPr>
          <p:spPr bwMode="auto">
            <a:xfrm>
              <a:off x="2879"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7" name="Rectangle 1073">
              <a:extLst>
                <a:ext uri="{FF2B5EF4-FFF2-40B4-BE49-F238E27FC236}">
                  <a16:creationId xmlns:a16="http://schemas.microsoft.com/office/drawing/2014/main" id="{0BDEEDD2-5FC8-4E6B-B1E4-7469433B7B29}"/>
                </a:ext>
              </a:extLst>
            </p:cNvPr>
            <p:cNvSpPr>
              <a:spLocks noChangeArrowheads="1"/>
            </p:cNvSpPr>
            <p:nvPr/>
          </p:nvSpPr>
          <p:spPr bwMode="auto">
            <a:xfrm>
              <a:off x="2911"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8" name="Rectangle 1074">
              <a:extLst>
                <a:ext uri="{FF2B5EF4-FFF2-40B4-BE49-F238E27FC236}">
                  <a16:creationId xmlns:a16="http://schemas.microsoft.com/office/drawing/2014/main" id="{EF33370F-F207-44E0-BC1A-53458784967B}"/>
                </a:ext>
              </a:extLst>
            </p:cNvPr>
            <p:cNvSpPr>
              <a:spLocks noChangeArrowheads="1"/>
            </p:cNvSpPr>
            <p:nvPr/>
          </p:nvSpPr>
          <p:spPr bwMode="auto">
            <a:xfrm>
              <a:off x="2932"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79" name="Rectangle 1075">
              <a:extLst>
                <a:ext uri="{FF2B5EF4-FFF2-40B4-BE49-F238E27FC236}">
                  <a16:creationId xmlns:a16="http://schemas.microsoft.com/office/drawing/2014/main" id="{3D660838-0E52-4C1C-AE79-C78FAD2CE049}"/>
                </a:ext>
              </a:extLst>
            </p:cNvPr>
            <p:cNvSpPr>
              <a:spLocks noChangeArrowheads="1"/>
            </p:cNvSpPr>
            <p:nvPr/>
          </p:nvSpPr>
          <p:spPr bwMode="auto">
            <a:xfrm>
              <a:off x="2947"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0" name="Rectangle 1076">
              <a:extLst>
                <a:ext uri="{FF2B5EF4-FFF2-40B4-BE49-F238E27FC236}">
                  <a16:creationId xmlns:a16="http://schemas.microsoft.com/office/drawing/2014/main" id="{9A014AB3-6F7D-43AE-BF30-A87EFDBED057}"/>
                </a:ext>
              </a:extLst>
            </p:cNvPr>
            <p:cNvSpPr>
              <a:spLocks noChangeArrowheads="1"/>
            </p:cNvSpPr>
            <p:nvPr/>
          </p:nvSpPr>
          <p:spPr bwMode="auto">
            <a:xfrm>
              <a:off x="2984"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1" name="Rectangle 1077">
              <a:extLst>
                <a:ext uri="{FF2B5EF4-FFF2-40B4-BE49-F238E27FC236}">
                  <a16:creationId xmlns:a16="http://schemas.microsoft.com/office/drawing/2014/main" id="{B17DA67D-AFF9-438B-8B27-C631E66DD172}"/>
                </a:ext>
              </a:extLst>
            </p:cNvPr>
            <p:cNvSpPr>
              <a:spLocks noChangeArrowheads="1"/>
            </p:cNvSpPr>
            <p:nvPr/>
          </p:nvSpPr>
          <p:spPr bwMode="auto">
            <a:xfrm>
              <a:off x="3022"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2" name="Rectangle 1078">
              <a:extLst>
                <a:ext uri="{FF2B5EF4-FFF2-40B4-BE49-F238E27FC236}">
                  <a16:creationId xmlns:a16="http://schemas.microsoft.com/office/drawing/2014/main" id="{6798FF54-E184-446D-BE2E-A63D9E6468D3}"/>
                </a:ext>
              </a:extLst>
            </p:cNvPr>
            <p:cNvSpPr>
              <a:spLocks noChangeArrowheads="1"/>
            </p:cNvSpPr>
            <p:nvPr/>
          </p:nvSpPr>
          <p:spPr bwMode="auto">
            <a:xfrm>
              <a:off x="3037"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3" name="Rectangle 1079">
              <a:extLst>
                <a:ext uri="{FF2B5EF4-FFF2-40B4-BE49-F238E27FC236}">
                  <a16:creationId xmlns:a16="http://schemas.microsoft.com/office/drawing/2014/main" id="{810641B1-D181-473D-9D37-120DDECE8EED}"/>
                </a:ext>
              </a:extLst>
            </p:cNvPr>
            <p:cNvSpPr>
              <a:spLocks noChangeArrowheads="1"/>
            </p:cNvSpPr>
            <p:nvPr/>
          </p:nvSpPr>
          <p:spPr bwMode="auto">
            <a:xfrm>
              <a:off x="3072"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a</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4" name="Rectangle 1080">
              <a:extLst>
                <a:ext uri="{FF2B5EF4-FFF2-40B4-BE49-F238E27FC236}">
                  <a16:creationId xmlns:a16="http://schemas.microsoft.com/office/drawing/2014/main" id="{6225004F-E4BA-4208-B264-D57C589C8765}"/>
                </a:ext>
              </a:extLst>
            </p:cNvPr>
            <p:cNvSpPr>
              <a:spLocks noChangeArrowheads="1"/>
            </p:cNvSpPr>
            <p:nvPr/>
          </p:nvSpPr>
          <p:spPr bwMode="auto">
            <a:xfrm>
              <a:off x="3107"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5" name="Rectangle 1081">
              <a:extLst>
                <a:ext uri="{FF2B5EF4-FFF2-40B4-BE49-F238E27FC236}">
                  <a16:creationId xmlns:a16="http://schemas.microsoft.com/office/drawing/2014/main" id="{15C6095F-1C1C-4A84-9F73-D5D83D1B212F}"/>
                </a:ext>
              </a:extLst>
            </p:cNvPr>
            <p:cNvSpPr>
              <a:spLocks noChangeArrowheads="1"/>
            </p:cNvSpPr>
            <p:nvPr/>
          </p:nvSpPr>
          <p:spPr bwMode="auto">
            <a:xfrm>
              <a:off x="3135"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6" name="Rectangle 1082">
              <a:extLst>
                <a:ext uri="{FF2B5EF4-FFF2-40B4-BE49-F238E27FC236}">
                  <a16:creationId xmlns:a16="http://schemas.microsoft.com/office/drawing/2014/main" id="{DD9DF302-5F97-483B-9061-238664B28030}"/>
                </a:ext>
              </a:extLst>
            </p:cNvPr>
            <p:cNvSpPr>
              <a:spLocks noChangeArrowheads="1"/>
            </p:cNvSpPr>
            <p:nvPr/>
          </p:nvSpPr>
          <p:spPr bwMode="auto">
            <a:xfrm>
              <a:off x="3171"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7" name="Rectangle 1083">
              <a:extLst>
                <a:ext uri="{FF2B5EF4-FFF2-40B4-BE49-F238E27FC236}">
                  <a16:creationId xmlns:a16="http://schemas.microsoft.com/office/drawing/2014/main" id="{9D24C824-794D-4567-834B-BA92BC6A08CC}"/>
                </a:ext>
              </a:extLst>
            </p:cNvPr>
            <p:cNvSpPr>
              <a:spLocks noChangeArrowheads="1"/>
            </p:cNvSpPr>
            <p:nvPr/>
          </p:nvSpPr>
          <p:spPr bwMode="auto">
            <a:xfrm>
              <a:off x="3193"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d</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8" name="Rectangle 1084">
              <a:extLst>
                <a:ext uri="{FF2B5EF4-FFF2-40B4-BE49-F238E27FC236}">
                  <a16:creationId xmlns:a16="http://schemas.microsoft.com/office/drawing/2014/main" id="{E83A6511-C58F-4B0F-9DDF-655E0035681C}"/>
                </a:ext>
              </a:extLst>
            </p:cNvPr>
            <p:cNvSpPr>
              <a:spLocks noChangeArrowheads="1"/>
            </p:cNvSpPr>
            <p:nvPr/>
          </p:nvSpPr>
          <p:spPr bwMode="auto">
            <a:xfrm>
              <a:off x="3231"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89" name="Rectangle 1085">
              <a:extLst>
                <a:ext uri="{FF2B5EF4-FFF2-40B4-BE49-F238E27FC236}">
                  <a16:creationId xmlns:a16="http://schemas.microsoft.com/office/drawing/2014/main" id="{A6DBA795-4EEE-470A-B32D-D6D90352CE4B}"/>
                </a:ext>
              </a:extLst>
            </p:cNvPr>
            <p:cNvSpPr>
              <a:spLocks noChangeArrowheads="1"/>
            </p:cNvSpPr>
            <p:nvPr/>
          </p:nvSpPr>
          <p:spPr bwMode="auto">
            <a:xfrm>
              <a:off x="3246"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0" name="Rectangle 1086">
              <a:extLst>
                <a:ext uri="{FF2B5EF4-FFF2-40B4-BE49-F238E27FC236}">
                  <a16:creationId xmlns:a16="http://schemas.microsoft.com/office/drawing/2014/main" id="{E5114A92-7CD3-4FC9-BB63-A263A9BC2D97}"/>
                </a:ext>
              </a:extLst>
            </p:cNvPr>
            <p:cNvSpPr>
              <a:spLocks noChangeArrowheads="1"/>
            </p:cNvSpPr>
            <p:nvPr/>
          </p:nvSpPr>
          <p:spPr bwMode="auto">
            <a:xfrm>
              <a:off x="3271"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f</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1" name="Rectangle 1087">
              <a:extLst>
                <a:ext uri="{FF2B5EF4-FFF2-40B4-BE49-F238E27FC236}">
                  <a16:creationId xmlns:a16="http://schemas.microsoft.com/office/drawing/2014/main" id="{66C4A170-EC2E-4F50-BB22-024D1284E766}"/>
                </a:ext>
              </a:extLst>
            </p:cNvPr>
            <p:cNvSpPr>
              <a:spLocks noChangeArrowheads="1"/>
            </p:cNvSpPr>
            <p:nvPr/>
          </p:nvSpPr>
          <p:spPr bwMode="auto">
            <a:xfrm>
              <a:off x="3296"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2" name="Rectangle 1088">
              <a:extLst>
                <a:ext uri="{FF2B5EF4-FFF2-40B4-BE49-F238E27FC236}">
                  <a16:creationId xmlns:a16="http://schemas.microsoft.com/office/drawing/2014/main" id="{D811F2B6-9859-4914-BD0F-210DF4656491}"/>
                </a:ext>
              </a:extLst>
            </p:cNvPr>
            <p:cNvSpPr>
              <a:spLocks noChangeArrowheads="1"/>
            </p:cNvSpPr>
            <p:nvPr/>
          </p:nvSpPr>
          <p:spPr bwMode="auto">
            <a:xfrm>
              <a:off x="3332" y="369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3" name="Rectangle 1089">
              <a:extLst>
                <a:ext uri="{FF2B5EF4-FFF2-40B4-BE49-F238E27FC236}">
                  <a16:creationId xmlns:a16="http://schemas.microsoft.com/office/drawing/2014/main" id="{F1365C29-2D67-4A96-A138-605DE9F5121F}"/>
                </a:ext>
              </a:extLst>
            </p:cNvPr>
            <p:cNvSpPr>
              <a:spLocks noChangeArrowheads="1"/>
            </p:cNvSpPr>
            <p:nvPr/>
          </p:nvSpPr>
          <p:spPr bwMode="auto">
            <a:xfrm>
              <a:off x="3357"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4" name="Rectangle 1090">
              <a:extLst>
                <a:ext uri="{FF2B5EF4-FFF2-40B4-BE49-F238E27FC236}">
                  <a16:creationId xmlns:a16="http://schemas.microsoft.com/office/drawing/2014/main" id="{B0A31E1B-4B8E-4A10-A6EC-95F9C68FF499}"/>
                </a:ext>
              </a:extLst>
            </p:cNvPr>
            <p:cNvSpPr>
              <a:spLocks noChangeArrowheads="1"/>
            </p:cNvSpPr>
            <p:nvPr/>
          </p:nvSpPr>
          <p:spPr bwMode="auto">
            <a:xfrm>
              <a:off x="3393"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5" name="Rectangle 1091">
              <a:extLst>
                <a:ext uri="{FF2B5EF4-FFF2-40B4-BE49-F238E27FC236}">
                  <a16:creationId xmlns:a16="http://schemas.microsoft.com/office/drawing/2014/main" id="{F4F45E14-D510-4116-AA1D-7C72AEA3C907}"/>
                </a:ext>
              </a:extLst>
            </p:cNvPr>
            <p:cNvSpPr>
              <a:spLocks noChangeArrowheads="1"/>
            </p:cNvSpPr>
            <p:nvPr/>
          </p:nvSpPr>
          <p:spPr bwMode="auto">
            <a:xfrm>
              <a:off x="3430"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6" name="Rectangle 1092">
              <a:extLst>
                <a:ext uri="{FF2B5EF4-FFF2-40B4-BE49-F238E27FC236}">
                  <a16:creationId xmlns:a16="http://schemas.microsoft.com/office/drawing/2014/main" id="{954E0D73-43C1-47A7-A6C3-D40CC35DDC41}"/>
                </a:ext>
              </a:extLst>
            </p:cNvPr>
            <p:cNvSpPr>
              <a:spLocks noChangeArrowheads="1"/>
            </p:cNvSpPr>
            <p:nvPr/>
          </p:nvSpPr>
          <p:spPr bwMode="auto">
            <a:xfrm>
              <a:off x="3458"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7" name="Rectangle 1093">
              <a:extLst>
                <a:ext uri="{FF2B5EF4-FFF2-40B4-BE49-F238E27FC236}">
                  <a16:creationId xmlns:a16="http://schemas.microsoft.com/office/drawing/2014/main" id="{F2F2232B-50CC-461F-98C3-617AA25EA3E4}"/>
                </a:ext>
              </a:extLst>
            </p:cNvPr>
            <p:cNvSpPr>
              <a:spLocks noChangeArrowheads="1"/>
            </p:cNvSpPr>
            <p:nvPr/>
          </p:nvSpPr>
          <p:spPr bwMode="auto">
            <a:xfrm>
              <a:off x="3479"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8" name="Rectangle 1094">
              <a:extLst>
                <a:ext uri="{FF2B5EF4-FFF2-40B4-BE49-F238E27FC236}">
                  <a16:creationId xmlns:a16="http://schemas.microsoft.com/office/drawing/2014/main" id="{2F48D017-E2AE-43D5-A2E7-B64E07C2854D}"/>
                </a:ext>
              </a:extLst>
            </p:cNvPr>
            <p:cNvSpPr>
              <a:spLocks noChangeArrowheads="1"/>
            </p:cNvSpPr>
            <p:nvPr/>
          </p:nvSpPr>
          <p:spPr bwMode="auto">
            <a:xfrm>
              <a:off x="3512"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99" name="Rectangle 1095">
              <a:extLst>
                <a:ext uri="{FF2B5EF4-FFF2-40B4-BE49-F238E27FC236}">
                  <a16:creationId xmlns:a16="http://schemas.microsoft.com/office/drawing/2014/main" id="{BCCDFAF0-95F8-4A36-B8CD-112400CD2F74}"/>
                </a:ext>
              </a:extLst>
            </p:cNvPr>
            <p:cNvSpPr>
              <a:spLocks noChangeArrowheads="1"/>
            </p:cNvSpPr>
            <p:nvPr/>
          </p:nvSpPr>
          <p:spPr bwMode="auto">
            <a:xfrm>
              <a:off x="3550"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0" name="Rectangle 1096">
              <a:extLst>
                <a:ext uri="{FF2B5EF4-FFF2-40B4-BE49-F238E27FC236}">
                  <a16:creationId xmlns:a16="http://schemas.microsoft.com/office/drawing/2014/main" id="{186BA2E1-98ED-42C2-B84D-D4E5372E4279}"/>
                </a:ext>
              </a:extLst>
            </p:cNvPr>
            <p:cNvSpPr>
              <a:spLocks noChangeArrowheads="1"/>
            </p:cNvSpPr>
            <p:nvPr/>
          </p:nvSpPr>
          <p:spPr bwMode="auto">
            <a:xfrm>
              <a:off x="3586"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c</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1" name="Rectangle 1097">
              <a:extLst>
                <a:ext uri="{FF2B5EF4-FFF2-40B4-BE49-F238E27FC236}">
                  <a16:creationId xmlns:a16="http://schemas.microsoft.com/office/drawing/2014/main" id="{84A2A015-D24A-479F-9AFA-B21F95944FDE}"/>
                </a:ext>
              </a:extLst>
            </p:cNvPr>
            <p:cNvSpPr>
              <a:spLocks noChangeArrowheads="1"/>
            </p:cNvSpPr>
            <p:nvPr/>
          </p:nvSpPr>
          <p:spPr bwMode="auto">
            <a:xfrm>
              <a:off x="3621"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2" name="Rectangle 1098">
              <a:extLst>
                <a:ext uri="{FF2B5EF4-FFF2-40B4-BE49-F238E27FC236}">
                  <a16:creationId xmlns:a16="http://schemas.microsoft.com/office/drawing/2014/main" id="{1CE89976-30F2-4107-94B1-A961A97F5F8C}"/>
                </a:ext>
              </a:extLst>
            </p:cNvPr>
            <p:cNvSpPr>
              <a:spLocks noChangeArrowheads="1"/>
            </p:cNvSpPr>
            <p:nvPr/>
          </p:nvSpPr>
          <p:spPr bwMode="auto">
            <a:xfrm>
              <a:off x="3636"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e</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3" name="Rectangle 1099">
              <a:extLst>
                <a:ext uri="{FF2B5EF4-FFF2-40B4-BE49-F238E27FC236}">
                  <a16:creationId xmlns:a16="http://schemas.microsoft.com/office/drawing/2014/main" id="{EE1E9DF4-B79F-4E9B-BDE6-8214562E066D}"/>
                </a:ext>
              </a:extLst>
            </p:cNvPr>
            <p:cNvSpPr>
              <a:spLocks noChangeArrowheads="1"/>
            </p:cNvSpPr>
            <p:nvPr/>
          </p:nvSpPr>
          <p:spPr bwMode="auto">
            <a:xfrm>
              <a:off x="3673"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4" name="Rectangle 1100">
              <a:extLst>
                <a:ext uri="{FF2B5EF4-FFF2-40B4-BE49-F238E27FC236}">
                  <a16:creationId xmlns:a16="http://schemas.microsoft.com/office/drawing/2014/main" id="{5F5E35E3-25A2-40F8-BBA0-306CAEC214D7}"/>
                </a:ext>
              </a:extLst>
            </p:cNvPr>
            <p:cNvSpPr>
              <a:spLocks noChangeArrowheads="1"/>
            </p:cNvSpPr>
            <p:nvPr/>
          </p:nvSpPr>
          <p:spPr bwMode="auto">
            <a:xfrm>
              <a:off x="3705"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5" name="Rectangle 1101">
              <a:extLst>
                <a:ext uri="{FF2B5EF4-FFF2-40B4-BE49-F238E27FC236}">
                  <a16:creationId xmlns:a16="http://schemas.microsoft.com/office/drawing/2014/main" id="{DFE5E9EA-77FB-47DE-A4FF-227BB48CED67}"/>
                </a:ext>
              </a:extLst>
            </p:cNvPr>
            <p:cNvSpPr>
              <a:spLocks noChangeArrowheads="1"/>
            </p:cNvSpPr>
            <p:nvPr/>
          </p:nvSpPr>
          <p:spPr bwMode="auto">
            <a:xfrm>
              <a:off x="3725" y="3698"/>
              <a:ext cx="7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w</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6" name="Rectangle 1102">
              <a:extLst>
                <a:ext uri="{FF2B5EF4-FFF2-40B4-BE49-F238E27FC236}">
                  <a16:creationId xmlns:a16="http://schemas.microsoft.com/office/drawing/2014/main" id="{7191B5AB-6EA9-4535-8124-B2BC6C0AEAD9}"/>
                </a:ext>
              </a:extLst>
            </p:cNvPr>
            <p:cNvSpPr>
              <a:spLocks noChangeArrowheads="1"/>
            </p:cNvSpPr>
            <p:nvPr/>
          </p:nvSpPr>
          <p:spPr bwMode="auto">
            <a:xfrm>
              <a:off x="3775"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7" name="Rectangle 1103">
              <a:extLst>
                <a:ext uri="{FF2B5EF4-FFF2-40B4-BE49-F238E27FC236}">
                  <a16:creationId xmlns:a16="http://schemas.microsoft.com/office/drawing/2014/main" id="{AAB59FDF-CED1-4A08-91DE-3E1B884A1D4C}"/>
                </a:ext>
              </a:extLst>
            </p:cNvPr>
            <p:cNvSpPr>
              <a:spLocks noChangeArrowheads="1"/>
            </p:cNvSpPr>
            <p:nvPr/>
          </p:nvSpPr>
          <p:spPr bwMode="auto">
            <a:xfrm>
              <a:off x="3790"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t</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8" name="Rectangle 1104">
              <a:extLst>
                <a:ext uri="{FF2B5EF4-FFF2-40B4-BE49-F238E27FC236}">
                  <a16:creationId xmlns:a16="http://schemas.microsoft.com/office/drawing/2014/main" id="{AF350B75-C42F-4F03-AE40-F7989ED85EB4}"/>
                </a:ext>
              </a:extLst>
            </p:cNvPr>
            <p:cNvSpPr>
              <a:spLocks noChangeArrowheads="1"/>
            </p:cNvSpPr>
            <p:nvPr/>
          </p:nvSpPr>
          <p:spPr bwMode="auto">
            <a:xfrm>
              <a:off x="3818"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h</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09" name="Rectangle 1105">
              <a:extLst>
                <a:ext uri="{FF2B5EF4-FFF2-40B4-BE49-F238E27FC236}">
                  <a16:creationId xmlns:a16="http://schemas.microsoft.com/office/drawing/2014/main" id="{922C8870-FE3D-43B1-BEAE-0A40754DF4A0}"/>
                </a:ext>
              </a:extLst>
            </p:cNvPr>
            <p:cNvSpPr>
              <a:spLocks noChangeArrowheads="1"/>
            </p:cNvSpPr>
            <p:nvPr/>
          </p:nvSpPr>
          <p:spPr bwMode="auto">
            <a:xfrm>
              <a:off x="3855" y="3698"/>
              <a:ext cx="42"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i</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0" name="Rectangle 1106">
              <a:extLst>
                <a:ext uri="{FF2B5EF4-FFF2-40B4-BE49-F238E27FC236}">
                  <a16:creationId xmlns:a16="http://schemas.microsoft.com/office/drawing/2014/main" id="{29DCF4D0-CE83-4CDD-BB1D-B5420A05307D}"/>
                </a:ext>
              </a:extLst>
            </p:cNvPr>
            <p:cNvSpPr>
              <a:spLocks noChangeArrowheads="1"/>
            </p:cNvSpPr>
            <p:nvPr/>
          </p:nvSpPr>
          <p:spPr bwMode="auto">
            <a:xfrm>
              <a:off x="3870"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n</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1" name="Rectangle 1107">
              <a:extLst>
                <a:ext uri="{FF2B5EF4-FFF2-40B4-BE49-F238E27FC236}">
                  <a16:creationId xmlns:a16="http://schemas.microsoft.com/office/drawing/2014/main" id="{2E5E1A71-760C-4C45-8171-ADCE29652467}"/>
                </a:ext>
              </a:extLst>
            </p:cNvPr>
            <p:cNvSpPr>
              <a:spLocks noChangeArrowheads="1"/>
            </p:cNvSpPr>
            <p:nvPr/>
          </p:nvSpPr>
          <p:spPr bwMode="auto">
            <a:xfrm>
              <a:off x="3907" y="3698"/>
              <a:ext cx="4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 </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2" name="Rectangle 1108">
              <a:extLst>
                <a:ext uri="{FF2B5EF4-FFF2-40B4-BE49-F238E27FC236}">
                  <a16:creationId xmlns:a16="http://schemas.microsoft.com/office/drawing/2014/main" id="{8863E3CE-22DB-4FDF-AB7F-731158B798E6}"/>
                </a:ext>
              </a:extLst>
            </p:cNvPr>
            <p:cNvSpPr>
              <a:spLocks noChangeArrowheads="1"/>
            </p:cNvSpPr>
            <p:nvPr/>
          </p:nvSpPr>
          <p:spPr bwMode="auto">
            <a:xfrm>
              <a:off x="3928"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g</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3" name="Rectangle 1109">
              <a:extLst>
                <a:ext uri="{FF2B5EF4-FFF2-40B4-BE49-F238E27FC236}">
                  <a16:creationId xmlns:a16="http://schemas.microsoft.com/office/drawing/2014/main" id="{9FA88479-69AE-40A9-9316-D9A031477EBC}"/>
                </a:ext>
              </a:extLst>
            </p:cNvPr>
            <p:cNvSpPr>
              <a:spLocks noChangeArrowheads="1"/>
            </p:cNvSpPr>
            <p:nvPr/>
          </p:nvSpPr>
          <p:spPr bwMode="auto">
            <a:xfrm>
              <a:off x="3966" y="3698"/>
              <a:ext cx="49"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r</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4" name="Rectangle 1110">
              <a:extLst>
                <a:ext uri="{FF2B5EF4-FFF2-40B4-BE49-F238E27FC236}">
                  <a16:creationId xmlns:a16="http://schemas.microsoft.com/office/drawing/2014/main" id="{99335677-C36E-438A-88FD-DEEB5FCAC366}"/>
                </a:ext>
              </a:extLst>
            </p:cNvPr>
            <p:cNvSpPr>
              <a:spLocks noChangeArrowheads="1"/>
            </p:cNvSpPr>
            <p:nvPr/>
          </p:nvSpPr>
          <p:spPr bwMode="auto">
            <a:xfrm>
              <a:off x="3991" y="3698"/>
              <a:ext cx="10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ou</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5" name="Rectangle 1111">
              <a:extLst>
                <a:ext uri="{FF2B5EF4-FFF2-40B4-BE49-F238E27FC236}">
                  <a16:creationId xmlns:a16="http://schemas.microsoft.com/office/drawing/2014/main" id="{52133BA0-A98E-42F3-B256-90CA68ADA9A3}"/>
                </a:ext>
              </a:extLst>
            </p:cNvPr>
            <p:cNvSpPr>
              <a:spLocks noChangeArrowheads="1"/>
            </p:cNvSpPr>
            <p:nvPr/>
          </p:nvSpPr>
          <p:spPr bwMode="auto">
            <a:xfrm>
              <a:off x="4067" y="3698"/>
              <a:ext cx="64"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p</a:t>
              </a: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16" name="Rectangle 1112">
              <a:extLst>
                <a:ext uri="{FF2B5EF4-FFF2-40B4-BE49-F238E27FC236}">
                  <a16:creationId xmlns:a16="http://schemas.microsoft.com/office/drawing/2014/main" id="{19F882AE-D974-4C48-8D2C-671AAA1C07FC}"/>
                </a:ext>
              </a:extLst>
            </p:cNvPr>
            <p:cNvSpPr>
              <a:spLocks noChangeArrowheads="1"/>
            </p:cNvSpPr>
            <p:nvPr/>
          </p:nvSpPr>
          <p:spPr bwMode="auto">
            <a:xfrm>
              <a:off x="4105" y="3698"/>
              <a:ext cx="60"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800" b="0" i="0" u="none" strike="noStrike" cap="none" normalizeH="0" baseline="0">
                  <a:ln>
                    <a:noFill/>
                  </a:ln>
                  <a:solidFill>
                    <a:srgbClr val="000000"/>
                  </a:solidFill>
                  <a:effectLst/>
                  <a:latin typeface="Geneva"/>
                </a:rPr>
                <a:t>s</a:t>
              </a:r>
              <a:endParaRPr kumimoji="0" lang="de-DE" altLang="de-DE" sz="1800" b="0" i="0" u="none" strike="noStrike" cap="none" normalizeH="0" baseline="0">
                <a:ln>
                  <a:noFill/>
                </a:ln>
                <a:solidFill>
                  <a:schemeClr val="tx1"/>
                </a:solidFill>
                <a:effectLst/>
                <a:latin typeface="Arial" panose="020B0604020202020204" pitchFamily="34" charset="0"/>
              </a:endParaRPr>
            </a:p>
          </p:txBody>
        </p:sp>
      </p:grpSp>
      <p:sp>
        <p:nvSpPr>
          <p:cNvPr id="1117" name="Rechteck 1116">
            <a:extLst>
              <a:ext uri="{FF2B5EF4-FFF2-40B4-BE49-F238E27FC236}">
                <a16:creationId xmlns:a16="http://schemas.microsoft.com/office/drawing/2014/main" id="{397A224A-6568-49A6-BC1D-578D04250A00}"/>
              </a:ext>
            </a:extLst>
          </p:cNvPr>
          <p:cNvSpPr/>
          <p:nvPr/>
        </p:nvSpPr>
        <p:spPr>
          <a:xfrm>
            <a:off x="2313247" y="1587509"/>
            <a:ext cx="6580041" cy="584775"/>
          </a:xfrm>
          <a:prstGeom prst="rect">
            <a:avLst/>
          </a:prstGeom>
        </p:spPr>
        <p:txBody>
          <a:bodyPr wrap="square">
            <a:spAutoFit/>
          </a:bodyPr>
          <a:lstStyle/>
          <a:p>
            <a:pPr>
              <a:spcBef>
                <a:spcPct val="0"/>
              </a:spcBef>
            </a:pPr>
            <a:r>
              <a:rPr lang="de-DE" altLang="de-DE" sz="1600" dirty="0"/>
              <a:t>wenn Schelfeise verschwinden wird der Meeresboden sehr schnell von sukzessiven Lebensgemeinschaften besiedelt.   </a:t>
            </a:r>
          </a:p>
        </p:txBody>
      </p:sp>
      <p:sp>
        <p:nvSpPr>
          <p:cNvPr id="6" name="Rechteck 5">
            <a:extLst>
              <a:ext uri="{FF2B5EF4-FFF2-40B4-BE49-F238E27FC236}">
                <a16:creationId xmlns:a16="http://schemas.microsoft.com/office/drawing/2014/main" id="{204150FB-571A-4C86-BEFC-A79230F8B279}"/>
              </a:ext>
            </a:extLst>
          </p:cNvPr>
          <p:cNvSpPr/>
          <p:nvPr/>
        </p:nvSpPr>
        <p:spPr>
          <a:xfrm>
            <a:off x="115537" y="1587509"/>
            <a:ext cx="2108269" cy="369332"/>
          </a:xfrm>
          <a:prstGeom prst="rect">
            <a:avLst/>
          </a:prstGeom>
        </p:spPr>
        <p:txBody>
          <a:bodyPr wrap="none">
            <a:spAutoFit/>
          </a:bodyPr>
          <a:lstStyle/>
          <a:p>
            <a:r>
              <a:rPr lang="de-DE" altLang="de-DE" b="1" dirty="0"/>
              <a:t>Schelfeis-Kollaps</a:t>
            </a:r>
            <a:endParaRPr lang="de-DE" b="1" dirty="0"/>
          </a:p>
        </p:txBody>
      </p:sp>
    </p:spTree>
    <p:extLst>
      <p:ext uri="{BB962C8B-B14F-4D97-AF65-F5344CB8AC3E}">
        <p14:creationId xmlns:p14="http://schemas.microsoft.com/office/powerpoint/2010/main" val="39823093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3108543" cy="369332"/>
          </a:xfrm>
          <a:prstGeom prst="rect">
            <a:avLst/>
          </a:prstGeom>
        </p:spPr>
        <p:txBody>
          <a:bodyPr wrap="none">
            <a:spAutoFit/>
          </a:bodyPr>
          <a:lstStyle/>
          <a:p>
            <a:r>
              <a:rPr lang="en-US" b="1" dirty="0"/>
              <a:t>Lebensraum </a:t>
            </a:r>
            <a:r>
              <a:rPr lang="en-US" b="1" dirty="0" err="1"/>
              <a:t>Meeresboden</a:t>
            </a:r>
            <a:endParaRPr lang="de-DE" b="1" dirty="0"/>
          </a:p>
        </p:txBody>
      </p:sp>
      <p:pic>
        <p:nvPicPr>
          <p:cNvPr id="5" name="Grafik 4">
            <a:extLst>
              <a:ext uri="{FF2B5EF4-FFF2-40B4-BE49-F238E27FC236}">
                <a16:creationId xmlns:a16="http://schemas.microsoft.com/office/drawing/2014/main" id="{DEDEBF0B-2B82-4642-B646-8E92A2156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99381" y="3443042"/>
            <a:ext cx="4709577" cy="3222077"/>
          </a:xfrm>
          <a:prstGeom prst="rect">
            <a:avLst/>
          </a:prstGeom>
        </p:spPr>
      </p:pic>
      <p:sp>
        <p:nvSpPr>
          <p:cNvPr id="453" name="Rechteck 452">
            <a:extLst>
              <a:ext uri="{FF2B5EF4-FFF2-40B4-BE49-F238E27FC236}">
                <a16:creationId xmlns:a16="http://schemas.microsoft.com/office/drawing/2014/main" id="{77E67159-CFEC-4427-B2B1-3C47EC608B9D}"/>
              </a:ext>
            </a:extLst>
          </p:cNvPr>
          <p:cNvSpPr/>
          <p:nvPr/>
        </p:nvSpPr>
        <p:spPr>
          <a:xfrm>
            <a:off x="4794748" y="2358183"/>
            <a:ext cx="2114459" cy="923330"/>
          </a:xfrm>
          <a:prstGeom prst="rect">
            <a:avLst/>
          </a:prstGeom>
        </p:spPr>
        <p:txBody>
          <a:bodyPr wrap="square">
            <a:spAutoFit/>
          </a:bodyPr>
          <a:lstStyle/>
          <a:p>
            <a:pPr>
              <a:spcBef>
                <a:spcPct val="0"/>
              </a:spcBef>
            </a:pPr>
            <a:r>
              <a:rPr lang="de-DE" altLang="de-DE" dirty="0"/>
              <a:t>Eisbergkratzer in</a:t>
            </a:r>
          </a:p>
          <a:p>
            <a:pPr>
              <a:spcBef>
                <a:spcPct val="0"/>
              </a:spcBef>
            </a:pPr>
            <a:r>
              <a:rPr lang="de-DE" altLang="de-DE" dirty="0"/>
              <a:t>Video-</a:t>
            </a:r>
            <a:r>
              <a:rPr lang="de-DE" altLang="de-DE" dirty="0" err="1"/>
              <a:t>Transekten</a:t>
            </a:r>
            <a:endParaRPr lang="de-DE" altLang="de-DE" dirty="0"/>
          </a:p>
          <a:p>
            <a:pPr>
              <a:spcBef>
                <a:spcPct val="0"/>
              </a:spcBef>
            </a:pPr>
            <a:r>
              <a:rPr lang="de-DE" altLang="de-DE" dirty="0"/>
              <a:t>des Meeresboden</a:t>
            </a:r>
          </a:p>
        </p:txBody>
      </p:sp>
      <p:pic>
        <p:nvPicPr>
          <p:cNvPr id="452" name="Bild 1" descr="23_352b_ROV_JG.jpg">
            <a:extLst>
              <a:ext uri="{FF2B5EF4-FFF2-40B4-BE49-F238E27FC236}">
                <a16:creationId xmlns:a16="http://schemas.microsoft.com/office/drawing/2014/main" id="{840A30A9-EA15-4431-9BD2-798BCFC6AD96}"/>
              </a:ext>
            </a:extLst>
          </p:cNvPr>
          <p:cNvPicPr>
            <a:picLocks noChangeAspect="1"/>
          </p:cNvPicPr>
          <p:nvPr/>
        </p:nvPicPr>
        <p:blipFill>
          <a:blip r:embed="rId4" cstate="email">
            <a:extLst>
              <a:ext uri="{28A0092B-C50C-407E-A947-70E740481C1C}">
                <a14:useLocalDpi xmlns:a14="http://schemas.microsoft.com/office/drawing/2010/main"/>
              </a:ext>
            </a:extLst>
          </a:blip>
          <a:srcRect l="9972" r="8344"/>
          <a:stretch>
            <a:fillRect/>
          </a:stretch>
        </p:blipFill>
        <p:spPr bwMode="auto">
          <a:xfrm>
            <a:off x="6999389" y="1671740"/>
            <a:ext cx="2019387" cy="177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4" name="Bild 1" descr="Scenario_1 (20.6 Sek).gif">
            <a:extLst>
              <a:ext uri="{FF2B5EF4-FFF2-40B4-BE49-F238E27FC236}">
                <a16:creationId xmlns:a16="http://schemas.microsoft.com/office/drawing/2014/main" id="{544949FB-5F2F-4896-A87A-FEA708AD0A5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4869" y="4708368"/>
            <a:ext cx="1986917" cy="214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 name="Bild 2" descr="Scenario_2 (24.8 Sek).gif">
            <a:extLst>
              <a:ext uri="{FF2B5EF4-FFF2-40B4-BE49-F238E27FC236}">
                <a16:creationId xmlns:a16="http://schemas.microsoft.com/office/drawing/2014/main" id="{3F2018A3-72A0-43AD-B9DE-88168941776E}"/>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82556" y="4708369"/>
            <a:ext cx="1986917" cy="214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6" name="Textfeld 1">
            <a:extLst>
              <a:ext uri="{FF2B5EF4-FFF2-40B4-BE49-F238E27FC236}">
                <a16:creationId xmlns:a16="http://schemas.microsoft.com/office/drawing/2014/main" id="{D5F01B0B-6505-43AC-8E54-07E6D0EEF9D9}"/>
              </a:ext>
            </a:extLst>
          </p:cNvPr>
          <p:cNvSpPr txBox="1">
            <a:spLocks noChangeArrowheads="1"/>
          </p:cNvSpPr>
          <p:nvPr/>
        </p:nvSpPr>
        <p:spPr bwMode="auto">
          <a:xfrm>
            <a:off x="328216" y="4828918"/>
            <a:ext cx="1798827" cy="646331"/>
          </a:xfrm>
          <a:prstGeom prst="rect">
            <a:avLst/>
          </a:prstGeom>
          <a:solidFill>
            <a:srgbClr val="0070C0">
              <a:alpha val="48000"/>
            </a:srgbClr>
          </a:solidFill>
          <a:ln>
            <a:noFill/>
          </a:ln>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de-DE" altLang="de-DE" sz="1200" b="1" dirty="0">
                <a:solidFill>
                  <a:schemeClr val="bg1"/>
                </a:solidFill>
              </a:rPr>
              <a:t>reiches &amp; dynamisches</a:t>
            </a:r>
          </a:p>
          <a:p>
            <a:pPr algn="ctr" eaLnBrk="1" hangingPunct="1">
              <a:spcBef>
                <a:spcPct val="0"/>
              </a:spcBef>
              <a:buFontTx/>
              <a:buNone/>
            </a:pPr>
            <a:r>
              <a:rPr lang="de-DE" altLang="de-DE" sz="1200" b="1" dirty="0">
                <a:solidFill>
                  <a:schemeClr val="bg1"/>
                </a:solidFill>
              </a:rPr>
              <a:t>System</a:t>
            </a:r>
          </a:p>
          <a:p>
            <a:pPr algn="ctr" eaLnBrk="1" hangingPunct="1">
              <a:spcBef>
                <a:spcPct val="0"/>
              </a:spcBef>
              <a:buFontTx/>
              <a:buNone/>
            </a:pPr>
            <a:r>
              <a:rPr lang="de-DE" altLang="de-DE" sz="1200" b="1" dirty="0">
                <a:solidFill>
                  <a:schemeClr val="bg1"/>
                </a:solidFill>
              </a:rPr>
              <a:t>(Schelfbenthos, Eisberge)</a:t>
            </a:r>
          </a:p>
        </p:txBody>
      </p:sp>
      <p:sp>
        <p:nvSpPr>
          <p:cNvPr id="457" name="Textfeld 10">
            <a:extLst>
              <a:ext uri="{FF2B5EF4-FFF2-40B4-BE49-F238E27FC236}">
                <a16:creationId xmlns:a16="http://schemas.microsoft.com/office/drawing/2014/main" id="{DD212D9A-BF9D-4F34-AF5E-5B2FC551FA70}"/>
              </a:ext>
            </a:extLst>
          </p:cNvPr>
          <p:cNvSpPr txBox="1">
            <a:spLocks noChangeArrowheads="1"/>
          </p:cNvSpPr>
          <p:nvPr/>
        </p:nvSpPr>
        <p:spPr bwMode="auto">
          <a:xfrm>
            <a:off x="2353711" y="4834384"/>
            <a:ext cx="1664827" cy="646331"/>
          </a:xfrm>
          <a:prstGeom prst="rect">
            <a:avLst/>
          </a:prstGeom>
          <a:solidFill>
            <a:schemeClr val="bg1">
              <a:alpha val="77000"/>
            </a:scheme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de-DE" altLang="de-DE" sz="1200" b="1" dirty="0">
                <a:solidFill>
                  <a:srgbClr val="595959"/>
                </a:solidFill>
              </a:rPr>
              <a:t>weniger dynamisches</a:t>
            </a:r>
          </a:p>
          <a:p>
            <a:pPr algn="ctr" eaLnBrk="1" hangingPunct="1">
              <a:spcBef>
                <a:spcPct val="0"/>
              </a:spcBef>
              <a:buFontTx/>
              <a:buNone/>
            </a:pPr>
            <a:r>
              <a:rPr lang="de-DE" altLang="de-DE" sz="1200" b="1" dirty="0">
                <a:solidFill>
                  <a:srgbClr val="595959"/>
                </a:solidFill>
              </a:rPr>
              <a:t>und "reiches" System</a:t>
            </a:r>
          </a:p>
          <a:p>
            <a:pPr algn="ctr" eaLnBrk="1" hangingPunct="1">
              <a:spcBef>
                <a:spcPct val="0"/>
              </a:spcBef>
              <a:buFontTx/>
              <a:buNone/>
            </a:pPr>
            <a:r>
              <a:rPr lang="de-DE" altLang="de-DE" sz="1200" b="1" dirty="0">
                <a:solidFill>
                  <a:srgbClr val="595959"/>
                </a:solidFill>
              </a:rPr>
              <a:t>(Tiefsee)</a:t>
            </a:r>
          </a:p>
        </p:txBody>
      </p:sp>
      <p:pic>
        <p:nvPicPr>
          <p:cNvPr id="15" name="Grafik 14">
            <a:extLst>
              <a:ext uri="{FF2B5EF4-FFF2-40B4-BE49-F238E27FC236}">
                <a16:creationId xmlns:a16="http://schemas.microsoft.com/office/drawing/2014/main" id="{388EFDFC-A54A-4A84-AA4A-2E54032E3DFC}"/>
              </a:ext>
            </a:extLst>
          </p:cNvPr>
          <p:cNvPicPr>
            <a:picLocks noChangeAspect="1"/>
          </p:cNvPicPr>
          <p:nvPr/>
        </p:nvPicPr>
        <p:blipFill>
          <a:blip r:embed="rId7"/>
          <a:stretch>
            <a:fillRect/>
          </a:stretch>
        </p:blipFill>
        <p:spPr>
          <a:xfrm>
            <a:off x="5692607" y="192881"/>
            <a:ext cx="1130163" cy="565082"/>
          </a:xfrm>
          <a:prstGeom prst="rect">
            <a:avLst/>
          </a:prstGeom>
        </p:spPr>
      </p:pic>
      <p:sp>
        <p:nvSpPr>
          <p:cNvPr id="16" name="Rechteck 15">
            <a:extLst>
              <a:ext uri="{FF2B5EF4-FFF2-40B4-BE49-F238E27FC236}">
                <a16:creationId xmlns:a16="http://schemas.microsoft.com/office/drawing/2014/main" id="{3C43BF7A-C1E6-49D4-BA97-20154B7259AD}"/>
              </a:ext>
            </a:extLst>
          </p:cNvPr>
          <p:cNvSpPr/>
          <p:nvPr/>
        </p:nvSpPr>
        <p:spPr>
          <a:xfrm>
            <a:off x="85169" y="1754319"/>
            <a:ext cx="4224030" cy="2585323"/>
          </a:xfrm>
          <a:prstGeom prst="rect">
            <a:avLst/>
          </a:prstGeom>
        </p:spPr>
        <p:txBody>
          <a:bodyPr wrap="square">
            <a:spAutoFit/>
          </a:bodyPr>
          <a:lstStyle/>
          <a:p>
            <a:pPr>
              <a:spcBef>
                <a:spcPct val="0"/>
              </a:spcBef>
            </a:pPr>
            <a:r>
              <a:rPr lang="de-DE" altLang="de-DE" dirty="0"/>
              <a:t>Eisberge, die wie ein Pflug auf dem Meeresboden entlang schaben, zerstückeln den dortigen Lebensraum.</a:t>
            </a:r>
          </a:p>
          <a:p>
            <a:pPr>
              <a:spcBef>
                <a:spcPct val="0"/>
              </a:spcBef>
            </a:pPr>
            <a:endParaRPr lang="de-DE" altLang="de-DE" dirty="0"/>
          </a:p>
          <a:p>
            <a:pPr>
              <a:spcBef>
                <a:spcPct val="0"/>
              </a:spcBef>
            </a:pPr>
            <a:r>
              <a:rPr lang="de-DE" altLang="de-DE" dirty="0"/>
              <a:t>Die gestörten Flächen werden relativ schnell wiederbesiedelt, wobei eine Sukzession der Lebensgemeinschaften und eine hohe Biodiversität zu beobachten ist.</a:t>
            </a:r>
          </a:p>
        </p:txBody>
      </p:sp>
      <p:sp>
        <p:nvSpPr>
          <p:cNvPr id="14" name="Rechteck 13">
            <a:extLst>
              <a:ext uri="{FF2B5EF4-FFF2-40B4-BE49-F238E27FC236}">
                <a16:creationId xmlns:a16="http://schemas.microsoft.com/office/drawing/2014/main" id="{540C3D51-0DB8-48E1-AF13-D56A9C6FF08F}"/>
              </a:ext>
            </a:extLst>
          </p:cNvPr>
          <p:cNvSpPr/>
          <p:nvPr/>
        </p:nvSpPr>
        <p:spPr>
          <a:xfrm>
            <a:off x="0" y="887157"/>
            <a:ext cx="9143999" cy="369332"/>
          </a:xfrm>
          <a:prstGeom prst="rect">
            <a:avLst/>
          </a:prstGeom>
        </p:spPr>
        <p:txBody>
          <a:bodyPr wrap="square">
            <a:spAutoFit/>
          </a:bodyPr>
          <a:lstStyle/>
          <a:p>
            <a:r>
              <a:rPr lang="de-DE" altLang="de-DE" b="1" dirty="0"/>
              <a:t>Treibende Kräfte in der Besiedlung des Meeresbodens auf dem Kontinentalschelfs</a:t>
            </a:r>
          </a:p>
        </p:txBody>
      </p:sp>
    </p:spTree>
    <p:extLst>
      <p:ext uri="{BB962C8B-B14F-4D97-AF65-F5344CB8AC3E}">
        <p14:creationId xmlns:p14="http://schemas.microsoft.com/office/powerpoint/2010/main" val="2823843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6" descr="2003_12_29-08_21_47">
            <a:extLst>
              <a:ext uri="{FF2B5EF4-FFF2-40B4-BE49-F238E27FC236}">
                <a16:creationId xmlns:a16="http://schemas.microsoft.com/office/drawing/2014/main" id="{BE6FD202-8E6C-4027-81C6-DBAB530CEB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12708" y="3899950"/>
            <a:ext cx="3878731" cy="290904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3108543" cy="369332"/>
          </a:xfrm>
          <a:prstGeom prst="rect">
            <a:avLst/>
          </a:prstGeom>
        </p:spPr>
        <p:txBody>
          <a:bodyPr wrap="none">
            <a:spAutoFit/>
          </a:bodyPr>
          <a:lstStyle/>
          <a:p>
            <a:r>
              <a:rPr lang="en-US" b="1" dirty="0"/>
              <a:t>Lebensraum </a:t>
            </a:r>
            <a:r>
              <a:rPr lang="en-US" b="1" dirty="0" err="1"/>
              <a:t>Meeresboden</a:t>
            </a:r>
            <a:endParaRPr lang="de-DE" b="1" dirty="0"/>
          </a:p>
        </p:txBody>
      </p:sp>
      <p:sp>
        <p:nvSpPr>
          <p:cNvPr id="3" name="Rechteck 2">
            <a:extLst>
              <a:ext uri="{FF2B5EF4-FFF2-40B4-BE49-F238E27FC236}">
                <a16:creationId xmlns:a16="http://schemas.microsoft.com/office/drawing/2014/main" id="{CE4AD1E4-7BD4-4B23-AFB3-9F51727EDDFB}"/>
              </a:ext>
            </a:extLst>
          </p:cNvPr>
          <p:cNvSpPr/>
          <p:nvPr/>
        </p:nvSpPr>
        <p:spPr>
          <a:xfrm>
            <a:off x="125223" y="766045"/>
            <a:ext cx="4659047" cy="369332"/>
          </a:xfrm>
          <a:prstGeom prst="rect">
            <a:avLst/>
          </a:prstGeom>
        </p:spPr>
        <p:txBody>
          <a:bodyPr wrap="square">
            <a:spAutoFit/>
          </a:bodyPr>
          <a:lstStyle/>
          <a:p>
            <a:r>
              <a:rPr lang="de-DE" altLang="de-DE" dirty="0"/>
              <a:t>Makroalgen (Braun-, Rot- oder Grünalgen)</a:t>
            </a:r>
            <a:endParaRPr lang="de-DE" dirty="0"/>
          </a:p>
        </p:txBody>
      </p:sp>
      <p:pic>
        <p:nvPicPr>
          <p:cNvPr id="6" name="Grafik 5">
            <a:extLst>
              <a:ext uri="{FF2B5EF4-FFF2-40B4-BE49-F238E27FC236}">
                <a16:creationId xmlns:a16="http://schemas.microsoft.com/office/drawing/2014/main" id="{90EAA0FF-AA93-4C2E-A516-EE531242F75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55559" y="1314541"/>
            <a:ext cx="3935881" cy="2441030"/>
          </a:xfrm>
          <a:prstGeom prst="rect">
            <a:avLst/>
          </a:prstGeom>
        </p:spPr>
      </p:pic>
      <p:sp>
        <p:nvSpPr>
          <p:cNvPr id="18" name="Rechteck 17">
            <a:extLst>
              <a:ext uri="{FF2B5EF4-FFF2-40B4-BE49-F238E27FC236}">
                <a16:creationId xmlns:a16="http://schemas.microsoft.com/office/drawing/2014/main" id="{CE7B0996-695B-4EDC-98EE-47E17C88E90E}"/>
              </a:ext>
            </a:extLst>
          </p:cNvPr>
          <p:cNvSpPr/>
          <p:nvPr/>
        </p:nvSpPr>
        <p:spPr>
          <a:xfrm>
            <a:off x="125223" y="1314541"/>
            <a:ext cx="4659047" cy="2477601"/>
          </a:xfrm>
          <a:prstGeom prst="rect">
            <a:avLst/>
          </a:prstGeom>
        </p:spPr>
        <p:txBody>
          <a:bodyPr wrap="square">
            <a:spAutoFit/>
          </a:bodyPr>
          <a:lstStyle/>
          <a:p>
            <a:pPr marL="171450" indent="-171450">
              <a:spcBef>
                <a:spcPts val="600"/>
              </a:spcBef>
              <a:buFont typeface="Arial" panose="020B0604020202020204" pitchFamily="34" charset="0"/>
              <a:buChar char="•"/>
            </a:pPr>
            <a:r>
              <a:rPr lang="de-DE" altLang="de-DE" sz="1400" dirty="0"/>
              <a:t>ca. 125 Arten von Braunalgen (</a:t>
            </a:r>
            <a:r>
              <a:rPr lang="pt-BR" altLang="de-DE" sz="1400" dirty="0"/>
              <a:t>Rhodophyta)</a:t>
            </a:r>
            <a:r>
              <a:rPr lang="de-DE" altLang="de-DE" sz="1400" dirty="0"/>
              <a:t>, Rotalgen (</a:t>
            </a:r>
            <a:r>
              <a:rPr lang="pt-BR" altLang="de-DE" sz="1400" dirty="0"/>
              <a:t>Heterokontophyta) und</a:t>
            </a:r>
            <a:r>
              <a:rPr lang="de-DE" altLang="de-DE" sz="1400" dirty="0"/>
              <a:t> Grünalgen (</a:t>
            </a:r>
            <a:r>
              <a:rPr lang="de-DE" altLang="de-DE" sz="1400" dirty="0" err="1"/>
              <a:t>Chlorophyta</a:t>
            </a:r>
            <a:r>
              <a:rPr lang="de-DE" altLang="de-DE" sz="1400" dirty="0"/>
              <a:t>)</a:t>
            </a:r>
          </a:p>
          <a:p>
            <a:pPr marL="171450" indent="-171450">
              <a:spcBef>
                <a:spcPts val="600"/>
              </a:spcBef>
              <a:buFont typeface="Arial" panose="020B0604020202020204" pitchFamily="34" charset="0"/>
              <a:buChar char="•"/>
            </a:pPr>
            <a:r>
              <a:rPr lang="de-DE" sz="1400" dirty="0"/>
              <a:t>die meisten Arten am westlichen Rand der Antarktischen Halbinsel</a:t>
            </a:r>
          </a:p>
          <a:p>
            <a:pPr marL="171450" indent="-171450">
              <a:spcBef>
                <a:spcPts val="600"/>
              </a:spcBef>
              <a:buFont typeface="Arial" panose="020B0604020202020204" pitchFamily="34" charset="0"/>
              <a:buChar char="•"/>
            </a:pPr>
            <a:r>
              <a:rPr lang="de-DE" altLang="de-DE" sz="1400" dirty="0"/>
              <a:t>viele antarktische Makroalgen sind an die kalten Wassertemperaturen angepasst und reagieren empfindlich auf Erwärmung (durch Klimawandel)</a:t>
            </a:r>
          </a:p>
          <a:p>
            <a:pPr marL="171450" indent="-171450">
              <a:spcBef>
                <a:spcPts val="600"/>
              </a:spcBef>
              <a:buFont typeface="Arial" panose="020B0604020202020204" pitchFamily="34" charset="0"/>
              <a:buChar char="•"/>
            </a:pPr>
            <a:r>
              <a:rPr lang="de-DE" altLang="de-DE" sz="1400" dirty="0"/>
              <a:t>benötigen Licht, d.h. kommen nur in flachen Bereichen (Sublitoral) vor, unterhalb der Zone, wo das Meereis scheuert</a:t>
            </a:r>
          </a:p>
        </p:txBody>
      </p:sp>
      <p:pic>
        <p:nvPicPr>
          <p:cNvPr id="9" name="Grafik 8">
            <a:extLst>
              <a:ext uri="{FF2B5EF4-FFF2-40B4-BE49-F238E27FC236}">
                <a16:creationId xmlns:a16="http://schemas.microsoft.com/office/drawing/2014/main" id="{9E6C4AE2-7F8F-49C7-92B3-40FFCDA864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9011" y="3867455"/>
            <a:ext cx="4287434" cy="1274153"/>
          </a:xfrm>
          <a:prstGeom prst="rect">
            <a:avLst/>
          </a:prstGeom>
        </p:spPr>
      </p:pic>
      <p:sp>
        <p:nvSpPr>
          <p:cNvPr id="11" name="Rechteck 10">
            <a:extLst>
              <a:ext uri="{FF2B5EF4-FFF2-40B4-BE49-F238E27FC236}">
                <a16:creationId xmlns:a16="http://schemas.microsoft.com/office/drawing/2014/main" id="{F9B9B216-A814-47D1-BF43-A49D2A672266}"/>
              </a:ext>
            </a:extLst>
          </p:cNvPr>
          <p:cNvSpPr/>
          <p:nvPr/>
        </p:nvSpPr>
        <p:spPr>
          <a:xfrm>
            <a:off x="249011" y="5261747"/>
            <a:ext cx="4351564" cy="1461939"/>
          </a:xfrm>
          <a:prstGeom prst="rect">
            <a:avLst/>
          </a:prstGeom>
        </p:spPr>
        <p:txBody>
          <a:bodyPr wrap="square">
            <a:spAutoFit/>
          </a:bodyPr>
          <a:lstStyle/>
          <a:p>
            <a:pPr>
              <a:spcBef>
                <a:spcPts val="600"/>
              </a:spcBef>
            </a:pPr>
            <a:r>
              <a:rPr lang="de-DE" sz="1400" dirty="0"/>
              <a:t>Im Gegensatz zu anderen Gebieten in der Antarktis gibt es im Weddellmeer nur Schelfeisküsten, d.h. keinen 'Strand'. Der flachste Bereich ist die </a:t>
            </a:r>
            <a:r>
              <a:rPr lang="de-DE" sz="1400" dirty="0" err="1"/>
              <a:t>Norsel</a:t>
            </a:r>
            <a:r>
              <a:rPr lang="de-DE" sz="1400" dirty="0"/>
              <a:t> Bank im östlichen Weddellmeer mit knapp </a:t>
            </a:r>
            <a:r>
              <a:rPr lang="de-DE" sz="1400" dirty="0" err="1"/>
              <a:t>60m</a:t>
            </a:r>
            <a:r>
              <a:rPr lang="de-DE" sz="1400" dirty="0"/>
              <a:t> Tiefe.</a:t>
            </a:r>
          </a:p>
          <a:p>
            <a:pPr>
              <a:spcBef>
                <a:spcPts val="600"/>
              </a:spcBef>
            </a:pPr>
            <a:r>
              <a:rPr lang="de-DE" sz="1400" dirty="0"/>
              <a:t>Dort eventuell krustenbildende Rotalgen.</a:t>
            </a:r>
          </a:p>
        </p:txBody>
      </p:sp>
      <p:cxnSp>
        <p:nvCxnSpPr>
          <p:cNvPr id="13" name="Gerade Verbindung mit Pfeil 12">
            <a:extLst>
              <a:ext uri="{FF2B5EF4-FFF2-40B4-BE49-F238E27FC236}">
                <a16:creationId xmlns:a16="http://schemas.microsoft.com/office/drawing/2014/main" id="{E6E4FB3C-829A-48FD-8587-555FD868D963}"/>
              </a:ext>
            </a:extLst>
          </p:cNvPr>
          <p:cNvCxnSpPr>
            <a:cxnSpLocks/>
            <a:endCxn id="16" idx="2"/>
          </p:cNvCxnSpPr>
          <p:nvPr/>
        </p:nvCxnSpPr>
        <p:spPr>
          <a:xfrm flipV="1">
            <a:off x="3580688" y="6424232"/>
            <a:ext cx="1312090" cy="1724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Gerade Verbindung mit Pfeil 25">
            <a:extLst>
              <a:ext uri="{FF2B5EF4-FFF2-40B4-BE49-F238E27FC236}">
                <a16:creationId xmlns:a16="http://schemas.microsoft.com/office/drawing/2014/main" id="{5B6973F4-4DD1-47E6-93C8-B90768E35E04}"/>
              </a:ext>
            </a:extLst>
          </p:cNvPr>
          <p:cNvCxnSpPr>
            <a:cxnSpLocks/>
          </p:cNvCxnSpPr>
          <p:nvPr/>
        </p:nvCxnSpPr>
        <p:spPr>
          <a:xfrm flipV="1">
            <a:off x="3580688" y="5543459"/>
            <a:ext cx="3761881" cy="10129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Ellipse 15">
            <a:extLst>
              <a:ext uri="{FF2B5EF4-FFF2-40B4-BE49-F238E27FC236}">
                <a16:creationId xmlns:a16="http://schemas.microsoft.com/office/drawing/2014/main" id="{D5F195AD-085C-4298-B506-2E06AD6553F8}"/>
              </a:ext>
            </a:extLst>
          </p:cNvPr>
          <p:cNvSpPr/>
          <p:nvPr/>
        </p:nvSpPr>
        <p:spPr>
          <a:xfrm>
            <a:off x="4892778" y="6231194"/>
            <a:ext cx="398206" cy="38607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0" name="Ellipse 29">
            <a:extLst>
              <a:ext uri="{FF2B5EF4-FFF2-40B4-BE49-F238E27FC236}">
                <a16:creationId xmlns:a16="http://schemas.microsoft.com/office/drawing/2014/main" id="{885C9D88-5D0A-4372-9A0E-1606C2581259}"/>
              </a:ext>
            </a:extLst>
          </p:cNvPr>
          <p:cNvSpPr/>
          <p:nvPr/>
        </p:nvSpPr>
        <p:spPr>
          <a:xfrm>
            <a:off x="7342569" y="5342021"/>
            <a:ext cx="398206" cy="38607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5C84D278-2726-4C70-91F8-C0C2BC9D1EA2}"/>
              </a:ext>
            </a:extLst>
          </p:cNvPr>
          <p:cNvPicPr>
            <a:picLocks noChangeAspect="1"/>
          </p:cNvPicPr>
          <p:nvPr/>
        </p:nvPicPr>
        <p:blipFill>
          <a:blip r:embed="rId6"/>
          <a:stretch>
            <a:fillRect/>
          </a:stretch>
        </p:blipFill>
        <p:spPr>
          <a:xfrm>
            <a:off x="5692607" y="192881"/>
            <a:ext cx="1130163" cy="565082"/>
          </a:xfrm>
          <a:prstGeom prst="rect">
            <a:avLst/>
          </a:prstGeom>
        </p:spPr>
      </p:pic>
    </p:spTree>
    <p:extLst>
      <p:ext uri="{BB962C8B-B14F-4D97-AF65-F5344CB8AC3E}">
        <p14:creationId xmlns:p14="http://schemas.microsoft.com/office/powerpoint/2010/main" val="13596827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5AC4A995-3B1D-493A-9A51-A1A8CEBFDEDE}"/>
              </a:ext>
            </a:extLst>
          </p:cNvPr>
          <p:cNvSpPr/>
          <p:nvPr/>
        </p:nvSpPr>
        <p:spPr>
          <a:xfrm>
            <a:off x="0" y="0"/>
            <a:ext cx="9144000" cy="6858000"/>
          </a:xfrm>
          <a:prstGeom prst="rect">
            <a:avLst/>
          </a:prstGeom>
          <a:solidFill>
            <a:srgbClr val="379939">
              <a:alpha val="3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330454C2-7B4A-4E4C-8587-9C2C0E781C6F}"/>
              </a:ext>
            </a:extLst>
          </p:cNvPr>
          <p:cNvSpPr/>
          <p:nvPr/>
        </p:nvSpPr>
        <p:spPr>
          <a:xfrm>
            <a:off x="191674" y="85132"/>
            <a:ext cx="5772657" cy="905633"/>
          </a:xfrm>
          <a:prstGeom prst="rect">
            <a:avLst/>
          </a:prstGeom>
          <a:solidFill>
            <a:schemeClr val="accent1">
              <a:alpha val="86000"/>
            </a:schemeClr>
          </a:solidFill>
          <a:effectLst/>
        </p:spPr>
        <p:style>
          <a:lnRef idx="0">
            <a:schemeClr val="accent1"/>
          </a:lnRef>
          <a:fillRef idx="3">
            <a:schemeClr val="accent1"/>
          </a:fillRef>
          <a:effectRef idx="3">
            <a:schemeClr val="accent1"/>
          </a:effectRef>
          <a:fontRef idx="minor">
            <a:schemeClr val="lt1"/>
          </a:fontRef>
        </p:style>
        <p:txBody>
          <a:bodyPr wrap="square">
            <a:spAutoFit/>
          </a:bodyPr>
          <a:lstStyle/>
          <a:p>
            <a:pPr>
              <a:lnSpc>
                <a:spcPct val="115000"/>
              </a:lnSpc>
              <a:spcBef>
                <a:spcPts val="600"/>
              </a:spcBef>
              <a:spcAft>
                <a:spcPts val="600"/>
              </a:spcAft>
            </a:pPr>
            <a:r>
              <a:rPr lang="de-DE" sz="2400" b="1" dirty="0">
                <a:solidFill>
                  <a:schemeClr val="bg1"/>
                </a:solidFill>
                <a:ea typeface="ＭＳ Ｐゴシック" pitchFamily="84" charset="-128"/>
              </a:rPr>
              <a:t>Ein Überblick über den Lebensraum Antarktis und dessen Besonderheiten </a:t>
            </a:r>
          </a:p>
        </p:txBody>
      </p:sp>
      <p:sp>
        <p:nvSpPr>
          <p:cNvPr id="10" name="Rechteck 9">
            <a:extLst>
              <a:ext uri="{FF2B5EF4-FFF2-40B4-BE49-F238E27FC236}">
                <a16:creationId xmlns:a16="http://schemas.microsoft.com/office/drawing/2014/main" id="{8C6711A6-E9AB-46A2-8A50-1582B564BBA5}"/>
              </a:ext>
            </a:extLst>
          </p:cNvPr>
          <p:cNvSpPr/>
          <p:nvPr/>
        </p:nvSpPr>
        <p:spPr>
          <a:xfrm>
            <a:off x="191674" y="1628110"/>
            <a:ext cx="242245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Geowissenschaften</a:t>
            </a:r>
          </a:p>
        </p:txBody>
      </p:sp>
      <p:sp>
        <p:nvSpPr>
          <p:cNvPr id="12" name="Rechteck 11">
            <a:extLst>
              <a:ext uri="{FF2B5EF4-FFF2-40B4-BE49-F238E27FC236}">
                <a16:creationId xmlns:a16="http://schemas.microsoft.com/office/drawing/2014/main" id="{9209A560-7144-4026-86A4-8A3B7D7772C4}"/>
              </a:ext>
            </a:extLst>
          </p:cNvPr>
          <p:cNvSpPr/>
          <p:nvPr/>
        </p:nvSpPr>
        <p:spPr>
          <a:xfrm>
            <a:off x="191674" y="2140136"/>
            <a:ext cx="1938351"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Ozeanographie</a:t>
            </a:r>
          </a:p>
        </p:txBody>
      </p:sp>
      <p:sp>
        <p:nvSpPr>
          <p:cNvPr id="13" name="Rechteck 12">
            <a:extLst>
              <a:ext uri="{FF2B5EF4-FFF2-40B4-BE49-F238E27FC236}">
                <a16:creationId xmlns:a16="http://schemas.microsoft.com/office/drawing/2014/main" id="{E9EEEAAE-CD41-4DFC-B629-54982026A0D3}"/>
              </a:ext>
            </a:extLst>
          </p:cNvPr>
          <p:cNvSpPr/>
          <p:nvPr/>
        </p:nvSpPr>
        <p:spPr>
          <a:xfrm>
            <a:off x="191674" y="3164188"/>
            <a:ext cx="1455848"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Glaziologie</a:t>
            </a:r>
          </a:p>
        </p:txBody>
      </p:sp>
      <p:sp>
        <p:nvSpPr>
          <p:cNvPr id="5" name="Rechteck 4">
            <a:extLst>
              <a:ext uri="{FF2B5EF4-FFF2-40B4-BE49-F238E27FC236}">
                <a16:creationId xmlns:a16="http://schemas.microsoft.com/office/drawing/2014/main" id="{6088FBDB-8E75-4831-A1A6-3D0A69C419D3}"/>
              </a:ext>
            </a:extLst>
          </p:cNvPr>
          <p:cNvSpPr/>
          <p:nvPr/>
        </p:nvSpPr>
        <p:spPr>
          <a:xfrm>
            <a:off x="191674" y="3676214"/>
            <a:ext cx="5333961" cy="3170099"/>
          </a:xfrm>
          <a:prstGeom prst="rect">
            <a:avLst/>
          </a:prstGeom>
        </p:spPr>
        <p:txBody>
          <a:bodyPr wrap="none">
            <a:spAutoFit/>
          </a:bodyPr>
          <a:lstStyle/>
          <a:p>
            <a:pPr>
              <a:spcBef>
                <a:spcPts val="1800"/>
              </a:spcBef>
            </a:pPr>
            <a:r>
              <a:rPr lang="de-DE" sz="2000" b="1" dirty="0">
                <a:solidFill>
                  <a:srgbClr val="004378"/>
                </a:solidFill>
                <a:ea typeface="ＭＳ Ｐゴシック" pitchFamily="84" charset="-128"/>
              </a:rPr>
              <a:t>Biowissenschaften</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Meereis</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1</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Marine Säuger 2</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Antarktische Vögel</a:t>
            </a:r>
          </a:p>
          <a:p>
            <a:pPr marL="800100" lvl="1" indent="-342900">
              <a:spcBef>
                <a:spcPts val="1200"/>
              </a:spcBef>
              <a:buFont typeface="Arial" panose="020B0604020202020204" pitchFamily="34" charset="0"/>
              <a:buChar char="•"/>
            </a:pPr>
            <a:r>
              <a:rPr lang="de-DE" sz="2000" dirty="0">
                <a:solidFill>
                  <a:srgbClr val="004378"/>
                </a:solidFill>
                <a:ea typeface="ＭＳ Ｐゴシック" pitchFamily="84" charset="-128"/>
              </a:rPr>
              <a:t>Lebensraum Meeresboden</a:t>
            </a:r>
          </a:p>
          <a:p>
            <a:pPr marL="800100" lvl="1" indent="-342900">
              <a:spcBef>
                <a:spcPts val="1200"/>
              </a:spcBef>
              <a:buFont typeface="Arial" panose="020B0604020202020204" pitchFamily="34" charset="0"/>
              <a:buChar char="•"/>
            </a:pPr>
            <a:r>
              <a:rPr lang="de-DE" sz="2000" b="1" u="sng" dirty="0">
                <a:solidFill>
                  <a:srgbClr val="004378"/>
                </a:solidFill>
                <a:ea typeface="ＭＳ Ｐゴシック" pitchFamily="84" charset="-128"/>
              </a:rPr>
              <a:t>Terrestrische Fauna und Vegetation</a:t>
            </a:r>
          </a:p>
        </p:txBody>
      </p:sp>
      <p:sp>
        <p:nvSpPr>
          <p:cNvPr id="7" name="Rechteck 6">
            <a:extLst>
              <a:ext uri="{FF2B5EF4-FFF2-40B4-BE49-F238E27FC236}">
                <a16:creationId xmlns:a16="http://schemas.microsoft.com/office/drawing/2014/main" id="{18CB0534-7D9E-4E90-ADFE-68088344BEF5}"/>
              </a:ext>
            </a:extLst>
          </p:cNvPr>
          <p:cNvSpPr/>
          <p:nvPr/>
        </p:nvSpPr>
        <p:spPr>
          <a:xfrm>
            <a:off x="191674" y="2652162"/>
            <a:ext cx="2581156" cy="400110"/>
          </a:xfrm>
          <a:prstGeom prst="rect">
            <a:avLst/>
          </a:prstGeom>
        </p:spPr>
        <p:txBody>
          <a:bodyPr wrap="none">
            <a:spAutoFit/>
          </a:bodyPr>
          <a:lstStyle/>
          <a:p>
            <a:pPr>
              <a:spcBef>
                <a:spcPts val="1800"/>
              </a:spcBef>
            </a:pPr>
            <a:r>
              <a:rPr lang="de-DE" sz="2000" dirty="0">
                <a:solidFill>
                  <a:srgbClr val="004378"/>
                </a:solidFill>
                <a:ea typeface="ＭＳ Ｐゴシック" pitchFamily="84" charset="-128"/>
              </a:rPr>
              <a:t>Klimawissenschaften</a:t>
            </a:r>
          </a:p>
        </p:txBody>
      </p:sp>
      <p:pic>
        <p:nvPicPr>
          <p:cNvPr id="3" name="Grafik 2">
            <a:extLst>
              <a:ext uri="{FF2B5EF4-FFF2-40B4-BE49-F238E27FC236}">
                <a16:creationId xmlns:a16="http://schemas.microsoft.com/office/drawing/2014/main" id="{644B22C3-1311-4B64-9994-1CADD3A6CC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6436" y="2185831"/>
            <a:ext cx="4789471" cy="3259715"/>
          </a:xfrm>
          <a:prstGeom prst="rect">
            <a:avLst/>
          </a:prstGeom>
        </p:spPr>
      </p:pic>
      <p:pic>
        <p:nvPicPr>
          <p:cNvPr id="11" name="Grafik 10">
            <a:extLst>
              <a:ext uri="{FF2B5EF4-FFF2-40B4-BE49-F238E27FC236}">
                <a16:creationId xmlns:a16="http://schemas.microsoft.com/office/drawing/2014/main" id="{1E603AD3-CF14-4A10-8623-8BAA40C31C20}"/>
              </a:ext>
            </a:extLst>
          </p:cNvPr>
          <p:cNvPicPr>
            <a:picLocks noChangeAspect="1"/>
          </p:cNvPicPr>
          <p:nvPr/>
        </p:nvPicPr>
        <p:blipFill>
          <a:blip r:embed="rId4"/>
          <a:stretch>
            <a:fillRect/>
          </a:stretch>
        </p:blipFill>
        <p:spPr>
          <a:xfrm>
            <a:off x="6911807" y="744401"/>
            <a:ext cx="1130163" cy="565082"/>
          </a:xfrm>
          <a:prstGeom prst="rect">
            <a:avLst/>
          </a:prstGeom>
        </p:spPr>
      </p:pic>
    </p:spTree>
    <p:extLst>
      <p:ext uri="{BB962C8B-B14F-4D97-AF65-F5344CB8AC3E}">
        <p14:creationId xmlns:p14="http://schemas.microsoft.com/office/powerpoint/2010/main" val="28240390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326278" cy="369332"/>
          </a:xfrm>
          <a:prstGeom prst="rect">
            <a:avLst/>
          </a:prstGeom>
        </p:spPr>
        <p:txBody>
          <a:bodyPr wrap="none">
            <a:spAutoFit/>
          </a:bodyPr>
          <a:lstStyle/>
          <a:p>
            <a:r>
              <a:rPr lang="en-US" b="1" dirty="0" err="1"/>
              <a:t>terrestrische</a:t>
            </a:r>
            <a:r>
              <a:rPr lang="en-US" b="1" dirty="0"/>
              <a:t> Fauna</a:t>
            </a:r>
            <a:endParaRPr lang="de-DE" b="1" dirty="0"/>
          </a:p>
        </p:txBody>
      </p:sp>
      <p:sp>
        <p:nvSpPr>
          <p:cNvPr id="18" name="Rechteck 17">
            <a:extLst>
              <a:ext uri="{FF2B5EF4-FFF2-40B4-BE49-F238E27FC236}">
                <a16:creationId xmlns:a16="http://schemas.microsoft.com/office/drawing/2014/main" id="{CE7B0996-695B-4EDC-98EE-47E17C88E90E}"/>
              </a:ext>
            </a:extLst>
          </p:cNvPr>
          <p:cNvSpPr/>
          <p:nvPr/>
        </p:nvSpPr>
        <p:spPr>
          <a:xfrm>
            <a:off x="125222" y="810339"/>
            <a:ext cx="8956280" cy="1077218"/>
          </a:xfrm>
          <a:prstGeom prst="rect">
            <a:avLst/>
          </a:prstGeom>
        </p:spPr>
        <p:txBody>
          <a:bodyPr wrap="square">
            <a:spAutoFit/>
          </a:bodyPr>
          <a:lstStyle/>
          <a:p>
            <a:pPr>
              <a:spcBef>
                <a:spcPts val="600"/>
              </a:spcBef>
            </a:pPr>
            <a:r>
              <a:rPr lang="de-DE" altLang="de-DE" sz="1600" dirty="0"/>
              <a:t>Die terrestrische Fauna der Antarktis besteht nur aus wenigen wirbellosen Tierarten (Insekten und Spinnentiere) </a:t>
            </a:r>
            <a:r>
              <a:rPr lang="de-DE" altLang="de-DE" sz="1600"/>
              <a:t>und mikroskopisch </a:t>
            </a:r>
            <a:r>
              <a:rPr lang="de-DE" altLang="de-DE" sz="1600" dirty="0"/>
              <a:t>kleinen Organismen wie Fadenwürmer und Bärtierchen. Sie leben das ganze Jahr in der Antarktis und sind gut an die Kälte angepasst. Einige Arten, wie z.B. Bärtierchen, überleben Monate oder auch Jahre in gefrorenem Zustand. </a:t>
            </a:r>
          </a:p>
        </p:txBody>
      </p:sp>
      <p:sp>
        <p:nvSpPr>
          <p:cNvPr id="25" name="Rechteck 24">
            <a:extLst>
              <a:ext uri="{FF2B5EF4-FFF2-40B4-BE49-F238E27FC236}">
                <a16:creationId xmlns:a16="http://schemas.microsoft.com/office/drawing/2014/main" id="{EF559BDA-6D32-418F-BE7D-D564BEDF0F92}"/>
              </a:ext>
            </a:extLst>
          </p:cNvPr>
          <p:cNvSpPr/>
          <p:nvPr/>
        </p:nvSpPr>
        <p:spPr>
          <a:xfrm>
            <a:off x="4855339" y="2025836"/>
            <a:ext cx="1119217" cy="307777"/>
          </a:xfrm>
          <a:prstGeom prst="rect">
            <a:avLst/>
          </a:prstGeom>
        </p:spPr>
        <p:txBody>
          <a:bodyPr wrap="none">
            <a:spAutoFit/>
          </a:bodyPr>
          <a:lstStyle/>
          <a:p>
            <a:r>
              <a:rPr lang="de-DE" sz="1400" b="1" dirty="0">
                <a:solidFill>
                  <a:schemeClr val="bg1"/>
                </a:solidFill>
              </a:rPr>
              <a:t>Bartflechte</a:t>
            </a:r>
          </a:p>
        </p:txBody>
      </p:sp>
      <p:sp>
        <p:nvSpPr>
          <p:cNvPr id="34" name="Rechteck 33">
            <a:extLst>
              <a:ext uri="{FF2B5EF4-FFF2-40B4-BE49-F238E27FC236}">
                <a16:creationId xmlns:a16="http://schemas.microsoft.com/office/drawing/2014/main" id="{E0F5165E-A780-49A7-A876-30A44797EED6}"/>
              </a:ext>
            </a:extLst>
          </p:cNvPr>
          <p:cNvSpPr/>
          <p:nvPr/>
        </p:nvSpPr>
        <p:spPr>
          <a:xfrm>
            <a:off x="3416055" y="5580716"/>
            <a:ext cx="5683266" cy="1200329"/>
          </a:xfrm>
          <a:prstGeom prst="rect">
            <a:avLst/>
          </a:prstGeom>
        </p:spPr>
        <p:txBody>
          <a:bodyPr wrap="square">
            <a:spAutoFit/>
          </a:bodyPr>
          <a:lstStyle/>
          <a:p>
            <a:pPr>
              <a:spcBef>
                <a:spcPts val="600"/>
              </a:spcBef>
            </a:pPr>
            <a:r>
              <a:rPr lang="de-DE" altLang="de-DE" dirty="0"/>
              <a:t>Der Einsatz von Schlittenhunden in der Antarktis wurde 1994 verboten.  Seit 1998 dürfen keine nicht heimischen Pflanzen- und Tierarten in die Antarktis gebracht werden.</a:t>
            </a:r>
          </a:p>
        </p:txBody>
      </p:sp>
      <p:pic>
        <p:nvPicPr>
          <p:cNvPr id="19" name="Grafik 18">
            <a:extLst>
              <a:ext uri="{FF2B5EF4-FFF2-40B4-BE49-F238E27FC236}">
                <a16:creationId xmlns:a16="http://schemas.microsoft.com/office/drawing/2014/main" id="{207B636A-87A1-499B-A73F-82B30EDC4063}"/>
              </a:ext>
            </a:extLst>
          </p:cNvPr>
          <p:cNvPicPr>
            <a:picLocks noChangeAspect="1"/>
          </p:cNvPicPr>
          <p:nvPr/>
        </p:nvPicPr>
        <p:blipFill>
          <a:blip r:embed="rId3"/>
          <a:stretch>
            <a:fillRect/>
          </a:stretch>
        </p:blipFill>
        <p:spPr>
          <a:xfrm>
            <a:off x="5692607" y="192881"/>
            <a:ext cx="1130163" cy="565082"/>
          </a:xfrm>
          <a:prstGeom prst="rect">
            <a:avLst/>
          </a:prstGeom>
        </p:spPr>
      </p:pic>
      <p:pic>
        <p:nvPicPr>
          <p:cNvPr id="6" name="Grafik 5">
            <a:extLst>
              <a:ext uri="{FF2B5EF4-FFF2-40B4-BE49-F238E27FC236}">
                <a16:creationId xmlns:a16="http://schemas.microsoft.com/office/drawing/2014/main" id="{4B2B3763-4EBB-4593-8596-DDB4548955DA}"/>
              </a:ext>
            </a:extLst>
          </p:cNvPr>
          <p:cNvPicPr>
            <a:picLocks noChangeAspect="1"/>
          </p:cNvPicPr>
          <p:nvPr/>
        </p:nvPicPr>
        <p:blipFill>
          <a:blip r:embed="rId4"/>
          <a:stretch>
            <a:fillRect/>
          </a:stretch>
        </p:blipFill>
        <p:spPr>
          <a:xfrm>
            <a:off x="4494757" y="3730295"/>
            <a:ext cx="1929038" cy="1446779"/>
          </a:xfrm>
          <a:prstGeom prst="rect">
            <a:avLst/>
          </a:prstGeom>
        </p:spPr>
      </p:pic>
      <p:pic>
        <p:nvPicPr>
          <p:cNvPr id="8" name="Grafik 7">
            <a:extLst>
              <a:ext uri="{FF2B5EF4-FFF2-40B4-BE49-F238E27FC236}">
                <a16:creationId xmlns:a16="http://schemas.microsoft.com/office/drawing/2014/main" id="{C3199300-A3FB-4510-B05E-340D384D7AF2}"/>
              </a:ext>
            </a:extLst>
          </p:cNvPr>
          <p:cNvPicPr>
            <a:picLocks noChangeAspect="1"/>
          </p:cNvPicPr>
          <p:nvPr/>
        </p:nvPicPr>
        <p:blipFill>
          <a:blip r:embed="rId5"/>
          <a:stretch>
            <a:fillRect/>
          </a:stretch>
        </p:blipFill>
        <p:spPr>
          <a:xfrm>
            <a:off x="2564688" y="1979969"/>
            <a:ext cx="1792093" cy="1965014"/>
          </a:xfrm>
          <a:prstGeom prst="rect">
            <a:avLst/>
          </a:prstGeom>
        </p:spPr>
      </p:pic>
      <p:pic>
        <p:nvPicPr>
          <p:cNvPr id="11" name="Grafik 10">
            <a:extLst>
              <a:ext uri="{FF2B5EF4-FFF2-40B4-BE49-F238E27FC236}">
                <a16:creationId xmlns:a16="http://schemas.microsoft.com/office/drawing/2014/main" id="{6ECA00C1-918F-4821-AA73-0DAFFB5C57FD}"/>
              </a:ext>
            </a:extLst>
          </p:cNvPr>
          <p:cNvPicPr>
            <a:picLocks noChangeAspect="1"/>
          </p:cNvPicPr>
          <p:nvPr/>
        </p:nvPicPr>
        <p:blipFill>
          <a:blip r:embed="rId6"/>
          <a:stretch>
            <a:fillRect/>
          </a:stretch>
        </p:blipFill>
        <p:spPr>
          <a:xfrm>
            <a:off x="6691473" y="3696508"/>
            <a:ext cx="2234021" cy="1519134"/>
          </a:xfrm>
          <a:prstGeom prst="rect">
            <a:avLst/>
          </a:prstGeom>
        </p:spPr>
      </p:pic>
      <p:pic>
        <p:nvPicPr>
          <p:cNvPr id="20" name="Grafik 19">
            <a:extLst>
              <a:ext uri="{FF2B5EF4-FFF2-40B4-BE49-F238E27FC236}">
                <a16:creationId xmlns:a16="http://schemas.microsoft.com/office/drawing/2014/main" id="{1DF81795-77F5-4D72-898D-4F63A545CE92}"/>
              </a:ext>
            </a:extLst>
          </p:cNvPr>
          <p:cNvPicPr>
            <a:picLocks noChangeAspect="1"/>
          </p:cNvPicPr>
          <p:nvPr/>
        </p:nvPicPr>
        <p:blipFill>
          <a:blip r:embed="rId7"/>
          <a:stretch>
            <a:fillRect/>
          </a:stretch>
        </p:blipFill>
        <p:spPr>
          <a:xfrm>
            <a:off x="4494757" y="1991027"/>
            <a:ext cx="2857500" cy="1657350"/>
          </a:xfrm>
          <a:prstGeom prst="rect">
            <a:avLst/>
          </a:prstGeom>
        </p:spPr>
      </p:pic>
      <p:pic>
        <p:nvPicPr>
          <p:cNvPr id="23" name="Grafik 22">
            <a:extLst>
              <a:ext uri="{FF2B5EF4-FFF2-40B4-BE49-F238E27FC236}">
                <a16:creationId xmlns:a16="http://schemas.microsoft.com/office/drawing/2014/main" id="{69191A94-616C-4E9C-835A-ADA93BE7C8CE}"/>
              </a:ext>
            </a:extLst>
          </p:cNvPr>
          <p:cNvPicPr>
            <a:picLocks noChangeAspect="1"/>
          </p:cNvPicPr>
          <p:nvPr/>
        </p:nvPicPr>
        <p:blipFill>
          <a:blip r:embed="rId8"/>
          <a:stretch>
            <a:fillRect/>
          </a:stretch>
        </p:blipFill>
        <p:spPr>
          <a:xfrm>
            <a:off x="85169" y="4607690"/>
            <a:ext cx="3313067" cy="2160120"/>
          </a:xfrm>
          <a:prstGeom prst="rect">
            <a:avLst/>
          </a:prstGeom>
        </p:spPr>
      </p:pic>
      <p:pic>
        <p:nvPicPr>
          <p:cNvPr id="28" name="Grafik 27">
            <a:extLst>
              <a:ext uri="{FF2B5EF4-FFF2-40B4-BE49-F238E27FC236}">
                <a16:creationId xmlns:a16="http://schemas.microsoft.com/office/drawing/2014/main" id="{7079BC83-6C90-46FE-A873-15ED5A94C83D}"/>
              </a:ext>
            </a:extLst>
          </p:cNvPr>
          <p:cNvPicPr>
            <a:picLocks noChangeAspect="1"/>
          </p:cNvPicPr>
          <p:nvPr/>
        </p:nvPicPr>
        <p:blipFill>
          <a:blip r:embed="rId9"/>
          <a:stretch>
            <a:fillRect/>
          </a:stretch>
        </p:blipFill>
        <p:spPr>
          <a:xfrm>
            <a:off x="192691" y="1979969"/>
            <a:ext cx="2234021" cy="1474454"/>
          </a:xfrm>
          <a:prstGeom prst="rect">
            <a:avLst/>
          </a:prstGeom>
        </p:spPr>
      </p:pic>
      <p:sp>
        <p:nvSpPr>
          <p:cNvPr id="3" name="Rechteck 2">
            <a:extLst>
              <a:ext uri="{FF2B5EF4-FFF2-40B4-BE49-F238E27FC236}">
                <a16:creationId xmlns:a16="http://schemas.microsoft.com/office/drawing/2014/main" id="{2040D24B-4291-4A8B-84F4-CFABF4E9D941}"/>
              </a:ext>
            </a:extLst>
          </p:cNvPr>
          <p:cNvSpPr/>
          <p:nvPr/>
        </p:nvSpPr>
        <p:spPr>
          <a:xfrm>
            <a:off x="159386" y="3463711"/>
            <a:ext cx="2300630" cy="369332"/>
          </a:xfrm>
          <a:prstGeom prst="rect">
            <a:avLst/>
          </a:prstGeom>
        </p:spPr>
        <p:txBody>
          <a:bodyPr wrap="none">
            <a:spAutoFit/>
          </a:bodyPr>
          <a:lstStyle/>
          <a:p>
            <a:r>
              <a:rPr lang="de-DE" altLang="de-DE" dirty="0"/>
              <a:t>flügellose Mückenart</a:t>
            </a:r>
            <a:endParaRPr lang="de-DE" dirty="0"/>
          </a:p>
        </p:txBody>
      </p:sp>
      <p:sp>
        <p:nvSpPr>
          <p:cNvPr id="4" name="Rechteck 3">
            <a:extLst>
              <a:ext uri="{FF2B5EF4-FFF2-40B4-BE49-F238E27FC236}">
                <a16:creationId xmlns:a16="http://schemas.microsoft.com/office/drawing/2014/main" id="{A4F7A964-FD48-476D-B8E6-ADEB9A2D4CFB}"/>
              </a:ext>
            </a:extLst>
          </p:cNvPr>
          <p:cNvSpPr/>
          <p:nvPr/>
        </p:nvSpPr>
        <p:spPr>
          <a:xfrm>
            <a:off x="3460734" y="3526097"/>
            <a:ext cx="736099" cy="369332"/>
          </a:xfrm>
          <a:prstGeom prst="rect">
            <a:avLst/>
          </a:prstGeom>
        </p:spPr>
        <p:txBody>
          <a:bodyPr wrap="none">
            <a:spAutoFit/>
          </a:bodyPr>
          <a:lstStyle/>
          <a:p>
            <a:r>
              <a:rPr lang="de-DE" altLang="de-DE" dirty="0"/>
              <a:t>Milbe</a:t>
            </a:r>
            <a:endParaRPr lang="de-DE" dirty="0"/>
          </a:p>
        </p:txBody>
      </p:sp>
      <p:sp>
        <p:nvSpPr>
          <p:cNvPr id="7" name="Rechteck 6">
            <a:extLst>
              <a:ext uri="{FF2B5EF4-FFF2-40B4-BE49-F238E27FC236}">
                <a16:creationId xmlns:a16="http://schemas.microsoft.com/office/drawing/2014/main" id="{7F8E145C-55AB-4B08-B1C2-171031844137}"/>
              </a:ext>
            </a:extLst>
          </p:cNvPr>
          <p:cNvSpPr/>
          <p:nvPr/>
        </p:nvSpPr>
        <p:spPr>
          <a:xfrm>
            <a:off x="5361151" y="3194717"/>
            <a:ext cx="1749197" cy="369332"/>
          </a:xfrm>
          <a:prstGeom prst="rect">
            <a:avLst/>
          </a:prstGeom>
        </p:spPr>
        <p:txBody>
          <a:bodyPr wrap="none">
            <a:spAutoFit/>
          </a:bodyPr>
          <a:lstStyle/>
          <a:p>
            <a:r>
              <a:rPr lang="de-DE" altLang="de-DE" dirty="0"/>
              <a:t>Springschwanz</a:t>
            </a:r>
            <a:endParaRPr lang="de-DE" dirty="0"/>
          </a:p>
        </p:txBody>
      </p:sp>
      <p:sp>
        <p:nvSpPr>
          <p:cNvPr id="9" name="Rechteck 8">
            <a:extLst>
              <a:ext uri="{FF2B5EF4-FFF2-40B4-BE49-F238E27FC236}">
                <a16:creationId xmlns:a16="http://schemas.microsoft.com/office/drawing/2014/main" id="{0BB79A87-15FF-4D2B-BDF9-EE74D2BBB46A}"/>
              </a:ext>
            </a:extLst>
          </p:cNvPr>
          <p:cNvSpPr/>
          <p:nvPr/>
        </p:nvSpPr>
        <p:spPr>
          <a:xfrm>
            <a:off x="6670019" y="4756489"/>
            <a:ext cx="1364476" cy="369332"/>
          </a:xfrm>
          <a:prstGeom prst="rect">
            <a:avLst/>
          </a:prstGeom>
        </p:spPr>
        <p:txBody>
          <a:bodyPr wrap="none">
            <a:spAutoFit/>
          </a:bodyPr>
          <a:lstStyle/>
          <a:p>
            <a:r>
              <a:rPr lang="de-DE" dirty="0">
                <a:solidFill>
                  <a:schemeClr val="bg1"/>
                </a:solidFill>
              </a:rPr>
              <a:t>Bärtierchen</a:t>
            </a:r>
          </a:p>
        </p:txBody>
      </p:sp>
      <p:sp>
        <p:nvSpPr>
          <p:cNvPr id="12" name="Rechteck 11">
            <a:extLst>
              <a:ext uri="{FF2B5EF4-FFF2-40B4-BE49-F238E27FC236}">
                <a16:creationId xmlns:a16="http://schemas.microsoft.com/office/drawing/2014/main" id="{7211E304-D89D-46C1-A545-0654B4B549CB}"/>
              </a:ext>
            </a:extLst>
          </p:cNvPr>
          <p:cNvSpPr/>
          <p:nvPr/>
        </p:nvSpPr>
        <p:spPr>
          <a:xfrm>
            <a:off x="4454735" y="4785778"/>
            <a:ext cx="1608133" cy="369332"/>
          </a:xfrm>
          <a:prstGeom prst="rect">
            <a:avLst/>
          </a:prstGeom>
        </p:spPr>
        <p:txBody>
          <a:bodyPr wrap="none">
            <a:spAutoFit/>
          </a:bodyPr>
          <a:lstStyle/>
          <a:p>
            <a:r>
              <a:rPr lang="de-DE" altLang="de-DE" dirty="0"/>
              <a:t>Fadenwürmer</a:t>
            </a:r>
            <a:endParaRPr lang="de-DE" dirty="0"/>
          </a:p>
        </p:txBody>
      </p:sp>
    </p:spTree>
    <p:extLst>
      <p:ext uri="{BB962C8B-B14F-4D97-AF65-F5344CB8AC3E}">
        <p14:creationId xmlns:p14="http://schemas.microsoft.com/office/powerpoint/2010/main" val="21945313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29ACB82-3D20-479E-A335-53926BF31C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5107" y="810339"/>
            <a:ext cx="3339981" cy="1669991"/>
          </a:xfrm>
          <a:prstGeom prst="rect">
            <a:avLst/>
          </a:prstGeom>
        </p:spPr>
      </p:pic>
      <p:sp>
        <p:nvSpPr>
          <p:cNvPr id="5" name="Rechteck 4">
            <a:extLst>
              <a:ext uri="{FF2B5EF4-FFF2-40B4-BE49-F238E27FC236}">
                <a16:creationId xmlns:a16="http://schemas.microsoft.com/office/drawing/2014/main" id="{7C9FB795-4A8E-46B8-8894-256D8C40646D}"/>
              </a:ext>
            </a:extLst>
          </p:cNvPr>
          <p:cNvSpPr/>
          <p:nvPr/>
        </p:nvSpPr>
        <p:spPr>
          <a:xfrm>
            <a:off x="7060073" y="2280083"/>
            <a:ext cx="1225015" cy="200055"/>
          </a:xfrm>
          <a:prstGeom prst="rect">
            <a:avLst/>
          </a:prstGeom>
        </p:spPr>
        <p:txBody>
          <a:bodyPr wrap="none">
            <a:spAutoFit/>
          </a:bodyPr>
          <a:lstStyle/>
          <a:p>
            <a:r>
              <a:rPr lang="de-DE" sz="700" dirty="0">
                <a:solidFill>
                  <a:schemeClr val="bg1"/>
                </a:solidFill>
              </a:rPr>
              <a:t>Christina Braun/FSU Jena</a:t>
            </a:r>
          </a:p>
        </p:txBody>
      </p:sp>
      <p:sp>
        <p:nvSpPr>
          <p:cNvPr id="17" name="Titel 1">
            <a:extLst>
              <a:ext uri="{FF2B5EF4-FFF2-40B4-BE49-F238E27FC236}">
                <a16:creationId xmlns:a16="http://schemas.microsoft.com/office/drawing/2014/main" id="{DB75D8A4-3232-4AB6-9F37-F85E9DFA1596}"/>
              </a:ext>
            </a:extLst>
          </p:cNvPr>
          <p:cNvSpPr txBox="1">
            <a:spLocks/>
          </p:cNvSpPr>
          <p:nvPr/>
        </p:nvSpPr>
        <p:spPr>
          <a:xfrm>
            <a:off x="85169" y="192881"/>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a:solidFill>
                  <a:srgbClr val="004378"/>
                </a:solidFill>
              </a:rPr>
              <a:t>Biowissenschaften</a:t>
            </a:r>
          </a:p>
        </p:txBody>
      </p:sp>
      <p:sp>
        <p:nvSpPr>
          <p:cNvPr id="10" name="Rechteck 9">
            <a:extLst>
              <a:ext uri="{FF2B5EF4-FFF2-40B4-BE49-F238E27FC236}">
                <a16:creationId xmlns:a16="http://schemas.microsoft.com/office/drawing/2014/main" id="{25EC5B0B-9353-4C59-AFD5-C648D4918084}"/>
              </a:ext>
            </a:extLst>
          </p:cNvPr>
          <p:cNvSpPr/>
          <p:nvPr/>
        </p:nvSpPr>
        <p:spPr>
          <a:xfrm>
            <a:off x="2529061" y="217549"/>
            <a:ext cx="2813655" cy="369332"/>
          </a:xfrm>
          <a:prstGeom prst="rect">
            <a:avLst/>
          </a:prstGeom>
        </p:spPr>
        <p:txBody>
          <a:bodyPr wrap="none">
            <a:spAutoFit/>
          </a:bodyPr>
          <a:lstStyle/>
          <a:p>
            <a:r>
              <a:rPr lang="en-US" b="1" dirty="0" err="1"/>
              <a:t>terrestrische</a:t>
            </a:r>
            <a:r>
              <a:rPr lang="en-US" b="1" dirty="0"/>
              <a:t> Vegetation</a:t>
            </a:r>
            <a:endParaRPr lang="de-DE" b="1" dirty="0"/>
          </a:p>
        </p:txBody>
      </p:sp>
      <p:sp>
        <p:nvSpPr>
          <p:cNvPr id="18" name="Rechteck 17">
            <a:extLst>
              <a:ext uri="{FF2B5EF4-FFF2-40B4-BE49-F238E27FC236}">
                <a16:creationId xmlns:a16="http://schemas.microsoft.com/office/drawing/2014/main" id="{CE7B0996-695B-4EDC-98EE-47E17C88E90E}"/>
              </a:ext>
            </a:extLst>
          </p:cNvPr>
          <p:cNvSpPr/>
          <p:nvPr/>
        </p:nvSpPr>
        <p:spPr>
          <a:xfrm>
            <a:off x="125223" y="810339"/>
            <a:ext cx="4659047" cy="3554819"/>
          </a:xfrm>
          <a:prstGeom prst="rect">
            <a:avLst/>
          </a:prstGeom>
        </p:spPr>
        <p:txBody>
          <a:bodyPr wrap="square">
            <a:spAutoFit/>
          </a:bodyPr>
          <a:lstStyle/>
          <a:p>
            <a:pPr>
              <a:spcBef>
                <a:spcPts val="600"/>
              </a:spcBef>
            </a:pPr>
            <a:r>
              <a:rPr lang="de-DE" altLang="de-DE" sz="1400" dirty="0"/>
              <a:t>Über 1000 Arten blütenloser Pflanzen, Flechten, Moose, Algen und Pilze in der Antarktis, vor allem in der maritimen Westantarktis mit ihrem ausreichenden Feuchteangebot.</a:t>
            </a:r>
          </a:p>
          <a:p>
            <a:pPr>
              <a:spcBef>
                <a:spcPts val="600"/>
              </a:spcBef>
            </a:pPr>
            <a:r>
              <a:rPr lang="de-DE" altLang="de-DE" sz="1400" b="1" dirty="0"/>
              <a:t>Flechten</a:t>
            </a:r>
            <a:r>
              <a:rPr lang="de-DE" altLang="de-DE" sz="1400" dirty="0"/>
              <a:t> (= symbiotische Vergesellschaftung von niederen Pilzen und Algen) mit über 750 Arten </a:t>
            </a:r>
            <a:r>
              <a:rPr lang="de-DE" altLang="de-DE" sz="1400" b="1" dirty="0"/>
              <a:t>bedeutendste terrestrische Vegetationsgruppe in der Antarktis</a:t>
            </a:r>
          </a:p>
          <a:p>
            <a:pPr>
              <a:spcBef>
                <a:spcPts val="600"/>
              </a:spcBef>
            </a:pPr>
            <a:r>
              <a:rPr lang="de-DE" altLang="de-DE" sz="1400" b="1" dirty="0"/>
              <a:t>Nur 2 einheimische Blütenpflanzenarten</a:t>
            </a:r>
            <a:br>
              <a:rPr lang="de-DE" altLang="de-DE" sz="1400" dirty="0"/>
            </a:br>
            <a:r>
              <a:rPr lang="de-DE" altLang="de-DE" sz="1400" dirty="0"/>
              <a:t>Antarktische </a:t>
            </a:r>
            <a:r>
              <a:rPr lang="de-DE" altLang="de-DE" sz="1400" dirty="0" err="1"/>
              <a:t>Perlwurz</a:t>
            </a:r>
            <a:r>
              <a:rPr lang="de-DE" altLang="de-DE" sz="1400" dirty="0"/>
              <a:t> (</a:t>
            </a:r>
            <a:r>
              <a:rPr lang="de-DE" altLang="de-DE" sz="1400" i="1" dirty="0" err="1"/>
              <a:t>Colobanthus</a:t>
            </a:r>
            <a:r>
              <a:rPr lang="de-DE" altLang="de-DE" sz="1400" i="1" dirty="0"/>
              <a:t> </a:t>
            </a:r>
            <a:r>
              <a:rPr lang="de-DE" altLang="de-DE" sz="1400" i="1" dirty="0" err="1"/>
              <a:t>crassifolius</a:t>
            </a:r>
            <a:r>
              <a:rPr lang="de-DE" altLang="de-DE" sz="1400" dirty="0"/>
              <a:t>) Antarktische Schmiele (</a:t>
            </a:r>
            <a:r>
              <a:rPr lang="de-DE" altLang="de-DE" sz="1400" i="1" dirty="0" err="1"/>
              <a:t>Deschampsia</a:t>
            </a:r>
            <a:r>
              <a:rPr lang="de-DE" altLang="de-DE" sz="1400" i="1" dirty="0"/>
              <a:t> </a:t>
            </a:r>
            <a:r>
              <a:rPr lang="de-DE" altLang="de-DE" sz="1400" i="1" dirty="0" err="1"/>
              <a:t>antarctica</a:t>
            </a:r>
            <a:r>
              <a:rPr lang="de-DE" altLang="de-DE" sz="1400" dirty="0"/>
              <a:t>)</a:t>
            </a:r>
          </a:p>
          <a:p>
            <a:pPr>
              <a:spcBef>
                <a:spcPts val="600"/>
              </a:spcBef>
            </a:pPr>
            <a:r>
              <a:rPr lang="de-DE" altLang="de-DE" sz="1400" b="1" u="sng" dirty="0"/>
              <a:t>Gefahr der Einschleppung nicht einheimischer Arten via Samen</a:t>
            </a:r>
            <a:r>
              <a:rPr lang="de-DE" altLang="de-DE" sz="1400" dirty="0"/>
              <a:t>: einjähriges Rispengras (</a:t>
            </a:r>
            <a:r>
              <a:rPr lang="de-DE" altLang="de-DE" sz="1400" i="1" dirty="0" err="1"/>
              <a:t>Poa</a:t>
            </a:r>
            <a:r>
              <a:rPr lang="de-DE" altLang="de-DE" sz="1400" i="1" dirty="0"/>
              <a:t> </a:t>
            </a:r>
            <a:r>
              <a:rPr lang="de-DE" altLang="de-DE" sz="1400" i="1" dirty="0" err="1"/>
              <a:t>annua</a:t>
            </a:r>
            <a:r>
              <a:rPr lang="de-DE" altLang="de-DE" sz="1400" dirty="0"/>
              <a:t>) und Wiesen-Rispengras (</a:t>
            </a:r>
            <a:r>
              <a:rPr lang="de-DE" altLang="de-DE" sz="1400" i="1" dirty="0" err="1"/>
              <a:t>Poa</a:t>
            </a:r>
            <a:r>
              <a:rPr lang="de-DE" altLang="de-DE" sz="1400" i="1" dirty="0"/>
              <a:t> pratensis</a:t>
            </a:r>
            <a:r>
              <a:rPr lang="de-DE" altLang="de-DE" sz="1400" dirty="0"/>
              <a:t>) an der Antarktischen Halbinsel</a:t>
            </a:r>
          </a:p>
        </p:txBody>
      </p:sp>
      <p:pic>
        <p:nvPicPr>
          <p:cNvPr id="15" name="Grafik 14">
            <a:extLst>
              <a:ext uri="{FF2B5EF4-FFF2-40B4-BE49-F238E27FC236}">
                <a16:creationId xmlns:a16="http://schemas.microsoft.com/office/drawing/2014/main" id="{51940717-4069-44E1-BB71-1698B46F957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26603" b="7064"/>
          <a:stretch/>
        </p:blipFill>
        <p:spPr>
          <a:xfrm>
            <a:off x="5487739" y="5034203"/>
            <a:ext cx="3640472" cy="1811109"/>
          </a:xfrm>
          <a:prstGeom prst="rect">
            <a:avLst/>
          </a:prstGeom>
        </p:spPr>
      </p:pic>
      <p:pic>
        <p:nvPicPr>
          <p:cNvPr id="12" name="Grafik 11">
            <a:extLst>
              <a:ext uri="{FF2B5EF4-FFF2-40B4-BE49-F238E27FC236}">
                <a16:creationId xmlns:a16="http://schemas.microsoft.com/office/drawing/2014/main" id="{8BE51718-70E8-48EF-A331-C3C1C27325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6654" y="5662398"/>
            <a:ext cx="1837346" cy="1188746"/>
          </a:xfrm>
          <a:prstGeom prst="rect">
            <a:avLst/>
          </a:prstGeom>
          <a:ln w="15875">
            <a:solidFill>
              <a:schemeClr val="bg1"/>
            </a:solidFill>
          </a:ln>
        </p:spPr>
      </p:pic>
      <p:sp>
        <p:nvSpPr>
          <p:cNvPr id="25" name="Rechteck 24">
            <a:extLst>
              <a:ext uri="{FF2B5EF4-FFF2-40B4-BE49-F238E27FC236}">
                <a16:creationId xmlns:a16="http://schemas.microsoft.com/office/drawing/2014/main" id="{EF559BDA-6D32-418F-BE7D-D564BEDF0F92}"/>
              </a:ext>
            </a:extLst>
          </p:cNvPr>
          <p:cNvSpPr/>
          <p:nvPr/>
        </p:nvSpPr>
        <p:spPr>
          <a:xfrm>
            <a:off x="4883373" y="2189478"/>
            <a:ext cx="1119217" cy="307777"/>
          </a:xfrm>
          <a:prstGeom prst="rect">
            <a:avLst/>
          </a:prstGeom>
        </p:spPr>
        <p:txBody>
          <a:bodyPr wrap="none">
            <a:spAutoFit/>
          </a:bodyPr>
          <a:lstStyle/>
          <a:p>
            <a:r>
              <a:rPr lang="de-DE" sz="1400" b="1" dirty="0">
                <a:solidFill>
                  <a:schemeClr val="bg1"/>
                </a:solidFill>
              </a:rPr>
              <a:t>Bartflechte</a:t>
            </a:r>
          </a:p>
        </p:txBody>
      </p:sp>
      <p:grpSp>
        <p:nvGrpSpPr>
          <p:cNvPr id="21" name="Gruppieren 20">
            <a:extLst>
              <a:ext uri="{FF2B5EF4-FFF2-40B4-BE49-F238E27FC236}">
                <a16:creationId xmlns:a16="http://schemas.microsoft.com/office/drawing/2014/main" id="{7A3195E4-1C70-4C45-B8B9-F9C6908E21AB}"/>
              </a:ext>
            </a:extLst>
          </p:cNvPr>
          <p:cNvGrpSpPr/>
          <p:nvPr/>
        </p:nvGrpSpPr>
        <p:grpSpPr>
          <a:xfrm>
            <a:off x="2987850" y="5034203"/>
            <a:ext cx="2499891" cy="1822774"/>
            <a:chOff x="6615097" y="2538874"/>
            <a:chExt cx="2499891" cy="1822774"/>
          </a:xfrm>
        </p:grpSpPr>
        <p:pic>
          <p:nvPicPr>
            <p:cNvPr id="24" name="Picture 2" descr="om_Bild 346">
              <a:extLst>
                <a:ext uri="{FF2B5EF4-FFF2-40B4-BE49-F238E27FC236}">
                  <a16:creationId xmlns:a16="http://schemas.microsoft.com/office/drawing/2014/main" id="{3B88C29E-001A-4CDB-825C-3B9E18D7DEE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b="2782"/>
            <a:stretch>
              <a:fillRect/>
            </a:stretch>
          </p:blipFill>
          <p:spPr bwMode="auto">
            <a:xfrm>
              <a:off x="6615097" y="2538874"/>
              <a:ext cx="2499891" cy="1822774"/>
            </a:xfrm>
            <a:prstGeom prst="rect">
              <a:avLst/>
            </a:prstGeom>
            <a:noFill/>
            <a:ln w="9525">
              <a:noFill/>
              <a:miter lim="800000"/>
              <a:headEnd/>
              <a:tailEnd/>
            </a:ln>
          </p:spPr>
        </p:pic>
        <p:sp>
          <p:nvSpPr>
            <p:cNvPr id="27" name="Text Box 4">
              <a:extLst>
                <a:ext uri="{FF2B5EF4-FFF2-40B4-BE49-F238E27FC236}">
                  <a16:creationId xmlns:a16="http://schemas.microsoft.com/office/drawing/2014/main" id="{850031C5-E546-43AF-BFE8-01C4083E69AF}"/>
                </a:ext>
              </a:extLst>
            </p:cNvPr>
            <p:cNvSpPr txBox="1">
              <a:spLocks noChangeArrowheads="1"/>
            </p:cNvSpPr>
            <p:nvPr/>
          </p:nvSpPr>
          <p:spPr bwMode="auto">
            <a:xfrm>
              <a:off x="6882760" y="2583885"/>
              <a:ext cx="1964563" cy="1692771"/>
            </a:xfrm>
            <a:prstGeom prst="rect">
              <a:avLst/>
            </a:prstGeom>
            <a:noFill/>
            <a:ln w="9525" algn="ctr">
              <a:noFill/>
              <a:miter lim="800000"/>
              <a:headEnd/>
              <a:tailEnd/>
            </a:ln>
            <a:effectLst>
              <a:outerShdw dist="35921" dir="2700000" algn="ctr" rotWithShape="0">
                <a:schemeClr val="tx1"/>
              </a:outerShdw>
            </a:effectLst>
          </p:spPr>
          <p:txBody>
            <a:bodyPr wrap="square">
              <a:spAutoFit/>
            </a:bodyPr>
            <a:lstStyle/>
            <a:p>
              <a:pPr algn="ctr">
                <a:spcBef>
                  <a:spcPct val="10000"/>
                </a:spcBef>
                <a:defRPr/>
              </a:pPr>
              <a:r>
                <a:rPr lang="de-DE" sz="1050" b="1" dirty="0">
                  <a:solidFill>
                    <a:schemeClr val="bg1"/>
                  </a:solidFill>
                  <a:latin typeface="Arial" charset="0"/>
                  <a:ea typeface="+mn-ea"/>
                  <a:cs typeface="+mn-cs"/>
                </a:rPr>
                <a:t>extremes Klima</a:t>
              </a:r>
            </a:p>
            <a:p>
              <a:pPr algn="ctr">
                <a:spcBef>
                  <a:spcPct val="10000"/>
                </a:spcBef>
                <a:defRPr/>
              </a:pPr>
              <a:r>
                <a:rPr lang="de-DE" b="1" dirty="0">
                  <a:solidFill>
                    <a:schemeClr val="bg1"/>
                  </a:solidFill>
                  <a:latin typeface="Arial" charset="0"/>
                  <a:ea typeface="+mn-ea"/>
                  <a:cs typeface="+mn-cs"/>
                </a:rPr>
                <a:t>+</a:t>
              </a:r>
            </a:p>
            <a:p>
              <a:pPr algn="ctr">
                <a:spcBef>
                  <a:spcPct val="10000"/>
                </a:spcBef>
                <a:defRPr/>
              </a:pPr>
              <a:r>
                <a:rPr lang="de-DE" sz="1050" b="1" dirty="0">
                  <a:solidFill>
                    <a:schemeClr val="bg1"/>
                  </a:solidFill>
                  <a:latin typeface="Arial" charset="0"/>
                  <a:ea typeface="+mn-ea"/>
                  <a:cs typeface="+mn-cs"/>
                </a:rPr>
                <a:t>kurze Vegetationsperiode</a:t>
              </a:r>
            </a:p>
            <a:p>
              <a:pPr algn="ctr">
                <a:spcBef>
                  <a:spcPct val="10000"/>
                </a:spcBef>
                <a:defRPr/>
              </a:pPr>
              <a:r>
                <a:rPr lang="de-DE" b="1" dirty="0">
                  <a:solidFill>
                    <a:schemeClr val="bg1"/>
                  </a:solidFill>
                  <a:latin typeface="Arial" charset="0"/>
                </a:rPr>
                <a:t>+</a:t>
              </a:r>
            </a:p>
            <a:p>
              <a:pPr algn="ctr">
                <a:spcBef>
                  <a:spcPct val="10000"/>
                </a:spcBef>
                <a:defRPr/>
              </a:pPr>
              <a:r>
                <a:rPr lang="de-DE" sz="1050" b="1" dirty="0">
                  <a:solidFill>
                    <a:schemeClr val="bg1"/>
                  </a:solidFill>
                  <a:latin typeface="Arial" charset="0"/>
                  <a:ea typeface="+mn-ea"/>
                  <a:cs typeface="+mn-cs"/>
                </a:rPr>
                <a:t>langsames Wachstum</a:t>
              </a:r>
            </a:p>
            <a:p>
              <a:pPr algn="ctr">
                <a:spcBef>
                  <a:spcPct val="10000"/>
                </a:spcBef>
                <a:defRPr/>
              </a:pPr>
              <a:r>
                <a:rPr lang="de-DE" b="1" dirty="0">
                  <a:solidFill>
                    <a:schemeClr val="bg1"/>
                  </a:solidFill>
                  <a:latin typeface="Arial" charset="0"/>
                </a:rPr>
                <a:t>=</a:t>
              </a:r>
            </a:p>
            <a:p>
              <a:pPr algn="ctr">
                <a:spcBef>
                  <a:spcPct val="10000"/>
                </a:spcBef>
                <a:defRPr/>
              </a:pPr>
              <a:r>
                <a:rPr lang="de-DE" sz="1050" b="1" dirty="0">
                  <a:solidFill>
                    <a:schemeClr val="bg1"/>
                  </a:solidFill>
                  <a:latin typeface="Arial" charset="0"/>
                  <a:ea typeface="+mn-ea"/>
                  <a:cs typeface="+mn-cs"/>
                </a:rPr>
                <a:t>hohe Empfindlichkeit</a:t>
              </a:r>
            </a:p>
          </p:txBody>
        </p:sp>
      </p:grpSp>
      <p:pic>
        <p:nvPicPr>
          <p:cNvPr id="31" name="Grafik 30">
            <a:extLst>
              <a:ext uri="{FF2B5EF4-FFF2-40B4-BE49-F238E27FC236}">
                <a16:creationId xmlns:a16="http://schemas.microsoft.com/office/drawing/2014/main" id="{763CD446-701C-4660-A8B7-5D1F8513E79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0240"/>
          <a:stretch/>
        </p:blipFill>
        <p:spPr>
          <a:xfrm>
            <a:off x="7218456" y="2562431"/>
            <a:ext cx="1762697" cy="1468413"/>
          </a:xfrm>
          <a:prstGeom prst="rect">
            <a:avLst/>
          </a:prstGeom>
        </p:spPr>
      </p:pic>
      <p:pic>
        <p:nvPicPr>
          <p:cNvPr id="33" name="Grafik 32">
            <a:extLst>
              <a:ext uri="{FF2B5EF4-FFF2-40B4-BE49-F238E27FC236}">
                <a16:creationId xmlns:a16="http://schemas.microsoft.com/office/drawing/2014/main" id="{68423B35-12C7-426B-A862-6B60E262665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45107" y="2568263"/>
            <a:ext cx="2202620" cy="1468413"/>
          </a:xfrm>
          <a:prstGeom prst="rect">
            <a:avLst/>
          </a:prstGeom>
        </p:spPr>
      </p:pic>
      <p:sp>
        <p:nvSpPr>
          <p:cNvPr id="34" name="Rechteck 33">
            <a:extLst>
              <a:ext uri="{FF2B5EF4-FFF2-40B4-BE49-F238E27FC236}">
                <a16:creationId xmlns:a16="http://schemas.microsoft.com/office/drawing/2014/main" id="{E0F5165E-A780-49A7-A876-30A44797EED6}"/>
              </a:ext>
            </a:extLst>
          </p:cNvPr>
          <p:cNvSpPr/>
          <p:nvPr/>
        </p:nvSpPr>
        <p:spPr>
          <a:xfrm>
            <a:off x="109434" y="5570607"/>
            <a:ext cx="2862627" cy="954107"/>
          </a:xfrm>
          <a:prstGeom prst="rect">
            <a:avLst/>
          </a:prstGeom>
        </p:spPr>
        <p:txBody>
          <a:bodyPr wrap="square">
            <a:spAutoFit/>
          </a:bodyPr>
          <a:lstStyle/>
          <a:p>
            <a:pPr>
              <a:spcBef>
                <a:spcPts val="600"/>
              </a:spcBef>
            </a:pPr>
            <a:r>
              <a:rPr lang="de-DE" altLang="de-DE" sz="1400" dirty="0"/>
              <a:t>Äußerst sensibel gegen mechanische Schädigung. </a:t>
            </a:r>
            <a:r>
              <a:rPr lang="de-DE" sz="1400" dirty="0"/>
              <a:t>Fußspuren im Moos können noch nach Jahrzehnten sichtbar sein.</a:t>
            </a:r>
            <a:endParaRPr lang="de-DE" altLang="de-DE" sz="1400" dirty="0"/>
          </a:p>
        </p:txBody>
      </p:sp>
      <p:sp>
        <p:nvSpPr>
          <p:cNvPr id="35" name="Rechteck 34">
            <a:extLst>
              <a:ext uri="{FF2B5EF4-FFF2-40B4-BE49-F238E27FC236}">
                <a16:creationId xmlns:a16="http://schemas.microsoft.com/office/drawing/2014/main" id="{BCCBAB44-23C6-4CBA-83FE-CE9D360561E1}"/>
              </a:ext>
            </a:extLst>
          </p:cNvPr>
          <p:cNvSpPr/>
          <p:nvPr/>
        </p:nvSpPr>
        <p:spPr>
          <a:xfrm>
            <a:off x="5015836" y="3772178"/>
            <a:ext cx="2024913" cy="276999"/>
          </a:xfrm>
          <a:prstGeom prst="rect">
            <a:avLst/>
          </a:prstGeom>
        </p:spPr>
        <p:txBody>
          <a:bodyPr wrap="none">
            <a:spAutoFit/>
          </a:bodyPr>
          <a:lstStyle/>
          <a:p>
            <a:r>
              <a:rPr lang="de-DE" altLang="de-DE" sz="1200" b="1" i="1" dirty="0" err="1">
                <a:solidFill>
                  <a:schemeClr val="bg1"/>
                </a:solidFill>
                <a:effectLst>
                  <a:outerShdw blurRad="38100" dist="38100" dir="2700000" algn="tl">
                    <a:srgbClr val="000000">
                      <a:alpha val="43137"/>
                    </a:srgbClr>
                  </a:outerShdw>
                </a:effectLst>
              </a:rPr>
              <a:t>Colobanthus</a:t>
            </a:r>
            <a:r>
              <a:rPr lang="de-DE" altLang="de-DE" sz="1200" b="1" i="1" dirty="0">
                <a:solidFill>
                  <a:schemeClr val="bg1"/>
                </a:solidFill>
                <a:effectLst>
                  <a:outerShdw blurRad="38100" dist="38100" dir="2700000" algn="tl">
                    <a:srgbClr val="000000">
                      <a:alpha val="43137"/>
                    </a:srgbClr>
                  </a:outerShdw>
                </a:effectLst>
              </a:rPr>
              <a:t> </a:t>
            </a:r>
            <a:r>
              <a:rPr lang="de-DE" altLang="de-DE" sz="1200" b="1" i="1" dirty="0" err="1">
                <a:solidFill>
                  <a:schemeClr val="bg1"/>
                </a:solidFill>
                <a:effectLst>
                  <a:outerShdw blurRad="38100" dist="38100" dir="2700000" algn="tl">
                    <a:srgbClr val="000000">
                      <a:alpha val="43137"/>
                    </a:srgbClr>
                  </a:outerShdw>
                </a:effectLst>
              </a:rPr>
              <a:t>crassifolius</a:t>
            </a:r>
            <a:endParaRPr lang="de-DE" sz="1200" b="1" i="1" dirty="0">
              <a:solidFill>
                <a:schemeClr val="bg1"/>
              </a:solidFill>
              <a:effectLst>
                <a:outerShdw blurRad="38100" dist="38100" dir="2700000" algn="tl">
                  <a:srgbClr val="000000">
                    <a:alpha val="43137"/>
                  </a:srgbClr>
                </a:outerShdw>
              </a:effectLst>
            </a:endParaRPr>
          </a:p>
        </p:txBody>
      </p:sp>
      <p:sp>
        <p:nvSpPr>
          <p:cNvPr id="36" name="Rechteck 35">
            <a:extLst>
              <a:ext uri="{FF2B5EF4-FFF2-40B4-BE49-F238E27FC236}">
                <a16:creationId xmlns:a16="http://schemas.microsoft.com/office/drawing/2014/main" id="{FC76D62E-7E96-4AAE-A4B6-E7DB5EB72B48}"/>
              </a:ext>
            </a:extLst>
          </p:cNvPr>
          <p:cNvSpPr/>
          <p:nvPr/>
        </p:nvSpPr>
        <p:spPr>
          <a:xfrm>
            <a:off x="7147487" y="3748781"/>
            <a:ext cx="1941557" cy="276999"/>
          </a:xfrm>
          <a:prstGeom prst="rect">
            <a:avLst/>
          </a:prstGeom>
        </p:spPr>
        <p:txBody>
          <a:bodyPr wrap="none">
            <a:spAutoFit/>
          </a:bodyPr>
          <a:lstStyle/>
          <a:p>
            <a:r>
              <a:rPr lang="de-DE" altLang="de-DE" sz="1200" b="1" i="1" dirty="0" err="1">
                <a:solidFill>
                  <a:schemeClr val="bg1"/>
                </a:solidFill>
                <a:effectLst>
                  <a:outerShdw blurRad="38100" dist="38100" dir="2700000" algn="tl">
                    <a:srgbClr val="000000">
                      <a:alpha val="43137"/>
                    </a:srgbClr>
                  </a:outerShdw>
                </a:effectLst>
              </a:rPr>
              <a:t>Deschampsia</a:t>
            </a:r>
            <a:r>
              <a:rPr lang="de-DE" altLang="de-DE" sz="1200" b="1" i="1" dirty="0">
                <a:solidFill>
                  <a:schemeClr val="bg1"/>
                </a:solidFill>
                <a:effectLst>
                  <a:outerShdw blurRad="38100" dist="38100" dir="2700000" algn="tl">
                    <a:srgbClr val="000000">
                      <a:alpha val="43137"/>
                    </a:srgbClr>
                  </a:outerShdw>
                </a:effectLst>
              </a:rPr>
              <a:t> </a:t>
            </a:r>
            <a:r>
              <a:rPr lang="de-DE" altLang="de-DE" sz="1200" b="1" i="1" dirty="0" err="1">
                <a:solidFill>
                  <a:schemeClr val="bg1"/>
                </a:solidFill>
                <a:effectLst>
                  <a:outerShdw blurRad="38100" dist="38100" dir="2700000" algn="tl">
                    <a:srgbClr val="000000">
                      <a:alpha val="43137"/>
                    </a:srgbClr>
                  </a:outerShdw>
                </a:effectLst>
              </a:rPr>
              <a:t>antarctica</a:t>
            </a:r>
            <a:endParaRPr lang="de-DE" sz="1200" b="1" i="1" dirty="0">
              <a:solidFill>
                <a:schemeClr val="bg1"/>
              </a:solidFill>
              <a:effectLst>
                <a:outerShdw blurRad="38100" dist="38100" dir="2700000" algn="tl">
                  <a:srgbClr val="000000">
                    <a:alpha val="43137"/>
                  </a:srgbClr>
                </a:outerShdw>
              </a:effectLst>
            </a:endParaRPr>
          </a:p>
        </p:txBody>
      </p:sp>
      <p:sp>
        <p:nvSpPr>
          <p:cNvPr id="37" name="Rechteck 36">
            <a:extLst>
              <a:ext uri="{FF2B5EF4-FFF2-40B4-BE49-F238E27FC236}">
                <a16:creationId xmlns:a16="http://schemas.microsoft.com/office/drawing/2014/main" id="{876E57BB-32B2-4A05-A375-D9B7096C1B2E}"/>
              </a:ext>
            </a:extLst>
          </p:cNvPr>
          <p:cNvSpPr/>
          <p:nvPr/>
        </p:nvSpPr>
        <p:spPr>
          <a:xfrm>
            <a:off x="125223" y="4323272"/>
            <a:ext cx="9002988" cy="738664"/>
          </a:xfrm>
          <a:prstGeom prst="rect">
            <a:avLst/>
          </a:prstGeom>
        </p:spPr>
        <p:txBody>
          <a:bodyPr wrap="square">
            <a:spAutoFit/>
          </a:bodyPr>
          <a:lstStyle/>
          <a:p>
            <a:pPr>
              <a:spcBef>
                <a:spcPts val="600"/>
              </a:spcBef>
            </a:pPr>
            <a:r>
              <a:rPr lang="de-DE" altLang="de-DE" sz="1400" dirty="0"/>
              <a:t>Die antarktische Vegetation wächst </a:t>
            </a:r>
            <a:r>
              <a:rPr lang="de-DE" sz="1400" dirty="0"/>
              <a:t>und verbreitet sich wegen der Klimaverhältnisse außerordentlich langsam. Individuen können sehr alt (Jahrhunderte) werden. Der Durchmesser von vielen Flechten nimmt nur</a:t>
            </a:r>
          </a:p>
          <a:p>
            <a:r>
              <a:rPr lang="de-DE" sz="1400" dirty="0"/>
              <a:t>um 10-16 mm / 100 Jahre zu.</a:t>
            </a:r>
          </a:p>
        </p:txBody>
      </p:sp>
      <p:pic>
        <p:nvPicPr>
          <p:cNvPr id="19" name="Grafik 18">
            <a:extLst>
              <a:ext uri="{FF2B5EF4-FFF2-40B4-BE49-F238E27FC236}">
                <a16:creationId xmlns:a16="http://schemas.microsoft.com/office/drawing/2014/main" id="{207B636A-87A1-499B-A73F-82B30EDC4063}"/>
              </a:ext>
            </a:extLst>
          </p:cNvPr>
          <p:cNvPicPr>
            <a:picLocks noChangeAspect="1"/>
          </p:cNvPicPr>
          <p:nvPr/>
        </p:nvPicPr>
        <p:blipFill>
          <a:blip r:embed="rId9"/>
          <a:stretch>
            <a:fillRect/>
          </a:stretch>
        </p:blipFill>
        <p:spPr>
          <a:xfrm>
            <a:off x="5692607" y="192881"/>
            <a:ext cx="1130163" cy="565082"/>
          </a:xfrm>
          <a:prstGeom prst="rect">
            <a:avLst/>
          </a:prstGeom>
        </p:spPr>
      </p:pic>
    </p:spTree>
    <p:extLst>
      <p:ext uri="{BB962C8B-B14F-4D97-AF65-F5344CB8AC3E}">
        <p14:creationId xmlns:p14="http://schemas.microsoft.com/office/powerpoint/2010/main" val="836629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E404E3F0-9F88-4B91-9691-C890FCEC2F86}"/>
              </a:ext>
            </a:extLst>
          </p:cNvPr>
          <p:cNvSpPr txBox="1">
            <a:spLocks/>
          </p:cNvSpPr>
          <p:nvPr/>
        </p:nvSpPr>
        <p:spPr>
          <a:xfrm>
            <a:off x="220722" y="18466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pic>
        <p:nvPicPr>
          <p:cNvPr id="9" name="Grafik 8">
            <a:extLst>
              <a:ext uri="{FF2B5EF4-FFF2-40B4-BE49-F238E27FC236}">
                <a16:creationId xmlns:a16="http://schemas.microsoft.com/office/drawing/2014/main" id="{3DAC4D98-883C-47F5-8692-67D8C2B4FB48}"/>
              </a:ext>
            </a:extLst>
          </p:cNvPr>
          <p:cNvPicPr>
            <a:picLocks noChangeAspect="1"/>
          </p:cNvPicPr>
          <p:nvPr/>
        </p:nvPicPr>
        <p:blipFill>
          <a:blip r:embed="rId3"/>
          <a:stretch>
            <a:fillRect/>
          </a:stretch>
        </p:blipFill>
        <p:spPr>
          <a:xfrm>
            <a:off x="5596458" y="184660"/>
            <a:ext cx="1130163" cy="565082"/>
          </a:xfrm>
          <a:prstGeom prst="rect">
            <a:avLst/>
          </a:prstGeom>
        </p:spPr>
      </p:pic>
      <p:sp>
        <p:nvSpPr>
          <p:cNvPr id="15" name="Rechteck 14">
            <a:extLst>
              <a:ext uri="{FF2B5EF4-FFF2-40B4-BE49-F238E27FC236}">
                <a16:creationId xmlns:a16="http://schemas.microsoft.com/office/drawing/2014/main" id="{2CA37F9A-1CB1-4A4E-A035-B4F54271D82D}"/>
              </a:ext>
            </a:extLst>
          </p:cNvPr>
          <p:cNvSpPr/>
          <p:nvPr/>
        </p:nvSpPr>
        <p:spPr>
          <a:xfrm>
            <a:off x="5855476" y="2921574"/>
            <a:ext cx="3067802" cy="369332"/>
          </a:xfrm>
          <a:prstGeom prst="rect">
            <a:avLst/>
          </a:prstGeom>
        </p:spPr>
        <p:txBody>
          <a:bodyPr wrap="square">
            <a:spAutoFit/>
          </a:bodyPr>
          <a:lstStyle/>
          <a:p>
            <a:r>
              <a:rPr lang="de-DE" dirty="0"/>
              <a:t>Antarktische Schelfbereiche</a:t>
            </a:r>
          </a:p>
        </p:txBody>
      </p:sp>
      <p:pic>
        <p:nvPicPr>
          <p:cNvPr id="7" name="Grafik 6">
            <a:extLst>
              <a:ext uri="{FF2B5EF4-FFF2-40B4-BE49-F238E27FC236}">
                <a16:creationId xmlns:a16="http://schemas.microsoft.com/office/drawing/2014/main" id="{BC630BC5-35AB-4A6E-B213-C4C693144CB5}"/>
              </a:ext>
            </a:extLst>
          </p:cNvPr>
          <p:cNvPicPr>
            <a:picLocks noChangeAspect="1"/>
          </p:cNvPicPr>
          <p:nvPr/>
        </p:nvPicPr>
        <p:blipFill>
          <a:blip r:embed="rId4"/>
          <a:stretch>
            <a:fillRect/>
          </a:stretch>
        </p:blipFill>
        <p:spPr>
          <a:xfrm>
            <a:off x="17479" y="1318678"/>
            <a:ext cx="5511254" cy="5511254"/>
          </a:xfrm>
          <a:prstGeom prst="rect">
            <a:avLst/>
          </a:prstGeom>
        </p:spPr>
      </p:pic>
      <p:sp>
        <p:nvSpPr>
          <p:cNvPr id="14" name="Rechteck 13">
            <a:extLst>
              <a:ext uri="{FF2B5EF4-FFF2-40B4-BE49-F238E27FC236}">
                <a16:creationId xmlns:a16="http://schemas.microsoft.com/office/drawing/2014/main" id="{A61D4260-11F1-4FA5-88F2-7D5C3677080A}"/>
              </a:ext>
            </a:extLst>
          </p:cNvPr>
          <p:cNvSpPr/>
          <p:nvPr/>
        </p:nvSpPr>
        <p:spPr>
          <a:xfrm rot="20351176">
            <a:off x="1446987" y="1724457"/>
            <a:ext cx="1098505" cy="369332"/>
          </a:xfrm>
          <a:prstGeom prst="rect">
            <a:avLst/>
          </a:prstGeom>
        </p:spPr>
        <p:txBody>
          <a:bodyPr wrap="square">
            <a:spAutoFit/>
          </a:bodyPr>
          <a:lstStyle/>
          <a:p>
            <a:r>
              <a:rPr lang="de-DE" dirty="0">
                <a:solidFill>
                  <a:schemeClr val="bg1"/>
                </a:solidFill>
              </a:rPr>
              <a:t>Tiefsee</a:t>
            </a:r>
          </a:p>
        </p:txBody>
      </p:sp>
      <p:sp>
        <p:nvSpPr>
          <p:cNvPr id="16" name="Rechteck 15">
            <a:extLst>
              <a:ext uri="{FF2B5EF4-FFF2-40B4-BE49-F238E27FC236}">
                <a16:creationId xmlns:a16="http://schemas.microsoft.com/office/drawing/2014/main" id="{1C9BCAAE-8EC9-4E30-83A7-3A9A905B1750}"/>
              </a:ext>
            </a:extLst>
          </p:cNvPr>
          <p:cNvSpPr/>
          <p:nvPr/>
        </p:nvSpPr>
        <p:spPr>
          <a:xfrm rot="2919169">
            <a:off x="469652" y="5239185"/>
            <a:ext cx="1098505" cy="369332"/>
          </a:xfrm>
          <a:prstGeom prst="rect">
            <a:avLst/>
          </a:prstGeom>
        </p:spPr>
        <p:txBody>
          <a:bodyPr wrap="square">
            <a:spAutoFit/>
          </a:bodyPr>
          <a:lstStyle/>
          <a:p>
            <a:r>
              <a:rPr lang="de-DE" dirty="0">
                <a:solidFill>
                  <a:schemeClr val="bg1"/>
                </a:solidFill>
              </a:rPr>
              <a:t>Tiefsee</a:t>
            </a:r>
          </a:p>
        </p:txBody>
      </p:sp>
      <p:sp>
        <p:nvSpPr>
          <p:cNvPr id="17" name="Rechteck 16">
            <a:extLst>
              <a:ext uri="{FF2B5EF4-FFF2-40B4-BE49-F238E27FC236}">
                <a16:creationId xmlns:a16="http://schemas.microsoft.com/office/drawing/2014/main" id="{369FFE69-5431-41CD-8409-635AC4A0C474}"/>
              </a:ext>
            </a:extLst>
          </p:cNvPr>
          <p:cNvSpPr/>
          <p:nvPr/>
        </p:nvSpPr>
        <p:spPr>
          <a:xfrm rot="2193544">
            <a:off x="3926659" y="1579386"/>
            <a:ext cx="1098505" cy="369332"/>
          </a:xfrm>
          <a:prstGeom prst="rect">
            <a:avLst/>
          </a:prstGeom>
        </p:spPr>
        <p:txBody>
          <a:bodyPr wrap="square">
            <a:spAutoFit/>
          </a:bodyPr>
          <a:lstStyle/>
          <a:p>
            <a:r>
              <a:rPr lang="de-DE" dirty="0">
                <a:solidFill>
                  <a:schemeClr val="bg1"/>
                </a:solidFill>
              </a:rPr>
              <a:t>Tiefsee</a:t>
            </a:r>
          </a:p>
        </p:txBody>
      </p:sp>
      <p:sp>
        <p:nvSpPr>
          <p:cNvPr id="18" name="Rechteck 17">
            <a:extLst>
              <a:ext uri="{FF2B5EF4-FFF2-40B4-BE49-F238E27FC236}">
                <a16:creationId xmlns:a16="http://schemas.microsoft.com/office/drawing/2014/main" id="{6B144680-4A1F-47CF-8513-567AAD25BBE7}"/>
              </a:ext>
            </a:extLst>
          </p:cNvPr>
          <p:cNvSpPr/>
          <p:nvPr/>
        </p:nvSpPr>
        <p:spPr>
          <a:xfrm>
            <a:off x="4327927" y="5816957"/>
            <a:ext cx="1098505" cy="369332"/>
          </a:xfrm>
          <a:prstGeom prst="rect">
            <a:avLst/>
          </a:prstGeom>
        </p:spPr>
        <p:txBody>
          <a:bodyPr wrap="square">
            <a:spAutoFit/>
          </a:bodyPr>
          <a:lstStyle/>
          <a:p>
            <a:r>
              <a:rPr lang="de-DE" dirty="0">
                <a:solidFill>
                  <a:schemeClr val="bg1"/>
                </a:solidFill>
              </a:rPr>
              <a:t>Tiefsee</a:t>
            </a:r>
          </a:p>
        </p:txBody>
      </p:sp>
      <p:cxnSp>
        <p:nvCxnSpPr>
          <p:cNvPr id="13" name="Gerade Verbindung mit Pfeil 12">
            <a:extLst>
              <a:ext uri="{FF2B5EF4-FFF2-40B4-BE49-F238E27FC236}">
                <a16:creationId xmlns:a16="http://schemas.microsoft.com/office/drawing/2014/main" id="{C44FFE14-5EE0-44F4-B2C2-1A85260851A0}"/>
              </a:ext>
            </a:extLst>
          </p:cNvPr>
          <p:cNvCxnSpPr>
            <a:cxnSpLocks/>
          </p:cNvCxnSpPr>
          <p:nvPr/>
        </p:nvCxnSpPr>
        <p:spPr>
          <a:xfrm flipH="1" flipV="1">
            <a:off x="3768161" y="2450365"/>
            <a:ext cx="1760573" cy="12890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Gerade Verbindung mit Pfeil 20">
            <a:extLst>
              <a:ext uri="{FF2B5EF4-FFF2-40B4-BE49-F238E27FC236}">
                <a16:creationId xmlns:a16="http://schemas.microsoft.com/office/drawing/2014/main" id="{B91A01E5-BDE1-4D32-AF46-7871643F4B57}"/>
              </a:ext>
            </a:extLst>
          </p:cNvPr>
          <p:cNvCxnSpPr>
            <a:cxnSpLocks/>
          </p:cNvCxnSpPr>
          <p:nvPr/>
        </p:nvCxnSpPr>
        <p:spPr>
          <a:xfrm flipH="1" flipV="1">
            <a:off x="4631268" y="3495289"/>
            <a:ext cx="897465" cy="31571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Gerade Verbindung mit Pfeil 23">
            <a:extLst>
              <a:ext uri="{FF2B5EF4-FFF2-40B4-BE49-F238E27FC236}">
                <a16:creationId xmlns:a16="http://schemas.microsoft.com/office/drawing/2014/main" id="{F2FFF0B4-F07A-46E6-BBF3-87E6AAEE7EB1}"/>
              </a:ext>
            </a:extLst>
          </p:cNvPr>
          <p:cNvCxnSpPr>
            <a:cxnSpLocks/>
          </p:cNvCxnSpPr>
          <p:nvPr/>
        </p:nvCxnSpPr>
        <p:spPr>
          <a:xfrm flipH="1" flipV="1">
            <a:off x="1661024" y="3152995"/>
            <a:ext cx="3867710" cy="7646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Gerade Verbindung mit Pfeil 27">
            <a:extLst>
              <a:ext uri="{FF2B5EF4-FFF2-40B4-BE49-F238E27FC236}">
                <a16:creationId xmlns:a16="http://schemas.microsoft.com/office/drawing/2014/main" id="{E20FB24E-D734-4B9C-8519-D918A49066CC}"/>
              </a:ext>
            </a:extLst>
          </p:cNvPr>
          <p:cNvCxnSpPr>
            <a:cxnSpLocks/>
          </p:cNvCxnSpPr>
          <p:nvPr/>
        </p:nvCxnSpPr>
        <p:spPr>
          <a:xfrm flipH="1" flipV="1">
            <a:off x="1117601" y="3936837"/>
            <a:ext cx="4411132" cy="7233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Gerade Verbindung mit Pfeil 32">
            <a:extLst>
              <a:ext uri="{FF2B5EF4-FFF2-40B4-BE49-F238E27FC236}">
                <a16:creationId xmlns:a16="http://schemas.microsoft.com/office/drawing/2014/main" id="{77F9D261-C3E6-4107-9DB7-DC65233A2B33}"/>
              </a:ext>
            </a:extLst>
          </p:cNvPr>
          <p:cNvCxnSpPr>
            <a:cxnSpLocks/>
          </p:cNvCxnSpPr>
          <p:nvPr/>
        </p:nvCxnSpPr>
        <p:spPr>
          <a:xfrm flipH="1">
            <a:off x="2883877" y="4114563"/>
            <a:ext cx="2644856" cy="128479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0" name="Grafik 39">
            <a:extLst>
              <a:ext uri="{FF2B5EF4-FFF2-40B4-BE49-F238E27FC236}">
                <a16:creationId xmlns:a16="http://schemas.microsoft.com/office/drawing/2014/main" id="{FB0B51A4-74D5-4398-A65B-F7932DA0C24C}"/>
              </a:ext>
            </a:extLst>
          </p:cNvPr>
          <p:cNvPicPr>
            <a:picLocks noChangeAspect="1"/>
          </p:cNvPicPr>
          <p:nvPr/>
        </p:nvPicPr>
        <p:blipFill rotWithShape="1">
          <a:blip r:embed="rId5"/>
          <a:srcRect l="2957" r="5464"/>
          <a:stretch/>
        </p:blipFill>
        <p:spPr>
          <a:xfrm>
            <a:off x="5249333" y="1308268"/>
            <a:ext cx="3882324" cy="1884243"/>
          </a:xfrm>
          <a:prstGeom prst="rect">
            <a:avLst/>
          </a:prstGeom>
        </p:spPr>
      </p:pic>
      <p:sp>
        <p:nvSpPr>
          <p:cNvPr id="41" name="Rechteck 40">
            <a:extLst>
              <a:ext uri="{FF2B5EF4-FFF2-40B4-BE49-F238E27FC236}">
                <a16:creationId xmlns:a16="http://schemas.microsoft.com/office/drawing/2014/main" id="{6F51148A-8235-489F-BB50-36D4615C5C36}"/>
              </a:ext>
            </a:extLst>
          </p:cNvPr>
          <p:cNvSpPr/>
          <p:nvPr/>
        </p:nvSpPr>
        <p:spPr>
          <a:xfrm>
            <a:off x="168414" y="690184"/>
            <a:ext cx="4953058" cy="369332"/>
          </a:xfrm>
          <a:prstGeom prst="rect">
            <a:avLst/>
          </a:prstGeom>
        </p:spPr>
        <p:txBody>
          <a:bodyPr wrap="square">
            <a:spAutoFit/>
          </a:bodyPr>
          <a:lstStyle/>
          <a:p>
            <a:r>
              <a:rPr lang="de-DE" dirty="0"/>
              <a:t>Antarktische Kontinental-Schelfbereiche</a:t>
            </a:r>
          </a:p>
        </p:txBody>
      </p:sp>
      <p:sp>
        <p:nvSpPr>
          <p:cNvPr id="42" name="Rechteck 41">
            <a:extLst>
              <a:ext uri="{FF2B5EF4-FFF2-40B4-BE49-F238E27FC236}">
                <a16:creationId xmlns:a16="http://schemas.microsoft.com/office/drawing/2014/main" id="{8FA4A850-574B-473C-8B39-87BCA4683B9F}"/>
              </a:ext>
            </a:extLst>
          </p:cNvPr>
          <p:cNvSpPr/>
          <p:nvPr/>
        </p:nvSpPr>
        <p:spPr>
          <a:xfrm>
            <a:off x="5596458" y="3863220"/>
            <a:ext cx="3067802" cy="369332"/>
          </a:xfrm>
          <a:prstGeom prst="rect">
            <a:avLst/>
          </a:prstGeom>
          <a:ln w="15875">
            <a:solidFill>
              <a:schemeClr val="tx1"/>
            </a:solidFill>
          </a:ln>
        </p:spPr>
        <p:txBody>
          <a:bodyPr wrap="square">
            <a:spAutoFit/>
          </a:bodyPr>
          <a:lstStyle/>
          <a:p>
            <a:r>
              <a:rPr lang="de-DE" dirty="0"/>
              <a:t>Antarktische Schelfbereiche</a:t>
            </a:r>
          </a:p>
        </p:txBody>
      </p:sp>
      <p:sp>
        <p:nvSpPr>
          <p:cNvPr id="43" name="Rechteck 42">
            <a:extLst>
              <a:ext uri="{FF2B5EF4-FFF2-40B4-BE49-F238E27FC236}">
                <a16:creationId xmlns:a16="http://schemas.microsoft.com/office/drawing/2014/main" id="{4AF80675-265D-482A-B9DD-538D4EDF14E9}"/>
              </a:ext>
            </a:extLst>
          </p:cNvPr>
          <p:cNvSpPr/>
          <p:nvPr/>
        </p:nvSpPr>
        <p:spPr>
          <a:xfrm>
            <a:off x="5595231" y="4438717"/>
            <a:ext cx="3469927" cy="2215991"/>
          </a:xfrm>
          <a:prstGeom prst="rect">
            <a:avLst/>
          </a:prstGeom>
        </p:spPr>
        <p:txBody>
          <a:bodyPr wrap="square">
            <a:spAutoFit/>
          </a:bodyPr>
          <a:lstStyle/>
          <a:p>
            <a:pPr marL="285750" indent="-285750">
              <a:spcBef>
                <a:spcPts val="600"/>
              </a:spcBef>
              <a:buFont typeface="Arial" panose="020B0604020202020204" pitchFamily="34" charset="0"/>
              <a:buChar char="•"/>
            </a:pPr>
            <a:r>
              <a:rPr lang="de-DE" sz="1600" dirty="0"/>
              <a:t>tiefer (bis 500-</a:t>
            </a:r>
            <a:r>
              <a:rPr lang="de-DE" sz="1600" dirty="0" err="1"/>
              <a:t>600m</a:t>
            </a:r>
            <a:r>
              <a:rPr lang="de-DE" sz="1600" dirty="0"/>
              <a:t>) als anderswo durch die </a:t>
            </a:r>
            <a:r>
              <a:rPr lang="de-DE" sz="1600" dirty="0" err="1"/>
              <a:t>Eislast</a:t>
            </a:r>
            <a:r>
              <a:rPr lang="de-DE" sz="1600" dirty="0"/>
              <a:t> auf dem Kontinent</a:t>
            </a:r>
          </a:p>
          <a:p>
            <a:pPr marL="285750" indent="-285750">
              <a:spcBef>
                <a:spcPts val="600"/>
              </a:spcBef>
              <a:buFont typeface="Arial" panose="020B0604020202020204" pitchFamily="34" charset="0"/>
              <a:buChar char="•"/>
            </a:pPr>
            <a:r>
              <a:rPr lang="de-DE" sz="1600" dirty="0"/>
              <a:t>häufig mit Vertiefungen (Trögen) durch </a:t>
            </a:r>
            <a:r>
              <a:rPr lang="de-DE" sz="1600" dirty="0" err="1"/>
              <a:t>Schelfeisvorstösse</a:t>
            </a:r>
            <a:r>
              <a:rPr lang="de-DE" sz="1600" dirty="0"/>
              <a:t> in den letzten Eiszeiten</a:t>
            </a:r>
          </a:p>
          <a:p>
            <a:pPr marL="285750" indent="-285750">
              <a:spcBef>
                <a:spcPts val="600"/>
              </a:spcBef>
              <a:buFont typeface="Arial" panose="020B0604020202020204" pitchFamily="34" charset="0"/>
              <a:buChar char="•"/>
            </a:pPr>
            <a:r>
              <a:rPr lang="de-DE" sz="1600" dirty="0"/>
              <a:t>dicht besiedelter Lebensraum für viele Meeresbodenorganismen</a:t>
            </a:r>
          </a:p>
        </p:txBody>
      </p:sp>
    </p:spTree>
    <p:extLst>
      <p:ext uri="{BB962C8B-B14F-4D97-AF65-F5344CB8AC3E}">
        <p14:creationId xmlns:p14="http://schemas.microsoft.com/office/powerpoint/2010/main" val="137352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E404E3F0-9F88-4B91-9691-C890FCEC2F86}"/>
              </a:ext>
            </a:extLst>
          </p:cNvPr>
          <p:cNvSpPr txBox="1">
            <a:spLocks/>
          </p:cNvSpPr>
          <p:nvPr/>
        </p:nvSpPr>
        <p:spPr>
          <a:xfrm>
            <a:off x="188978" y="215749"/>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sp>
        <p:nvSpPr>
          <p:cNvPr id="16" name="Rechteck 15">
            <a:extLst>
              <a:ext uri="{FF2B5EF4-FFF2-40B4-BE49-F238E27FC236}">
                <a16:creationId xmlns:a16="http://schemas.microsoft.com/office/drawing/2014/main" id="{81AAAF51-EE81-4775-A59B-FE72A03D87EA}"/>
              </a:ext>
            </a:extLst>
          </p:cNvPr>
          <p:cNvSpPr/>
          <p:nvPr/>
        </p:nvSpPr>
        <p:spPr>
          <a:xfrm>
            <a:off x="314810" y="805107"/>
            <a:ext cx="8447505" cy="369332"/>
          </a:xfrm>
          <a:prstGeom prst="rect">
            <a:avLst/>
          </a:prstGeom>
        </p:spPr>
        <p:txBody>
          <a:bodyPr wrap="none">
            <a:spAutoFit/>
          </a:bodyPr>
          <a:lstStyle/>
          <a:p>
            <a:r>
              <a:rPr lang="de-DE" b="1" dirty="0"/>
              <a:t>Klimawandel bedroht die Eisschelfe </a:t>
            </a:r>
            <a:r>
              <a:rPr lang="de-DE" sz="1600" dirty="0"/>
              <a:t>(Beispiel Pine Island Gletscher, Westantarktis) </a:t>
            </a:r>
            <a:endParaRPr lang="de-DE" dirty="0"/>
          </a:p>
        </p:txBody>
      </p:sp>
      <p:pic>
        <p:nvPicPr>
          <p:cNvPr id="23" name="Grafik 22">
            <a:extLst>
              <a:ext uri="{FF2B5EF4-FFF2-40B4-BE49-F238E27FC236}">
                <a16:creationId xmlns:a16="http://schemas.microsoft.com/office/drawing/2014/main" id="{15BB5756-BCA5-4F8D-9AD4-6C1048F34BC2}"/>
              </a:ext>
            </a:extLst>
          </p:cNvPr>
          <p:cNvPicPr>
            <a:picLocks noChangeAspect="1"/>
          </p:cNvPicPr>
          <p:nvPr/>
        </p:nvPicPr>
        <p:blipFill>
          <a:blip r:embed="rId3"/>
          <a:stretch>
            <a:fillRect/>
          </a:stretch>
        </p:blipFill>
        <p:spPr>
          <a:xfrm>
            <a:off x="5512376" y="131611"/>
            <a:ext cx="1130163" cy="565082"/>
          </a:xfrm>
          <a:prstGeom prst="rect">
            <a:avLst/>
          </a:prstGeom>
        </p:spPr>
      </p:pic>
      <p:pic>
        <p:nvPicPr>
          <p:cNvPr id="4" name="Grafik 3">
            <a:extLst>
              <a:ext uri="{FF2B5EF4-FFF2-40B4-BE49-F238E27FC236}">
                <a16:creationId xmlns:a16="http://schemas.microsoft.com/office/drawing/2014/main" id="{35070C7A-331C-41D2-BC9C-CFEB3A2D52B8}"/>
              </a:ext>
            </a:extLst>
          </p:cNvPr>
          <p:cNvPicPr>
            <a:picLocks noChangeAspect="1"/>
          </p:cNvPicPr>
          <p:nvPr/>
        </p:nvPicPr>
        <p:blipFill>
          <a:blip r:embed="rId4"/>
          <a:stretch>
            <a:fillRect/>
          </a:stretch>
        </p:blipFill>
        <p:spPr>
          <a:xfrm>
            <a:off x="359181" y="1234646"/>
            <a:ext cx="7315200" cy="4191000"/>
          </a:xfrm>
          <a:prstGeom prst="rect">
            <a:avLst/>
          </a:prstGeom>
        </p:spPr>
      </p:pic>
      <p:sp>
        <p:nvSpPr>
          <p:cNvPr id="32" name="Rechteck 31">
            <a:extLst>
              <a:ext uri="{FF2B5EF4-FFF2-40B4-BE49-F238E27FC236}">
                <a16:creationId xmlns:a16="http://schemas.microsoft.com/office/drawing/2014/main" id="{D3C9AD2A-D2E3-4533-B323-F9EFC2E4A121}"/>
              </a:ext>
            </a:extLst>
          </p:cNvPr>
          <p:cNvSpPr/>
          <p:nvPr/>
        </p:nvSpPr>
        <p:spPr>
          <a:xfrm>
            <a:off x="239282" y="4633427"/>
            <a:ext cx="8545537" cy="1969770"/>
          </a:xfrm>
          <a:prstGeom prst="rect">
            <a:avLst/>
          </a:prstGeom>
          <a:solidFill>
            <a:schemeClr val="bg1"/>
          </a:solidFill>
        </p:spPr>
        <p:txBody>
          <a:bodyPr wrap="square">
            <a:spAutoFit/>
          </a:bodyPr>
          <a:lstStyle/>
          <a:p>
            <a:pPr marL="265113" indent="-265113">
              <a:spcBef>
                <a:spcPts val="600"/>
              </a:spcBef>
            </a:pPr>
            <a:r>
              <a:rPr lang="de-DE" sz="1600" dirty="0"/>
              <a:t>1.	In den </a:t>
            </a:r>
            <a:r>
              <a:rPr lang="de-DE" sz="1600" dirty="0" err="1"/>
              <a:t>70iger</a:t>
            </a:r>
            <a:r>
              <a:rPr lang="de-DE" sz="1600" dirty="0"/>
              <a:t> Jahren liegt der Gletscher auf einer </a:t>
            </a:r>
            <a:r>
              <a:rPr lang="de-DE" sz="1600" dirty="0" err="1"/>
              <a:t>Meerersbodenerhöhung</a:t>
            </a:r>
            <a:r>
              <a:rPr lang="de-DE" sz="1600" dirty="0"/>
              <a:t> (Ridge) auf. Dieser Auflagepunkt bremst die Bewegung des Gletschers zum Meer hin.</a:t>
            </a:r>
          </a:p>
          <a:p>
            <a:pPr marL="265113" indent="-265113">
              <a:spcBef>
                <a:spcPts val="600"/>
              </a:spcBef>
            </a:pPr>
            <a:r>
              <a:rPr lang="de-DE" sz="1600" dirty="0"/>
              <a:t>2.	Bedingt durch den Klimawandel schwappt immer häufiger warmes zirkumpolares Tiefenwasser auf den Schelf. Die Unterseite der Schelfeise beginnt zu Schmelzen, der Gletscher fließt schneller ins Meer.</a:t>
            </a:r>
          </a:p>
          <a:p>
            <a:pPr marL="265113" indent="-265113">
              <a:spcBef>
                <a:spcPts val="600"/>
              </a:spcBef>
            </a:pPr>
            <a:r>
              <a:rPr lang="de-DE" sz="1600" dirty="0"/>
              <a:t>3.	Die Dicke des Gletschers nimmt ab. Er verliert den Kontakt zum Auflagepunkt am Meeresboden, fließt deshalb noch schneller und wird instabil.</a:t>
            </a:r>
            <a:endParaRPr lang="de-DE" dirty="0"/>
          </a:p>
        </p:txBody>
      </p:sp>
    </p:spTree>
    <p:extLst>
      <p:ext uri="{BB962C8B-B14F-4D97-AF65-F5344CB8AC3E}">
        <p14:creationId xmlns:p14="http://schemas.microsoft.com/office/powerpoint/2010/main" val="210666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3">
            <a:extLst>
              <a:ext uri="{FF2B5EF4-FFF2-40B4-BE49-F238E27FC236}">
                <a16:creationId xmlns:a16="http://schemas.microsoft.com/office/drawing/2014/main" id="{219D8EB4-149A-47D3-833F-B4202737CBF1}"/>
              </a:ext>
            </a:extLst>
          </p:cNvPr>
          <p:cNvSpPr txBox="1"/>
          <p:nvPr/>
        </p:nvSpPr>
        <p:spPr>
          <a:xfrm>
            <a:off x="304799" y="1027249"/>
            <a:ext cx="8614173" cy="707886"/>
          </a:xfrm>
          <a:prstGeom prst="rect">
            <a:avLst/>
          </a:prstGeom>
          <a:noFill/>
        </p:spPr>
        <p:txBody>
          <a:bodyPr wrap="square" rtlCol="0">
            <a:spAutoFit/>
          </a:bodyPr>
          <a:lstStyle/>
          <a:p>
            <a:r>
              <a:rPr lang="de-DE" sz="2000" b="1" dirty="0"/>
              <a:t>Die Kenntnis über frühere Klimaperioden ist wichtig für eine bessere Vorhersage unseres zukünftigen Klimas</a:t>
            </a:r>
          </a:p>
        </p:txBody>
      </p:sp>
      <p:sp>
        <p:nvSpPr>
          <p:cNvPr id="13" name="TextBox 4">
            <a:extLst>
              <a:ext uri="{FF2B5EF4-FFF2-40B4-BE49-F238E27FC236}">
                <a16:creationId xmlns:a16="http://schemas.microsoft.com/office/drawing/2014/main" id="{16B6737C-A80B-4C84-A376-3C8B91FD6A98}"/>
              </a:ext>
            </a:extLst>
          </p:cNvPr>
          <p:cNvSpPr txBox="1"/>
          <p:nvPr/>
        </p:nvSpPr>
        <p:spPr>
          <a:xfrm>
            <a:off x="304799" y="2144599"/>
            <a:ext cx="2177143" cy="307777"/>
          </a:xfrm>
          <a:prstGeom prst="rect">
            <a:avLst/>
          </a:prstGeom>
          <a:noFill/>
        </p:spPr>
        <p:txBody>
          <a:bodyPr wrap="square" rtlCol="0">
            <a:spAutoFit/>
          </a:bodyPr>
          <a:lstStyle/>
          <a:p>
            <a:r>
              <a:rPr lang="en-US" sz="1400" dirty="0"/>
              <a:t>Burke et al. (2018)</a:t>
            </a:r>
          </a:p>
        </p:txBody>
      </p:sp>
      <p:pic>
        <p:nvPicPr>
          <p:cNvPr id="14" name="Picture 5">
            <a:extLst>
              <a:ext uri="{FF2B5EF4-FFF2-40B4-BE49-F238E27FC236}">
                <a16:creationId xmlns:a16="http://schemas.microsoft.com/office/drawing/2014/main" id="{E429E28C-12AB-488A-B54C-E674E87FC1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382546"/>
            <a:ext cx="9144000" cy="3859436"/>
          </a:xfrm>
          <a:prstGeom prst="rect">
            <a:avLst/>
          </a:prstGeom>
        </p:spPr>
      </p:pic>
      <p:sp>
        <p:nvSpPr>
          <p:cNvPr id="17" name="Titel 1">
            <a:extLst>
              <a:ext uri="{FF2B5EF4-FFF2-40B4-BE49-F238E27FC236}">
                <a16:creationId xmlns:a16="http://schemas.microsoft.com/office/drawing/2014/main" id="{DB75D8A4-3232-4AB6-9F37-F85E9DFA1596}"/>
              </a:ext>
            </a:extLst>
          </p:cNvPr>
          <p:cNvSpPr txBox="1">
            <a:spLocks/>
          </p:cNvSpPr>
          <p:nvPr/>
        </p:nvSpPr>
        <p:spPr>
          <a:xfrm>
            <a:off x="220722" y="184660"/>
            <a:ext cx="7655606" cy="39400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r>
              <a:rPr lang="en-GB" sz="2000" dirty="0" err="1">
                <a:solidFill>
                  <a:srgbClr val="004378"/>
                </a:solidFill>
              </a:rPr>
              <a:t>Geowissenschaften</a:t>
            </a:r>
            <a:endParaRPr lang="en-GB" sz="2000" dirty="0">
              <a:solidFill>
                <a:srgbClr val="004378"/>
              </a:solidFill>
            </a:endParaRPr>
          </a:p>
        </p:txBody>
      </p:sp>
      <p:pic>
        <p:nvPicPr>
          <p:cNvPr id="8" name="Grafik 7">
            <a:extLst>
              <a:ext uri="{FF2B5EF4-FFF2-40B4-BE49-F238E27FC236}">
                <a16:creationId xmlns:a16="http://schemas.microsoft.com/office/drawing/2014/main" id="{BF9BCAE2-C192-4F8B-BD3C-D7AED7022932}"/>
              </a:ext>
            </a:extLst>
          </p:cNvPr>
          <p:cNvPicPr>
            <a:picLocks noChangeAspect="1"/>
          </p:cNvPicPr>
          <p:nvPr/>
        </p:nvPicPr>
        <p:blipFill>
          <a:blip r:embed="rId4"/>
          <a:stretch>
            <a:fillRect/>
          </a:stretch>
        </p:blipFill>
        <p:spPr>
          <a:xfrm>
            <a:off x="5659521" y="184660"/>
            <a:ext cx="1130163" cy="565082"/>
          </a:xfrm>
          <a:prstGeom prst="rect">
            <a:avLst/>
          </a:prstGeom>
        </p:spPr>
      </p:pic>
    </p:spTree>
    <p:extLst>
      <p:ext uri="{BB962C8B-B14F-4D97-AF65-F5344CB8AC3E}">
        <p14:creationId xmlns:p14="http://schemas.microsoft.com/office/powerpoint/2010/main" val="1143185575"/>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3656</Words>
  <Application>Microsoft Office PowerPoint</Application>
  <PresentationFormat>Bildschirmpräsentation (4:3)</PresentationFormat>
  <Paragraphs>1117</Paragraphs>
  <Slides>65</Slides>
  <Notes>65</Notes>
  <HiddenSlides>0</HiddenSlides>
  <MMClips>4</MMClips>
  <ScaleCrop>false</ScaleCrop>
  <HeadingPairs>
    <vt:vector size="8" baseType="variant">
      <vt:variant>
        <vt:lpstr>Verwendete Schriftarten</vt:lpstr>
      </vt:variant>
      <vt:variant>
        <vt:i4>11</vt:i4>
      </vt:variant>
      <vt:variant>
        <vt:lpstr>Design</vt:lpstr>
      </vt:variant>
      <vt:variant>
        <vt:i4>1</vt:i4>
      </vt:variant>
      <vt:variant>
        <vt:lpstr>Eingebettete OLE-Server</vt:lpstr>
      </vt:variant>
      <vt:variant>
        <vt:i4>2</vt:i4>
      </vt:variant>
      <vt:variant>
        <vt:lpstr>Folientitel</vt:lpstr>
      </vt:variant>
      <vt:variant>
        <vt:i4>65</vt:i4>
      </vt:variant>
    </vt:vector>
  </HeadingPairs>
  <TitlesOfParts>
    <vt:vector size="79" baseType="lpstr">
      <vt:lpstr>ＭＳ Ｐゴシック</vt:lpstr>
      <vt:lpstr>Arial</vt:lpstr>
      <vt:lpstr>Arial Rounded MT Bold</vt:lpstr>
      <vt:lpstr>Arial Unicode MS</vt:lpstr>
      <vt:lpstr>Arial-ItalicMT</vt:lpstr>
      <vt:lpstr>ArialMT</vt:lpstr>
      <vt:lpstr>Calibri</vt:lpstr>
      <vt:lpstr>DejaVu Sans</vt:lpstr>
      <vt:lpstr>Geneva</vt:lpstr>
      <vt:lpstr>Times New Roman</vt:lpstr>
      <vt:lpstr>Trebuchet MS</vt:lpstr>
      <vt:lpstr>Office-Design</vt:lpstr>
      <vt:lpstr>CorelDRAW</vt:lpstr>
      <vt:lpstr>CorelPhotoPaint.Image.10</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AWI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Yves Nowak</dc:creator>
  <cp:lastModifiedBy>AWI</cp:lastModifiedBy>
  <cp:revision>461</cp:revision>
  <cp:lastPrinted>2021-01-26T11:45:30Z</cp:lastPrinted>
  <dcterms:created xsi:type="dcterms:W3CDTF">2013-07-04T14:51:08Z</dcterms:created>
  <dcterms:modified xsi:type="dcterms:W3CDTF">2025-04-23T15:59:31Z</dcterms:modified>
</cp:coreProperties>
</file>