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5143500" type="screen16x9"/>
  <p:notesSz cx="6858000" cy="9144000"/>
  <p:defaultTextStyle>
    <a:defPPr>
      <a:defRPr lang="de-DE"/>
    </a:defPPr>
    <a:lvl1pPr marL="0" algn="l" defTabSz="457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44" algn="l" defTabSz="457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88" algn="l" defTabSz="457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32" algn="l" defTabSz="457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76" algn="l" defTabSz="457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20" algn="l" defTabSz="457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64" algn="l" defTabSz="457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308" algn="l" defTabSz="457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52" algn="l" defTabSz="457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2" userDrawn="1">
          <p15:clr>
            <a:srgbClr val="A4A3A4"/>
          </p15:clr>
        </p15:guide>
        <p15:guide id="2" pos="49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E5"/>
    <a:srgbClr val="9BB6E5"/>
    <a:srgbClr val="D6EFFE"/>
    <a:srgbClr val="D6F7FE"/>
    <a:srgbClr val="C5E3F7"/>
    <a:srgbClr val="004378"/>
    <a:srgbClr val="E99423"/>
    <a:srgbClr val="86121C"/>
    <a:srgbClr val="141313"/>
    <a:srgbClr val="009C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6" autoAdjust="0"/>
    <p:restoredTop sz="87084" autoAdjust="0"/>
  </p:normalViewPr>
  <p:slideViewPr>
    <p:cSldViewPr snapToGrid="0" snapToObjects="1">
      <p:cViewPr varScale="1">
        <p:scale>
          <a:sx n="143" d="100"/>
          <a:sy n="143" d="100"/>
        </p:scale>
        <p:origin x="1162" y="91"/>
      </p:cViewPr>
      <p:guideLst>
        <p:guide orient="horz" pos="552"/>
        <p:guide pos="49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195C8-7F5A-48B3-B0A7-D2EE6EE5C471}" type="datetimeFigureOut">
              <a:rPr lang="de-DE" smtClean="0"/>
              <a:t>10.08.2026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86D46C-4ADC-414D-9BE8-24ED84D3B7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6090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6D46C-4ADC-414D-9BE8-24ED84D3B75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8925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/>
          <p:nvPr userDrawn="1"/>
        </p:nvCxnSpPr>
        <p:spPr>
          <a:xfrm>
            <a:off x="418692" y="747679"/>
            <a:ext cx="8361730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322306" y="282696"/>
            <a:ext cx="8457201" cy="464986"/>
          </a:xfrm>
          <a:prstGeom prst="rect">
            <a:avLst/>
          </a:prstGeom>
        </p:spPr>
        <p:txBody>
          <a:bodyPr anchor="t"/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FABD438-457E-DFE3-0070-4EC88C2CA4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04337" y="307830"/>
            <a:ext cx="2019759" cy="36052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8BAFFB4-67AD-E9EF-20AE-CA57869FD4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0701" y="4765623"/>
            <a:ext cx="977199" cy="132592"/>
          </a:xfrm>
          <a:prstGeom prst="rect">
            <a:avLst/>
          </a:prstGeom>
        </p:spPr>
      </p:pic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8D82581B-2E73-7143-0736-FF93578B0E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4648" y="4856057"/>
            <a:ext cx="777785" cy="230883"/>
          </a:xfrm>
          <a:prstGeom prst="rect">
            <a:avLst/>
          </a:prstGeom>
        </p:spPr>
        <p:txBody>
          <a:bodyPr/>
          <a:lstStyle/>
          <a:p>
            <a:fld id="{1B58D566-8D13-5C43-8939-614299B6941B}" type="datetimeFigureOut">
              <a:rPr lang="de-DE" smtClean="0"/>
              <a:pPr/>
              <a:t>10.08.2026</a:t>
            </a:fld>
            <a:endParaRPr lang="de-DE"/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92EA119B-0031-A2E9-72C4-5CE19F6CF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7471" y="4856057"/>
            <a:ext cx="6714484" cy="230883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643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3224" y="282693"/>
            <a:ext cx="8457201" cy="464986"/>
          </a:xfrm>
          <a:prstGeom prst="rect">
            <a:avLst/>
          </a:prstGeom>
        </p:spPr>
        <p:txBody>
          <a:bodyPr anchor="t"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334648" y="4856057"/>
            <a:ext cx="777785" cy="230883"/>
          </a:xfrm>
          <a:prstGeom prst="rect">
            <a:avLst/>
          </a:prstGeom>
        </p:spPr>
        <p:txBody>
          <a:bodyPr/>
          <a:lstStyle/>
          <a:p>
            <a:fld id="{1B58D566-8D13-5C43-8939-614299B6941B}" type="datetimeFigureOut">
              <a:rPr lang="de-DE" smtClean="0"/>
              <a:pPr/>
              <a:t>10.08.2026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147471" y="4856057"/>
            <a:ext cx="6714484" cy="230883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322312" y="876305"/>
            <a:ext cx="8458113" cy="377984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cxnSp>
        <p:nvCxnSpPr>
          <p:cNvPr id="15" name="Gerade Verbindung 14"/>
          <p:cNvCxnSpPr/>
          <p:nvPr userDrawn="1"/>
        </p:nvCxnSpPr>
        <p:spPr>
          <a:xfrm>
            <a:off x="418692" y="747679"/>
            <a:ext cx="8361730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AED05C06-EA8D-218E-AB33-73785E6D39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0378" y="4914520"/>
            <a:ext cx="691546" cy="9383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9E1D3F7-FE18-DDA0-91F8-91AE2FECF4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0454"/>
          <a:stretch/>
        </p:blipFill>
        <p:spPr>
          <a:xfrm>
            <a:off x="8031568" y="307830"/>
            <a:ext cx="798737" cy="36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43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34652" y="4856057"/>
            <a:ext cx="812822" cy="230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8D566-8D13-5C43-8939-614299B6941B}" type="datetimeFigureOut">
              <a:rPr lang="de-DE" smtClean="0"/>
              <a:pPr/>
              <a:t>10.08.2026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147471" y="4856057"/>
            <a:ext cx="5711878" cy="230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6271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342896" rtl="0" eaLnBrk="1" latinLnBrk="0" hangingPunct="1">
        <a:spcBef>
          <a:spcPct val="0"/>
        </a:spcBef>
        <a:buNone/>
        <a:defRPr sz="2400" b="1" i="0" kern="1200">
          <a:solidFill>
            <a:schemeClr val="tx1">
              <a:lumMod val="75000"/>
              <a:lumOff val="25000"/>
            </a:schemeClr>
          </a:solidFill>
          <a:latin typeface="Arial"/>
          <a:ea typeface="+mj-ea"/>
          <a:cs typeface="Arial"/>
        </a:defRPr>
      </a:lvl1pPr>
    </p:titleStyle>
    <p:bodyStyle>
      <a:lvl1pPr marL="257173" indent="-257173" algn="l" defTabSz="3428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07" indent="-214311" algn="l" defTabSz="342896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41" indent="-171448" algn="l" defTabSz="342896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36" indent="-171448" algn="l" defTabSz="342896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28756" indent="-257173" algn="l" defTabSz="342896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28" indent="-171448" algn="l" defTabSz="342896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4" indent="-171448" algn="l" defTabSz="342896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1" indent="-171448" algn="l" defTabSz="342896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16" indent="-171448" algn="l" defTabSz="342896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8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3428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2" algn="l" defTabSz="3428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8" algn="l" defTabSz="3428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4" algn="l" defTabSz="3428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0" algn="l" defTabSz="3428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6" algn="l" defTabSz="3428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2" algn="l" defTabSz="3428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69" algn="l" defTabSz="3428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20101201_ANTXXVII2_011_FRoedel_PPT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2"/>
          <a:stretch/>
        </p:blipFill>
        <p:spPr>
          <a:xfrm>
            <a:off x="0" y="877157"/>
            <a:ext cx="9144000" cy="3752718"/>
          </a:xfrm>
          <a:prstGeom prst="rect">
            <a:avLst/>
          </a:prstGeom>
        </p:spPr>
      </p:pic>
      <p:sp>
        <p:nvSpPr>
          <p:cNvPr id="12" name="Titel 1"/>
          <p:cNvSpPr txBox="1">
            <a:spLocks/>
          </p:cNvSpPr>
          <p:nvPr/>
        </p:nvSpPr>
        <p:spPr>
          <a:xfrm>
            <a:off x="317207" y="282693"/>
            <a:ext cx="6317136" cy="46498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de-DE" sz="2400" dirty="0"/>
              <a:t>Leitbild AWI-Schiffskoordination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0B96014-FB48-B675-3092-88CD2A3F24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4650" y="4856060"/>
            <a:ext cx="777785" cy="230883"/>
          </a:xfrm>
        </p:spPr>
        <p:txBody>
          <a:bodyPr/>
          <a:lstStyle/>
          <a:p>
            <a:fld id="{1B58D566-8D13-5C43-8939-614299B6941B}" type="datetimeFigureOut">
              <a:rPr lang="de-DE" smtClean="0"/>
              <a:pPr/>
              <a:t>10.08.2026</a:t>
            </a:fld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F4B37651-8F54-CD4A-DC38-FBE020FE9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7471" y="4856060"/>
            <a:ext cx="6714484" cy="23088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8734DF6-E953-4C45-8A7D-F946BAB419E4}"/>
              </a:ext>
            </a:extLst>
          </p:cNvPr>
          <p:cNvSpPr txBox="1"/>
          <p:nvPr/>
        </p:nvSpPr>
        <p:spPr>
          <a:xfrm>
            <a:off x="317207" y="1099235"/>
            <a:ext cx="6317135" cy="742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112" dirty="0"/>
              <a:t>Wir machen AWI-Schiffsexpeditionen möglich und sind die Schnittstelle zwischen Schiff und Nutzern.</a:t>
            </a:r>
          </a:p>
        </p:txBody>
      </p:sp>
      <p:pic>
        <p:nvPicPr>
          <p:cNvPr id="6" name="Grafik 5" descr="Ein Bild, das Text, Schiff, Screenshot, Transport enthält.&#10;&#10;KI-generierte Inhalte können fehlerhaft sein.">
            <a:extLst>
              <a:ext uri="{FF2B5EF4-FFF2-40B4-BE49-F238E27FC236}">
                <a16:creationId xmlns:a16="http://schemas.microsoft.com/office/drawing/2014/main" id="{856A6BE4-DCB7-B84F-F95B-EFD1229584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5728" y="2468676"/>
            <a:ext cx="1491308" cy="20677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0283" y="282693"/>
            <a:ext cx="7380272" cy="464986"/>
          </a:xfrm>
        </p:spPr>
        <p:txBody>
          <a:bodyPr/>
          <a:lstStyle/>
          <a:p>
            <a:r>
              <a:rPr lang="de-DE" dirty="0"/>
              <a:t>Leitbild AWI-Schiffskoordination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9599" y="876304"/>
            <a:ext cx="8436758" cy="3779843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000" b="1" dirty="0"/>
              <a:t>ZIEL: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de-DE" sz="1800" dirty="0"/>
              <a:t>Die AWI Schiffsflotte ist einsatzbereit und durch zeitgemäße Abläufe und umfassende Informationsmöglichkeiten einfach und transparent zugänglich.  </a:t>
            </a:r>
            <a:endParaRPr lang="de-DE" sz="2000" dirty="0"/>
          </a:p>
          <a:p>
            <a:pPr>
              <a:spcAft>
                <a:spcPts val="1200"/>
              </a:spcAft>
            </a:pPr>
            <a:r>
              <a:rPr lang="de-DE" sz="2000" b="1" dirty="0"/>
              <a:t>AUFTRAG: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de-DE" sz="1800" dirty="0"/>
              <a:t>Die AWI-Schiffskoordination ist ansprechbar und hilfsbereit. Wir koordinieren Fahrtvorschläge, kümmern uns um die Schiffstechnik und entwickeln und begleiten logistische Prozesse.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PHILOSOPHIE: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de-DE" sz="1800" dirty="0"/>
              <a:t>Respektvoller und freundlicher Umgang ist für uns selbstverständlich. Spezielle Wünsche werden im Rahmen unseres Auftrages verständnisvoll behandelt. Bei der Umsetzung sind wir konsequent und integer. </a:t>
            </a:r>
          </a:p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222760" y="4906131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350" dirty="0"/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650FCABE-3E17-6516-CFC6-E159971F8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4650" y="4856060"/>
            <a:ext cx="777785" cy="230883"/>
          </a:xfrm>
        </p:spPr>
        <p:txBody>
          <a:bodyPr/>
          <a:lstStyle/>
          <a:p>
            <a:fld id="{1B58D566-8D13-5C43-8939-614299B6941B}" type="datetimeFigureOut">
              <a:rPr lang="de-DE" smtClean="0"/>
              <a:pPr/>
              <a:t>10.08.2026</a:t>
            </a:fld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15E4388F-1C3C-5F85-B645-1A198BC43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7471" y="4856060"/>
            <a:ext cx="6714484" cy="230883"/>
          </a:xfrm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0283" y="282693"/>
            <a:ext cx="7380272" cy="464986"/>
          </a:xfrm>
        </p:spPr>
        <p:txBody>
          <a:bodyPr/>
          <a:lstStyle/>
          <a:p>
            <a:r>
              <a:rPr lang="de-DE" dirty="0"/>
              <a:t>Leitbild AWI-Schiffskoordination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9599" y="840019"/>
            <a:ext cx="8436758" cy="3779843"/>
          </a:xfrm>
        </p:spPr>
        <p:txBody>
          <a:bodyPr/>
          <a:lstStyle/>
          <a:p>
            <a:pPr marL="0" indent="0">
              <a:spcAft>
                <a:spcPts val="900"/>
              </a:spcAft>
              <a:buNone/>
            </a:pPr>
            <a:r>
              <a:rPr lang="de-DE" sz="1400" b="1" dirty="0"/>
              <a:t>Unser Auftrag im Detail:</a:t>
            </a:r>
          </a:p>
          <a:p>
            <a:r>
              <a:rPr lang="de-DE" sz="1200" b="1" dirty="0"/>
              <a:t>Service für Expeditionsteilnehmende </a:t>
            </a:r>
          </a:p>
          <a:p>
            <a:pPr lvl="1">
              <a:spcAft>
                <a:spcPts val="600"/>
              </a:spcAft>
            </a:pPr>
            <a:r>
              <a:rPr lang="de-DE" sz="1200" dirty="0"/>
              <a:t>Ansprechbar sein; schnell auf Fragen antworten</a:t>
            </a:r>
          </a:p>
          <a:p>
            <a:r>
              <a:rPr lang="de-DE" sz="1200" b="1" dirty="0"/>
              <a:t>Wissenschaftliche Fahrtvorschläge / Fahrplan</a:t>
            </a:r>
          </a:p>
          <a:p>
            <a:pPr lvl="1"/>
            <a:r>
              <a:rPr lang="de-DE" sz="1200" dirty="0"/>
              <a:t>Wissenschaftliche Fragestellungen und Bedarfe einzelner Fahrtvorschläge optimal aufeinander abstimmen</a:t>
            </a:r>
          </a:p>
          <a:p>
            <a:pPr lvl="1"/>
            <a:r>
              <a:rPr lang="de-DE" sz="1200" dirty="0"/>
              <a:t>Genehmigte Fahrtvorschläge im größtmöglichen Umfang realisieren</a:t>
            </a:r>
          </a:p>
          <a:p>
            <a:pPr lvl="1"/>
            <a:r>
              <a:rPr lang="de-DE" sz="1200" dirty="0"/>
              <a:t>Langfristige Expeditionskonzepte und jährliche Fahrtpläne entwickeln</a:t>
            </a:r>
          </a:p>
          <a:p>
            <a:pPr lvl="1">
              <a:spcAft>
                <a:spcPts val="600"/>
              </a:spcAft>
            </a:pPr>
            <a:r>
              <a:rPr lang="de-DE" sz="1200" dirty="0"/>
              <a:t>Beratung bei der Umsetzung wissenschaftlicher Ideen für Expeditionen</a:t>
            </a:r>
          </a:p>
          <a:p>
            <a:r>
              <a:rPr lang="de-DE" sz="1200" b="1" dirty="0"/>
              <a:t>Technik Schiff und wissenschaftliche Geräte</a:t>
            </a:r>
          </a:p>
          <a:p>
            <a:pPr lvl="1"/>
            <a:r>
              <a:rPr lang="de-DE" sz="1200" dirty="0"/>
              <a:t>Betriebsbereitschaft sicherstellen und zukunftsfähig machen</a:t>
            </a:r>
          </a:p>
          <a:p>
            <a:pPr lvl="1"/>
            <a:r>
              <a:rPr lang="de-DE" sz="1200" dirty="0"/>
              <a:t>Integrieren (neuer) wissenschaftlicher Geräte in die vorhandenen Strukturen</a:t>
            </a:r>
          </a:p>
          <a:p>
            <a:pPr lvl="1"/>
            <a:r>
              <a:rPr lang="de-DE" sz="1200" dirty="0"/>
              <a:t>Bereitstellen der Infrastruktur für </a:t>
            </a:r>
            <a:r>
              <a:rPr lang="de-DE" sz="1200" dirty="0" err="1"/>
              <a:t>FAIRe</a:t>
            </a:r>
            <a:r>
              <a:rPr lang="de-DE" sz="1200" dirty="0"/>
              <a:t> Datenflüsse</a:t>
            </a:r>
          </a:p>
          <a:p>
            <a:pPr lvl="1">
              <a:spcAft>
                <a:spcPts val="600"/>
              </a:spcAft>
            </a:pPr>
            <a:r>
              <a:rPr lang="de-DE" sz="1200" dirty="0"/>
              <a:t>Planen, Beschaffen und in Betrieb nehmen von neuen Schiffen</a:t>
            </a:r>
          </a:p>
          <a:p>
            <a:r>
              <a:rPr lang="de-DE" sz="1200" b="1" dirty="0"/>
              <a:t>Logistikprozesse entwickeln, durchführen und kontrollieren</a:t>
            </a:r>
          </a:p>
          <a:p>
            <a:pPr lvl="1"/>
            <a:r>
              <a:rPr lang="de-DE" sz="1200" dirty="0"/>
              <a:t>Abläufe erstellen, die allen Nutzern einen geregelten Zugang und Aufenthalt an Bord ermöglichen</a:t>
            </a:r>
          </a:p>
          <a:p>
            <a:pPr lvl="1"/>
            <a:r>
              <a:rPr lang="de-DE" sz="1200" dirty="0"/>
              <a:t>Auf Einhaltung aller Abläufe achten sowie Fehlentwicklungen erkennen und beseitigen</a:t>
            </a:r>
          </a:p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222760" y="4906131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350" dirty="0"/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650FCABE-3E17-6516-CFC6-E159971F8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4650" y="4856060"/>
            <a:ext cx="777785" cy="230883"/>
          </a:xfrm>
        </p:spPr>
        <p:txBody>
          <a:bodyPr/>
          <a:lstStyle/>
          <a:p>
            <a:fld id="{1B58D566-8D13-5C43-8939-614299B6941B}" type="datetimeFigureOut">
              <a:rPr lang="de-DE" smtClean="0"/>
              <a:pPr/>
              <a:t>10.08.2026</a:t>
            </a:fld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15E4388F-1C3C-5F85-B645-1A198BC43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7471" y="4856060"/>
            <a:ext cx="6714484" cy="230883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7836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extLst>
              <a:ext uri="{FF2B5EF4-FFF2-40B4-BE49-F238E27FC236}">
                <a16:creationId xmlns:a16="http://schemas.microsoft.com/office/drawing/2014/main" id="{F83A8A61-8457-4912-A372-E8CEC99F3239}"/>
              </a:ext>
            </a:extLst>
          </p:cNvPr>
          <p:cNvSpPr/>
          <p:nvPr/>
        </p:nvSpPr>
        <p:spPr>
          <a:xfrm>
            <a:off x="418791" y="805008"/>
            <a:ext cx="6218550" cy="4051052"/>
          </a:xfrm>
          <a:prstGeom prst="rect">
            <a:avLst/>
          </a:prstGeom>
          <a:solidFill>
            <a:srgbClr val="C5E3F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0283" y="282693"/>
            <a:ext cx="7380272" cy="464986"/>
          </a:xfrm>
        </p:spPr>
        <p:txBody>
          <a:bodyPr/>
          <a:lstStyle/>
          <a:p>
            <a:r>
              <a:rPr lang="de-DE" dirty="0"/>
              <a:t>AWI-</a:t>
            </a:r>
            <a:r>
              <a:rPr lang="de-DE" dirty="0" err="1"/>
              <a:t>Ship</a:t>
            </a:r>
            <a:r>
              <a:rPr lang="de-DE" dirty="0"/>
              <a:t> </a:t>
            </a:r>
            <a:r>
              <a:rPr lang="de-DE" dirty="0" err="1"/>
              <a:t>coordination</a:t>
            </a:r>
            <a:r>
              <a:rPr lang="de-DE" dirty="0"/>
              <a:t>, Organisation </a:t>
            </a:r>
            <a:r>
              <a:rPr lang="de-DE" dirty="0" err="1"/>
              <a:t>chart</a:t>
            </a:r>
            <a:endParaRPr lang="de-DE" dirty="0"/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650FCABE-3E17-6516-CFC6-E159971F8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4650" y="4856060"/>
            <a:ext cx="777785" cy="230883"/>
          </a:xfrm>
        </p:spPr>
        <p:txBody>
          <a:bodyPr/>
          <a:lstStyle/>
          <a:p>
            <a:fld id="{1B58D566-8D13-5C43-8939-614299B6941B}" type="datetimeFigureOut">
              <a:rPr lang="de-DE" smtClean="0"/>
              <a:pPr/>
              <a:t>10.08.2026</a:t>
            </a:fld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E80424D-68C7-4DCB-A548-6C5CE2922A6D}"/>
              </a:ext>
            </a:extLst>
          </p:cNvPr>
          <p:cNvSpPr txBox="1"/>
          <p:nvPr/>
        </p:nvSpPr>
        <p:spPr>
          <a:xfrm>
            <a:off x="533063" y="1330150"/>
            <a:ext cx="1890822" cy="1277273"/>
          </a:xfrm>
          <a:prstGeom prst="rect">
            <a:avLst/>
          </a:prstGeom>
          <a:solidFill>
            <a:srgbClr val="00ACE5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de-DE"/>
            </a:defPPr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900" b="1" dirty="0"/>
              <a:t>Ingo Schewe</a:t>
            </a:r>
          </a:p>
          <a:p>
            <a:pPr algn="ctr">
              <a:spcAft>
                <a:spcPts val="600"/>
              </a:spcAft>
            </a:pPr>
            <a:r>
              <a:rPr lang="en-GB" sz="900" b="1" dirty="0"/>
              <a:t>0471 - 4831 - 1709</a:t>
            </a:r>
            <a:endParaRPr lang="en-GB" sz="900" dirty="0"/>
          </a:p>
          <a:p>
            <a:pPr algn="ctr"/>
            <a:r>
              <a:rPr lang="en-GB" sz="900" b="1" i="1" dirty="0"/>
              <a:t>Scientific coordinator</a:t>
            </a:r>
          </a:p>
          <a:p>
            <a:pPr algn="ctr"/>
            <a:r>
              <a:rPr lang="en-GB" sz="900" dirty="0"/>
              <a:t>Scientific expedition applications</a:t>
            </a:r>
          </a:p>
          <a:p>
            <a:pPr algn="ctr"/>
            <a:r>
              <a:rPr lang="en-GB" sz="900" dirty="0"/>
              <a:t>GPF</a:t>
            </a:r>
          </a:p>
          <a:p>
            <a:pPr algn="ctr"/>
            <a:r>
              <a:rPr lang="en-GB" sz="900" dirty="0"/>
              <a:t>Vessel schedules</a:t>
            </a:r>
          </a:p>
          <a:p>
            <a:pPr algn="ctr"/>
            <a:r>
              <a:rPr lang="en-GB" sz="900" dirty="0"/>
              <a:t>Scientific questions</a:t>
            </a:r>
          </a:p>
          <a:p>
            <a:pPr algn="ctr"/>
            <a:r>
              <a:rPr lang="en-GB" sz="900" dirty="0"/>
              <a:t>Emergencies</a:t>
            </a:r>
            <a:endParaRPr lang="en-GB" sz="900" dirty="0">
              <a:solidFill>
                <a:srgbClr val="FF0000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7400FF8-3095-43AF-9A18-47568E51E0E5}"/>
              </a:ext>
            </a:extLst>
          </p:cNvPr>
          <p:cNvSpPr txBox="1"/>
          <p:nvPr/>
        </p:nvSpPr>
        <p:spPr>
          <a:xfrm>
            <a:off x="6841971" y="1333902"/>
            <a:ext cx="1930734" cy="877163"/>
          </a:xfrm>
          <a:prstGeom prst="rect">
            <a:avLst/>
          </a:prstGeom>
          <a:solidFill>
            <a:srgbClr val="D6EFFE"/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 b="1" u="sng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800" u="non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Sebastian Immoor / Maximilian Betz</a:t>
            </a:r>
          </a:p>
          <a:p>
            <a:pPr algn="l"/>
            <a:r>
              <a:rPr lang="en-GB" sz="800" u="non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0471 - 4831-2521            -2561</a:t>
            </a:r>
          </a:p>
          <a:p>
            <a:pPr algn="l"/>
            <a:endParaRPr lang="en-GB" sz="100" u="none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GB" sz="800" b="0" u="non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IT / Network coordination</a:t>
            </a:r>
          </a:p>
          <a:p>
            <a:r>
              <a:rPr lang="en-GB" sz="800" b="0" u="non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Data collecting and processing</a:t>
            </a:r>
          </a:p>
          <a:p>
            <a:r>
              <a:rPr lang="en-GB" sz="800" b="0" u="non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Satellite communication, data transfer</a:t>
            </a:r>
          </a:p>
          <a:p>
            <a:endParaRPr lang="en-GB" sz="100" b="0" u="none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GB" sz="800" i="1" u="none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Sebastian.Immoor@awi.de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3D17182-2EE2-4194-9F13-30689C46B858}"/>
              </a:ext>
            </a:extLst>
          </p:cNvPr>
          <p:cNvSpPr txBox="1"/>
          <p:nvPr/>
        </p:nvSpPr>
        <p:spPr>
          <a:xfrm>
            <a:off x="518547" y="900336"/>
            <a:ext cx="1890822" cy="276999"/>
          </a:xfrm>
          <a:prstGeom prst="rect">
            <a:avLst/>
          </a:prstGeom>
          <a:solidFill>
            <a:srgbClr val="00ACE5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 coordination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131AF98-A00E-4945-94D3-71FB1B5E88A9}"/>
              </a:ext>
            </a:extLst>
          </p:cNvPr>
          <p:cNvSpPr txBox="1"/>
          <p:nvPr/>
        </p:nvSpPr>
        <p:spPr>
          <a:xfrm>
            <a:off x="712552" y="4247848"/>
            <a:ext cx="56940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In case of questions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400" b="1" dirty="0">
                <a:highlight>
                  <a:srgbClr val="00ACE5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Schiffskoord@awi.de</a:t>
            </a:r>
            <a:r>
              <a:rPr lang="de-DE" sz="1200" b="1" dirty="0">
                <a:highlight>
                  <a:srgbClr val="00ACE5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Do not contact the shipping company, the helicopter company or the ship‘s crew directly !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A3354E70-4990-4E0E-BD8D-2D9680587E44}"/>
              </a:ext>
            </a:extLst>
          </p:cNvPr>
          <p:cNvCxnSpPr>
            <a:cxnSpLocks/>
          </p:cNvCxnSpPr>
          <p:nvPr/>
        </p:nvCxnSpPr>
        <p:spPr>
          <a:xfrm>
            <a:off x="2518063" y="892010"/>
            <a:ext cx="0" cy="3316369"/>
          </a:xfrm>
          <a:prstGeom prst="line">
            <a:avLst/>
          </a:prstGeom>
          <a:ln w="28575">
            <a:solidFill>
              <a:srgbClr val="00ACE5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A1C7BBFE-16AB-424F-9078-BBC37EF90DB6}"/>
              </a:ext>
            </a:extLst>
          </p:cNvPr>
          <p:cNvSpPr txBox="1"/>
          <p:nvPr/>
        </p:nvSpPr>
        <p:spPr>
          <a:xfrm>
            <a:off x="518547" y="2688997"/>
            <a:ext cx="1890821" cy="723275"/>
          </a:xfrm>
          <a:prstGeom prst="rect">
            <a:avLst/>
          </a:prstGeom>
          <a:solidFill>
            <a:srgbClr val="00ACE5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/>
              <a:t>Claudia Klages</a:t>
            </a:r>
          </a:p>
          <a:p>
            <a:pPr algn="ctr">
              <a:spcAft>
                <a:spcPts val="600"/>
              </a:spcAft>
            </a:pPr>
            <a:r>
              <a:rPr lang="en-GB" dirty="0"/>
              <a:t>0471 - 4831 - 1859</a:t>
            </a:r>
            <a:endParaRPr lang="en-GB" b="0" dirty="0"/>
          </a:p>
          <a:p>
            <a:pPr algn="ctr"/>
            <a:r>
              <a:rPr lang="en-GB" b="0" dirty="0"/>
              <a:t>Assistant to scientific coordinator</a:t>
            </a:r>
          </a:p>
          <a:p>
            <a:pPr algn="ctr"/>
            <a:r>
              <a:rPr lang="en-GB" b="0" dirty="0"/>
              <a:t>Cruise reports, statistics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1BEB4EF9-53B3-4EDF-9EE6-DA0243848C88}"/>
              </a:ext>
            </a:extLst>
          </p:cNvPr>
          <p:cNvSpPr txBox="1"/>
          <p:nvPr/>
        </p:nvSpPr>
        <p:spPr>
          <a:xfrm>
            <a:off x="6841971" y="3280208"/>
            <a:ext cx="1930734" cy="969496"/>
          </a:xfrm>
          <a:prstGeom prst="rect">
            <a:avLst/>
          </a:prstGeom>
          <a:solidFill>
            <a:srgbClr val="D6EFFE"/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de-DE"/>
            </a:defPPr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Martina Kniemeyer-Schulze (-1286)</a:t>
            </a:r>
            <a:br>
              <a:rPr lang="en-GB" sz="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N.N. (-)</a:t>
            </a:r>
          </a:p>
          <a:p>
            <a:pPr algn="ctr"/>
            <a:r>
              <a:rPr lang="en-GB" sz="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0471- 4831</a:t>
            </a:r>
            <a:endParaRPr lang="en-GB" sz="1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GB" sz="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EIS, information participants,</a:t>
            </a:r>
          </a:p>
          <a:p>
            <a:pPr algn="ctr"/>
            <a:r>
              <a:rPr lang="en-GB" sz="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travel arrangements, insurance</a:t>
            </a:r>
          </a:p>
          <a:p>
            <a:pPr marL="171448" indent="-171448" algn="ctr">
              <a:buFontTx/>
              <a:buChar char="-"/>
            </a:pPr>
            <a:endParaRPr lang="en-GB" sz="1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GB" sz="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Martina.Kniemeyer-Schulze@awi.de</a:t>
            </a:r>
            <a:br>
              <a:rPr lang="en-GB" sz="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@awi.de</a:t>
            </a:r>
            <a:endParaRPr lang="en-GB" sz="9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06FF1B7-9C8D-4246-88D5-592F217C5BB1}"/>
              </a:ext>
            </a:extLst>
          </p:cNvPr>
          <p:cNvSpPr txBox="1"/>
          <p:nvPr/>
        </p:nvSpPr>
        <p:spPr>
          <a:xfrm>
            <a:off x="2618139" y="1333299"/>
            <a:ext cx="1890000" cy="1277273"/>
          </a:xfrm>
          <a:prstGeom prst="rect">
            <a:avLst/>
          </a:prstGeom>
          <a:solidFill>
            <a:srgbClr val="00ACE5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Marius Hirsekorn</a:t>
            </a:r>
          </a:p>
          <a:p>
            <a:pPr algn="ctr">
              <a:spcAft>
                <a:spcPts val="600"/>
              </a:spcAft>
            </a:pPr>
            <a:r>
              <a:rPr lang="en-GB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0471 - 4831 - 2241</a:t>
            </a:r>
            <a:endParaRPr lang="en-GB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 Research Vessels</a:t>
            </a:r>
          </a:p>
          <a:p>
            <a:pPr algn="ctr"/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operations</a:t>
            </a:r>
            <a:b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Diplomatic notifications</a:t>
            </a:r>
          </a:p>
          <a:p>
            <a:pPr algn="ctr"/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Nautical-/</a:t>
            </a:r>
            <a:r>
              <a:rPr lang="en-GB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</a:t>
            </a:r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issues </a:t>
            </a:r>
          </a:p>
          <a:p>
            <a:pPr algn="ctr"/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Budgets, finance, contracts</a:t>
            </a:r>
          </a:p>
          <a:p>
            <a:pPr algn="ctr"/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Emergencies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9564E08-812D-4BB9-9428-42CEA7D53CD5}"/>
              </a:ext>
            </a:extLst>
          </p:cNvPr>
          <p:cNvSpPr txBox="1"/>
          <p:nvPr/>
        </p:nvSpPr>
        <p:spPr>
          <a:xfrm>
            <a:off x="4605266" y="1330150"/>
            <a:ext cx="1890000" cy="1292662"/>
          </a:xfrm>
          <a:prstGeom prst="rect">
            <a:avLst/>
          </a:prstGeom>
          <a:solidFill>
            <a:srgbClr val="00ACE5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de-DE"/>
            </a:defPPr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900" b="1" dirty="0"/>
              <a:t>Ralf Krocker</a:t>
            </a:r>
          </a:p>
          <a:p>
            <a:pPr algn="ctr">
              <a:spcAft>
                <a:spcPts val="600"/>
              </a:spcAft>
            </a:pPr>
            <a:r>
              <a:rPr lang="en-GB" sz="900" b="1" dirty="0"/>
              <a:t>0471 - 4831-1193</a:t>
            </a:r>
            <a:endParaRPr lang="en-GB" sz="900" dirty="0"/>
          </a:p>
          <a:p>
            <a:pPr algn="ctr"/>
            <a:r>
              <a:rPr lang="en-GB" sz="900" dirty="0"/>
              <a:t>Scientific </a:t>
            </a:r>
            <a:r>
              <a:rPr lang="en-GB" sz="900" dirty="0" err="1"/>
              <a:t>techn</a:t>
            </a:r>
            <a:r>
              <a:rPr lang="en-GB" sz="900" dirty="0"/>
              <a:t>. support for equipment of AWI vessels. </a:t>
            </a:r>
          </a:p>
          <a:p>
            <a:pPr algn="ctr"/>
            <a:r>
              <a:rPr lang="en-GB" sz="900" dirty="0"/>
              <a:t>Contact regarding scientific equipment on board. </a:t>
            </a:r>
          </a:p>
          <a:p>
            <a:pPr algn="ctr"/>
            <a:r>
              <a:rPr lang="en-GB" sz="900" dirty="0"/>
              <a:t>Installation of new equipment and sensors on board.</a:t>
            </a:r>
          </a:p>
          <a:p>
            <a:pPr algn="ctr"/>
            <a:endParaRPr lang="en-GB" sz="1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553AAEAF-8DC9-4C35-9D3B-A56C1C431364}"/>
              </a:ext>
            </a:extLst>
          </p:cNvPr>
          <p:cNvSpPr txBox="1"/>
          <p:nvPr/>
        </p:nvSpPr>
        <p:spPr>
          <a:xfrm>
            <a:off x="2610523" y="3627094"/>
            <a:ext cx="1890000" cy="507831"/>
          </a:xfrm>
          <a:prstGeom prst="rect">
            <a:avLst/>
          </a:prstGeom>
          <a:solidFill>
            <a:srgbClr val="00ACE5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900" dirty="0"/>
              <a:t>Angela Kornahrens</a:t>
            </a:r>
          </a:p>
          <a:p>
            <a:pPr>
              <a:spcAft>
                <a:spcPts val="600"/>
              </a:spcAft>
            </a:pPr>
            <a:r>
              <a:rPr lang="en-GB" sz="900" dirty="0"/>
              <a:t>0471 - 4831 - 1254</a:t>
            </a:r>
            <a:br>
              <a:rPr lang="en-GB" sz="900" b="0" dirty="0"/>
            </a:br>
            <a:r>
              <a:rPr lang="en-GB" sz="900" b="0" dirty="0"/>
              <a:t>General operations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285939A-286C-4DA6-B4C3-DE3164D6581A}"/>
              </a:ext>
            </a:extLst>
          </p:cNvPr>
          <p:cNvSpPr txBox="1"/>
          <p:nvPr/>
        </p:nvSpPr>
        <p:spPr>
          <a:xfrm>
            <a:off x="2618139" y="900336"/>
            <a:ext cx="3876764" cy="276999"/>
          </a:xfrm>
          <a:prstGeom prst="rect">
            <a:avLst/>
          </a:prstGeom>
          <a:solidFill>
            <a:srgbClr val="00ACE5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Logistical coordination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5866413-B6ED-480A-9FBD-9564E44D7D29}"/>
              </a:ext>
            </a:extLst>
          </p:cNvPr>
          <p:cNvSpPr txBox="1"/>
          <p:nvPr/>
        </p:nvSpPr>
        <p:spPr>
          <a:xfrm>
            <a:off x="2611979" y="2687946"/>
            <a:ext cx="1890000" cy="861774"/>
          </a:xfrm>
          <a:prstGeom prst="rect">
            <a:avLst/>
          </a:prstGeom>
          <a:solidFill>
            <a:srgbClr val="00ACE5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de-DE"/>
            </a:defPPr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900" b="1" dirty="0"/>
              <a:t>Nele Scheland  </a:t>
            </a:r>
          </a:p>
          <a:p>
            <a:pPr algn="ctr">
              <a:spcAft>
                <a:spcPts val="600"/>
              </a:spcAft>
            </a:pPr>
            <a:r>
              <a:rPr lang="en-GB" sz="900" b="1" dirty="0"/>
              <a:t>0471 - 4831 - 2286</a:t>
            </a:r>
            <a:endParaRPr lang="en-GB" sz="900" dirty="0"/>
          </a:p>
          <a:p>
            <a:pPr algn="ctr"/>
            <a:r>
              <a:rPr lang="en-GB" sz="900" dirty="0"/>
              <a:t>Operations Heincke, Polarstern</a:t>
            </a:r>
          </a:p>
          <a:p>
            <a:pPr algn="ctr"/>
            <a:r>
              <a:rPr lang="en-GB" sz="900" dirty="0"/>
              <a:t>Diplomatic notifications</a:t>
            </a:r>
          </a:p>
          <a:p>
            <a:pPr algn="ctr"/>
            <a:r>
              <a:rPr lang="en-GB" sz="900" dirty="0"/>
              <a:t>HSE, EDI, Emergencies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D3EA645-D918-4701-8DA5-363AE8D6AAAF}"/>
              </a:ext>
            </a:extLst>
          </p:cNvPr>
          <p:cNvSpPr txBox="1"/>
          <p:nvPr/>
        </p:nvSpPr>
        <p:spPr>
          <a:xfrm>
            <a:off x="4604904" y="3268415"/>
            <a:ext cx="1890000" cy="646331"/>
          </a:xfrm>
          <a:prstGeom prst="rect">
            <a:avLst/>
          </a:prstGeom>
          <a:solidFill>
            <a:srgbClr val="00ACE5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Nina </a:t>
            </a:r>
            <a:r>
              <a:rPr lang="en-GB" dirty="0" err="1"/>
              <a:t>Machner</a:t>
            </a:r>
            <a:r>
              <a:rPr lang="en-GB" dirty="0"/>
              <a:t> </a:t>
            </a:r>
            <a:br>
              <a:rPr lang="en-GB" dirty="0"/>
            </a:br>
            <a:r>
              <a:rPr lang="en-GB" sz="900" dirty="0"/>
              <a:t>0471 - 4831 </a:t>
            </a:r>
            <a:r>
              <a:rPr lang="en-GB" dirty="0"/>
              <a:t>- 1124          </a:t>
            </a:r>
          </a:p>
          <a:p>
            <a:pPr algn="l"/>
            <a:r>
              <a:rPr lang="en-GB" b="0" dirty="0"/>
              <a:t>Polarstern:  Ship visits, events, port activities, </a:t>
            </a:r>
            <a:r>
              <a:rPr lang="en-GB" b="0" dirty="0" err="1"/>
              <a:t>cabinplan</a:t>
            </a:r>
            <a:endParaRPr lang="en-GB" b="0" dirty="0"/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B399589C-CE1C-47E3-8507-D912559CC64C}"/>
              </a:ext>
            </a:extLst>
          </p:cNvPr>
          <p:cNvCxnSpPr>
            <a:cxnSpLocks/>
          </p:cNvCxnSpPr>
          <p:nvPr/>
        </p:nvCxnSpPr>
        <p:spPr>
          <a:xfrm>
            <a:off x="6737409" y="802558"/>
            <a:ext cx="4313" cy="4084937"/>
          </a:xfrm>
          <a:prstGeom prst="line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2951BBDD-735D-4AC5-9E6C-901537728944}"/>
              </a:ext>
            </a:extLst>
          </p:cNvPr>
          <p:cNvSpPr txBox="1"/>
          <p:nvPr/>
        </p:nvSpPr>
        <p:spPr>
          <a:xfrm>
            <a:off x="6841325" y="902826"/>
            <a:ext cx="1931380" cy="276999"/>
          </a:xfrm>
          <a:prstGeom prst="rect">
            <a:avLst/>
          </a:prstGeom>
          <a:solidFill>
            <a:srgbClr val="D6EFFE"/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support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AF39B289-C916-434D-8289-6EAEE280FAA6}"/>
              </a:ext>
            </a:extLst>
          </p:cNvPr>
          <p:cNvSpPr txBox="1"/>
          <p:nvPr/>
        </p:nvSpPr>
        <p:spPr>
          <a:xfrm>
            <a:off x="6843095" y="4290518"/>
            <a:ext cx="1929610" cy="553998"/>
          </a:xfrm>
          <a:prstGeom prst="rect">
            <a:avLst/>
          </a:prstGeom>
          <a:solidFill>
            <a:srgbClr val="00B0F0"/>
          </a:solidFill>
          <a:ln w="31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sz="600" b="1" dirty="0"/>
          </a:p>
          <a:p>
            <a:pPr algn="ctr"/>
            <a:r>
              <a:rPr lang="de-DE" sz="900" b="1" dirty="0"/>
              <a:t>Polarstern Wiki: </a:t>
            </a:r>
            <a:r>
              <a:rPr lang="de-DE" sz="900" dirty="0"/>
              <a:t>https://spaces.awi.de/x/DgYOEQ</a:t>
            </a:r>
          </a:p>
          <a:p>
            <a:pPr algn="ctr"/>
            <a:r>
              <a:rPr lang="de-DE" sz="600" dirty="0"/>
              <a:t>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89E19E1-C130-69FA-3237-282CBA428677}"/>
              </a:ext>
            </a:extLst>
          </p:cNvPr>
          <p:cNvSpPr txBox="1"/>
          <p:nvPr/>
        </p:nvSpPr>
        <p:spPr>
          <a:xfrm>
            <a:off x="4605236" y="2688997"/>
            <a:ext cx="1890000" cy="507831"/>
          </a:xfrm>
          <a:prstGeom prst="rect">
            <a:avLst/>
          </a:prstGeom>
          <a:solidFill>
            <a:srgbClr val="00ACE5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900" dirty="0"/>
              <a:t>Martin Petri</a:t>
            </a:r>
          </a:p>
          <a:p>
            <a:pPr>
              <a:spcAft>
                <a:spcPts val="600"/>
              </a:spcAft>
            </a:pPr>
            <a:r>
              <a:rPr lang="en-GB" sz="900" dirty="0"/>
              <a:t>0</a:t>
            </a:r>
            <a:r>
              <a:rPr lang="de-DE" sz="900" dirty="0"/>
              <a:t>4651 – 956 - 2146</a:t>
            </a:r>
            <a:br>
              <a:rPr lang="en-GB" sz="900" b="0" dirty="0"/>
            </a:br>
            <a:r>
              <a:rPr lang="en-GB" sz="900" b="0" dirty="0"/>
              <a:t>Scientific technical support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ED88522-61C1-2806-D168-4FA305A03323}"/>
              </a:ext>
            </a:extLst>
          </p:cNvPr>
          <p:cNvSpPr txBox="1"/>
          <p:nvPr/>
        </p:nvSpPr>
        <p:spPr>
          <a:xfrm>
            <a:off x="7791118" y="2236671"/>
            <a:ext cx="983903" cy="707886"/>
          </a:xfrm>
          <a:prstGeom prst="rect">
            <a:avLst/>
          </a:prstGeom>
          <a:solidFill>
            <a:srgbClr val="D6EFFE"/>
          </a:solidFill>
          <a:ln w="952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de-DE"/>
            </a:defPPr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HEINCKE:</a:t>
            </a:r>
          </a:p>
          <a:p>
            <a:r>
              <a:rPr lang="en-GB" sz="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Matthias von </a:t>
            </a:r>
            <a:r>
              <a:rPr lang="en-GB" sz="8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Häfen</a:t>
            </a:r>
            <a:endParaRPr lang="en-GB" sz="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GB" sz="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-1410</a:t>
            </a:r>
          </a:p>
          <a:p>
            <a:endParaRPr lang="en-GB" sz="8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48483041-252D-F25E-ECDF-C7F5745D53A1}"/>
              </a:ext>
            </a:extLst>
          </p:cNvPr>
          <p:cNvGrpSpPr/>
          <p:nvPr/>
        </p:nvGrpSpPr>
        <p:grpSpPr>
          <a:xfrm>
            <a:off x="6841971" y="2236671"/>
            <a:ext cx="1934778" cy="1011163"/>
            <a:chOff x="6841971" y="2236671"/>
            <a:chExt cx="1934778" cy="1011163"/>
          </a:xfrm>
          <a:effectLst/>
        </p:grpSpPr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F9D3B72C-D0C5-4B12-B38D-B73A7C62FE59}"/>
                </a:ext>
              </a:extLst>
            </p:cNvPr>
            <p:cNvSpPr txBox="1"/>
            <p:nvPr/>
          </p:nvSpPr>
          <p:spPr>
            <a:xfrm>
              <a:off x="6841971" y="2237153"/>
              <a:ext cx="981229" cy="707886"/>
            </a:xfrm>
            <a:prstGeom prst="rect">
              <a:avLst/>
            </a:prstGeom>
            <a:solidFill>
              <a:srgbClr val="D6EFFE"/>
            </a:solidFill>
            <a:ln w="952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de-DE"/>
              </a:defPPr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sz="800" b="1" i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POLARSTERN:</a:t>
              </a:r>
              <a:br>
                <a:rPr lang="en-GB" sz="800" b="1" i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</a:br>
              <a:r>
                <a:rPr lang="en-GB" sz="8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Nina </a:t>
              </a:r>
              <a:r>
                <a:rPr lang="en-GB" sz="8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Machner</a:t>
              </a:r>
              <a:endParaRPr lang="en-GB" sz="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r>
                <a:rPr lang="en-GB" sz="8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0471- 4831-1124</a:t>
              </a:r>
            </a:p>
            <a:p>
              <a:r>
                <a:rPr lang="en-GB" sz="8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N.N.</a:t>
              </a:r>
            </a:p>
            <a:p>
              <a:r>
                <a:rPr lang="en-GB" sz="8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          -  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14957A09-6401-1D7C-E5D3-0D186D3D39EF}"/>
                </a:ext>
              </a:extLst>
            </p:cNvPr>
            <p:cNvSpPr txBox="1"/>
            <p:nvPr/>
          </p:nvSpPr>
          <p:spPr>
            <a:xfrm>
              <a:off x="6847139" y="2893891"/>
              <a:ext cx="1929610" cy="353943"/>
            </a:xfrm>
            <a:prstGeom prst="rect">
              <a:avLst/>
            </a:prstGeom>
            <a:solidFill>
              <a:srgbClr val="D6EFFE"/>
            </a:solidFill>
            <a:ln w="952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de-DE"/>
              </a:defPPr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sz="8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Freight, transport, animal by-products</a:t>
              </a:r>
            </a:p>
            <a:p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en-GB" sz="800" b="1" i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transport@awi.de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B91D256-170B-5035-74EA-FD4EBAEC4633}"/>
                </a:ext>
              </a:extLst>
            </p:cNvPr>
            <p:cNvSpPr/>
            <p:nvPr/>
          </p:nvSpPr>
          <p:spPr>
            <a:xfrm>
              <a:off x="6843095" y="2236671"/>
              <a:ext cx="1933654" cy="1002723"/>
            </a:xfrm>
            <a:prstGeom prst="rect">
              <a:avLst/>
            </a:prstGeom>
            <a:noFill/>
            <a:ln w="9525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416242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20101201_ANTXXVII2_011_FRoedel_PPT3.jpg"/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2"/>
          <a:stretch/>
        </p:blipFill>
        <p:spPr>
          <a:xfrm>
            <a:off x="0" y="877157"/>
            <a:ext cx="9144000" cy="3752718"/>
          </a:xfrm>
          <a:prstGeom prst="rect">
            <a:avLst/>
          </a:prstGeom>
        </p:spPr>
      </p:pic>
      <p:sp>
        <p:nvSpPr>
          <p:cNvPr id="12" name="Titel 1"/>
          <p:cNvSpPr txBox="1">
            <a:spLocks/>
          </p:cNvSpPr>
          <p:nvPr/>
        </p:nvSpPr>
        <p:spPr>
          <a:xfrm>
            <a:off x="317207" y="282693"/>
            <a:ext cx="6317136" cy="46498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de-DE" sz="2400" dirty="0"/>
              <a:t>Mission </a:t>
            </a:r>
            <a:r>
              <a:rPr lang="de-DE" sz="2400" dirty="0" err="1"/>
              <a:t>statement</a:t>
            </a:r>
            <a:r>
              <a:rPr lang="de-DE" sz="2400" dirty="0"/>
              <a:t> AWI-</a:t>
            </a:r>
            <a:r>
              <a:rPr lang="de-DE" sz="2400" dirty="0" err="1"/>
              <a:t>Ship</a:t>
            </a:r>
            <a:r>
              <a:rPr lang="de-DE" sz="2400" dirty="0"/>
              <a:t> </a:t>
            </a:r>
            <a:r>
              <a:rPr lang="de-DE" sz="2400" dirty="0" err="1"/>
              <a:t>coordination</a:t>
            </a:r>
            <a:endParaRPr lang="de-DE" sz="2400" dirty="0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0B96014-FB48-B675-3092-88CD2A3F24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4650" y="4856060"/>
            <a:ext cx="777785" cy="230883"/>
          </a:xfrm>
        </p:spPr>
        <p:txBody>
          <a:bodyPr/>
          <a:lstStyle/>
          <a:p>
            <a:fld id="{1B58D566-8D13-5C43-8939-614299B6941B}" type="datetimeFigureOut">
              <a:rPr lang="de-DE" smtClean="0"/>
              <a:pPr/>
              <a:t>10.08.2026</a:t>
            </a:fld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F4B37651-8F54-CD4A-DC38-FBE020FE9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7471" y="4856060"/>
            <a:ext cx="6714484" cy="23088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8734DF6-E953-4C45-8A7D-F946BAB419E4}"/>
              </a:ext>
            </a:extLst>
          </p:cNvPr>
          <p:cNvSpPr txBox="1"/>
          <p:nvPr/>
        </p:nvSpPr>
        <p:spPr>
          <a:xfrm>
            <a:off x="317208" y="1099235"/>
            <a:ext cx="5466736" cy="742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12" dirty="0"/>
              <a:t>We enable AWI ship expeditions and are the interface between ship and users.</a:t>
            </a:r>
            <a:endParaRPr lang="de-DE" sz="2112" dirty="0"/>
          </a:p>
        </p:txBody>
      </p:sp>
      <p:pic>
        <p:nvPicPr>
          <p:cNvPr id="7" name="Grafik 6" descr="Ein Bild, das Text, Schiff, Screenshot, Transport enthält.&#10;&#10;KI-generierte Inhalte können fehlerhaft sein.">
            <a:extLst>
              <a:ext uri="{FF2B5EF4-FFF2-40B4-BE49-F238E27FC236}">
                <a16:creationId xmlns:a16="http://schemas.microsoft.com/office/drawing/2014/main" id="{356B1837-42CA-A57A-A542-BB55C7EBB2B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5728" y="2468676"/>
            <a:ext cx="1491308" cy="206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51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0283" y="282693"/>
            <a:ext cx="7380272" cy="464986"/>
          </a:xfrm>
        </p:spPr>
        <p:txBody>
          <a:bodyPr/>
          <a:lstStyle/>
          <a:p>
            <a:r>
              <a:rPr lang="de-DE" sz="2400" dirty="0"/>
              <a:t>Mission </a:t>
            </a:r>
            <a:r>
              <a:rPr lang="de-DE" sz="2400" dirty="0" err="1"/>
              <a:t>statement</a:t>
            </a:r>
            <a:r>
              <a:rPr lang="de-DE" sz="2400" dirty="0"/>
              <a:t> AWI-</a:t>
            </a:r>
            <a:r>
              <a:rPr lang="de-DE" sz="2400" dirty="0" err="1"/>
              <a:t>Ship</a:t>
            </a:r>
            <a:r>
              <a:rPr lang="de-DE" sz="2400" dirty="0"/>
              <a:t> </a:t>
            </a:r>
            <a:r>
              <a:rPr lang="de-DE" sz="2400" dirty="0" err="1"/>
              <a:t>coordination</a:t>
            </a:r>
            <a:endParaRPr lang="de-DE" sz="2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9599" y="876304"/>
            <a:ext cx="8436758" cy="3779843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000" b="1" dirty="0"/>
              <a:t>OBJECTIVE: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en-US" sz="1800" dirty="0"/>
              <a:t>The AWI ship fleet is operational and easily and transparently accessible thanks to modern processes and comprehensive information options. </a:t>
            </a:r>
            <a:endParaRPr lang="de-DE" sz="2000" dirty="0"/>
          </a:p>
          <a:p>
            <a:pPr>
              <a:spcAft>
                <a:spcPts val="1200"/>
              </a:spcAft>
            </a:pPr>
            <a:r>
              <a:rPr lang="de-DE" sz="2000" b="1" dirty="0"/>
              <a:t>MISSION: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en-US" sz="1800" dirty="0"/>
              <a:t>The AWI ship coordination team is approachable and helpful. We coordinate sailing proposals, take care of ship technology and develop and support logistical processes.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PHILOSOPHY: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en-US" sz="1800" dirty="0"/>
              <a:t>Respectful and friendly </a:t>
            </a:r>
            <a:r>
              <a:rPr lang="en-US" sz="1800" dirty="0" err="1"/>
              <a:t>behaviour</a:t>
            </a:r>
            <a:r>
              <a:rPr lang="en-US" sz="1800" dirty="0"/>
              <a:t> is a matter of course for us. Special requests are treated with understanding within the scope of our assignment. We are consistent and with integrity when it comes to </a:t>
            </a:r>
            <a:r>
              <a:rPr lang="en-US" sz="1800" dirty="0" err="1"/>
              <a:t>realisation</a:t>
            </a:r>
            <a:r>
              <a:rPr lang="en-US" sz="1800" dirty="0"/>
              <a:t>.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222760" y="4906131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350" dirty="0"/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650FCABE-3E17-6516-CFC6-E159971F8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4650" y="4856060"/>
            <a:ext cx="777785" cy="230883"/>
          </a:xfrm>
        </p:spPr>
        <p:txBody>
          <a:bodyPr/>
          <a:lstStyle/>
          <a:p>
            <a:fld id="{1B58D566-8D13-5C43-8939-614299B6941B}" type="datetimeFigureOut">
              <a:rPr lang="de-DE" smtClean="0"/>
              <a:pPr/>
              <a:t>10.08.2026</a:t>
            </a:fld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15E4388F-1C3C-5F85-B645-1A198BC43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7471" y="4856060"/>
            <a:ext cx="6714484" cy="230883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855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0283" y="282693"/>
            <a:ext cx="7380272" cy="464986"/>
          </a:xfrm>
        </p:spPr>
        <p:txBody>
          <a:bodyPr/>
          <a:lstStyle/>
          <a:p>
            <a:r>
              <a:rPr lang="de-DE" sz="2400" dirty="0"/>
              <a:t>Mission </a:t>
            </a:r>
            <a:r>
              <a:rPr lang="de-DE" sz="2400" dirty="0" err="1"/>
              <a:t>statement</a:t>
            </a:r>
            <a:r>
              <a:rPr lang="de-DE" sz="2400" dirty="0"/>
              <a:t> AWI-</a:t>
            </a:r>
            <a:r>
              <a:rPr lang="de-DE" sz="2400" dirty="0" err="1"/>
              <a:t>Ship</a:t>
            </a:r>
            <a:r>
              <a:rPr lang="de-DE" sz="2400" dirty="0"/>
              <a:t> </a:t>
            </a:r>
            <a:r>
              <a:rPr lang="de-DE" sz="2400" dirty="0" err="1"/>
              <a:t>coordination</a:t>
            </a:r>
            <a:endParaRPr lang="de-DE" sz="2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9599" y="796477"/>
            <a:ext cx="8436758" cy="3779843"/>
          </a:xfrm>
        </p:spPr>
        <p:txBody>
          <a:bodyPr/>
          <a:lstStyle/>
          <a:p>
            <a:pPr marL="0" indent="0">
              <a:spcAft>
                <a:spcPts val="900"/>
              </a:spcAft>
              <a:buNone/>
            </a:pPr>
            <a:r>
              <a:rPr lang="de-DE" sz="1400" b="1" dirty="0" err="1"/>
              <a:t>Our</a:t>
            </a:r>
            <a:r>
              <a:rPr lang="de-DE" sz="1400" b="1" dirty="0"/>
              <a:t> </a:t>
            </a:r>
            <a:r>
              <a:rPr lang="de-DE" sz="1400" b="1" dirty="0" err="1"/>
              <a:t>mission</a:t>
            </a:r>
            <a:r>
              <a:rPr lang="de-DE" sz="1400" b="1" dirty="0"/>
              <a:t> in </a:t>
            </a:r>
            <a:r>
              <a:rPr lang="de-DE" sz="1400" b="1" dirty="0" err="1"/>
              <a:t>detail</a:t>
            </a:r>
            <a:r>
              <a:rPr lang="de-DE" sz="1400" b="1" dirty="0"/>
              <a:t>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Service for expedition participants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Being responsive; answering questions quickly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Scientific trip proposals / timetable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Optimally coordinate scientific questions and requirements of individual trip proposals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Realize approved cruise proposals to the greatest possible extent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Develop long-term expedition concepts and annual cruise plans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Advice on the realization of scientific ideas for expeditions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Ship technology and scientific equipment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Ensure operational readiness and make it fit for the future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Integrate (new) scientific equipment into the existing structures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Providing the infrastructure for FAIR data flows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Planning, procuring and commissioning new vessels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Developing, implementing and monitoring logistics processes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Creating processes that enable all users to access and stay on board in a regulated manner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Ensure compliance with all processes and recognize and eliminate undesirable developments</a:t>
            </a:r>
            <a:endParaRPr lang="de-DE" sz="2000" dirty="0"/>
          </a:p>
        </p:txBody>
      </p:sp>
      <p:sp>
        <p:nvSpPr>
          <p:cNvPr id="4" name="Textfeld 3"/>
          <p:cNvSpPr txBox="1"/>
          <p:nvPr/>
        </p:nvSpPr>
        <p:spPr>
          <a:xfrm>
            <a:off x="5222760" y="4906131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350" dirty="0"/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650FCABE-3E17-6516-CFC6-E159971F8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4650" y="4856060"/>
            <a:ext cx="777785" cy="230883"/>
          </a:xfrm>
        </p:spPr>
        <p:txBody>
          <a:bodyPr/>
          <a:lstStyle/>
          <a:p>
            <a:fld id="{1B58D566-8D13-5C43-8939-614299B6941B}" type="datetimeFigureOut">
              <a:rPr lang="de-DE" smtClean="0"/>
              <a:pPr/>
              <a:t>10.08.2026</a:t>
            </a:fld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15E4388F-1C3C-5F85-B645-1A198BC43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7471" y="4856060"/>
            <a:ext cx="6714484" cy="230883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0704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z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772</Words>
  <Application>Microsoft Office PowerPoint</Application>
  <PresentationFormat>Bildschirmpräsentation (16:9)</PresentationFormat>
  <Paragraphs>121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Aptos</vt:lpstr>
      <vt:lpstr>Arial</vt:lpstr>
      <vt:lpstr>Office-Design</vt:lpstr>
      <vt:lpstr>PowerPoint-Präsentation</vt:lpstr>
      <vt:lpstr>Leitbild AWI-Schiffskoordination</vt:lpstr>
      <vt:lpstr>Leitbild AWI-Schiffskoordination</vt:lpstr>
      <vt:lpstr>AWI-Ship coordination, Organisation chart</vt:lpstr>
      <vt:lpstr>PowerPoint-Präsentation</vt:lpstr>
      <vt:lpstr>Mission statement AWI-Ship coordination</vt:lpstr>
      <vt:lpstr>Mission statement AWI-Ship coordination</vt:lpstr>
    </vt:vector>
  </TitlesOfParts>
  <Company>AWI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Yves Nowak</dc:creator>
  <cp:lastModifiedBy>Marius Hirsekorn</cp:lastModifiedBy>
  <cp:revision>73</cp:revision>
  <dcterms:created xsi:type="dcterms:W3CDTF">2013-05-22T13:17:02Z</dcterms:created>
  <dcterms:modified xsi:type="dcterms:W3CDTF">2026-08-10T12:59:56Z</dcterms:modified>
</cp:coreProperties>
</file>